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9" r:id="rId7"/>
    <p:sldId id="280" r:id="rId8"/>
    <p:sldId id="281" r:id="rId9"/>
    <p:sldId id="267" r:id="rId10"/>
    <p:sldId id="282" r:id="rId11"/>
    <p:sldId id="289" r:id="rId12"/>
    <p:sldId id="271" r:id="rId13"/>
    <p:sldId id="295" r:id="rId14"/>
    <p:sldId id="296" r:id="rId15"/>
    <p:sldId id="265" r:id="rId1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79"/>
            <p14:sldId id="280"/>
            <p14:sldId id="281"/>
            <p14:sldId id="267"/>
            <p14:sldId id="282"/>
            <p14:sldId id="289"/>
            <p14:sldId id="271"/>
            <p14:sldId id="295"/>
            <p14:sldId id="29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09/09/2020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59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66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44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09/09/2020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7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ANÁLISIS SINTÁCTICO no recursivo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45D68577-36EB-4533-AEF5-91CA65FA7A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8420499"/>
              </p:ext>
            </p:extLst>
          </p:nvPr>
        </p:nvGraphicFramePr>
        <p:xfrm>
          <a:off x="1219200" y="1706562"/>
          <a:ext cx="10203802" cy="42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86">
                  <a:extLst>
                    <a:ext uri="{9D8B030D-6E8A-4147-A177-3AD203B41FA5}">
                      <a16:colId xmlns:a16="http://schemas.microsoft.com/office/drawing/2014/main" val="1288549736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1757828654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2103725641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3620127388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928640447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982946978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3159923719"/>
                    </a:ext>
                  </a:extLst>
                </a:gridCol>
              </a:tblGrid>
              <a:tr h="70712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11798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98837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r>
                        <a:rPr lang="en-US" dirty="0"/>
                        <a:t>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+TE’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4077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1180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*FT’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5713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E 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45D68577-36EB-4533-AEF5-91CA65FA7A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4551853"/>
              </p:ext>
            </p:extLst>
          </p:nvPr>
        </p:nvGraphicFramePr>
        <p:xfrm>
          <a:off x="1219200" y="1706562"/>
          <a:ext cx="10203802" cy="42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86">
                  <a:extLst>
                    <a:ext uri="{9D8B030D-6E8A-4147-A177-3AD203B41FA5}">
                      <a16:colId xmlns:a16="http://schemas.microsoft.com/office/drawing/2014/main" val="1288549736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1757828654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2103725641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3620127388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928640447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982946978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3159923719"/>
                    </a:ext>
                  </a:extLst>
                </a:gridCol>
              </a:tblGrid>
              <a:tr h="70712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11798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98837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r>
                        <a:rPr lang="en-US" dirty="0"/>
                        <a:t>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4077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1180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*FT’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5713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E 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22004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4400" dirty="0"/>
              <a:t>¿Dudas?</a:t>
            </a:r>
          </a:p>
        </p:txBody>
      </p:sp>
      <p:pic>
        <p:nvPicPr>
          <p:cNvPr id="1026" name="Picture 2" descr="Red | Among Us Wiki | Fandom">
            <a:extLst>
              <a:ext uri="{FF2B5EF4-FFF2-40B4-BE49-F238E27FC236}">
                <a16:creationId xmlns:a16="http://schemas.microsoft.com/office/drawing/2014/main" id="{1522C408-60F7-4116-84CC-6B76A3DC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1916832"/>
            <a:ext cx="3024336" cy="419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Análisis Sintáctico predictivo no recursivo.</a:t>
            </a:r>
          </a:p>
          <a:p>
            <a:pPr rtl="0"/>
            <a:r>
              <a:rPr lang="es-ES" dirty="0" err="1"/>
              <a:t>Análizador</a:t>
            </a:r>
            <a:r>
              <a:rPr lang="es-ES" dirty="0"/>
              <a:t> Sintáctico utilizando la tabla y la pila.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7511A1-DBA9-4A2C-859F-4BC15A117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86100" y="1988840"/>
            <a:ext cx="5078412" cy="36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FUNCIONES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/>
          </a:bodyPr>
          <a:lstStyle/>
          <a:p>
            <a:r>
              <a:rPr lang="es-MX" sz="3200" dirty="0"/>
              <a:t>Se puede construir un analizador sintáctico predictivo no recursivo sin llamadas recursivas a procedimientos, sino que se utiliza una pila auxiliar de símbolos terminales y no-terminales. </a:t>
            </a:r>
          </a:p>
          <a:p>
            <a:r>
              <a:rPr lang="es-MX" sz="3200" dirty="0"/>
              <a:t>Para determinar qué producción debe aplicarse en cada momento se busca en una tabla de análisis sintáctico (</a:t>
            </a:r>
            <a:r>
              <a:rPr lang="es-MX" sz="3200" dirty="0" err="1"/>
              <a:t>parsing</a:t>
            </a:r>
            <a:r>
              <a:rPr lang="es-MX" sz="3200" dirty="0"/>
              <a:t> table) en función del símbolo de preanálisis o </a:t>
            </a:r>
            <a:r>
              <a:rPr lang="es-MX" sz="3200" dirty="0" err="1"/>
              <a:t>lookahead</a:t>
            </a:r>
            <a:r>
              <a:rPr lang="es-MX" sz="3200" dirty="0"/>
              <a:t> (k=1) que se está observando en ese momento y del símbolo en la cima de la pila se decide la acción a realizar.</a:t>
            </a:r>
          </a:p>
        </p:txBody>
      </p:sp>
    </p:spTree>
    <p:extLst>
      <p:ext uri="{BB962C8B-B14F-4D97-AF65-F5344CB8AC3E}">
        <p14:creationId xmlns:p14="http://schemas.microsoft.com/office/powerpoint/2010/main" val="19805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685D016-4B61-482B-BD9F-13880EA5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9" y="1299865"/>
            <a:ext cx="1039322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/>
          </a:bodyPr>
          <a:lstStyle/>
          <a:p>
            <a:r>
              <a:rPr lang="es-MX" dirty="0"/>
              <a:t>Se emplean cuando se tiene una gramática sin recursividad por la izquierda y factorizada por la izquierda, cumpliendo con estas dos condiciones no se necesita el retroceso o </a:t>
            </a:r>
            <a:r>
              <a:rPr lang="es-MX" dirty="0" err="1"/>
              <a:t>backtracking</a:t>
            </a:r>
            <a:r>
              <a:rPr lang="es-MX" dirty="0"/>
              <a:t>. </a:t>
            </a:r>
          </a:p>
          <a:p>
            <a:r>
              <a:rPr lang="es-MX" dirty="0"/>
              <a:t>Es una variante del método de análisis sintáctico por descenso recursivo.</a:t>
            </a:r>
          </a:p>
          <a:p>
            <a:r>
              <a:rPr lang="es-MX" dirty="0"/>
              <a:t>La alternativa apropiada de la gramática se detecta con ver prácticamente el primer símbolo al que da lugar.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TABLA DE ANALISIS SINTACTICO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/>
          </a:bodyPr>
          <a:lstStyle/>
          <a:p>
            <a:r>
              <a:rPr lang="es-MX" dirty="0"/>
              <a:t>Una tabla de análisis sintáctico LL(1) es una matriz bidimensional M con a filas y b columnas, en la que cada fila representa un no terminal y cada columna representa un terminal.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Para cada A → α, ejecute 2 y 3.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Para cada terminal a del FIRST(α), añádase A → α en la posición M[A, a].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Si ε esta en el FIRST(α), añádase A → ε a M[A, b] para cada terminal b de FOLLOW(A).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Cada entrada vacía hágase ERROR</a:t>
            </a:r>
          </a:p>
        </p:txBody>
      </p:sp>
    </p:spTree>
    <p:extLst>
      <p:ext uri="{BB962C8B-B14F-4D97-AF65-F5344CB8AC3E}">
        <p14:creationId xmlns:p14="http://schemas.microsoft.com/office/powerpoint/2010/main" val="5758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14DA-15BD-4B29-AE12-D17DD430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y Siguientes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B7128-29C7-4E8F-9694-7B459207B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PRIMERO(E) = { ( , </a:t>
            </a:r>
            <a:r>
              <a:rPr lang="es-ES" dirty="0" err="1"/>
              <a:t>num</a:t>
            </a:r>
            <a:r>
              <a:rPr lang="es-ES" dirty="0"/>
              <a:t> } PRIMERO(E’) = { + , </a:t>
            </a:r>
            <a:r>
              <a:rPr lang="el-GR" dirty="0"/>
              <a:t>ε } </a:t>
            </a:r>
            <a:r>
              <a:rPr lang="es-ES" dirty="0"/>
              <a:t>PRIMERO(F) = { ( , </a:t>
            </a:r>
            <a:r>
              <a:rPr lang="es-ES" dirty="0" err="1"/>
              <a:t>num</a:t>
            </a:r>
            <a:r>
              <a:rPr lang="es-ES" dirty="0"/>
              <a:t> } PRIMERO(T) = { ( , </a:t>
            </a:r>
            <a:r>
              <a:rPr lang="es-ES" dirty="0" err="1"/>
              <a:t>num</a:t>
            </a:r>
            <a:r>
              <a:rPr lang="es-ES" dirty="0"/>
              <a:t> } PRIMERO(T’) = { * , </a:t>
            </a:r>
            <a:r>
              <a:rPr lang="el-GR" dirty="0"/>
              <a:t>ε } 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D9AE7E-65C0-4CFE-BCBA-4C0736E94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SIGUIENTE(E) = { ), $ } SIGUIENTE(E’) = { ), $ } SIGUIENTE(T) = { + , ), $ } SIGUIENTE(T’) = { + , ), $ } SIGUIENTE(F) = { * , + , $ , )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5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45D68577-36EB-4533-AEF5-91CA65FA7A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794810"/>
              </p:ext>
            </p:extLst>
          </p:nvPr>
        </p:nvGraphicFramePr>
        <p:xfrm>
          <a:off x="1219200" y="1706562"/>
          <a:ext cx="10203802" cy="42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86">
                  <a:extLst>
                    <a:ext uri="{9D8B030D-6E8A-4147-A177-3AD203B41FA5}">
                      <a16:colId xmlns:a16="http://schemas.microsoft.com/office/drawing/2014/main" val="1288549736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1757828654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2103725641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3620127388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928640447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982946978"/>
                    </a:ext>
                  </a:extLst>
                </a:gridCol>
                <a:gridCol w="1457686">
                  <a:extLst>
                    <a:ext uri="{9D8B030D-6E8A-4147-A177-3AD203B41FA5}">
                      <a16:colId xmlns:a16="http://schemas.microsoft.com/office/drawing/2014/main" val="3159923719"/>
                    </a:ext>
                  </a:extLst>
                </a:gridCol>
              </a:tblGrid>
              <a:tr h="70712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11798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98837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r>
                        <a:rPr lang="en-US" dirty="0"/>
                        <a:t>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4077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1180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T’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5713"/>
                  </a:ext>
                </a:extLst>
              </a:tr>
              <a:tr h="707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5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510</Words>
  <Application>Microsoft Office PowerPoint</Application>
  <PresentationFormat>Personalizado</PresentationFormat>
  <Paragraphs>106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Tecnología 16x9</vt:lpstr>
      <vt:lpstr>Org. De Lenguajes y Compiladores 1</vt:lpstr>
      <vt:lpstr>Temas a Tratar el Día de Hoy</vt:lpstr>
      <vt:lpstr>Presentación de PowerPoint</vt:lpstr>
      <vt:lpstr>FUNCIONES PRINCIPALES</vt:lpstr>
      <vt:lpstr>Presentación de PowerPoint</vt:lpstr>
      <vt:lpstr>Presentación de PowerPoint</vt:lpstr>
      <vt:lpstr>TABLA DE ANALISIS SINTACTICO</vt:lpstr>
      <vt:lpstr>Primeros y Siguientes</vt:lpstr>
      <vt:lpstr>Presentación de PowerPoint</vt:lpstr>
      <vt:lpstr>Presentación de PowerPoint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12</cp:revision>
  <dcterms:created xsi:type="dcterms:W3CDTF">2020-09-02T06:13:20Z</dcterms:created>
  <dcterms:modified xsi:type="dcterms:W3CDTF">2020-09-09T23:09:22Z</dcterms:modified>
</cp:coreProperties>
</file>