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80" r:id="rId7"/>
    <p:sldId id="297" r:id="rId8"/>
    <p:sldId id="281" r:id="rId9"/>
    <p:sldId id="282" r:id="rId10"/>
    <p:sldId id="298" r:id="rId11"/>
    <p:sldId id="299" r:id="rId12"/>
    <p:sldId id="289" r:id="rId13"/>
    <p:sldId id="300" r:id="rId14"/>
    <p:sldId id="295" r:id="rId15"/>
    <p:sldId id="265" r:id="rId16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E30C002-DD9F-4197-8644-9EE340287D8A}">
          <p14:sldIdLst>
            <p14:sldId id="257"/>
            <p14:sldId id="268"/>
            <p14:sldId id="280"/>
            <p14:sldId id="297"/>
            <p14:sldId id="281"/>
            <p14:sldId id="282"/>
            <p14:sldId id="298"/>
            <p14:sldId id="299"/>
            <p14:sldId id="289"/>
            <p14:sldId id="300"/>
            <p14:sldId id="295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5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16/09/2020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16/09/2020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5664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542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44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318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16/09/2020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16/09/2020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16/09/2020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16/09/2020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16/09/2020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16/09/2020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16/09/2020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16/09/2020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16/09/2020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16/09/2020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16/09/2020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16/09/2020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Org</a:t>
            </a:r>
            <a:r>
              <a:rPr lang="es-ES" dirty="0"/>
              <a:t>. De Lenguajes y Compiladores 1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Laboratorio 8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DOCKER</a:t>
            </a:r>
          </a:p>
        </p:txBody>
      </p:sp>
      <p:pic>
        <p:nvPicPr>
          <p:cNvPr id="2050" name="Picture 2" descr="aldakur.net">
            <a:extLst>
              <a:ext uri="{FF2B5EF4-FFF2-40B4-BE49-F238E27FC236}">
                <a16:creationId xmlns:a16="http://schemas.microsoft.com/office/drawing/2014/main" id="{1CAFCDED-27CA-4D13-BAAE-166DFB22D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12" y="2645059"/>
            <a:ext cx="3411289" cy="304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B7128-29C7-4E8F-9694-7B459207B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404664"/>
            <a:ext cx="10132113" cy="5767536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Por último, instale Docker:</a:t>
            </a:r>
          </a:p>
          <a:p>
            <a:r>
              <a:rPr lang="es-ES" dirty="0">
                <a:solidFill>
                  <a:srgbClr val="FF0000"/>
                </a:solidFill>
              </a:rPr>
              <a:t>sudo </a:t>
            </a:r>
            <a:r>
              <a:rPr lang="es-ES" dirty="0" err="1">
                <a:solidFill>
                  <a:srgbClr val="FF0000"/>
                </a:solidFill>
              </a:rPr>
              <a:t>apt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install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docker</a:t>
            </a:r>
            <a:r>
              <a:rPr lang="es-ES" dirty="0">
                <a:solidFill>
                  <a:srgbClr val="FF0000"/>
                </a:solidFill>
              </a:rPr>
              <a:t>-ce</a:t>
            </a:r>
          </a:p>
          <a:p>
            <a:r>
              <a:rPr lang="es-ES" dirty="0"/>
              <a:t>Ahora debería tener Docker instalado, el </a:t>
            </a:r>
            <a:r>
              <a:rPr lang="es-ES" dirty="0" err="1"/>
              <a:t>daemon</a:t>
            </a:r>
            <a:r>
              <a:rPr lang="es-ES" dirty="0"/>
              <a:t> iniciado, y el proceso habilitado para iniciar durante el arranque. Verifique que se esté ejecutando:</a:t>
            </a:r>
          </a:p>
          <a:p>
            <a:r>
              <a:rPr lang="es-ES" dirty="0">
                <a:solidFill>
                  <a:srgbClr val="FF0000"/>
                </a:solidFill>
              </a:rPr>
              <a:t>sudo </a:t>
            </a:r>
            <a:r>
              <a:rPr lang="es-ES" dirty="0" err="1">
                <a:solidFill>
                  <a:srgbClr val="FF0000"/>
                </a:solidFill>
              </a:rPr>
              <a:t>systemctl</a:t>
            </a:r>
            <a:r>
              <a:rPr lang="es-ES" dirty="0">
                <a:solidFill>
                  <a:srgbClr val="FF0000"/>
                </a:solidFill>
              </a:rPr>
              <a:t> status </a:t>
            </a:r>
            <a:r>
              <a:rPr lang="es-ES" dirty="0" err="1">
                <a:solidFill>
                  <a:srgbClr val="FF0000"/>
                </a:solidFill>
              </a:rPr>
              <a:t>docker</a:t>
            </a:r>
            <a:endParaRPr lang="es-ES" dirty="0">
              <a:solidFill>
                <a:srgbClr val="FF0000"/>
              </a:solidFill>
            </a:endParaRPr>
          </a:p>
          <a:p>
            <a:r>
              <a:rPr lang="es-ES" dirty="0"/>
              <a:t>El resultado debería ser parecido al siguiente, indicando que el servicio está activo y se está ejecutando:</a:t>
            </a:r>
          </a:p>
          <a:p>
            <a:r>
              <a:rPr lang="es-ES" dirty="0" err="1">
                <a:solidFill>
                  <a:srgbClr val="00B0F0"/>
                </a:solidFill>
              </a:rPr>
              <a:t>docker.service</a:t>
            </a:r>
            <a:r>
              <a:rPr lang="es-ES" dirty="0">
                <a:solidFill>
                  <a:srgbClr val="00B0F0"/>
                </a:solidFill>
              </a:rPr>
              <a:t> - Docker </a:t>
            </a:r>
            <a:r>
              <a:rPr lang="es-ES" dirty="0" err="1">
                <a:solidFill>
                  <a:srgbClr val="00B0F0"/>
                </a:solidFill>
              </a:rPr>
              <a:t>Application</a:t>
            </a:r>
            <a:r>
              <a:rPr lang="es-ES" dirty="0">
                <a:solidFill>
                  <a:srgbClr val="00B0F0"/>
                </a:solidFill>
              </a:rPr>
              <a:t> Container </a:t>
            </a:r>
            <a:r>
              <a:rPr lang="es-ES" dirty="0" err="1">
                <a:solidFill>
                  <a:srgbClr val="00B0F0"/>
                </a:solidFill>
              </a:rPr>
              <a:t>Engine</a:t>
            </a:r>
            <a:endParaRPr lang="es-ES" dirty="0">
              <a:solidFill>
                <a:srgbClr val="00B0F0"/>
              </a:solidFill>
            </a:endParaRPr>
          </a:p>
          <a:p>
            <a:r>
              <a:rPr lang="es-ES" dirty="0">
                <a:solidFill>
                  <a:srgbClr val="00B0F0"/>
                </a:solidFill>
              </a:rPr>
              <a:t>   </a:t>
            </a:r>
            <a:r>
              <a:rPr lang="es-ES" dirty="0" err="1">
                <a:solidFill>
                  <a:srgbClr val="00B0F0"/>
                </a:solidFill>
              </a:rPr>
              <a:t>Loaded</a:t>
            </a:r>
            <a:r>
              <a:rPr lang="es-ES" dirty="0">
                <a:solidFill>
                  <a:srgbClr val="00B0F0"/>
                </a:solidFill>
              </a:rPr>
              <a:t>: </a:t>
            </a:r>
            <a:r>
              <a:rPr lang="es-ES" dirty="0" err="1">
                <a:solidFill>
                  <a:srgbClr val="00B0F0"/>
                </a:solidFill>
              </a:rPr>
              <a:t>loaded</a:t>
            </a:r>
            <a:r>
              <a:rPr lang="es-ES" dirty="0">
                <a:solidFill>
                  <a:srgbClr val="00B0F0"/>
                </a:solidFill>
              </a:rPr>
              <a:t> (/</a:t>
            </a:r>
            <a:r>
              <a:rPr lang="es-ES" dirty="0" err="1">
                <a:solidFill>
                  <a:srgbClr val="00B0F0"/>
                </a:solidFill>
              </a:rPr>
              <a:t>lib</a:t>
            </a:r>
            <a:r>
              <a:rPr lang="es-ES" dirty="0">
                <a:solidFill>
                  <a:srgbClr val="00B0F0"/>
                </a:solidFill>
              </a:rPr>
              <a:t>/</a:t>
            </a:r>
            <a:r>
              <a:rPr lang="es-ES" dirty="0" err="1">
                <a:solidFill>
                  <a:srgbClr val="00B0F0"/>
                </a:solidFill>
              </a:rPr>
              <a:t>systemd</a:t>
            </a:r>
            <a:r>
              <a:rPr lang="es-ES" dirty="0">
                <a:solidFill>
                  <a:srgbClr val="00B0F0"/>
                </a:solidFill>
              </a:rPr>
              <a:t>/</a:t>
            </a:r>
            <a:r>
              <a:rPr lang="es-ES" dirty="0" err="1">
                <a:solidFill>
                  <a:srgbClr val="00B0F0"/>
                </a:solidFill>
              </a:rPr>
              <a:t>system</a:t>
            </a:r>
            <a:r>
              <a:rPr lang="es-ES" dirty="0">
                <a:solidFill>
                  <a:srgbClr val="00B0F0"/>
                </a:solidFill>
              </a:rPr>
              <a:t>/</a:t>
            </a:r>
            <a:r>
              <a:rPr lang="es-ES" dirty="0" err="1">
                <a:solidFill>
                  <a:srgbClr val="00B0F0"/>
                </a:solidFill>
              </a:rPr>
              <a:t>docker.service</a:t>
            </a:r>
            <a:r>
              <a:rPr lang="es-ES" dirty="0">
                <a:solidFill>
                  <a:srgbClr val="00B0F0"/>
                </a:solidFill>
              </a:rPr>
              <a:t>; </a:t>
            </a:r>
            <a:r>
              <a:rPr lang="es-ES" dirty="0" err="1">
                <a:solidFill>
                  <a:srgbClr val="00B0F0"/>
                </a:solidFill>
              </a:rPr>
              <a:t>enabled</a:t>
            </a:r>
            <a:r>
              <a:rPr lang="es-ES" dirty="0">
                <a:solidFill>
                  <a:srgbClr val="00B0F0"/>
                </a:solidFill>
              </a:rPr>
              <a:t>; </a:t>
            </a:r>
            <a:r>
              <a:rPr lang="es-ES" dirty="0" err="1">
                <a:solidFill>
                  <a:srgbClr val="00B0F0"/>
                </a:solidFill>
              </a:rPr>
              <a:t>vendor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preset</a:t>
            </a:r>
            <a:r>
              <a:rPr lang="es-ES" dirty="0">
                <a:solidFill>
                  <a:srgbClr val="00B0F0"/>
                </a:solidFill>
              </a:rPr>
              <a:t>: </a:t>
            </a:r>
            <a:r>
              <a:rPr lang="es-ES" dirty="0" err="1">
                <a:solidFill>
                  <a:srgbClr val="00B0F0"/>
                </a:solidFill>
              </a:rPr>
              <a:t>enabled</a:t>
            </a:r>
            <a:r>
              <a:rPr lang="es-ES" dirty="0">
                <a:solidFill>
                  <a:srgbClr val="00B0F0"/>
                </a:solidFill>
              </a:rPr>
              <a:t>)</a:t>
            </a:r>
          </a:p>
          <a:p>
            <a:r>
              <a:rPr lang="es-ES" dirty="0">
                <a:solidFill>
                  <a:srgbClr val="00B0F0"/>
                </a:solidFill>
              </a:rPr>
              <a:t>   Active: active (running) </a:t>
            </a:r>
            <a:r>
              <a:rPr lang="es-ES" dirty="0" err="1">
                <a:solidFill>
                  <a:srgbClr val="00B0F0"/>
                </a:solidFill>
              </a:rPr>
              <a:t>since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Thu</a:t>
            </a:r>
            <a:r>
              <a:rPr lang="es-ES" dirty="0">
                <a:solidFill>
                  <a:srgbClr val="00B0F0"/>
                </a:solidFill>
              </a:rPr>
              <a:t> 2018-07-05 15:08:39 UTC; 2min 55s </a:t>
            </a:r>
            <a:r>
              <a:rPr lang="es-ES" dirty="0" err="1">
                <a:solidFill>
                  <a:srgbClr val="00B0F0"/>
                </a:solidFill>
              </a:rPr>
              <a:t>ago</a:t>
            </a:r>
            <a:endParaRPr lang="es-ES" dirty="0">
              <a:solidFill>
                <a:srgbClr val="00B0F0"/>
              </a:solidFill>
            </a:endParaRPr>
          </a:p>
          <a:p>
            <a:r>
              <a:rPr lang="es-ES" dirty="0">
                <a:solidFill>
                  <a:srgbClr val="00B0F0"/>
                </a:solidFill>
              </a:rPr>
              <a:t>     </a:t>
            </a:r>
            <a:r>
              <a:rPr lang="es-ES" dirty="0" err="1">
                <a:solidFill>
                  <a:srgbClr val="00B0F0"/>
                </a:solidFill>
              </a:rPr>
              <a:t>Docs</a:t>
            </a:r>
            <a:r>
              <a:rPr lang="es-ES" dirty="0">
                <a:solidFill>
                  <a:srgbClr val="00B0F0"/>
                </a:solidFill>
              </a:rPr>
              <a:t>: https://docs.docker.com</a:t>
            </a:r>
          </a:p>
          <a:p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Main</a:t>
            </a:r>
            <a:r>
              <a:rPr lang="es-ES" dirty="0">
                <a:solidFill>
                  <a:srgbClr val="00B0F0"/>
                </a:solidFill>
              </a:rPr>
              <a:t> PID: 10096 (</a:t>
            </a:r>
            <a:r>
              <a:rPr lang="es-ES" dirty="0" err="1">
                <a:solidFill>
                  <a:srgbClr val="00B0F0"/>
                </a:solidFill>
              </a:rPr>
              <a:t>dockerd</a:t>
            </a:r>
            <a:r>
              <a:rPr lang="es-ES" dirty="0">
                <a:solidFill>
                  <a:srgbClr val="00B0F0"/>
                </a:solidFill>
              </a:rPr>
              <a:t>)</a:t>
            </a:r>
          </a:p>
          <a:p>
            <a:r>
              <a:rPr lang="es-ES" dirty="0">
                <a:solidFill>
                  <a:srgbClr val="00B0F0"/>
                </a:solidFill>
              </a:rPr>
              <a:t>    </a:t>
            </a:r>
            <a:r>
              <a:rPr lang="es-ES" dirty="0" err="1">
                <a:solidFill>
                  <a:srgbClr val="00B0F0"/>
                </a:solidFill>
              </a:rPr>
              <a:t>Tasks</a:t>
            </a:r>
            <a:r>
              <a:rPr lang="es-ES" dirty="0">
                <a:solidFill>
                  <a:srgbClr val="00B0F0"/>
                </a:solidFill>
              </a:rPr>
              <a:t>: 16</a:t>
            </a:r>
          </a:p>
          <a:p>
            <a:r>
              <a:rPr lang="es-ES" dirty="0">
                <a:solidFill>
                  <a:srgbClr val="00B0F0"/>
                </a:solidFill>
              </a:rPr>
              <a:t>   </a:t>
            </a:r>
            <a:r>
              <a:rPr lang="es-ES" dirty="0" err="1">
                <a:solidFill>
                  <a:srgbClr val="00B0F0"/>
                </a:solidFill>
              </a:rPr>
              <a:t>CGroup</a:t>
            </a:r>
            <a:r>
              <a:rPr lang="es-ES" dirty="0">
                <a:solidFill>
                  <a:srgbClr val="00B0F0"/>
                </a:solidFill>
              </a:rPr>
              <a:t>: /</a:t>
            </a:r>
            <a:r>
              <a:rPr lang="es-ES" dirty="0" err="1">
                <a:solidFill>
                  <a:srgbClr val="00B0F0"/>
                </a:solidFill>
              </a:rPr>
              <a:t>system.slice</a:t>
            </a:r>
            <a:r>
              <a:rPr lang="es-ES" dirty="0">
                <a:solidFill>
                  <a:srgbClr val="00B0F0"/>
                </a:solidFill>
              </a:rPr>
              <a:t>/</a:t>
            </a:r>
            <a:r>
              <a:rPr lang="es-ES" dirty="0" err="1">
                <a:solidFill>
                  <a:srgbClr val="00B0F0"/>
                </a:solidFill>
              </a:rPr>
              <a:t>docker.service</a:t>
            </a:r>
            <a:endParaRPr lang="es-ES" dirty="0">
              <a:solidFill>
                <a:srgbClr val="00B0F0"/>
              </a:solidFill>
            </a:endParaRPr>
          </a:p>
          <a:p>
            <a:r>
              <a:rPr lang="es-ES" dirty="0">
                <a:solidFill>
                  <a:srgbClr val="00B0F0"/>
                </a:solidFill>
              </a:rPr>
              <a:t>           ├─10096 /</a:t>
            </a:r>
            <a:r>
              <a:rPr lang="es-ES" dirty="0" err="1">
                <a:solidFill>
                  <a:srgbClr val="00B0F0"/>
                </a:solidFill>
              </a:rPr>
              <a:t>usr</a:t>
            </a:r>
            <a:r>
              <a:rPr lang="es-ES" dirty="0">
                <a:solidFill>
                  <a:srgbClr val="00B0F0"/>
                </a:solidFill>
              </a:rPr>
              <a:t>/</a:t>
            </a:r>
            <a:r>
              <a:rPr lang="es-ES" dirty="0" err="1">
                <a:solidFill>
                  <a:srgbClr val="00B0F0"/>
                </a:solidFill>
              </a:rPr>
              <a:t>bin</a:t>
            </a:r>
            <a:r>
              <a:rPr lang="es-ES" dirty="0">
                <a:solidFill>
                  <a:srgbClr val="00B0F0"/>
                </a:solidFill>
              </a:rPr>
              <a:t>/</a:t>
            </a:r>
            <a:r>
              <a:rPr lang="es-ES" dirty="0" err="1">
                <a:solidFill>
                  <a:srgbClr val="00B0F0"/>
                </a:solidFill>
              </a:rPr>
              <a:t>dockerd</a:t>
            </a:r>
            <a:r>
              <a:rPr lang="es-ES" dirty="0">
                <a:solidFill>
                  <a:srgbClr val="00B0F0"/>
                </a:solidFill>
              </a:rPr>
              <a:t> -H fd://</a:t>
            </a:r>
          </a:p>
          <a:p>
            <a:r>
              <a:rPr lang="es-ES" dirty="0">
                <a:solidFill>
                  <a:srgbClr val="00B0F0"/>
                </a:solidFill>
              </a:rPr>
              <a:t>           └─10113 </a:t>
            </a:r>
            <a:r>
              <a:rPr lang="es-ES" dirty="0" err="1">
                <a:solidFill>
                  <a:srgbClr val="00B0F0"/>
                </a:solidFill>
              </a:rPr>
              <a:t>docker-containerd</a:t>
            </a:r>
            <a:r>
              <a:rPr lang="es-ES" dirty="0">
                <a:solidFill>
                  <a:srgbClr val="00B0F0"/>
                </a:solidFill>
              </a:rPr>
              <a:t> --</a:t>
            </a:r>
            <a:r>
              <a:rPr lang="es-ES" dirty="0" err="1">
                <a:solidFill>
                  <a:srgbClr val="00B0F0"/>
                </a:solidFill>
              </a:rPr>
              <a:t>config</a:t>
            </a:r>
            <a:r>
              <a:rPr lang="es-ES" dirty="0">
                <a:solidFill>
                  <a:srgbClr val="00B0F0"/>
                </a:solidFill>
              </a:rPr>
              <a:t> /</a:t>
            </a:r>
            <a:r>
              <a:rPr lang="es-ES" dirty="0" err="1">
                <a:solidFill>
                  <a:srgbClr val="00B0F0"/>
                </a:solidFill>
              </a:rPr>
              <a:t>var</a:t>
            </a:r>
            <a:r>
              <a:rPr lang="es-ES" dirty="0">
                <a:solidFill>
                  <a:srgbClr val="00B0F0"/>
                </a:solidFill>
              </a:rPr>
              <a:t>/run/</a:t>
            </a:r>
            <a:r>
              <a:rPr lang="es-ES" dirty="0" err="1">
                <a:solidFill>
                  <a:srgbClr val="00B0F0"/>
                </a:solidFill>
              </a:rPr>
              <a:t>docker</a:t>
            </a:r>
            <a:r>
              <a:rPr lang="es-ES" dirty="0">
                <a:solidFill>
                  <a:srgbClr val="00B0F0"/>
                </a:solidFill>
              </a:rPr>
              <a:t>/</a:t>
            </a:r>
            <a:r>
              <a:rPr lang="es-ES" dirty="0" err="1">
                <a:solidFill>
                  <a:srgbClr val="00B0F0"/>
                </a:solidFill>
              </a:rPr>
              <a:t>containerd</a:t>
            </a:r>
            <a:r>
              <a:rPr lang="es-ES" dirty="0">
                <a:solidFill>
                  <a:srgbClr val="00B0F0"/>
                </a:solidFill>
              </a:rPr>
              <a:t>/</a:t>
            </a:r>
            <a:r>
              <a:rPr lang="es-ES" dirty="0" err="1">
                <a:solidFill>
                  <a:srgbClr val="00B0F0"/>
                </a:solidFill>
              </a:rPr>
              <a:t>containerd.toml</a:t>
            </a:r>
            <a:endParaRPr lang="es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5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8C2DA-246E-453A-BFB6-4A5F19574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700065" cy="4465320"/>
          </a:xfrm>
        </p:spPr>
        <p:txBody>
          <a:bodyPr/>
          <a:lstStyle/>
          <a:p>
            <a:r>
              <a:rPr lang="es-ES" dirty="0"/>
              <a:t>Ejemplo Práctico</a:t>
            </a:r>
          </a:p>
        </p:txBody>
      </p:sp>
    </p:spTree>
    <p:extLst>
      <p:ext uri="{BB962C8B-B14F-4D97-AF65-F5344CB8AC3E}">
        <p14:creationId xmlns:p14="http://schemas.microsoft.com/office/powerpoint/2010/main" val="305687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422004" y="1701800"/>
            <a:ext cx="4062942" cy="2438400"/>
          </a:xfrm>
        </p:spPr>
        <p:txBody>
          <a:bodyPr rtlCol="0" anchor="b">
            <a:normAutofit/>
          </a:bodyPr>
          <a:lstStyle/>
          <a:p>
            <a:pPr rtl="0"/>
            <a:r>
              <a:rPr lang="es-ES" sz="4400" dirty="0"/>
              <a:t>¿Dudas?</a:t>
            </a:r>
          </a:p>
        </p:txBody>
      </p:sp>
      <p:pic>
        <p:nvPicPr>
          <p:cNvPr id="3074" name="Picture 2" descr="Logo Docker: la historia y el significado del logotipo, la marca y el  símbolo. | png, vector">
            <a:extLst>
              <a:ext uri="{FF2B5EF4-FFF2-40B4-BE49-F238E27FC236}">
                <a16:creationId xmlns:a16="http://schemas.microsoft.com/office/drawing/2014/main" id="{ECB12B2D-7368-4502-BB1B-9D2799E0D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1551195"/>
            <a:ext cx="4870277" cy="273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Temas a Tratar el Día de Hoy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Qué es Docker.</a:t>
            </a:r>
          </a:p>
          <a:p>
            <a:pPr rtl="0"/>
            <a:r>
              <a:rPr lang="es-ES" dirty="0"/>
              <a:t>Instalación de Docker (Windows y Linux).</a:t>
            </a:r>
          </a:p>
          <a:p>
            <a:pPr rtl="0"/>
            <a:r>
              <a:rPr lang="es-ES" dirty="0"/>
              <a:t>Ejemplo Docker con </a:t>
            </a:r>
            <a:r>
              <a:rPr lang="es-ES" dirty="0" err="1"/>
              <a:t>node</a:t>
            </a:r>
            <a:r>
              <a:rPr lang="es-ES" dirty="0"/>
              <a:t> </a:t>
            </a:r>
            <a:r>
              <a:rPr lang="es-ES" dirty="0" err="1"/>
              <a:t>js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Docker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789" y="1706880"/>
            <a:ext cx="11101596" cy="4465320"/>
          </a:xfrm>
        </p:spPr>
        <p:txBody>
          <a:bodyPr>
            <a:normAutofit fontScale="92500" lnSpcReduction="10000"/>
          </a:bodyPr>
          <a:lstStyle/>
          <a:p>
            <a:r>
              <a:rPr lang="es-MX" sz="3200" dirty="0"/>
              <a:t>Docker es un proyecto de código abierto que automatiza el despliegue de aplicaciones dentro de contenedores de software, proporcionando una capa adicional de abstracción y automatización de virtualización de aplicaciones en múltiples sistemas operativos. Docker utiliza características de aislamiento de recursos del </a:t>
            </a:r>
            <a:r>
              <a:rPr lang="es-MX" sz="3200" dirty="0" err="1"/>
              <a:t>kernel</a:t>
            </a:r>
            <a:r>
              <a:rPr lang="es-MX" sz="3200" dirty="0"/>
              <a:t> Linux, tales como </a:t>
            </a:r>
            <a:r>
              <a:rPr lang="es-MX" sz="3200" dirty="0" err="1"/>
              <a:t>cgroups</a:t>
            </a:r>
            <a:r>
              <a:rPr lang="es-MX" sz="3200" dirty="0"/>
              <a:t> y espacios de nombres (</a:t>
            </a:r>
            <a:r>
              <a:rPr lang="es-MX" sz="3200" dirty="0" err="1"/>
              <a:t>namespaces</a:t>
            </a:r>
            <a:r>
              <a:rPr lang="es-MX" sz="3200" dirty="0"/>
              <a:t>) para permitir que "contenedores" independientes se ejecuten dentro de una sola instancia de Linux, evitando la sobrecarga de iniciar y mantener máquinas virtuales.</a:t>
            </a:r>
          </a:p>
          <a:p>
            <a:r>
              <a:rPr lang="es-MX" sz="3200" dirty="0"/>
              <a:t>Docker implementa una API de alto nivel para proporcionar contenedores livianos que ejecutan procesos de manera aislada.</a:t>
            </a:r>
          </a:p>
        </p:txBody>
      </p:sp>
    </p:spTree>
    <p:extLst>
      <p:ext uri="{BB962C8B-B14F-4D97-AF65-F5344CB8AC3E}">
        <p14:creationId xmlns:p14="http://schemas.microsoft.com/office/powerpoint/2010/main" val="19805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¿Por qué utilizar Docker?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789" y="1706880"/>
            <a:ext cx="11101596" cy="4465320"/>
          </a:xfrm>
        </p:spPr>
        <p:txBody>
          <a:bodyPr>
            <a:normAutofit fontScale="92500"/>
          </a:bodyPr>
          <a:lstStyle/>
          <a:p>
            <a:r>
              <a:rPr lang="es-MX" sz="3200" dirty="0"/>
              <a:t>Al momento de utilizar varios servidores, o al utilizar la práctica de microservicios, normalmente se utiliza una máquina virtual por cada servicio. Esto implica darle recursos fijos a cada máquina virtual. Por lo que tiene ciertas limitaciones de memoria al trabajar localmente, y costos excesivos al trabajar en la nube.</a:t>
            </a:r>
          </a:p>
          <a:p>
            <a:r>
              <a:rPr lang="es-MX" sz="3200" dirty="0"/>
              <a:t>Docker implementa “imágenes” en donde se alojan nuestros servicios, y almacenarlos en el mismo “host”. Al realizar esto, los recursos de los servidores se van asignando acorde a lo que necesita, por lo cual llegan a ser mas flexibles en relación a memoria y costos.</a:t>
            </a:r>
          </a:p>
        </p:txBody>
      </p:sp>
    </p:spTree>
    <p:extLst>
      <p:ext uri="{BB962C8B-B14F-4D97-AF65-F5344CB8AC3E}">
        <p14:creationId xmlns:p14="http://schemas.microsoft.com/office/powerpoint/2010/main" val="359407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Take Your First Steps into Docker! - Saagie">
            <a:extLst>
              <a:ext uri="{FF2B5EF4-FFF2-40B4-BE49-F238E27FC236}">
                <a16:creationId xmlns:a16="http://schemas.microsoft.com/office/drawing/2014/main" id="{B3275C12-3369-4F07-8905-43106EE4A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338262"/>
            <a:ext cx="97536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3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Instalación Docker (Windows)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813" y="1706880"/>
            <a:ext cx="10885572" cy="4465320"/>
          </a:xfrm>
        </p:spPr>
        <p:txBody>
          <a:bodyPr>
            <a:normAutofit/>
          </a:bodyPr>
          <a:lstStyle/>
          <a:p>
            <a:r>
              <a:rPr lang="es-MX" dirty="0">
                <a:hlinkClick r:id="rId3"/>
              </a:rPr>
              <a:t>https://docs.docker.com/docker-for-windows/install/</a:t>
            </a:r>
            <a:endParaRPr lang="es-MX" dirty="0"/>
          </a:p>
          <a:p>
            <a:r>
              <a:rPr lang="es-MX" dirty="0"/>
              <a:t>Instalación normal de Windows</a:t>
            </a:r>
          </a:p>
          <a:p>
            <a:r>
              <a:rPr lang="es-MX" dirty="0"/>
              <a:t>Descargar desde Docker Hub</a:t>
            </a:r>
          </a:p>
          <a:p>
            <a:r>
              <a:rPr lang="es-MX" dirty="0"/>
              <a:t>Ofrece interfaz sobre los contenedores activos.</a:t>
            </a:r>
          </a:p>
        </p:txBody>
      </p:sp>
    </p:spTree>
    <p:extLst>
      <p:ext uri="{BB962C8B-B14F-4D97-AF65-F5344CB8AC3E}">
        <p14:creationId xmlns:p14="http://schemas.microsoft.com/office/powerpoint/2010/main" val="5758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BC62477-6701-45D6-85ED-DB2E14699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17" y="687099"/>
            <a:ext cx="8647789" cy="548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9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Instalación Docker (Linux)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813" y="1706880"/>
            <a:ext cx="10885572" cy="4465320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Primero, actualice su lista de paquetes existente:</a:t>
            </a:r>
          </a:p>
          <a:p>
            <a:r>
              <a:rPr lang="es-MX" dirty="0">
                <a:solidFill>
                  <a:srgbClr val="FF0000"/>
                </a:solidFill>
              </a:rPr>
              <a:t>sudo </a:t>
            </a:r>
            <a:r>
              <a:rPr lang="es-MX" dirty="0" err="1">
                <a:solidFill>
                  <a:srgbClr val="FF0000"/>
                </a:solidFill>
              </a:rPr>
              <a:t>apt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update</a:t>
            </a:r>
            <a:endParaRPr lang="es-MX" dirty="0">
              <a:solidFill>
                <a:srgbClr val="FF0000"/>
              </a:solidFill>
            </a:endParaRPr>
          </a:p>
          <a:p>
            <a:r>
              <a:rPr lang="es-MX" dirty="0"/>
              <a:t>A continuación, instale algunos paquetes de requisitos previos que le permiten a </a:t>
            </a:r>
            <a:r>
              <a:rPr lang="es-MX" dirty="0" err="1"/>
              <a:t>apt</a:t>
            </a:r>
            <a:r>
              <a:rPr lang="es-MX" dirty="0"/>
              <a:t> usar paquetes mediante HTTPS:</a:t>
            </a:r>
          </a:p>
          <a:p>
            <a:r>
              <a:rPr lang="es-MX" dirty="0">
                <a:solidFill>
                  <a:srgbClr val="FF0000"/>
                </a:solidFill>
              </a:rPr>
              <a:t>sudo </a:t>
            </a:r>
            <a:r>
              <a:rPr lang="es-MX" dirty="0" err="1">
                <a:solidFill>
                  <a:srgbClr val="FF0000"/>
                </a:solidFill>
              </a:rPr>
              <a:t>apt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install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apt</a:t>
            </a:r>
            <a:r>
              <a:rPr lang="es-MX" dirty="0">
                <a:solidFill>
                  <a:srgbClr val="FF0000"/>
                </a:solidFill>
              </a:rPr>
              <a:t>-</a:t>
            </a:r>
            <a:r>
              <a:rPr lang="es-MX" dirty="0" err="1">
                <a:solidFill>
                  <a:srgbClr val="FF0000"/>
                </a:solidFill>
              </a:rPr>
              <a:t>transport</a:t>
            </a:r>
            <a:r>
              <a:rPr lang="es-MX" dirty="0">
                <a:solidFill>
                  <a:srgbClr val="FF0000"/>
                </a:solidFill>
              </a:rPr>
              <a:t>-https ca-</a:t>
            </a:r>
            <a:r>
              <a:rPr lang="es-MX" dirty="0" err="1">
                <a:solidFill>
                  <a:srgbClr val="FF0000"/>
                </a:solidFill>
              </a:rPr>
              <a:t>certificates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curl</a:t>
            </a:r>
            <a:r>
              <a:rPr lang="es-MX" dirty="0">
                <a:solidFill>
                  <a:srgbClr val="FF0000"/>
                </a:solidFill>
              </a:rPr>
              <a:t> software-</a:t>
            </a:r>
            <a:r>
              <a:rPr lang="es-MX" dirty="0" err="1">
                <a:solidFill>
                  <a:srgbClr val="FF0000"/>
                </a:solidFill>
              </a:rPr>
              <a:t>properties</a:t>
            </a:r>
            <a:r>
              <a:rPr lang="es-MX" dirty="0">
                <a:solidFill>
                  <a:srgbClr val="FF0000"/>
                </a:solidFill>
              </a:rPr>
              <a:t>-</a:t>
            </a:r>
            <a:r>
              <a:rPr lang="es-MX" dirty="0" err="1">
                <a:solidFill>
                  <a:srgbClr val="FF0000"/>
                </a:solidFill>
              </a:rPr>
              <a:t>common</a:t>
            </a:r>
            <a:r>
              <a:rPr lang="es-MX" dirty="0"/>
              <a:t> (todo junto)</a:t>
            </a:r>
          </a:p>
          <a:p>
            <a:r>
              <a:rPr lang="es-MX" dirty="0"/>
              <a:t>Luego, agregue la clave GPG para el repositorio oficial de Docker a su sistema:</a:t>
            </a:r>
          </a:p>
          <a:p>
            <a:r>
              <a:rPr lang="es-MX" dirty="0" err="1">
                <a:solidFill>
                  <a:srgbClr val="FF0000"/>
                </a:solidFill>
              </a:rPr>
              <a:t>curl</a:t>
            </a:r>
            <a:r>
              <a:rPr lang="es-MX" dirty="0">
                <a:solidFill>
                  <a:srgbClr val="FF0000"/>
                </a:solidFill>
              </a:rPr>
              <a:t> -</a:t>
            </a:r>
            <a:r>
              <a:rPr lang="es-MX" dirty="0" err="1">
                <a:solidFill>
                  <a:srgbClr val="FF0000"/>
                </a:solidFill>
              </a:rPr>
              <a:t>fsSL</a:t>
            </a:r>
            <a:r>
              <a:rPr lang="es-MX" dirty="0">
                <a:solidFill>
                  <a:srgbClr val="FF0000"/>
                </a:solidFill>
              </a:rPr>
              <a:t> https://download.docker.com/linux/ubuntu/gpg | sudo </a:t>
            </a:r>
            <a:r>
              <a:rPr lang="es-MX" dirty="0" err="1">
                <a:solidFill>
                  <a:srgbClr val="FF0000"/>
                </a:solidFill>
              </a:rPr>
              <a:t>apt-key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add</a:t>
            </a:r>
            <a:r>
              <a:rPr lang="es-MX" dirty="0">
                <a:solidFill>
                  <a:srgbClr val="FF0000"/>
                </a:solidFill>
              </a:rPr>
              <a:t> - </a:t>
            </a:r>
            <a:r>
              <a:rPr lang="es-MX" dirty="0"/>
              <a:t>   (todo junto)</a:t>
            </a:r>
          </a:p>
          <a:p>
            <a:r>
              <a:rPr lang="es-MX" dirty="0"/>
              <a:t>Agregue el repositorio de Docker a las fuentes de APT:</a:t>
            </a:r>
          </a:p>
          <a:p>
            <a:r>
              <a:rPr lang="es-MX" dirty="0">
                <a:solidFill>
                  <a:srgbClr val="FF0000"/>
                </a:solidFill>
              </a:rPr>
              <a:t>sudo </a:t>
            </a:r>
            <a:r>
              <a:rPr lang="es-MX" dirty="0" err="1">
                <a:solidFill>
                  <a:srgbClr val="FF0000"/>
                </a:solidFill>
              </a:rPr>
              <a:t>add-apt-repository</a:t>
            </a:r>
            <a:r>
              <a:rPr lang="es-MX" dirty="0">
                <a:solidFill>
                  <a:srgbClr val="FF0000"/>
                </a:solidFill>
              </a:rPr>
              <a:t> "</a:t>
            </a:r>
            <a:r>
              <a:rPr lang="es-MX" dirty="0" err="1">
                <a:solidFill>
                  <a:srgbClr val="FF0000"/>
                </a:solidFill>
              </a:rPr>
              <a:t>deb</a:t>
            </a:r>
            <a:r>
              <a:rPr lang="es-MX" dirty="0">
                <a:solidFill>
                  <a:srgbClr val="FF0000"/>
                </a:solidFill>
              </a:rPr>
              <a:t> [</a:t>
            </a:r>
            <a:r>
              <a:rPr lang="es-MX" dirty="0" err="1">
                <a:solidFill>
                  <a:srgbClr val="FF0000"/>
                </a:solidFill>
              </a:rPr>
              <a:t>arch</a:t>
            </a:r>
            <a:r>
              <a:rPr lang="es-MX" dirty="0">
                <a:solidFill>
                  <a:srgbClr val="FF0000"/>
                </a:solidFill>
              </a:rPr>
              <a:t>=amd64] https://download.docker.com/linux/ubuntu </a:t>
            </a:r>
            <a:r>
              <a:rPr lang="es-MX" dirty="0" err="1">
                <a:solidFill>
                  <a:srgbClr val="FF0000"/>
                </a:solidFill>
              </a:rPr>
              <a:t>bionic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stable</a:t>
            </a:r>
            <a:r>
              <a:rPr lang="es-MX" dirty="0">
                <a:solidFill>
                  <a:srgbClr val="FF0000"/>
                </a:solidFill>
              </a:rPr>
              <a:t>" (todo junto)</a:t>
            </a:r>
          </a:p>
        </p:txBody>
      </p:sp>
    </p:spTree>
    <p:extLst>
      <p:ext uri="{BB962C8B-B14F-4D97-AF65-F5344CB8AC3E}">
        <p14:creationId xmlns:p14="http://schemas.microsoft.com/office/powerpoint/2010/main" val="15499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B7128-29C7-4E8F-9694-7B459207B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404664"/>
            <a:ext cx="10132113" cy="5767536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Posteriormente, actualice la base de datos de paquetes usando los paquetes de Docker del repositorio que acaba de agregar:</a:t>
            </a:r>
          </a:p>
          <a:p>
            <a:r>
              <a:rPr lang="es-ES" dirty="0">
                <a:solidFill>
                  <a:srgbClr val="FF0000"/>
                </a:solidFill>
              </a:rPr>
              <a:t>sudo </a:t>
            </a:r>
            <a:r>
              <a:rPr lang="es-ES" dirty="0" err="1">
                <a:solidFill>
                  <a:srgbClr val="FF0000"/>
                </a:solidFill>
              </a:rPr>
              <a:t>apt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update</a:t>
            </a:r>
            <a:endParaRPr lang="es-ES" dirty="0">
              <a:solidFill>
                <a:srgbClr val="FF0000"/>
              </a:solidFill>
            </a:endParaRPr>
          </a:p>
          <a:p>
            <a:r>
              <a:rPr lang="es-ES" dirty="0"/>
              <a:t>Asegúrese de que va a instalar desde el repositorio de Docker en vez del repositorio de Ubuntu predeterminado:</a:t>
            </a:r>
          </a:p>
          <a:p>
            <a:r>
              <a:rPr lang="es-ES" dirty="0">
                <a:solidFill>
                  <a:srgbClr val="FF0000"/>
                </a:solidFill>
              </a:rPr>
              <a:t>sudo </a:t>
            </a:r>
            <a:r>
              <a:rPr lang="es-ES" dirty="0" err="1">
                <a:solidFill>
                  <a:srgbClr val="FF0000"/>
                </a:solidFill>
              </a:rPr>
              <a:t>apt</a:t>
            </a:r>
            <a:r>
              <a:rPr lang="es-ES" dirty="0">
                <a:solidFill>
                  <a:srgbClr val="FF0000"/>
                </a:solidFill>
              </a:rPr>
              <a:t>-cache </a:t>
            </a:r>
            <a:r>
              <a:rPr lang="es-ES" dirty="0" err="1">
                <a:solidFill>
                  <a:srgbClr val="FF0000"/>
                </a:solidFill>
              </a:rPr>
              <a:t>policy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docker</a:t>
            </a:r>
            <a:r>
              <a:rPr lang="es-ES" dirty="0">
                <a:solidFill>
                  <a:srgbClr val="FF0000"/>
                </a:solidFill>
              </a:rPr>
              <a:t>-ce</a:t>
            </a:r>
          </a:p>
          <a:p>
            <a:r>
              <a:rPr lang="es-ES" dirty="0"/>
              <a:t>Verá un resultado como este, aunque el número de versión de Docker puede variar:</a:t>
            </a:r>
          </a:p>
          <a:p>
            <a:pPr>
              <a:lnSpc>
                <a:spcPct val="120000"/>
              </a:lnSpc>
            </a:pPr>
            <a:r>
              <a:rPr lang="es-ES" dirty="0" err="1">
                <a:solidFill>
                  <a:srgbClr val="00B0F0"/>
                </a:solidFill>
              </a:rPr>
              <a:t>docker</a:t>
            </a:r>
            <a:r>
              <a:rPr lang="es-ES" dirty="0">
                <a:solidFill>
                  <a:srgbClr val="00B0F0"/>
                </a:solidFill>
              </a:rPr>
              <a:t>-ce:</a:t>
            </a:r>
          </a:p>
          <a:p>
            <a:pPr>
              <a:lnSpc>
                <a:spcPct val="120000"/>
              </a:lnSpc>
            </a:pPr>
            <a:r>
              <a:rPr lang="es-ES" dirty="0">
                <a:solidFill>
                  <a:srgbClr val="00B0F0"/>
                </a:solidFill>
              </a:rPr>
              <a:t>  </a:t>
            </a:r>
            <a:r>
              <a:rPr lang="es-ES" dirty="0" err="1">
                <a:solidFill>
                  <a:srgbClr val="00B0F0"/>
                </a:solidFill>
              </a:rPr>
              <a:t>Installed</a:t>
            </a:r>
            <a:r>
              <a:rPr lang="es-ES" dirty="0">
                <a:solidFill>
                  <a:srgbClr val="00B0F0"/>
                </a:solidFill>
              </a:rPr>
              <a:t>: (</a:t>
            </a:r>
            <a:r>
              <a:rPr lang="es-ES" dirty="0" err="1">
                <a:solidFill>
                  <a:srgbClr val="00B0F0"/>
                </a:solidFill>
              </a:rPr>
              <a:t>none</a:t>
            </a:r>
            <a:r>
              <a:rPr lang="es-ES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s-ES" dirty="0">
                <a:solidFill>
                  <a:srgbClr val="00B0F0"/>
                </a:solidFill>
              </a:rPr>
              <a:t>  Candidate: 18.03.1~ce~3-0~ubuntu</a:t>
            </a:r>
          </a:p>
          <a:p>
            <a:pPr>
              <a:lnSpc>
                <a:spcPct val="120000"/>
              </a:lnSpc>
            </a:pPr>
            <a:r>
              <a:rPr lang="es-ES" dirty="0">
                <a:solidFill>
                  <a:srgbClr val="00B0F0"/>
                </a:solidFill>
              </a:rPr>
              <a:t>  </a:t>
            </a:r>
            <a:r>
              <a:rPr lang="es-ES" dirty="0" err="1">
                <a:solidFill>
                  <a:srgbClr val="00B0F0"/>
                </a:solidFill>
              </a:rPr>
              <a:t>Version</a:t>
            </a:r>
            <a:r>
              <a:rPr lang="es-ES" dirty="0">
                <a:solidFill>
                  <a:srgbClr val="00B0F0"/>
                </a:solidFill>
              </a:rPr>
              <a:t> table:</a:t>
            </a:r>
          </a:p>
          <a:p>
            <a:pPr>
              <a:lnSpc>
                <a:spcPct val="120000"/>
              </a:lnSpc>
            </a:pPr>
            <a:r>
              <a:rPr lang="es-ES" dirty="0">
                <a:solidFill>
                  <a:srgbClr val="00B0F0"/>
                </a:solidFill>
              </a:rPr>
              <a:t>     18.03.1~ce~3-0~ubuntu 500</a:t>
            </a:r>
          </a:p>
          <a:p>
            <a:pPr>
              <a:lnSpc>
                <a:spcPct val="120000"/>
              </a:lnSpc>
            </a:pPr>
            <a:r>
              <a:rPr lang="es-ES" dirty="0">
                <a:solidFill>
                  <a:srgbClr val="00B0F0"/>
                </a:solidFill>
              </a:rPr>
              <a:t>        500 https://download.docker.com/linux/ubuntu </a:t>
            </a:r>
            <a:r>
              <a:rPr lang="es-ES" dirty="0" err="1">
                <a:solidFill>
                  <a:srgbClr val="00B0F0"/>
                </a:solidFill>
              </a:rPr>
              <a:t>bionic</a:t>
            </a:r>
            <a:r>
              <a:rPr lang="es-ES" dirty="0">
                <a:solidFill>
                  <a:srgbClr val="00B0F0"/>
                </a:solidFill>
              </a:rPr>
              <a:t>/</a:t>
            </a:r>
            <a:r>
              <a:rPr lang="es-ES" dirty="0" err="1">
                <a:solidFill>
                  <a:srgbClr val="00B0F0"/>
                </a:solidFill>
              </a:rPr>
              <a:t>stable</a:t>
            </a:r>
            <a:r>
              <a:rPr lang="es-ES" dirty="0">
                <a:solidFill>
                  <a:srgbClr val="00B0F0"/>
                </a:solidFill>
              </a:rPr>
              <a:t> amd64 </a:t>
            </a:r>
            <a:r>
              <a:rPr lang="es-ES" dirty="0" err="1">
                <a:solidFill>
                  <a:srgbClr val="00B0F0"/>
                </a:solidFill>
              </a:rPr>
              <a:t>Packages</a:t>
            </a:r>
            <a:endParaRPr lang="es-ES" dirty="0">
              <a:solidFill>
                <a:srgbClr val="00B0F0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056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704</Words>
  <Application>Microsoft Office PowerPoint</Application>
  <PresentationFormat>Personalizado</PresentationFormat>
  <Paragraphs>62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Tecnología 16x9</vt:lpstr>
      <vt:lpstr>Org. De Lenguajes y Compiladores 1</vt:lpstr>
      <vt:lpstr>Temas a Tratar el Día de Hoy</vt:lpstr>
      <vt:lpstr>Docker</vt:lpstr>
      <vt:lpstr>¿Por qué utilizar Docker?</vt:lpstr>
      <vt:lpstr>Presentación de PowerPoint</vt:lpstr>
      <vt:lpstr>Instalación Docker (Windows)</vt:lpstr>
      <vt:lpstr>Presentación de PowerPoint</vt:lpstr>
      <vt:lpstr>Instalación Docker (Linux)</vt:lpstr>
      <vt:lpstr>Presentación de PowerPoint</vt:lpstr>
      <vt:lpstr>Presentación de PowerPoint</vt:lpstr>
      <vt:lpstr>Presentación de PowerPoint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Org. De Lenguajes y Compiladores 1</dc:title>
  <dc:creator>jose puac</dc:creator>
  <cp:lastModifiedBy>jose puac</cp:lastModifiedBy>
  <cp:revision>15</cp:revision>
  <dcterms:created xsi:type="dcterms:W3CDTF">2020-09-02T06:13:20Z</dcterms:created>
  <dcterms:modified xsi:type="dcterms:W3CDTF">2020-09-16T19:07:00Z</dcterms:modified>
</cp:coreProperties>
</file>