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5" r:id="rId7"/>
    <p:sldId id="264" r:id="rId8"/>
    <p:sldId id="263" r:id="rId9"/>
    <p:sldId id="262" r:id="rId10"/>
    <p:sldId id="270" r:id="rId11"/>
    <p:sldId id="271" r:id="rId12"/>
    <p:sldId id="272" r:id="rId13"/>
    <p:sldId id="273" r:id="rId14"/>
    <p:sldId id="258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学习笔记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49411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于贺亮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集群</a:t>
            </a:r>
            <a:r>
              <a:rPr lang="en-US" altLang="zh-CN" dirty="0" smtClean="0"/>
              <a:t>Cluster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lvs-nat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348880"/>
            <a:ext cx="6158420" cy="342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集群</a:t>
            </a:r>
            <a:r>
              <a:rPr lang="en-US" altLang="zh-CN" sz="3200" dirty="0" smtClean="0"/>
              <a:t>Cluster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lvs-dr</a:t>
            </a:r>
            <a:r>
              <a:rPr lang="zh-CN" altLang="en-US" sz="2000" dirty="0" smtClean="0"/>
              <a:t>模式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459364" cy="41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集群</a:t>
            </a:r>
            <a:r>
              <a:rPr lang="en-US" altLang="zh-CN" sz="3200" dirty="0" smtClean="0"/>
              <a:t>Cluster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lvs-tun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6334125" cy="332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集群</a:t>
            </a:r>
            <a:r>
              <a:rPr lang="en-US" altLang="zh-CN" sz="3200" dirty="0" smtClean="0"/>
              <a:t>Cluster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lvs-fullnat</a:t>
            </a:r>
            <a:r>
              <a:rPr lang="zh-CN" altLang="en-US" sz="1800" dirty="0" smtClean="0"/>
              <a:t>：通过同时修改请求报文的源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地址和目标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地址进行转发</a:t>
            </a:r>
          </a:p>
          <a:p>
            <a:pPr lvl="2"/>
            <a:r>
              <a:rPr lang="en-US" altLang="zh-CN" sz="1400" dirty="0" smtClean="0"/>
              <a:t>CIP --&gt; DIP</a:t>
            </a:r>
          </a:p>
          <a:p>
            <a:pPr lvl="2"/>
            <a:r>
              <a:rPr lang="en-US" altLang="zh-CN" sz="1400" dirty="0" smtClean="0"/>
              <a:t>VIP --&gt; RIP</a:t>
            </a:r>
          </a:p>
          <a:p>
            <a:pPr lvl="1"/>
            <a:r>
              <a:rPr lang="en-US" altLang="zh-CN" sz="1800" dirty="0" smtClean="0"/>
              <a:t>(1) VIP</a:t>
            </a:r>
            <a:r>
              <a:rPr lang="zh-CN" altLang="en-US" sz="1800" dirty="0" smtClean="0"/>
              <a:t>是公网地址，</a:t>
            </a:r>
            <a:r>
              <a:rPr lang="en-US" altLang="zh-CN" sz="1800" dirty="0" smtClean="0"/>
              <a:t>RIP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DIP</a:t>
            </a:r>
            <a:r>
              <a:rPr lang="zh-CN" altLang="en-US" sz="1800" dirty="0" smtClean="0"/>
              <a:t>是私网地址，且通常不在同一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网络；因此，</a:t>
            </a:r>
            <a:r>
              <a:rPr lang="en-US" altLang="zh-CN" sz="1800" dirty="0" smtClean="0"/>
              <a:t>RIP</a:t>
            </a:r>
            <a:r>
              <a:rPr lang="zh-CN" altLang="en-US" sz="1800" dirty="0" smtClean="0"/>
              <a:t>的网关一般不会指向</a:t>
            </a:r>
            <a:r>
              <a:rPr lang="en-US" altLang="zh-CN" sz="1800" dirty="0" smtClean="0"/>
              <a:t>DIP</a:t>
            </a:r>
          </a:p>
          <a:p>
            <a:pPr lvl="1"/>
            <a:r>
              <a:rPr lang="en-US" altLang="zh-CN" sz="1800" dirty="0" smtClean="0"/>
              <a:t>(2) RS</a:t>
            </a:r>
            <a:r>
              <a:rPr lang="zh-CN" altLang="en-US" sz="1800" dirty="0" smtClean="0"/>
              <a:t>收到的请求报文源地址是</a:t>
            </a:r>
            <a:r>
              <a:rPr lang="en-US" altLang="zh-CN" sz="1800" dirty="0" smtClean="0"/>
              <a:t>DIP</a:t>
            </a:r>
            <a:r>
              <a:rPr lang="zh-CN" altLang="en-US" sz="1800" dirty="0" smtClean="0"/>
              <a:t>，因此，只需响应给</a:t>
            </a:r>
            <a:r>
              <a:rPr lang="en-US" altLang="zh-CN" sz="1800" dirty="0" smtClean="0"/>
              <a:t>DIP</a:t>
            </a:r>
            <a:r>
              <a:rPr lang="zh-CN" altLang="en-US" sz="1800" dirty="0" smtClean="0"/>
              <a:t>；但</a:t>
            </a:r>
            <a:r>
              <a:rPr lang="en-US" altLang="zh-CN" sz="1800" dirty="0" smtClean="0"/>
              <a:t>Director</a:t>
            </a:r>
            <a:r>
              <a:rPr lang="zh-CN" altLang="en-US" sz="1800" dirty="0" smtClean="0"/>
              <a:t>还要将其发往</a:t>
            </a:r>
            <a:r>
              <a:rPr lang="en-US" altLang="zh-CN" sz="1800" dirty="0" smtClean="0"/>
              <a:t>Client</a:t>
            </a:r>
          </a:p>
          <a:p>
            <a:pPr lvl="1"/>
            <a:r>
              <a:rPr lang="en-US" altLang="zh-CN" sz="1800" dirty="0" smtClean="0"/>
              <a:t>(3) </a:t>
            </a:r>
            <a:r>
              <a:rPr lang="zh-CN" altLang="en-US" sz="1800" dirty="0" smtClean="0"/>
              <a:t>请求和响应报文都经由</a:t>
            </a:r>
            <a:r>
              <a:rPr lang="en-US" altLang="zh-CN" sz="1800" dirty="0" smtClean="0"/>
              <a:t>Director</a:t>
            </a:r>
          </a:p>
          <a:p>
            <a:pPr lvl="1"/>
            <a:r>
              <a:rPr lang="en-US" altLang="zh-CN" sz="1800" dirty="0" smtClean="0"/>
              <a:t>(4) </a:t>
            </a:r>
            <a:r>
              <a:rPr lang="zh-CN" altLang="en-US" sz="1800" dirty="0" smtClean="0"/>
              <a:t>支持端口映射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高可用性集群</a:t>
            </a:r>
            <a:r>
              <a:rPr lang="en-US" altLang="zh-CN" dirty="0" smtClean="0"/>
              <a:t>KEEPALIVED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HA Cluster </a:t>
            </a:r>
            <a:r>
              <a:rPr lang="zh-CN" altLang="en-US" sz="2000" b="1" dirty="0" smtClean="0"/>
              <a:t>配置准备：</a:t>
            </a:r>
          </a:p>
          <a:p>
            <a:pPr lvl="1"/>
            <a:r>
              <a:rPr lang="zh-CN" altLang="en-US" sz="1400" dirty="0" smtClean="0"/>
              <a:t> </a:t>
            </a:r>
            <a:r>
              <a:rPr lang="en-US" altLang="zh-CN" sz="1400" dirty="0" smtClean="0"/>
              <a:t>(1) </a:t>
            </a:r>
            <a:r>
              <a:rPr lang="zh-CN" altLang="en-US" sz="1400" dirty="0" smtClean="0"/>
              <a:t>各节点时间必须同步</a:t>
            </a:r>
          </a:p>
          <a:p>
            <a:pPr lvl="2"/>
            <a:r>
              <a:rPr lang="en-US" altLang="zh-CN" sz="1400" dirty="0" smtClean="0"/>
              <a:t>ntp, chrony</a:t>
            </a:r>
          </a:p>
          <a:p>
            <a:pPr lvl="1"/>
            <a:r>
              <a:rPr lang="en-US" altLang="zh-CN" sz="1400" dirty="0" smtClean="0"/>
              <a:t> (2) </a:t>
            </a:r>
            <a:r>
              <a:rPr lang="zh-CN" altLang="en-US" sz="1400" dirty="0" smtClean="0"/>
              <a:t>确保</a:t>
            </a:r>
            <a:r>
              <a:rPr lang="en-US" altLang="zh-CN" sz="1400" dirty="0" smtClean="0"/>
              <a:t>iptables</a:t>
            </a:r>
            <a:r>
              <a:rPr lang="zh-CN" altLang="en-US" sz="1400" dirty="0" smtClean="0"/>
              <a:t>及</a:t>
            </a:r>
            <a:r>
              <a:rPr lang="en-US" altLang="zh-CN" sz="1400" dirty="0" smtClean="0"/>
              <a:t>selinux</a:t>
            </a:r>
            <a:r>
              <a:rPr lang="zh-CN" altLang="en-US" sz="1400" dirty="0" smtClean="0"/>
              <a:t>不会成为阻碍</a:t>
            </a:r>
          </a:p>
          <a:p>
            <a:pPr lvl="1"/>
            <a:r>
              <a:rPr lang="en-US" altLang="zh-CN" sz="1400" dirty="0" smtClean="0"/>
              <a:t>(3) </a:t>
            </a:r>
            <a:r>
              <a:rPr lang="zh-CN" altLang="en-US" sz="1400" dirty="0" smtClean="0"/>
              <a:t>各节点之间可通过主机名互相通信（对</a:t>
            </a:r>
            <a:r>
              <a:rPr lang="en-US" altLang="zh-CN" sz="1400" dirty="0" smtClean="0"/>
              <a:t>KA</a:t>
            </a:r>
            <a:r>
              <a:rPr lang="zh-CN" altLang="en-US" sz="1400" dirty="0" smtClean="0"/>
              <a:t>并非必须）</a:t>
            </a:r>
          </a:p>
          <a:p>
            <a:pPr lvl="2"/>
            <a:r>
              <a:rPr lang="zh-CN" altLang="en-US" sz="1400" dirty="0" smtClean="0"/>
              <a:t>建议使用</a:t>
            </a:r>
            <a:r>
              <a:rPr lang="en-US" altLang="zh-CN" sz="1400" dirty="0" smtClean="0"/>
              <a:t>/etc/hosts</a:t>
            </a:r>
            <a:r>
              <a:rPr lang="zh-CN" altLang="en-US" sz="1400" dirty="0" smtClean="0"/>
              <a:t>文件实现</a:t>
            </a:r>
          </a:p>
          <a:p>
            <a:pPr lvl="1"/>
            <a:r>
              <a:rPr lang="en-US" altLang="zh-CN" sz="1400" dirty="0" smtClean="0"/>
              <a:t>(4) </a:t>
            </a:r>
            <a:r>
              <a:rPr lang="zh-CN" altLang="en-US" sz="1400" dirty="0" smtClean="0"/>
              <a:t>各节点之间的</a:t>
            </a:r>
            <a:r>
              <a:rPr lang="en-US" altLang="zh-CN" sz="1400" dirty="0" smtClean="0"/>
              <a:t>root</a:t>
            </a:r>
            <a:r>
              <a:rPr lang="zh-CN" altLang="en-US" sz="1400" dirty="0" smtClean="0"/>
              <a:t>用户可以基于密钥认证的</a:t>
            </a:r>
            <a:r>
              <a:rPr lang="en-US" altLang="zh-CN" sz="1400" dirty="0" smtClean="0"/>
              <a:t>ssh</a:t>
            </a:r>
            <a:r>
              <a:rPr lang="zh-CN" altLang="en-US" sz="1400" dirty="0" smtClean="0"/>
              <a:t>服务完成互相通信（对</a:t>
            </a:r>
            <a:r>
              <a:rPr lang="en-US" altLang="zh-CN" sz="1400" dirty="0" smtClean="0"/>
              <a:t>KA</a:t>
            </a:r>
            <a:r>
              <a:rPr lang="zh-CN" altLang="en-US" sz="1400" dirty="0" smtClean="0"/>
              <a:t>并非必须）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高可用性集群</a:t>
            </a:r>
            <a:r>
              <a:rPr lang="en-US" altLang="zh-CN" dirty="0" smtClean="0"/>
              <a:t>KEEPALIVED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keepalived</a:t>
            </a:r>
            <a:r>
              <a:rPr lang="zh-CN" altLang="en-US" sz="2000" b="1" dirty="0" smtClean="0"/>
              <a:t>安装配置：</a:t>
            </a:r>
          </a:p>
          <a:p>
            <a:pPr lvl="1"/>
            <a:r>
              <a:rPr lang="en-US" altLang="zh-CN" sz="1600" dirty="0" smtClean="0"/>
              <a:t>CentOS 6.4+ Base</a:t>
            </a:r>
            <a:r>
              <a:rPr lang="zh-CN" altLang="en-US" sz="1600" dirty="0" smtClean="0"/>
              <a:t>源</a:t>
            </a:r>
          </a:p>
          <a:p>
            <a:r>
              <a:rPr lang="zh-CN" altLang="en-US" sz="2000" b="1" dirty="0" smtClean="0"/>
              <a:t>程序环境：</a:t>
            </a:r>
          </a:p>
          <a:p>
            <a:pPr lvl="1"/>
            <a:r>
              <a:rPr lang="zh-CN" altLang="en-US" sz="1600" dirty="0" smtClean="0"/>
              <a:t>主配置文件：</a:t>
            </a:r>
            <a:r>
              <a:rPr lang="en-US" altLang="zh-CN" sz="1600" dirty="0" smtClean="0"/>
              <a:t>/etc/keepalived/keepalived.conf</a:t>
            </a:r>
          </a:p>
          <a:p>
            <a:pPr lvl="1"/>
            <a:r>
              <a:rPr lang="zh-CN" altLang="en-US" sz="1600" dirty="0" smtClean="0"/>
              <a:t>主程序文件：</a:t>
            </a:r>
            <a:r>
              <a:rPr lang="en-US" altLang="zh-CN" sz="1600" dirty="0" smtClean="0"/>
              <a:t>/usr/sbin/keepalived</a:t>
            </a:r>
          </a:p>
          <a:p>
            <a:pPr lvl="1"/>
            <a:r>
              <a:rPr lang="en-US" altLang="zh-CN" sz="1600" dirty="0" smtClean="0"/>
              <a:t>Unit File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/usr/lib/systemd/system/keepalived.service</a:t>
            </a:r>
          </a:p>
          <a:p>
            <a:pPr lvl="1"/>
            <a:r>
              <a:rPr lang="en-US" altLang="zh-CN" sz="1600" dirty="0" smtClean="0"/>
              <a:t>Unit File</a:t>
            </a:r>
            <a:r>
              <a:rPr lang="zh-CN" altLang="en-US" sz="1600" dirty="0" smtClean="0"/>
              <a:t>的环境配置文件：</a:t>
            </a:r>
            <a:r>
              <a:rPr lang="en-US" altLang="zh-CN" sz="1600" dirty="0" smtClean="0"/>
              <a:t>/etc/sysconfig/keepalived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高可用性集群</a:t>
            </a:r>
            <a:r>
              <a:rPr lang="en-US" altLang="zh-CN" dirty="0" smtClean="0"/>
              <a:t>KEEPALIVED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配置文件组件部分：</a:t>
            </a:r>
          </a:p>
          <a:p>
            <a:r>
              <a:rPr lang="en-US" altLang="zh-CN" sz="2000" dirty="0" smtClean="0"/>
              <a:t>TOP HIERACHY</a:t>
            </a:r>
          </a:p>
          <a:p>
            <a:pPr lvl="1"/>
            <a:r>
              <a:rPr lang="en-US" altLang="zh-CN" sz="1400" dirty="0" smtClean="0"/>
              <a:t>GLOBAL CONFIGURATION</a:t>
            </a:r>
          </a:p>
          <a:p>
            <a:pPr lvl="2"/>
            <a:r>
              <a:rPr lang="en-US" altLang="zh-CN" sz="1400" dirty="0" smtClean="0"/>
              <a:t>Global definitions</a:t>
            </a:r>
          </a:p>
          <a:p>
            <a:pPr lvl="2"/>
            <a:r>
              <a:rPr lang="en-US" altLang="zh-CN" sz="1400" dirty="0" smtClean="0"/>
              <a:t>Static routes/addresses</a:t>
            </a:r>
          </a:p>
          <a:p>
            <a:pPr lvl="1"/>
            <a:r>
              <a:rPr lang="en-US" altLang="zh-CN" sz="1400" dirty="0" smtClean="0"/>
              <a:t>VRRPD CONFIGURATION</a:t>
            </a:r>
          </a:p>
          <a:p>
            <a:pPr lvl="2"/>
            <a:r>
              <a:rPr lang="en-US" altLang="zh-CN" sz="1400" dirty="0" smtClean="0"/>
              <a:t>VRRP synchronization group(s)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vrrp</a:t>
            </a:r>
            <a:r>
              <a:rPr lang="zh-CN" altLang="en-US" sz="1400" dirty="0" smtClean="0"/>
              <a:t>同步组</a:t>
            </a:r>
          </a:p>
          <a:p>
            <a:pPr lvl="2"/>
            <a:r>
              <a:rPr lang="en-US" altLang="zh-CN" sz="1400" dirty="0" smtClean="0"/>
              <a:t>VRRP instance(s)</a:t>
            </a:r>
            <a:r>
              <a:rPr lang="zh-CN" altLang="en-US" sz="1400" dirty="0" smtClean="0"/>
              <a:t>：即一个</a:t>
            </a:r>
            <a:r>
              <a:rPr lang="en-US" altLang="zh-CN" sz="1400" dirty="0" smtClean="0"/>
              <a:t>vrrp</a:t>
            </a:r>
            <a:r>
              <a:rPr lang="zh-CN" altLang="en-US" sz="1400" dirty="0" smtClean="0"/>
              <a:t>虚拟 路由器</a:t>
            </a:r>
          </a:p>
          <a:p>
            <a:pPr lvl="1"/>
            <a:r>
              <a:rPr lang="en-US" altLang="zh-CN" sz="1400" dirty="0" smtClean="0"/>
              <a:t>LVS CONFIGURATION</a:t>
            </a:r>
          </a:p>
          <a:p>
            <a:pPr lvl="2"/>
            <a:r>
              <a:rPr lang="en-US" altLang="zh-CN" sz="1400" dirty="0" smtClean="0"/>
              <a:t>Virtual server group(s)</a:t>
            </a:r>
          </a:p>
          <a:p>
            <a:pPr lvl="2"/>
            <a:r>
              <a:rPr lang="en-US" altLang="zh-CN" sz="1400" dirty="0" smtClean="0"/>
              <a:t>Virtual server(s)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ipvs</a:t>
            </a:r>
            <a:r>
              <a:rPr lang="zh-CN" altLang="en-US" sz="1400" dirty="0" smtClean="0"/>
              <a:t>集群的</a:t>
            </a:r>
            <a:r>
              <a:rPr lang="en-US" altLang="zh-CN" sz="1400" dirty="0" smtClean="0"/>
              <a:t>vs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rs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高可用性集群</a:t>
            </a:r>
            <a:r>
              <a:rPr lang="en-US" altLang="zh-CN" dirty="0" smtClean="0"/>
              <a:t>KEEPALIVED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158143" cy="445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地址分类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600200"/>
            <a:ext cx="7783508" cy="478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集群</a:t>
            </a:r>
            <a:r>
              <a:rPr lang="en-US" altLang="zh-CN" sz="3600" dirty="0" smtClean="0"/>
              <a:t>Cluster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Linux </a:t>
            </a:r>
            <a:r>
              <a:rPr lang="en-US" altLang="zh-CN" sz="2400" dirty="0" smtClean="0"/>
              <a:t>Cluster</a:t>
            </a:r>
            <a:r>
              <a:rPr lang="zh-CN" altLang="en-US" dirty="0" smtClean="0"/>
              <a:t>类型：</a:t>
            </a:r>
          </a:p>
          <a:p>
            <a:pPr lvl="1"/>
            <a:r>
              <a:rPr lang="en-US" altLang="zh-CN" sz="1600" dirty="0" smtClean="0"/>
              <a:t>LB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Load Balancing</a:t>
            </a:r>
            <a:r>
              <a:rPr lang="zh-CN" altLang="en-US" sz="1600" dirty="0" smtClean="0"/>
              <a:t>，负载均衡</a:t>
            </a:r>
          </a:p>
          <a:p>
            <a:pPr lvl="1"/>
            <a:r>
              <a:rPr lang="en-US" altLang="zh-CN" sz="1600" dirty="0" smtClean="0"/>
              <a:t>HA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High Availiablity</a:t>
            </a:r>
            <a:r>
              <a:rPr lang="zh-CN" altLang="en-US" sz="1600" dirty="0" smtClean="0"/>
              <a:t>，高可用，</a:t>
            </a:r>
            <a:r>
              <a:rPr lang="en-US" altLang="zh-CN" sz="1600" dirty="0" smtClean="0"/>
              <a:t>SPOF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single Point Of failure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MTBF:Mean Time Between Failure </a:t>
            </a:r>
            <a:r>
              <a:rPr lang="zh-CN" altLang="en-US" sz="1600" dirty="0" smtClean="0"/>
              <a:t>平均无故障时间</a:t>
            </a:r>
          </a:p>
          <a:p>
            <a:pPr lvl="2"/>
            <a:r>
              <a:rPr lang="en-US" altLang="zh-CN" sz="1600" dirty="0" smtClean="0"/>
              <a:t>MTTR:Mean Time To Restoration</a:t>
            </a:r>
            <a:r>
              <a:rPr lang="zh-CN" altLang="en-US" sz="1600" dirty="0" smtClean="0"/>
              <a:t>（ </a:t>
            </a:r>
            <a:r>
              <a:rPr lang="en-US" altLang="zh-CN" sz="1600" dirty="0" smtClean="0"/>
              <a:t>repair</a:t>
            </a:r>
            <a:r>
              <a:rPr lang="zh-CN" altLang="en-US" sz="1600" dirty="0" smtClean="0"/>
              <a:t>）平均恢复前时间</a:t>
            </a:r>
          </a:p>
          <a:p>
            <a:pPr lvl="2"/>
            <a:r>
              <a:rPr lang="en-US" altLang="zh-CN" sz="1600" dirty="0" smtClean="0"/>
              <a:t>A=MTBF/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MTBF+MTTR</a:t>
            </a:r>
            <a:r>
              <a:rPr lang="zh-CN" altLang="en-US" sz="1600" dirty="0" smtClean="0"/>
              <a:t>）</a:t>
            </a:r>
          </a:p>
          <a:p>
            <a:pPr lvl="2"/>
            <a:r>
              <a:rPr lang="en-US" altLang="zh-CN" sz="1600" dirty="0" smtClean="0"/>
              <a:t>(0,1)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99%, 99.5%, 99.9%, 99.99%, 99.999%, 99.9999%</a:t>
            </a:r>
          </a:p>
          <a:p>
            <a:pPr lvl="1"/>
            <a:r>
              <a:rPr lang="en-US" altLang="zh-CN" sz="1600" dirty="0" smtClean="0"/>
              <a:t>HPC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High-performance computing</a:t>
            </a:r>
            <a:r>
              <a:rPr lang="zh-CN" altLang="en-US" sz="1600" dirty="0" smtClean="0"/>
              <a:t>，高性能 </a:t>
            </a:r>
            <a:r>
              <a:rPr lang="en-US" altLang="zh-CN" sz="1600" dirty="0" smtClean="0"/>
              <a:t>www.top500.org</a:t>
            </a:r>
            <a:endParaRPr lang="zh-CN" altLang="en-US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集群</a:t>
            </a:r>
            <a:r>
              <a:rPr lang="en-US" altLang="zh-CN" sz="3600" dirty="0" smtClean="0"/>
              <a:t>Cluster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提升系统高用性的解决方案之降低</a:t>
            </a:r>
            <a:r>
              <a:rPr lang="en-US" altLang="zh-CN" sz="2400" b="1" dirty="0" smtClean="0"/>
              <a:t>MTTR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lvl="1"/>
            <a:r>
              <a:rPr lang="zh-CN" altLang="en-US" sz="1600" dirty="0" smtClean="0"/>
              <a:t>手段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冗余</a:t>
            </a:r>
            <a:r>
              <a:rPr lang="en-US" altLang="zh-CN" sz="1600" dirty="0" smtClean="0"/>
              <a:t>redundant</a:t>
            </a:r>
          </a:p>
          <a:p>
            <a:pPr lvl="1"/>
            <a:r>
              <a:rPr lang="en-US" altLang="zh-CN" sz="1600" dirty="0" smtClean="0"/>
              <a:t>Active/passive </a:t>
            </a:r>
            <a:r>
              <a:rPr lang="zh-CN" altLang="en-US" sz="1600" dirty="0" smtClean="0"/>
              <a:t>主备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Active/active </a:t>
            </a:r>
            <a:r>
              <a:rPr lang="zh-CN" altLang="en-US" sz="1600" dirty="0" smtClean="0"/>
              <a:t>双主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Active--&gt;heartbeat</a:t>
            </a:r>
            <a:r>
              <a:rPr lang="en-US" altLang="zh-CN" sz="1600" dirty="0" smtClean="0">
                <a:sym typeface="Wingdings" pitchFamily="2" charset="2"/>
              </a:rPr>
              <a:t>--&gt;passive</a:t>
            </a:r>
          </a:p>
          <a:p>
            <a:pPr lvl="1"/>
            <a:r>
              <a:rPr lang="en-US" altLang="zh-CN" sz="1600" dirty="0" smtClean="0"/>
              <a:t>Active&lt;--&gt;heartbeat&lt;</a:t>
            </a:r>
            <a:r>
              <a:rPr lang="en-US" altLang="zh-CN" sz="1600" dirty="0" smtClean="0">
                <a:sym typeface="Wingdings" pitchFamily="2" charset="2"/>
              </a:rPr>
              <a:t>--&gt;passive</a:t>
            </a:r>
          </a:p>
          <a:p>
            <a:pPr lvl="1">
              <a:buNone/>
            </a:pPr>
            <a:endParaRPr lang="en-US" altLang="zh-CN" sz="1800" dirty="0" smtClean="0">
              <a:sym typeface="Wingdings" pitchFamily="2" charset="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集群</a:t>
            </a:r>
            <a:r>
              <a:rPr lang="en-US" altLang="zh-CN" sz="3200" dirty="0" smtClean="0"/>
              <a:t>Cluster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双主模式</a:t>
            </a:r>
            <a:endParaRPr lang="en-US" altLang="zh-CN" sz="2000" dirty="0" smtClean="0"/>
          </a:p>
          <a:p>
            <a:pPr lvl="1"/>
            <a:r>
              <a:rPr lang="zh-CN" altLang="en-US" sz="1400" dirty="0" smtClean="0"/>
              <a:t>该模式一旦其中一台故障，就需要另一台服务器接管该服务器的全部任务，通过</a:t>
            </a:r>
            <a:r>
              <a:rPr lang="en-US" altLang="zh-CN" sz="1400" dirty="0" smtClean="0"/>
              <a:t>keepalive</a:t>
            </a:r>
            <a:r>
              <a:rPr lang="zh-CN" altLang="en-US" sz="1400" dirty="0" smtClean="0"/>
              <a:t>实现地址漂移，</a:t>
            </a:r>
            <a:r>
              <a:rPr lang="en-US" altLang="zh-CN" sz="1400" dirty="0" smtClean="0"/>
              <a:t>IP1</a:t>
            </a:r>
            <a:r>
              <a:rPr lang="zh-CN" altLang="en-US" sz="1400" dirty="0" smtClean="0"/>
              <a:t>地址与</a:t>
            </a:r>
            <a:r>
              <a:rPr lang="en-US" altLang="zh-CN" sz="1400" dirty="0" smtClean="0"/>
              <a:t>IP2</a:t>
            </a:r>
            <a:r>
              <a:rPr lang="zh-CN" altLang="en-US" sz="1400" dirty="0" smtClean="0"/>
              <a:t>在一台服务器，这种方式会使单台</a:t>
            </a:r>
            <a:r>
              <a:rPr lang="en-US" altLang="zh-CN" sz="1400" dirty="0" smtClean="0"/>
              <a:t>LVS</a:t>
            </a:r>
            <a:r>
              <a:rPr lang="zh-CN" altLang="en-US" sz="1400" dirty="0" smtClean="0"/>
              <a:t>服务器负载过大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Failover</a:t>
            </a:r>
            <a:r>
              <a:rPr lang="zh-CN" altLang="en-US" sz="1400" dirty="0" smtClean="0"/>
              <a:t>：故障切换，即某资源的主节点故障时，将资源转移至其它节点的操作</a:t>
            </a:r>
          </a:p>
          <a:p>
            <a:pPr lvl="1"/>
            <a:r>
              <a:rPr lang="en-US" altLang="zh-CN" sz="1400" dirty="0" smtClean="0"/>
              <a:t>Failback</a:t>
            </a:r>
            <a:r>
              <a:rPr lang="zh-CN" altLang="en-US" sz="1400" dirty="0" smtClean="0"/>
              <a:t>：故障移回，即某资源的主节点故障后重新修改上线后，将之前已转移至其它节点的资源重新切回的过程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84984"/>
            <a:ext cx="5184575" cy="289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3851920" y="42930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51920" y="4293096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集群</a:t>
            </a:r>
            <a:r>
              <a:rPr lang="en-US" altLang="zh-CN" sz="3200" dirty="0" smtClean="0"/>
              <a:t>Cluster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会话保持：负载均衡</a:t>
            </a:r>
          </a:p>
          <a:p>
            <a:pPr lvl="1"/>
            <a:r>
              <a:rPr lang="en-US" altLang="zh-CN" sz="1400" dirty="0" smtClean="0"/>
              <a:t>(1) session sticky</a:t>
            </a:r>
            <a:r>
              <a:rPr lang="zh-CN" altLang="en-US" sz="1400" dirty="0" smtClean="0"/>
              <a:t>：同一用户调度固定服务器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Source IP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LVS sh</a:t>
            </a:r>
            <a:r>
              <a:rPr lang="zh-CN" altLang="en-US" sz="1400" dirty="0" smtClean="0"/>
              <a:t>算法（对某一特定服务而言）</a:t>
            </a:r>
          </a:p>
          <a:p>
            <a:pPr lvl="2"/>
            <a:r>
              <a:rPr lang="en-US" altLang="zh-CN" sz="1400" dirty="0" smtClean="0"/>
              <a:t>Cookie</a:t>
            </a:r>
          </a:p>
          <a:p>
            <a:pPr lvl="1"/>
            <a:r>
              <a:rPr lang="en-US" altLang="zh-CN" sz="1400" dirty="0" smtClean="0"/>
              <a:t>(2) session replication</a:t>
            </a:r>
            <a:r>
              <a:rPr lang="zh-CN" altLang="en-US" sz="1400" dirty="0" smtClean="0"/>
              <a:t>：每台服务器拥有全部</a:t>
            </a:r>
            <a:r>
              <a:rPr lang="en-US" altLang="zh-CN" sz="1400" dirty="0" smtClean="0"/>
              <a:t>session</a:t>
            </a:r>
          </a:p>
          <a:p>
            <a:pPr lvl="2"/>
            <a:r>
              <a:rPr lang="en-US" altLang="zh-CN" sz="1400" dirty="0" smtClean="0"/>
              <a:t>session multicast cluster</a:t>
            </a:r>
          </a:p>
          <a:p>
            <a:pPr lvl="1"/>
            <a:r>
              <a:rPr lang="en-US" altLang="zh-CN" sz="1400" dirty="0" smtClean="0"/>
              <a:t>(3) session server</a:t>
            </a:r>
            <a:r>
              <a:rPr lang="zh-CN" altLang="en-US" sz="1400" dirty="0" smtClean="0"/>
              <a:t>：专门的</a:t>
            </a:r>
            <a:r>
              <a:rPr lang="en-US" altLang="zh-CN" sz="1400" dirty="0" smtClean="0"/>
              <a:t>session</a:t>
            </a:r>
            <a:r>
              <a:rPr lang="zh-CN" altLang="en-US" sz="1400" dirty="0" smtClean="0"/>
              <a:t>服务器</a:t>
            </a:r>
          </a:p>
          <a:p>
            <a:pPr lvl="2"/>
            <a:r>
              <a:rPr lang="en-US" altLang="zh-CN" sz="1400" dirty="0" smtClean="0"/>
              <a:t>Memcached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Redis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集群实现方案</a:t>
            </a:r>
          </a:p>
          <a:p>
            <a:pPr lvl="1"/>
            <a:r>
              <a:rPr lang="en-US" altLang="zh-CN" sz="1400" dirty="0" smtClean="0"/>
              <a:t>keepalived:vrrp</a:t>
            </a:r>
            <a:r>
              <a:rPr lang="zh-CN" altLang="en-US" sz="1400" dirty="0" smtClean="0"/>
              <a:t>协议</a:t>
            </a:r>
          </a:p>
          <a:p>
            <a:pPr lvl="1"/>
            <a:r>
              <a:rPr lang="en-US" altLang="zh-CN" sz="1400" dirty="0" smtClean="0"/>
              <a:t>ais:</a:t>
            </a:r>
            <a:r>
              <a:rPr lang="zh-CN" altLang="en-US" sz="1400" dirty="0" smtClean="0"/>
              <a:t>应用接口规范</a:t>
            </a:r>
          </a:p>
          <a:p>
            <a:pPr lvl="2"/>
            <a:r>
              <a:rPr lang="en-US" altLang="zh-CN" sz="1400" dirty="0" smtClean="0"/>
              <a:t>heartbeat</a:t>
            </a:r>
          </a:p>
          <a:p>
            <a:pPr lvl="2"/>
            <a:r>
              <a:rPr lang="en-US" altLang="zh-CN" sz="1400" dirty="0" smtClean="0"/>
              <a:t>cman+rgmanager(RHCS)</a:t>
            </a:r>
          </a:p>
          <a:p>
            <a:pPr lvl="2"/>
            <a:r>
              <a:rPr lang="en-US" altLang="zh-CN" sz="1400" dirty="0" smtClean="0"/>
              <a:t>coresync_pacemaker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集群</a:t>
            </a:r>
            <a:r>
              <a:rPr lang="en-US" altLang="zh-CN" sz="3200" dirty="0" smtClean="0"/>
              <a:t>Cluster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为实现每次</a:t>
            </a:r>
            <a:r>
              <a:rPr lang="en-US" altLang="zh-CN" sz="2000" dirty="0" smtClean="0"/>
              <a:t>LVS</a:t>
            </a:r>
            <a:r>
              <a:rPr lang="zh-CN" altLang="en-US" sz="2000" dirty="0" smtClean="0"/>
              <a:t>调度不同的</a:t>
            </a:r>
            <a:r>
              <a:rPr lang="en-US" altLang="zh-CN" sz="2000" dirty="0" smtClean="0"/>
              <a:t>RS</a:t>
            </a:r>
            <a:r>
              <a:rPr lang="zh-CN" altLang="en-US" sz="2000" dirty="0" smtClean="0"/>
              <a:t>都能访问到某个文件，需要采用数据同步机制或共享存储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FTP</a:t>
            </a:r>
            <a:r>
              <a:rPr lang="zh-CN" altLang="en-US" sz="2000" dirty="0" smtClean="0"/>
              <a:t>服务实现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Shared storage</a:t>
            </a:r>
          </a:p>
          <a:p>
            <a:pPr lvl="1"/>
            <a:r>
              <a:rPr lang="en-US" altLang="zh-CN" sz="1400" dirty="0" smtClean="0"/>
              <a:t>NAS:</a:t>
            </a:r>
            <a:r>
              <a:rPr lang="zh-CN" altLang="en-US" sz="1400" dirty="0" smtClean="0"/>
              <a:t>文件共享服务器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SAN</a:t>
            </a:r>
            <a:r>
              <a:rPr lang="zh-CN" altLang="en-US" sz="1400" dirty="0" smtClean="0"/>
              <a:t>：存储区域网络，块级别的共享</a:t>
            </a:r>
            <a:endParaRPr lang="en-US" altLang="zh-CN" sz="1400" dirty="0" smtClean="0"/>
          </a:p>
          <a:p>
            <a:r>
              <a:rPr lang="en-US" altLang="zh-CN" sz="2000" dirty="0" smtClean="0"/>
              <a:t>Network partition</a:t>
            </a:r>
          </a:p>
          <a:p>
            <a:pPr lvl="1"/>
            <a:r>
              <a:rPr lang="en-US" altLang="zh-CN" sz="1400" dirty="0" smtClean="0"/>
              <a:t>quorum</a:t>
            </a:r>
            <a:r>
              <a:rPr lang="zh-CN" altLang="en-US" sz="1400" dirty="0" smtClean="0"/>
              <a:t>：法定人数</a:t>
            </a:r>
          </a:p>
          <a:p>
            <a:pPr lvl="2"/>
            <a:r>
              <a:rPr lang="en-US" altLang="zh-CN" sz="1400" dirty="0" smtClean="0"/>
              <a:t>with quorum</a:t>
            </a:r>
            <a:r>
              <a:rPr lang="zh-CN" altLang="en-US" sz="1400" dirty="0" smtClean="0"/>
              <a:t>： </a:t>
            </a:r>
            <a:r>
              <a:rPr lang="en-US" altLang="zh-CN" sz="1400" dirty="0" smtClean="0"/>
              <a:t>&gt; total/2</a:t>
            </a:r>
          </a:p>
          <a:p>
            <a:pPr lvl="2"/>
            <a:r>
              <a:rPr lang="en-US" altLang="zh-CN" sz="1400" dirty="0" smtClean="0"/>
              <a:t>without quorum: &lt;= total/2 </a:t>
            </a:r>
          </a:p>
          <a:p>
            <a:pPr lvl="1"/>
            <a:r>
              <a:rPr lang="zh-CN" altLang="en-US" sz="1400" dirty="0" smtClean="0"/>
              <a:t>隔离设备： </a:t>
            </a:r>
            <a:r>
              <a:rPr lang="en-US" altLang="zh-CN" sz="1400" dirty="0" smtClean="0"/>
              <a:t>fence</a:t>
            </a:r>
          </a:p>
          <a:p>
            <a:pPr lvl="2"/>
            <a:r>
              <a:rPr lang="en-US" altLang="zh-CN" sz="1400" dirty="0" smtClean="0"/>
              <a:t>node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STONITH = Shooting The Other Node In The Head</a:t>
            </a:r>
            <a:r>
              <a:rPr lang="zh-CN" altLang="en-US" sz="1400" dirty="0" smtClean="0"/>
              <a:t>，断电重启</a:t>
            </a:r>
          </a:p>
          <a:p>
            <a:pPr lvl="2"/>
            <a:r>
              <a:rPr lang="zh-CN" altLang="en-US" sz="1400" dirty="0" smtClean="0"/>
              <a:t>资源：断开存储的连接 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集群</a:t>
            </a:r>
            <a:r>
              <a:rPr lang="en-US" altLang="zh-CN" sz="3200" dirty="0" smtClean="0"/>
              <a:t>Cluster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SAN</a:t>
            </a:r>
            <a:r>
              <a:rPr lang="zh-CN" altLang="en-US" sz="2000" dirty="0" smtClean="0"/>
              <a:t>存储</a:t>
            </a:r>
            <a:endParaRPr lang="en-US" altLang="zh-CN" sz="2000" dirty="0" smtClean="0"/>
          </a:p>
          <a:p>
            <a:pPr lvl="1"/>
            <a:r>
              <a:rPr lang="zh-CN" altLang="en-US" sz="1400" dirty="0" smtClean="0"/>
              <a:t>当心跳线出现问题的时候，备用服务器会尝试接管存储这时两边同时访问会造成</a:t>
            </a:r>
            <a:r>
              <a:rPr lang="en-US" altLang="zh-CN" sz="1400" dirty="0" smtClean="0"/>
              <a:t>SAN</a:t>
            </a:r>
            <a:r>
              <a:rPr lang="zh-CN" altLang="en-US" sz="1400" dirty="0" smtClean="0"/>
              <a:t>存储的破坏，该情况需引入中间设备来进行投票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当出现脑裂现像时，需加入</a:t>
            </a:r>
            <a:r>
              <a:rPr lang="en-US" altLang="zh-CN" sz="1400" dirty="0" smtClean="0"/>
              <a:t>Fence</a:t>
            </a:r>
            <a:r>
              <a:rPr lang="zh-CN" altLang="en-US" sz="1400" dirty="0" smtClean="0"/>
              <a:t>设备，当该设备发现其中一个设备夺取</a:t>
            </a:r>
            <a:r>
              <a:rPr lang="en-US" altLang="zh-CN" sz="1400" dirty="0" smtClean="0"/>
              <a:t>active</a:t>
            </a:r>
            <a:r>
              <a:rPr lang="zh-CN" altLang="en-US" sz="1400" dirty="0" smtClean="0"/>
              <a:t>权限是不合理的就会断电重启该服务器</a:t>
            </a:r>
            <a:endParaRPr lang="en-US" altLang="zh-CN" sz="1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140968"/>
            <a:ext cx="27363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集群</a:t>
            </a:r>
            <a:r>
              <a:rPr lang="en-US" altLang="zh-CN" dirty="0" smtClean="0"/>
              <a:t>Cluster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lvs</a:t>
            </a:r>
            <a:r>
              <a:rPr lang="zh-CN" altLang="en-US" sz="2000" dirty="0" smtClean="0"/>
              <a:t>集群的类型：</a:t>
            </a:r>
          </a:p>
          <a:p>
            <a:pPr lvl="1"/>
            <a:r>
              <a:rPr lang="en-US" altLang="zh-CN" sz="1600" dirty="0" smtClean="0"/>
              <a:t>lvs-nat</a:t>
            </a:r>
            <a:r>
              <a:rPr lang="zh-CN" altLang="en-US" sz="1600" dirty="0" smtClean="0"/>
              <a:t>：修改请求报文的目标</a:t>
            </a:r>
            <a:r>
              <a:rPr lang="en-US" altLang="zh-CN" sz="1600" dirty="0" smtClean="0"/>
              <a:t>IP,</a:t>
            </a:r>
            <a:r>
              <a:rPr lang="zh-CN" altLang="en-US" sz="1600" dirty="0" smtClean="0"/>
              <a:t>多目标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DNAT</a:t>
            </a:r>
          </a:p>
          <a:p>
            <a:pPr lvl="1"/>
            <a:r>
              <a:rPr lang="en-US" altLang="zh-CN" sz="1600" dirty="0" smtClean="0"/>
              <a:t>lvs-dr</a:t>
            </a:r>
            <a:r>
              <a:rPr lang="zh-CN" altLang="en-US" sz="1600" dirty="0" smtClean="0"/>
              <a:t>：操纵封装新的</a:t>
            </a:r>
            <a:r>
              <a:rPr lang="en-US" altLang="zh-CN" sz="1600" dirty="0" smtClean="0"/>
              <a:t>MAC</a:t>
            </a:r>
            <a:r>
              <a:rPr lang="zh-CN" altLang="en-US" sz="1600" dirty="0" smtClean="0"/>
              <a:t>地址</a:t>
            </a:r>
          </a:p>
          <a:p>
            <a:pPr lvl="1"/>
            <a:r>
              <a:rPr lang="en-US" altLang="zh-CN" sz="1600" dirty="0" smtClean="0"/>
              <a:t>lvs-tun</a:t>
            </a:r>
            <a:r>
              <a:rPr lang="zh-CN" altLang="en-US" sz="1600" dirty="0" smtClean="0"/>
              <a:t>：在原请求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报文之外新加一个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首部</a:t>
            </a:r>
          </a:p>
          <a:p>
            <a:pPr lvl="1"/>
            <a:r>
              <a:rPr lang="en-US" altLang="zh-CN" sz="1600" dirty="0" smtClean="0"/>
              <a:t>lvs-fullnat</a:t>
            </a:r>
            <a:r>
              <a:rPr lang="zh-CN" altLang="en-US" sz="1600" dirty="0" smtClean="0"/>
              <a:t>：修改请求报文的源和目标</a:t>
            </a:r>
            <a:r>
              <a:rPr lang="en-US" altLang="zh-CN" sz="1600" dirty="0" smtClean="0"/>
              <a:t>IP(</a:t>
            </a:r>
            <a:r>
              <a:rPr lang="zh-CN" altLang="en-US" sz="1600" dirty="0" smtClean="0">
                <a:solidFill>
                  <a:srgbClr val="FF0000"/>
                </a:solidFill>
              </a:rPr>
              <a:t>此类型</a:t>
            </a:r>
            <a:r>
              <a:rPr lang="en-US" altLang="zh-CN" sz="1600" dirty="0" smtClean="0">
                <a:solidFill>
                  <a:srgbClr val="FF0000"/>
                </a:solidFill>
              </a:rPr>
              <a:t>kernel</a:t>
            </a:r>
            <a:r>
              <a:rPr lang="zh-CN" altLang="en-US" sz="1600" dirty="0" smtClean="0">
                <a:solidFill>
                  <a:srgbClr val="FF0000"/>
                </a:solidFill>
              </a:rPr>
              <a:t>默认不支持</a:t>
            </a:r>
            <a:r>
              <a:rPr lang="en-US" altLang="zh-CN" sz="1600" dirty="0" smtClean="0"/>
              <a:t>)</a:t>
            </a:r>
          </a:p>
          <a:p>
            <a:pPr lvl="1">
              <a:buNone/>
            </a:pPr>
            <a:endParaRPr lang="en-US" altLang="zh-CN" sz="1600" dirty="0" smtClean="0"/>
          </a:p>
          <a:p>
            <a:pPr lvl="1">
              <a:buNone/>
            </a:pPr>
            <a:r>
              <a:rPr lang="zh-CN" altLang="en-US" sz="1600" dirty="0" smtClean="0"/>
              <a:t>访问流程：</a:t>
            </a:r>
            <a:r>
              <a:rPr lang="en-US" altLang="zh-CN" sz="1600" dirty="0" smtClean="0"/>
              <a:t>CIP &lt;--&gt; VIP == DIP &lt;--&gt; RIP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1152</Words>
  <Application>Microsoft Office PowerPoint</Application>
  <PresentationFormat>全屏显示(4:3)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CLuster学习笔记</vt:lpstr>
      <vt:lpstr>IP地址分类</vt:lpstr>
      <vt:lpstr>集群Cluster</vt:lpstr>
      <vt:lpstr>集群Cluster</vt:lpstr>
      <vt:lpstr>集群Cluster</vt:lpstr>
      <vt:lpstr>集群Cluster</vt:lpstr>
      <vt:lpstr>集群Cluster</vt:lpstr>
      <vt:lpstr>集群Cluster</vt:lpstr>
      <vt:lpstr>集群Cluster</vt:lpstr>
      <vt:lpstr>集群Cluster</vt:lpstr>
      <vt:lpstr>集群Cluster</vt:lpstr>
      <vt:lpstr>集群Cluster</vt:lpstr>
      <vt:lpstr>集群Cluster</vt:lpstr>
      <vt:lpstr>高可用性集群KEEPALIVED实现</vt:lpstr>
      <vt:lpstr>高可用性集群KEEPALIVED实现</vt:lpstr>
      <vt:lpstr>高可用性集群KEEPALIVED实现</vt:lpstr>
      <vt:lpstr>高可用性集群KEEPALIVED实现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网络学习</dc:title>
  <cp:lastModifiedBy>Administrator</cp:lastModifiedBy>
  <cp:revision>72</cp:revision>
  <dcterms:modified xsi:type="dcterms:W3CDTF">2018-11-12T09:55:10Z</dcterms:modified>
</cp:coreProperties>
</file>