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93DDF-C2C5-42BB-AADD-8C10996C1C86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71265-3EA0-40EA-8960-607F73D4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0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EEG</a:t>
            </a:r>
            <a:r>
              <a:rPr lang="zh-CN" altLang="en-US" dirty="0" smtClean="0"/>
              <a:t>用于脑纹识别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3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biometric-based covert warning</a:t>
            </a:r>
            <a:br>
              <a:rPr lang="en-US" altLang="zh-CN" sz="2800" dirty="0"/>
            </a:br>
            <a:r>
              <a:rPr lang="en-US" altLang="zh-CN" sz="2800" dirty="0"/>
              <a:t>system using EEG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altLang="zh-CN" b="1" dirty="0"/>
              <a:t>978-1-4673-0397-2/12/$31.00 ©2012 IEEE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 smtClean="0"/>
          </a:p>
          <a:p>
            <a:pPr marL="201168" lvl="1" indent="0">
              <a:buNone/>
            </a:pPr>
            <a:r>
              <a:rPr lang="zh-CN" altLang="en-US" dirty="0"/>
              <a:t>实</a:t>
            </a:r>
            <a:r>
              <a:rPr lang="zh-CN" altLang="en-US" dirty="0" smtClean="0"/>
              <a:t>验：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个受试者，第一天，给受试者一杯水喝，并记录这时的脑电，第二天的同一时间段，给受试者一杯咖啡，记录脑电</a:t>
            </a:r>
            <a:endParaRPr lang="en-US" altLang="zh-CN" dirty="0" smtClean="0"/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88" y="2911635"/>
            <a:ext cx="4387792" cy="2542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8" y="2911635"/>
            <a:ext cx="4886325" cy="1371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26480" y="4430015"/>
            <a:ext cx="5198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里</a:t>
            </a:r>
            <a:r>
              <a:rPr lang="en-US" altLang="zh-CN" dirty="0" smtClean="0"/>
              <a:t>CW</a:t>
            </a:r>
            <a:r>
              <a:rPr lang="zh-CN" altLang="en-US" dirty="0" smtClean="0"/>
              <a:t>的定义：</a:t>
            </a:r>
            <a:endParaRPr lang="en-US" altLang="zh-CN" dirty="0" smtClean="0"/>
          </a:p>
          <a:p>
            <a:r>
              <a:rPr lang="en-US" altLang="zh-CN" dirty="0"/>
              <a:t>Covert Warning (CW) is a feature that allows an</a:t>
            </a:r>
            <a:br>
              <a:rPr lang="en-US" altLang="zh-CN" dirty="0"/>
            </a:br>
            <a:r>
              <a:rPr lang="en-US" altLang="zh-CN" dirty="0"/>
              <a:t>authorized person to secretly send out a warning </a:t>
            </a:r>
            <a:r>
              <a:rPr lang="en-US" altLang="zh-CN" dirty="0" smtClean="0"/>
              <a:t>message when </a:t>
            </a:r>
            <a:r>
              <a:rPr lang="en-US" altLang="zh-CN" dirty="0"/>
              <a:t>he/she is coerced to pass a personal identification </a:t>
            </a:r>
            <a:r>
              <a:rPr lang="en-US" altLang="zh-CN" dirty="0" smtClean="0"/>
              <a:t>and authorization </a:t>
            </a:r>
            <a:r>
              <a:rPr lang="en-US" altLang="zh-CN" dirty="0"/>
              <a:t>system.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9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EEG Biometrics for Individual Recognition</a:t>
            </a:r>
            <a:br>
              <a:rPr lang="en-US" altLang="zh-CN" sz="2800" dirty="0"/>
            </a:br>
            <a:r>
              <a:rPr lang="en-US" altLang="zh-CN" sz="2800" dirty="0"/>
              <a:t>in Resting State with Closed Eyes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实验对象：</a:t>
            </a:r>
            <a:r>
              <a:rPr lang="en-US" altLang="zh-CN" dirty="0" smtClean="0"/>
              <a:t>45</a:t>
            </a:r>
            <a:r>
              <a:rPr lang="zh-CN" altLang="en-US" dirty="0" smtClean="0"/>
              <a:t>个健康受试者</a:t>
            </a:r>
            <a:endParaRPr lang="en-US" altLang="zh-CN" dirty="0" smtClean="0"/>
          </a:p>
          <a:p>
            <a:r>
              <a:rPr lang="zh-CN" altLang="en-US" dirty="0" smtClean="0"/>
              <a:t>实验方法：</a:t>
            </a:r>
            <a:endParaRPr lang="en-US" altLang="zh-CN" dirty="0"/>
          </a:p>
          <a:p>
            <a:pPr lvl="1"/>
            <a:r>
              <a:rPr lang="en-US" altLang="zh-CN" dirty="0" smtClean="0"/>
              <a:t> During the </a:t>
            </a:r>
            <a:r>
              <a:rPr lang="en-US" altLang="zh-CN" dirty="0"/>
              <a:t>experiment, the participants were comfortably seated in a reclining chair with </a:t>
            </a:r>
            <a:r>
              <a:rPr lang="en-US" altLang="zh-CN" dirty="0" smtClean="0"/>
              <a:t>both arms </a:t>
            </a:r>
            <a:r>
              <a:rPr lang="en-US" altLang="zh-CN" dirty="0"/>
              <a:t>resting on a pillow in a dimly lit room properly designed in order to </a:t>
            </a:r>
            <a:r>
              <a:rPr lang="en-US" altLang="zh-CN" dirty="0" err="1" smtClean="0"/>
              <a:t>inimize</a:t>
            </a:r>
            <a:r>
              <a:rPr lang="en-US" altLang="zh-CN" dirty="0" smtClean="0"/>
              <a:t> </a:t>
            </a:r>
            <a:r>
              <a:rPr lang="en-US" altLang="zh-CN" dirty="0"/>
              <a:t>external sounds and noise, not interfering with the attention and the relaxed state of subjects.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The subjects were asked to perform one minute of “resting state with closed eyes”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01168" lvl="1" indent="0">
              <a:buNone/>
            </a:pPr>
            <a:r>
              <a:rPr lang="en-US" altLang="zh-CN" dirty="0" smtClean="0"/>
              <a:t>56</a:t>
            </a:r>
            <a:r>
              <a:rPr lang="zh-CN" altLang="en-US" dirty="0" smtClean="0"/>
              <a:t>通道采集设备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04" y="3674379"/>
            <a:ext cx="5256751" cy="248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EEG Biometrics for Individual Recognition</a:t>
            </a:r>
            <a:br>
              <a:rPr lang="en-US" altLang="zh-CN" sz="2800" dirty="0"/>
            </a:br>
            <a:r>
              <a:rPr lang="en-US" altLang="zh-CN" sz="2800" dirty="0"/>
              <a:t>in Resting State with Closed Eyes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9" y="1845734"/>
            <a:ext cx="6279771" cy="304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5127" y="5192785"/>
            <a:ext cx="580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上图是分类结果的一部分，由于此实验是用</a:t>
            </a:r>
            <a:r>
              <a:rPr lang="en-US" altLang="zh-CN" dirty="0" smtClean="0"/>
              <a:t>56</a:t>
            </a:r>
            <a:r>
              <a:rPr lang="zh-CN" altLang="en-US" dirty="0" smtClean="0"/>
              <a:t>个导联收集到的不同频率的</a:t>
            </a:r>
            <a:r>
              <a:rPr lang="en-US" altLang="zh-CN" dirty="0" err="1" smtClean="0"/>
              <a:t>eeg</a:t>
            </a:r>
            <a:r>
              <a:rPr lang="zh-CN" altLang="en-US" dirty="0" smtClean="0"/>
              <a:t>数据，以上实验的目的是找出用最少的导联、最有效的频率来进行分类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10149" y="2165758"/>
            <a:ext cx="38757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</a:t>
            </a:r>
            <a:r>
              <a:rPr lang="zh-CN" altLang="en-US" dirty="0" smtClean="0"/>
              <a:t>过对实验的分析，作者得出两个结论：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α rhythm can be</a:t>
            </a:r>
            <a:br>
              <a:rPr lang="en-US" altLang="zh-CN" dirty="0"/>
            </a:br>
            <a:r>
              <a:rPr lang="en-US" altLang="zh-CN" dirty="0"/>
              <a:t>successfully employed for </a:t>
            </a:r>
            <a:r>
              <a:rPr lang="en-US" altLang="zh-CN" dirty="0" smtClean="0"/>
              <a:t>recognition </a:t>
            </a:r>
            <a:r>
              <a:rPr lang="en-US" altLang="zh-CN" dirty="0"/>
              <a:t>purposes</a:t>
            </a:r>
            <a:r>
              <a:rPr lang="en-US" altLang="zh-CN" dirty="0"/>
              <a:t> </a:t>
            </a:r>
            <a:r>
              <a:rPr lang="zh-CN" altLang="en-US" dirty="0" smtClean="0"/>
              <a:t>；这个结论和前面对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波的说明差不多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通</a:t>
            </a:r>
            <a:r>
              <a:rPr lang="zh-CN" altLang="en-US" dirty="0" smtClean="0"/>
              <a:t>过多项式回归的方法（</a:t>
            </a:r>
            <a:r>
              <a:rPr lang="en-US" altLang="zh-CN" dirty="0"/>
              <a:t>polynomial regression</a:t>
            </a:r>
            <a:r>
              <a:rPr lang="zh-CN" altLang="en-US" dirty="0" smtClean="0"/>
              <a:t>），适当的选取导联数量，可以达到</a:t>
            </a:r>
            <a:r>
              <a:rPr lang="en-US" altLang="zh-CN" dirty="0" smtClean="0"/>
              <a:t>99%</a:t>
            </a:r>
            <a:r>
              <a:rPr lang="zh-CN" altLang="en-US" dirty="0" smtClean="0"/>
              <a:t>的分类准确率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9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Person authentication from neural activity of </a:t>
            </a:r>
            <a:r>
              <a:rPr lang="en-US" altLang="zh-CN" sz="2800" dirty="0"/>
              <a:t>face-specific visual </a:t>
            </a:r>
            <a:r>
              <a:rPr lang="en-US" altLang="zh-CN" sz="2800" dirty="0"/>
              <a:t>self-representation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实验：用两种图片作为刺激，一种是自己的人脸图片，另一种是别人的人脸图片（包括他熟悉的和不熟悉的人），然后将观察到的特征与数据库中的记录进行一一对比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88" y="2664283"/>
            <a:ext cx="4367126" cy="3313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0904" y="2371243"/>
            <a:ext cx="363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使用两种刺激收集到的脑电信号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910980"/>
            <a:ext cx="3991237" cy="30664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3622" y="2404691"/>
            <a:ext cx="363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实验所用导联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0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Person authentication from neural activity of </a:t>
            </a:r>
            <a:r>
              <a:rPr lang="en-US" altLang="zh-CN" sz="2800" dirty="0"/>
              <a:t>face-specific visual </a:t>
            </a:r>
            <a:r>
              <a:rPr lang="en-US" altLang="zh-CN" sz="2800" dirty="0"/>
              <a:t>self-representation</a:t>
            </a:r>
            <a:endParaRPr lang="zh-CN" altLang="en-US" sz="2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38967"/>
            <a:ext cx="8640843" cy="33397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1869635"/>
            <a:ext cx="363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使用两种刺激收集到的脑电信号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16697" y="2726422"/>
            <a:ext cx="914400" cy="28270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3271706" y="5553512"/>
            <a:ext cx="578841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44161" y="5863905"/>
            <a:ext cx="361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</a:t>
            </a:r>
            <a:r>
              <a:rPr lang="zh-CN" altLang="en-US" dirty="0" smtClean="0"/>
              <a:t>有受试者的平均准确率为</a:t>
            </a:r>
            <a:r>
              <a:rPr lang="en-US" altLang="zh-CN" dirty="0" smtClean="0"/>
              <a:t>86.1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0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Subject Identification from Electroencephalogram (EEG) Signals</a:t>
            </a:r>
            <a:br>
              <a:rPr lang="en-US" altLang="zh-CN" sz="2800" dirty="0"/>
            </a:br>
            <a:r>
              <a:rPr lang="en-US" altLang="zh-CN" sz="2800" dirty="0"/>
              <a:t>During Imagined Speech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70901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验中用到了两个数据集，一个是自己收集的数据，另一个是用于测试作者提出的方法的通用性的数据集：</a:t>
            </a:r>
            <a:r>
              <a:rPr lang="nl-NL" altLang="zh-CN" i="1" dirty="0"/>
              <a:t>EEG Database</a:t>
            </a:r>
            <a:r>
              <a:rPr lang="nl-NL" altLang="zh-CN" dirty="0"/>
              <a:t>. (1999). [Online]. </a:t>
            </a:r>
            <a:r>
              <a:rPr lang="nl-NL" altLang="zh-CN" dirty="0" smtClean="0"/>
              <a:t>Available:</a:t>
            </a:r>
            <a:br>
              <a:rPr lang="nl-NL" altLang="zh-CN" dirty="0" smtClean="0"/>
            </a:br>
            <a:r>
              <a:rPr lang="nl-NL" altLang="zh-CN" dirty="0" smtClean="0"/>
              <a:t>			http</a:t>
            </a:r>
            <a:r>
              <a:rPr lang="nl-NL" altLang="zh-CN" dirty="0"/>
              <a:t>://kdd.ics.uci.edu/databases/eeg/eeg.html</a:t>
            </a:r>
            <a:r>
              <a:rPr lang="nl-NL" altLang="zh-CN" dirty="0"/>
              <a:t> </a:t>
            </a:r>
            <a:endParaRPr lang="nl-NL" altLang="zh-CN" dirty="0" smtClean="0"/>
          </a:p>
          <a:p>
            <a:r>
              <a:rPr lang="zh-CN" altLang="en-US" dirty="0" smtClean="0"/>
              <a:t>对于自己收集的数据：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个受试者默念（</a:t>
            </a:r>
            <a:r>
              <a:rPr lang="en-US" altLang="zh-CN" dirty="0"/>
              <a:t> imagined speaking </a:t>
            </a:r>
            <a:r>
              <a:rPr lang="zh-CN" altLang="en-US" dirty="0" smtClean="0"/>
              <a:t>）两个音节</a:t>
            </a:r>
            <a:r>
              <a:rPr lang="en-US" altLang="zh-CN" dirty="0" smtClean="0"/>
              <a:t>, </a:t>
            </a:r>
            <a:r>
              <a:rPr lang="en-US" altLang="zh-CN" dirty="0"/>
              <a:t>/</a:t>
            </a:r>
            <a:r>
              <a:rPr lang="en-US" altLang="zh-CN" dirty="0" err="1"/>
              <a:t>ba</a:t>
            </a:r>
            <a:r>
              <a:rPr lang="en-US" altLang="zh-CN" dirty="0"/>
              <a:t>/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/</a:t>
            </a:r>
            <a:r>
              <a:rPr lang="en-US" altLang="zh-CN" dirty="0" err="1"/>
              <a:t>ku</a:t>
            </a:r>
            <a:r>
              <a:rPr lang="en-US" altLang="zh-CN" dirty="0"/>
              <a:t>/ </a:t>
            </a:r>
            <a:r>
              <a:rPr lang="zh-CN" altLang="en-US" dirty="0" smtClean="0"/>
              <a:t>，同时收集他们的脑电数据；之所以选择这两个音节，是因为它们没有语义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/>
              <a:t>classification would be </a:t>
            </a:r>
            <a:r>
              <a:rPr lang="en-US" altLang="zh-CN" dirty="0" smtClean="0"/>
              <a:t>performed on </a:t>
            </a:r>
            <a:r>
              <a:rPr lang="en-US" altLang="zh-CN" dirty="0"/>
              <a:t>the imagined speech instead of the </a:t>
            </a:r>
            <a:r>
              <a:rPr lang="en-US" altLang="zh-CN" dirty="0" smtClean="0"/>
              <a:t>semantic         	contribution </a:t>
            </a:r>
            <a:r>
              <a:rPr lang="en-US" altLang="zh-CN" dirty="0"/>
              <a:t>to imagined speech production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受试</a:t>
            </a:r>
            <a:r>
              <a:rPr lang="zh-CN" altLang="en-US" dirty="0" smtClean="0"/>
              <a:t>者被要求按一定的节奏默念这两个音节（</a:t>
            </a:r>
            <a:r>
              <a:rPr lang="en-US" altLang="zh-CN" dirty="0"/>
              <a:t> </a:t>
            </a:r>
            <a:r>
              <a:rPr lang="en-US" altLang="zh-CN" dirty="0" smtClean="0"/>
              <a:t>in each </a:t>
            </a:r>
            <a:r>
              <a:rPr lang="en-US" altLang="zh-CN" dirty="0"/>
              <a:t>trial, a syllable (either /</a:t>
            </a:r>
            <a:r>
              <a:rPr lang="en-US" altLang="zh-CN" dirty="0" err="1"/>
              <a:t>ba</a:t>
            </a:r>
            <a:r>
              <a:rPr lang="en-US" altLang="zh-CN" dirty="0"/>
              <a:t>/ or /</a:t>
            </a:r>
            <a:r>
              <a:rPr lang="en-US" altLang="zh-CN" dirty="0" err="1"/>
              <a:t>ku</a:t>
            </a:r>
            <a:r>
              <a:rPr lang="en-US" altLang="zh-CN" dirty="0"/>
              <a:t>/) was heard </a:t>
            </a:r>
            <a:r>
              <a:rPr lang="en-US" altLang="zh-CN" dirty="0" smtClean="0"/>
              <a:t>through a set </a:t>
            </a:r>
            <a:r>
              <a:rPr lang="en-US" altLang="zh-CN" dirty="0"/>
              <a:t>of </a:t>
            </a:r>
            <a:r>
              <a:rPr lang="en-US" altLang="zh-CN" dirty="0" err="1"/>
              <a:t>Stax</a:t>
            </a:r>
            <a:r>
              <a:rPr lang="en-US" altLang="zh-CN" dirty="0"/>
              <a:t> electrostatic earphones followed by a series </a:t>
            </a:r>
            <a:r>
              <a:rPr lang="en-US" altLang="zh-CN" dirty="0" smtClean="0"/>
              <a:t>of clicks </a:t>
            </a:r>
            <a:r>
              <a:rPr lang="en-US" altLang="zh-CN" dirty="0"/>
              <a:t>at the desired rhythm for the imagined </a:t>
            </a:r>
            <a:r>
              <a:rPr lang="en-US" altLang="zh-CN" dirty="0" smtClean="0"/>
              <a:t>speech. Approximately </a:t>
            </a:r>
            <a:r>
              <a:rPr lang="en-US" altLang="zh-CN" dirty="0"/>
              <a:t>1.5 seconds after the last click, the </a:t>
            </a:r>
            <a:r>
              <a:rPr lang="en-US" altLang="zh-CN" dirty="0" smtClean="0"/>
              <a:t>subject</a:t>
            </a:r>
            <a:r>
              <a:rPr lang="en-US" altLang="zh-CN" dirty="0"/>
              <a:t> was to begin to imagine speaking the spoken syllable at </a:t>
            </a:r>
            <a:r>
              <a:rPr lang="en-US" altLang="zh-CN" dirty="0" smtClean="0"/>
              <a:t>the</a:t>
            </a:r>
            <a:r>
              <a:rPr lang="en-US" altLang="zh-CN" dirty="0"/>
              <a:t> </a:t>
            </a:r>
            <a:r>
              <a:rPr lang="en-US" altLang="zh-CN" dirty="0"/>
              <a:t>given rhythm 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nl-NL" altLang="zh-CN" dirty="0"/>
              <a:t/>
            </a:r>
            <a:br>
              <a:rPr lang="nl-NL" altLang="zh-CN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132706"/>
            <a:ext cx="7363056" cy="15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Subject Identification from Electroencephalogram (EEG) Signals</a:t>
            </a:r>
            <a:br>
              <a:rPr lang="en-US" altLang="zh-CN" sz="2800" dirty="0"/>
            </a:br>
            <a:r>
              <a:rPr lang="en-US" altLang="zh-CN" sz="2800" dirty="0"/>
              <a:t>During Imagined Speech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70901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" y="2773040"/>
            <a:ext cx="5124450" cy="2152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603774"/>
            <a:ext cx="4672235" cy="23219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7280" y="5084748"/>
            <a:ext cx="476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 the </a:t>
            </a:r>
            <a:r>
              <a:rPr lang="en-US" altLang="zh-CN" dirty="0" smtClean="0"/>
              <a:t>linear SVM </a:t>
            </a:r>
            <a:r>
              <a:rPr lang="en-US" altLang="zh-CN" dirty="0"/>
              <a:t>classifier for an average classification rate of 99.76%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4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CEREBRE: A Novel Method for Very High</a:t>
            </a:r>
            <a:br>
              <a:rPr lang="en-US" altLang="zh-CN" sz="2800" dirty="0"/>
            </a:br>
            <a:r>
              <a:rPr lang="en-US" altLang="zh-CN" sz="2800" dirty="0"/>
              <a:t>Accuracy Event-Related Potential</a:t>
            </a:r>
            <a:br>
              <a:rPr lang="en-US" altLang="zh-CN" sz="2800" dirty="0"/>
            </a:br>
            <a:r>
              <a:rPr lang="en-US" altLang="zh-CN" sz="2800" dirty="0"/>
              <a:t>Biometric Identification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TRANSACTIONS ON INFORMATION FORENSICS AND SECURITY, VOL. 11, NO. 7, JULY 2016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实</a:t>
            </a:r>
            <a:r>
              <a:rPr lang="zh-CN" altLang="en-US" dirty="0" smtClean="0"/>
              <a:t>验方法：将如下五类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2591"/>
            <a:ext cx="3665607" cy="27714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0173" y="2579425"/>
            <a:ext cx="522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正弦波、食物、名人、生词各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张黑白图片，另外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张图片是选取的这四类的彩色图片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50173" y="3334130"/>
            <a:ext cx="49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</a:t>
            </a:r>
            <a:r>
              <a:rPr lang="zh-CN" altLang="en-US" dirty="0" smtClean="0"/>
              <a:t>位受试者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50173" y="3754574"/>
            <a:ext cx="49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将这几类刺激结合起来分类，准确率能达到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；单类刺激的分类准确率见下一页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2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CEREBRE: A Novel Method for Very High</a:t>
            </a:r>
            <a:br>
              <a:rPr lang="en-US" altLang="zh-CN" sz="2800" dirty="0"/>
            </a:br>
            <a:r>
              <a:rPr lang="en-US" altLang="zh-CN" sz="2800" dirty="0"/>
              <a:t>Accuracy Event-Related Potential</a:t>
            </a:r>
            <a:br>
              <a:rPr lang="en-US" altLang="zh-CN" sz="2800" dirty="0"/>
            </a:br>
            <a:r>
              <a:rPr lang="en-US" altLang="zh-CN" sz="2800" dirty="0"/>
              <a:t>Biometric Identification 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54" y="1737360"/>
            <a:ext cx="5993983" cy="4378214"/>
          </a:xfrm>
        </p:spPr>
      </p:pic>
      <p:sp>
        <p:nvSpPr>
          <p:cNvPr id="7" name="文本框 6"/>
          <p:cNvSpPr txBox="1"/>
          <p:nvPr/>
        </p:nvSpPr>
        <p:spPr>
          <a:xfrm>
            <a:off x="7232570" y="1886247"/>
            <a:ext cx="256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resting state</a:t>
            </a:r>
            <a:r>
              <a:rPr lang="zh-CN" altLang="en-US" dirty="0" smtClean="0"/>
              <a:t>，作者分析，准确率为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的原因是没有进行特征提取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37" y="3188117"/>
            <a:ext cx="5034094" cy="13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Human Brain Distinctiveness Based on EEG Spectral</a:t>
            </a:r>
            <a:br>
              <a:rPr lang="en-US" altLang="zh-CN" sz="2800" dirty="0"/>
            </a:br>
            <a:r>
              <a:rPr lang="en-US" altLang="zh-CN" sz="2800" dirty="0"/>
              <a:t>Coherence Connectivity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IEEE TRANSACTIONS ON BIOMEDICAL ENGINEERING, VOL. 61, NO. 9, SEPTEMBER 2014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从神经学的角度来看，静息态的</a:t>
            </a:r>
            <a:r>
              <a:rPr lang="en-US" altLang="zh-CN" dirty="0" err="1" smtClean="0"/>
              <a:t>eeg</a:t>
            </a:r>
            <a:r>
              <a:rPr lang="zh-CN" altLang="en-US" dirty="0" smtClean="0"/>
              <a:t>数据（主要是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40Hz</a:t>
            </a:r>
            <a:r>
              <a:rPr lang="zh-CN" altLang="en-US" dirty="0" smtClean="0"/>
              <a:t>的数据），反应的是人的基本认知功能的数据，研究表明</a:t>
            </a:r>
            <a:r>
              <a:rPr lang="en-US" altLang="zh-CN" dirty="0" smtClean="0"/>
              <a:t>[1][2]</a:t>
            </a:r>
            <a:r>
              <a:rPr lang="zh-CN" altLang="en-US" dirty="0" smtClean="0"/>
              <a:t>这些数据中隐藏的信息会体现出个体差异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方面，目前很多对个体识别的实验都面临一个问题，准确率会随着实验人数的增加而降低，作者提出，这个问题的原因可能是因为在特征提取时没有考虑不同脑区的关联。因此这篇文章解决的主要问题是相关联的各个脑区的特征提取问题</a:t>
            </a:r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dirty="0"/>
              <a:t>F. Vogel and E. </a:t>
            </a:r>
            <a:r>
              <a:rPr lang="en-US" altLang="zh-CN" dirty="0" err="1"/>
              <a:t>Schalt</a:t>
            </a:r>
            <a:r>
              <a:rPr lang="en-US" altLang="zh-CN" dirty="0"/>
              <a:t>, “The electroencephalogram (EEG) as a research</a:t>
            </a:r>
            <a:br>
              <a:rPr lang="en-US" altLang="zh-CN" dirty="0"/>
            </a:br>
            <a:r>
              <a:rPr lang="en-US" altLang="zh-CN" dirty="0"/>
              <a:t>tool in human behavior genetics: Psychological examinations in healthy</a:t>
            </a:r>
            <a:br>
              <a:rPr lang="en-US" altLang="zh-CN" dirty="0"/>
            </a:br>
            <a:r>
              <a:rPr lang="en-US" altLang="zh-CN" dirty="0"/>
              <a:t>males with various inherited EEG variants,” </a:t>
            </a:r>
            <a:r>
              <a:rPr lang="en-US" altLang="zh-CN" i="1" dirty="0"/>
              <a:t>Human Genetics</a:t>
            </a:r>
            <a:r>
              <a:rPr lang="en-US" altLang="zh-CN" dirty="0"/>
              <a:t>, vol. 47,</a:t>
            </a:r>
            <a:br>
              <a:rPr lang="en-US" altLang="zh-CN" dirty="0"/>
            </a:br>
            <a:r>
              <a:rPr lang="en-US" altLang="zh-CN" dirty="0"/>
              <a:t>pp. 81–111, 1979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smtClean="0"/>
              <a:t>[2] </a:t>
            </a:r>
            <a:r>
              <a:rPr lang="en-US" altLang="zh-CN" dirty="0"/>
              <a:t>A. J. </a:t>
            </a:r>
            <a:r>
              <a:rPr lang="en-US" altLang="zh-CN" dirty="0" err="1"/>
              <a:t>Tomarken</a:t>
            </a:r>
            <a:r>
              <a:rPr lang="en-US" altLang="zh-CN" dirty="0"/>
              <a:t>, R. J. Davidson, R. E. Wheeler and L. Kinney,</a:t>
            </a:r>
            <a:br>
              <a:rPr lang="en-US" altLang="zh-CN" dirty="0"/>
            </a:br>
            <a:r>
              <a:rPr lang="en-US" altLang="zh-CN" dirty="0"/>
              <a:t>“Psychometric properties of resting anterior EEG asymmetry: Temporal stability and internal consistency,” </a:t>
            </a:r>
            <a:r>
              <a:rPr lang="en-US" altLang="zh-CN" i="1" dirty="0" err="1"/>
              <a:t>Psychophysiol</a:t>
            </a:r>
            <a:r>
              <a:rPr lang="en-US" altLang="zh-CN" i="1" dirty="0"/>
              <a:t>.</a:t>
            </a:r>
            <a:r>
              <a:rPr lang="en-US" altLang="zh-CN" dirty="0"/>
              <a:t>, vol. 29, no. 5,</a:t>
            </a:r>
            <a:br>
              <a:rPr lang="en-US" altLang="zh-CN" dirty="0"/>
            </a:br>
            <a:r>
              <a:rPr lang="en-US" altLang="zh-CN" dirty="0"/>
              <a:t>pp. 576–592, 1992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8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Brainprint</a:t>
            </a:r>
            <a:r>
              <a:rPr lang="en-US" altLang="zh-CN" sz="2800" dirty="0"/>
              <a:t>: Assessing the uniqueness, collectability, and permanence</a:t>
            </a:r>
            <a:br>
              <a:rPr lang="en-US" altLang="zh-CN" sz="2800" dirty="0"/>
            </a:br>
            <a:r>
              <a:rPr lang="en-US" altLang="zh-CN" sz="2800" dirty="0"/>
              <a:t>of a novel method for ERP biometrics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5000" dirty="0" err="1"/>
              <a:t>Neurocomputing</a:t>
            </a:r>
            <a:r>
              <a:rPr lang="en-US" altLang="zh-CN" sz="5000" dirty="0"/>
              <a:t> 166 (2015) 59–67</a:t>
            </a:r>
            <a:r>
              <a:rPr lang="en-US" altLang="zh-CN" sz="5000" dirty="0"/>
              <a:t> </a:t>
            </a:r>
            <a:br>
              <a:rPr lang="en-US" altLang="zh-CN" sz="5000" dirty="0"/>
            </a:br>
            <a:endParaRPr lang="en-US" altLang="zh-CN" sz="5000" dirty="0" smtClean="0"/>
          </a:p>
          <a:p>
            <a:pPr lvl="1"/>
            <a:r>
              <a:rPr lang="zh-CN" altLang="en-US" sz="4500" dirty="0" smtClean="0"/>
              <a:t>实验：受试者来到实验室，默念一段文字，同时收集脑电数据，在接下来的数周到六个月内，一部分受试者返回实验室进行同样的实验。</a:t>
            </a:r>
            <a:endParaRPr lang="en-US" altLang="zh-CN" sz="4500" dirty="0" smtClean="0"/>
          </a:p>
          <a:p>
            <a:endParaRPr lang="en-US" altLang="zh-CN" sz="5000" dirty="0" smtClean="0"/>
          </a:p>
          <a:p>
            <a:pPr lvl="1"/>
            <a:r>
              <a:rPr lang="en-US" altLang="zh-CN" sz="4500" dirty="0" smtClean="0"/>
              <a:t>45</a:t>
            </a:r>
            <a:r>
              <a:rPr lang="zh-CN" altLang="en-US" sz="4500" dirty="0" smtClean="0"/>
              <a:t>个受试者，</a:t>
            </a:r>
            <a:r>
              <a:rPr lang="en-US" altLang="zh-CN" sz="4500" dirty="0" smtClean="0"/>
              <a:t>30</a:t>
            </a:r>
            <a:r>
              <a:rPr lang="zh-CN" altLang="en-US" sz="4500" dirty="0" smtClean="0"/>
              <a:t>个人只做了一次实验，其他</a:t>
            </a:r>
            <a:r>
              <a:rPr lang="en-US" altLang="zh-CN" sz="4500" dirty="0" smtClean="0"/>
              <a:t>15</a:t>
            </a:r>
            <a:r>
              <a:rPr lang="zh-CN" altLang="en-US" sz="4500" dirty="0" smtClean="0"/>
              <a:t>个人在</a:t>
            </a:r>
            <a:r>
              <a:rPr lang="en-US" altLang="zh-CN" sz="4500" dirty="0" smtClean="0"/>
              <a:t>5</a:t>
            </a:r>
            <a:r>
              <a:rPr lang="zh-CN" altLang="en-US" sz="4500" dirty="0" smtClean="0"/>
              <a:t>到</a:t>
            </a:r>
            <a:r>
              <a:rPr lang="en-US" altLang="zh-CN" sz="4500" dirty="0" smtClean="0"/>
              <a:t>40</a:t>
            </a:r>
            <a:r>
              <a:rPr lang="zh-CN" altLang="en-US" sz="4500" dirty="0" smtClean="0"/>
              <a:t>天内又做了一次，然后这</a:t>
            </a:r>
            <a:r>
              <a:rPr lang="en-US" altLang="zh-CN" sz="4500" dirty="0" smtClean="0"/>
              <a:t>15</a:t>
            </a:r>
            <a:r>
              <a:rPr lang="zh-CN" altLang="en-US" sz="4500" dirty="0" smtClean="0"/>
              <a:t>个人里有</a:t>
            </a:r>
            <a:r>
              <a:rPr lang="en-US" altLang="zh-CN" sz="4500" dirty="0" smtClean="0"/>
              <a:t>9</a:t>
            </a:r>
            <a:r>
              <a:rPr lang="zh-CN" altLang="en-US" sz="4500" dirty="0" smtClean="0"/>
              <a:t>个人在</a:t>
            </a:r>
            <a:r>
              <a:rPr lang="en-US" altLang="zh-CN" sz="4500" dirty="0" smtClean="0"/>
              <a:t>134</a:t>
            </a:r>
            <a:r>
              <a:rPr lang="zh-CN" altLang="en-US" sz="4500" dirty="0" smtClean="0"/>
              <a:t>天到</a:t>
            </a:r>
            <a:r>
              <a:rPr lang="en-US" altLang="zh-CN" sz="4500" dirty="0" smtClean="0"/>
              <a:t>188</a:t>
            </a:r>
            <a:r>
              <a:rPr lang="zh-CN" altLang="en-US" sz="4500" dirty="0" smtClean="0"/>
              <a:t>天内又返回实验室做了一次。</a:t>
            </a:r>
            <a:endParaRPr lang="en-US" altLang="zh-CN" sz="4500" dirty="0" smtClean="0"/>
          </a:p>
          <a:p>
            <a:pPr marL="201168" lvl="1" indent="0">
              <a:buNone/>
            </a:pPr>
            <a:endParaRPr lang="en-US" altLang="zh-CN" sz="4500" dirty="0"/>
          </a:p>
          <a:p>
            <a:pPr lvl="1"/>
            <a:r>
              <a:rPr lang="zh-CN" altLang="en-US" sz="4500" dirty="0" smtClean="0"/>
              <a:t>实验结果见下页</a:t>
            </a:r>
            <a:endParaRPr lang="en-US" altLang="zh-CN" sz="45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3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4318"/>
            <a:ext cx="5403071" cy="40227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3263317" y="3926048"/>
            <a:ext cx="3464654" cy="150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62862" y="3271706"/>
            <a:ext cx="362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session2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session3</a:t>
            </a:r>
            <a:r>
              <a:rPr lang="zh-CN" altLang="en-US" dirty="0"/>
              <a:t>指</a:t>
            </a:r>
            <a:r>
              <a:rPr lang="zh-CN" altLang="en-US" dirty="0" smtClean="0"/>
              <a:t>的是再次返回实验室做实验的那些人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Brainprint</a:t>
            </a:r>
            <a:r>
              <a:rPr lang="en-US" altLang="zh-CN" sz="2800" dirty="0"/>
              <a:t>: Assessing the uniqueness, collectability, and permanence</a:t>
            </a:r>
            <a:br>
              <a:rPr lang="en-US" altLang="zh-CN" sz="2800" dirty="0"/>
            </a:br>
            <a:r>
              <a:rPr lang="en-US" altLang="zh-CN" sz="2800" dirty="0"/>
              <a:t>of a novel method for ERP biometrics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36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Biometrics from Brain Electrical Activity:</a:t>
            </a:r>
            <a:br>
              <a:rPr lang="en-US" altLang="zh-CN" sz="2800" dirty="0"/>
            </a:br>
            <a:r>
              <a:rPr lang="en-US" altLang="zh-CN" sz="2800" dirty="0"/>
              <a:t>A Machine Learning </a:t>
            </a:r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100" dirty="0"/>
              <a:t>IEEE TRANSACTIONS ON PATTERN ANALYSIS AND MACHINE INTELLIGENCE, VOL. 29, NO. </a:t>
            </a:r>
            <a:r>
              <a:rPr lang="en-US" altLang="zh-CN" sz="2100" dirty="0"/>
              <a:t>4, APRIL 2007</a:t>
            </a:r>
            <a:r>
              <a:rPr lang="en-US" altLang="zh-CN" sz="5000" dirty="0"/>
              <a:t/>
            </a:r>
            <a:br>
              <a:rPr lang="en-US" altLang="zh-CN" sz="5000" dirty="0"/>
            </a:br>
            <a:r>
              <a:rPr lang="en-US" altLang="zh-CN" sz="2200" dirty="0" smtClean="0"/>
              <a:t>The </a:t>
            </a:r>
            <a:r>
              <a:rPr lang="en-US" altLang="zh-CN" sz="2200" dirty="0"/>
              <a:t>VEP signals were recorded from the subjects being </a:t>
            </a:r>
            <a:r>
              <a:rPr lang="en-US" altLang="zh-CN" sz="2200" dirty="0" smtClean="0"/>
              <a:t>shown black </a:t>
            </a:r>
            <a:r>
              <a:rPr lang="en-US" altLang="zh-CN" sz="2200" dirty="0"/>
              <a:t>and white drawings of common objects, extracted from </a:t>
            </a:r>
            <a:r>
              <a:rPr lang="en-US" altLang="zh-CN" sz="2200" dirty="0" smtClean="0"/>
              <a:t>the Snodgrass </a:t>
            </a:r>
            <a:r>
              <a:rPr lang="en-US" altLang="zh-CN" sz="2200" dirty="0"/>
              <a:t>and </a:t>
            </a:r>
            <a:r>
              <a:rPr lang="en-US" altLang="zh-CN" sz="2200" dirty="0" err="1"/>
              <a:t>Vanderwart</a:t>
            </a:r>
            <a:r>
              <a:rPr lang="en-US" altLang="zh-CN" sz="2200" dirty="0"/>
              <a:t> picture set</a:t>
            </a:r>
            <a:r>
              <a:rPr lang="en-US" altLang="zh-CN" sz="2200" dirty="0"/>
              <a:t> </a:t>
            </a:r>
            <a:endParaRPr lang="en-US" altLang="zh-CN" sz="3400" dirty="0"/>
          </a:p>
          <a:p>
            <a:pPr marL="201168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3445" y="3131292"/>
            <a:ext cx="4863035" cy="2311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5358" y="3857414"/>
            <a:ext cx="31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分类结果见下页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3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Biometrics from Brain Electrical Activity:</a:t>
            </a:r>
            <a:br>
              <a:rPr lang="en-US" altLang="zh-CN" sz="2800" dirty="0"/>
            </a:br>
            <a:r>
              <a:rPr lang="en-US" altLang="zh-CN" sz="2800" dirty="0"/>
              <a:t>A Machine Learning </a:t>
            </a:r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1006"/>
            <a:ext cx="4440148" cy="3748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14" y="2121006"/>
            <a:ext cx="4842851" cy="38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Brain Function.</a:t>
            </a:r>
            <a:br>
              <a:rPr lang="en-US" altLang="zh-CN" sz="2800" dirty="0"/>
            </a:br>
            <a:r>
              <a:rPr lang="en-US" altLang="zh-CN" sz="2800" dirty="0"/>
              <a:t>Neurophysiology and Cognitive Processes (Springer series in </a:t>
            </a:r>
            <a:r>
              <a:rPr lang="en-US" altLang="zh-CN" sz="2800" dirty="0" err="1"/>
              <a:t>synergetics</a:t>
            </a:r>
            <a:r>
              <a:rPr lang="en-US" altLang="zh-CN" sz="2800" dirty="0"/>
              <a:t>)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EEG</a:t>
            </a:r>
            <a:r>
              <a:rPr lang="zh-CN" altLang="en-US" dirty="0" smtClean="0"/>
              <a:t>中可以得到五种主要频率的波：</a:t>
            </a:r>
            <a:endParaRPr lang="en-US" altLang="zh-CN" dirty="0" smtClean="0"/>
          </a:p>
          <a:p>
            <a:pPr lvl="1"/>
            <a:r>
              <a:rPr lang="en-US" altLang="zh-CN" dirty="0"/>
              <a:t>Delta (</a:t>
            </a:r>
            <a:r>
              <a:rPr lang="el-GR" altLang="zh-CN" i="1" dirty="0"/>
              <a:t>δ</a:t>
            </a:r>
            <a:r>
              <a:rPr lang="el-GR" altLang="zh-CN" dirty="0"/>
              <a:t>) 0</a:t>
            </a:r>
            <a:r>
              <a:rPr lang="el-GR" altLang="zh-CN" i="1" dirty="0"/>
              <a:t>.</a:t>
            </a:r>
            <a:r>
              <a:rPr lang="el-GR" altLang="zh-CN" dirty="0"/>
              <a:t>5 - 4</a:t>
            </a:r>
            <a:r>
              <a:rPr lang="en-US" altLang="zh-CN" dirty="0" smtClean="0"/>
              <a:t>Hz</a:t>
            </a:r>
          </a:p>
          <a:p>
            <a:pPr lvl="1"/>
            <a:r>
              <a:rPr lang="en-US" altLang="zh-CN" dirty="0" smtClean="0"/>
              <a:t>Theta </a:t>
            </a:r>
            <a:r>
              <a:rPr lang="en-US" altLang="zh-CN" dirty="0"/>
              <a:t>(</a:t>
            </a:r>
            <a:r>
              <a:rPr lang="el-GR" altLang="zh-CN" i="1" dirty="0"/>
              <a:t>θ</a:t>
            </a:r>
            <a:r>
              <a:rPr lang="el-GR" altLang="zh-CN" dirty="0"/>
              <a:t>) 4 - 8</a:t>
            </a:r>
            <a:r>
              <a:rPr lang="en-US" altLang="zh-CN" dirty="0" smtClean="0"/>
              <a:t>Hz</a:t>
            </a:r>
          </a:p>
          <a:p>
            <a:pPr lvl="1"/>
            <a:r>
              <a:rPr lang="en-US" altLang="zh-CN" dirty="0" smtClean="0"/>
              <a:t>Alpha </a:t>
            </a:r>
            <a:r>
              <a:rPr lang="en-US" altLang="zh-CN" dirty="0"/>
              <a:t>(</a:t>
            </a:r>
            <a:r>
              <a:rPr lang="el-GR" altLang="zh-CN" i="1" dirty="0" smtClean="0"/>
              <a:t>α</a:t>
            </a:r>
            <a:r>
              <a:rPr lang="el-GR" altLang="zh-CN" dirty="0" smtClean="0"/>
              <a:t>)8 </a:t>
            </a:r>
            <a:r>
              <a:rPr lang="el-GR" altLang="zh-CN" dirty="0"/>
              <a:t>- 14</a:t>
            </a:r>
            <a:r>
              <a:rPr lang="en-US" altLang="zh-CN" dirty="0" smtClean="0"/>
              <a:t>Hz</a:t>
            </a:r>
          </a:p>
          <a:p>
            <a:pPr lvl="1"/>
            <a:r>
              <a:rPr lang="en-US" altLang="zh-CN" dirty="0" smtClean="0"/>
              <a:t>Beta </a:t>
            </a:r>
            <a:r>
              <a:rPr lang="en-US" altLang="zh-CN" dirty="0"/>
              <a:t>(</a:t>
            </a:r>
            <a:r>
              <a:rPr lang="el-GR" altLang="zh-CN" i="1" dirty="0"/>
              <a:t>β</a:t>
            </a:r>
            <a:r>
              <a:rPr lang="el-GR" altLang="zh-CN" dirty="0"/>
              <a:t>) 14 - 30</a:t>
            </a:r>
            <a:r>
              <a:rPr lang="en-US" altLang="zh-CN" dirty="0" smtClean="0"/>
              <a:t>Hz</a:t>
            </a:r>
          </a:p>
          <a:p>
            <a:pPr lvl="1"/>
            <a:r>
              <a:rPr lang="en-US" altLang="zh-CN" dirty="0" smtClean="0"/>
              <a:t>Gamma </a:t>
            </a:r>
            <a:r>
              <a:rPr lang="en-US" altLang="zh-CN" dirty="0"/>
              <a:t>(</a:t>
            </a:r>
            <a:r>
              <a:rPr lang="el-GR" altLang="zh-CN" i="1" dirty="0"/>
              <a:t>γ </a:t>
            </a:r>
            <a:r>
              <a:rPr lang="el-GR" altLang="zh-CN" dirty="0"/>
              <a:t>) </a:t>
            </a:r>
            <a:r>
              <a:rPr lang="en-US" altLang="zh-CN" dirty="0"/>
              <a:t>over 30Hz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748" y="1845734"/>
            <a:ext cx="4324874" cy="35534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5906" y="4521666"/>
            <a:ext cx="41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有研究表明</a:t>
            </a:r>
            <a:r>
              <a:rPr lang="en-US" altLang="zh-CN" dirty="0" smtClean="0"/>
              <a:t>[1],</a:t>
            </a:r>
            <a:r>
              <a:rPr lang="zh-CN" altLang="en-US" dirty="0" smtClean="0"/>
              <a:t>在闭眼状态下的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波表现出了明显的个体差异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58349" y="5696125"/>
            <a:ext cx="816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</a:t>
            </a:r>
            <a:r>
              <a:rPr lang="en-US" altLang="zh-CN" dirty="0"/>
              <a:t> L. Johnson and G. </a:t>
            </a:r>
            <a:r>
              <a:rPr lang="en-US" altLang="zh-CN" dirty="0" err="1"/>
              <a:t>Ulett</a:t>
            </a:r>
            <a:r>
              <a:rPr lang="en-US" altLang="zh-CN" dirty="0"/>
              <a:t>, </a:t>
            </a:r>
            <a:r>
              <a:rPr lang="en-US" altLang="zh-CN" dirty="0" smtClean="0"/>
              <a:t>Quantitative </a:t>
            </a:r>
            <a:r>
              <a:rPr lang="en-US" altLang="zh-CN" dirty="0"/>
              <a:t>study of pattern and </a:t>
            </a:r>
            <a:r>
              <a:rPr lang="en-US" altLang="zh-CN" dirty="0" smtClean="0"/>
              <a:t>stability of </a:t>
            </a:r>
            <a:r>
              <a:rPr lang="en-US" altLang="zh-CN" dirty="0"/>
              <a:t>resting </a:t>
            </a:r>
            <a:r>
              <a:rPr lang="en-US" altLang="zh-CN" dirty="0" smtClean="0"/>
              <a:t>electroencephalographic </a:t>
            </a:r>
            <a:r>
              <a:rPr lang="en-US" altLang="zh-CN" dirty="0"/>
              <a:t>activity in a young adult </a:t>
            </a:r>
            <a:r>
              <a:rPr lang="en-US" altLang="zh-CN" dirty="0" smtClean="0"/>
              <a:t>group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</TotalTime>
  <Words>809</Words>
  <Application>Microsoft Office PowerPoint</Application>
  <PresentationFormat>宽屏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宋体</vt:lpstr>
      <vt:lpstr>Calibri</vt:lpstr>
      <vt:lpstr>Calibri Light</vt:lpstr>
      <vt:lpstr>回顾</vt:lpstr>
      <vt:lpstr>EEG用于脑纹识别</vt:lpstr>
      <vt:lpstr>CEREBRE: A Novel Method for Very High Accuracy Event-Related Potential Biometric Identification </vt:lpstr>
      <vt:lpstr>CEREBRE: A Novel Method for Very High Accuracy Event-Related Potential Biometric Identification </vt:lpstr>
      <vt:lpstr>Human Brain Distinctiveness Based on EEG Spectral Coherence Connectivity </vt:lpstr>
      <vt:lpstr>Brainprint: Assessing the uniqueness, collectability, and permanence of a novel method for ERP biometrics</vt:lpstr>
      <vt:lpstr>Brainprint: Assessing the uniqueness, collectability, and permanence of a novel method for ERP biometrics</vt:lpstr>
      <vt:lpstr>Biometrics from Brain Electrical Activity: A Machine Learning Approach</vt:lpstr>
      <vt:lpstr>Biometrics from Brain Electrical Activity: A Machine Learning Approach</vt:lpstr>
      <vt:lpstr>Brain Function. Neurophysiology and Cognitive Processes (Springer series in synergetics) </vt:lpstr>
      <vt:lpstr>A biometric-based covert warning system using EEG</vt:lpstr>
      <vt:lpstr>EEG Biometrics for Individual Recognition in Resting State with Closed Eyes </vt:lpstr>
      <vt:lpstr>EEG Biometrics for Individual Recognition in Resting State with Closed Eyes </vt:lpstr>
      <vt:lpstr>Person authentication from neural activity of face-specific visual self-representation</vt:lpstr>
      <vt:lpstr>Person authentication from neural activity of face-specific visual self-representation</vt:lpstr>
      <vt:lpstr>Subject Identification from Electroencephalogram (EEG) Signals During Imagined Speech</vt:lpstr>
      <vt:lpstr>Subject Identification from Electroencephalogram (EEG) Signals During Imagined Speech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EEG用于脑纹识别</dc:title>
  <dc:creator>刘洪宇</dc:creator>
  <cp:lastModifiedBy>刘洪宇</cp:lastModifiedBy>
  <cp:revision>83</cp:revision>
  <dcterms:created xsi:type="dcterms:W3CDTF">2017-04-04T06:33:56Z</dcterms:created>
  <dcterms:modified xsi:type="dcterms:W3CDTF">2017-04-04T13:05:31Z</dcterms:modified>
</cp:coreProperties>
</file>