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10716"/>
              </p:ext>
            </p:extLst>
          </p:nvPr>
        </p:nvGraphicFramePr>
        <p:xfrm>
          <a:off x="1248095" y="2625229"/>
          <a:ext cx="7295013" cy="731520"/>
        </p:xfrm>
        <a:graphic>
          <a:graphicData uri="http://schemas.openxmlformats.org/drawingml/2006/table">
            <a:tbl>
              <a:tblPr/>
              <a:tblGrid>
                <a:gridCol w="7295013">
                  <a:extLst>
                    <a:ext uri="{9D8B030D-6E8A-4147-A177-3AD203B41FA5}">
                      <a16:colId xmlns:a16="http://schemas.microsoft.com/office/drawing/2014/main" val="3646495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200" b="0" i="0" dirty="0">
                          <a:solidFill>
                            <a:srgbClr val="231F20"/>
                          </a:solidFill>
                          <a:effectLst/>
                          <a:latin typeface="FuturaStd-Condensed"/>
                        </a:rPr>
                        <a:t>EEG </a:t>
                      </a:r>
                      <a:r>
                        <a:rPr lang="en-US" sz="4200" b="0" i="0" dirty="0" smtClean="0">
                          <a:solidFill>
                            <a:srgbClr val="231F20"/>
                          </a:solidFill>
                          <a:effectLst/>
                          <a:latin typeface="FuturaStd-Condensed"/>
                        </a:rPr>
                        <a:t>for Person </a:t>
                      </a:r>
                      <a:r>
                        <a:rPr lang="en-US" altLang="zh-CN" sz="4200" b="0" i="0" dirty="0" smtClean="0">
                          <a:solidFill>
                            <a:srgbClr val="231F20"/>
                          </a:solidFill>
                          <a:effectLst/>
                          <a:latin typeface="FuturaStd-Condensed"/>
                        </a:rPr>
                        <a:t>R</a:t>
                      </a:r>
                      <a:r>
                        <a:rPr lang="en-US" sz="4200" b="0" i="0" dirty="0" smtClean="0">
                          <a:solidFill>
                            <a:srgbClr val="231F20"/>
                          </a:solidFill>
                          <a:effectLst/>
                          <a:latin typeface="FuturaStd-Condensed"/>
                        </a:rPr>
                        <a:t>ecognition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48429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66652" y="671147"/>
            <a:ext cx="10058400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1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CEREBRE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2016 </a:t>
            </a:r>
            <a:b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对收集到的脑电数据分类的思路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前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面提到，这个实验共向受试者展示了五类共五百张图片，把每个受试者每类的脑电数据分成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100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组，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50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组作为对照组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，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50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组作为验证组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。不对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EEG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数据进行特征提取，而是采用基于 </a:t>
            </a:r>
            <a:r>
              <a:rPr lang="en-US" altLang="zh-CN" dirty="0"/>
              <a:t>normalized </a:t>
            </a:r>
            <a:r>
              <a:rPr lang="en-US" altLang="zh-CN" dirty="0" smtClean="0"/>
              <a:t>cross-correlation </a:t>
            </a:r>
            <a:r>
              <a:rPr lang="zh-CN" altLang="en-US" dirty="0" smtClean="0"/>
              <a:t>的比较函数直接对波形进行比较；对于这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个受试者，拿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组中的一个样本去和其他</a:t>
            </a:r>
            <a:r>
              <a:rPr lang="en-US" altLang="zh-CN" dirty="0" smtClean="0"/>
              <a:t>49</a:t>
            </a:r>
            <a:r>
              <a:rPr lang="zh-CN" altLang="en-US" dirty="0" smtClean="0"/>
              <a:t>个人的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组样本进行比较，这种情况下分类结果是猜对的概率是</a:t>
            </a:r>
            <a:r>
              <a:rPr lang="en-US" altLang="zh-CN" dirty="0" smtClean="0"/>
              <a:t>1/50</a:t>
            </a:r>
            <a:r>
              <a:rPr lang="zh-CN" altLang="en-US" dirty="0" smtClean="0"/>
              <a:t>，而且将五类数据结合起来进行分类，分类的准确率将会更高。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8" y="4107860"/>
            <a:ext cx="3505472" cy="3076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2194" y="4911634"/>
            <a:ext cx="381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图为一组样本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CEREBRE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2016 </a:t>
            </a:r>
            <a:b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44" y="2460591"/>
            <a:ext cx="4814772" cy="3516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6480" y="2612571"/>
            <a:ext cx="422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图为分类的准确率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09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CEREBRE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2016 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总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结：</a:t>
            </a:r>
            <a:endParaRPr lang="en-US" altLang="zh-CN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84048" lvl="2" indent="0">
              <a:buClr>
                <a:srgbClr val="E48312"/>
              </a:buClr>
              <a:buNone/>
            </a:pP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	1. 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这种做法的优点是如果只是拿自己的数据和自己的数据比较的话，准确率能达到</a:t>
            </a: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100%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，类似于目前</a:t>
            </a: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的指纹识别做的事，只是拿当前数据和自己之前的数据比较</a:t>
            </a:r>
            <a:endParaRPr lang="en-US" altLang="zh-CN" sz="1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84048" lvl="2" indent="0">
              <a:buClr>
                <a:srgbClr val="E48312"/>
              </a:buClr>
              <a:buNone/>
            </a:pPr>
            <a:r>
              <a: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 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缺点：文章中的准确率虽然很高，但是没有对信号进行任何的分析，只是拿信号波形的比较结果作为</a:t>
            </a: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分类的结果，这种做法不仅缺乏理论依据，而且直观上来看不太稳定，因为即使是同一个人，他的</a:t>
            </a:r>
            <a:r>
              <a: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EEG	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信号在不同的时间收集也可能会有差异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i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Brainprint</a:t>
            </a:r>
            <a:r>
              <a:rPr lang="en-US" altLang="zh-CN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Assessing the uniqueness, collectability, and permanence of a novel method for ERP biometrics; </a:t>
            </a:r>
            <a:r>
              <a:rPr lang="en-US" altLang="zh-CN" sz="18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Neurocomputing</a:t>
            </a:r>
            <a:r>
              <a:rPr lang="en-US" altLang="zh-CN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166 (2015) 59–67 </a:t>
            </a:r>
            <a:endParaRPr lang="en-US" altLang="zh-CN" sz="18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实验：受试者来到实验室，默念一段文字，同时收集脑电数据，在接下来的数周到六个月内，一部分受试者返回实验室进行同样的实验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。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45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个受试者，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30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个人只做了一次实验，其他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15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个人在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5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到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40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天内又做了一次，然后这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15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个人里有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9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个人在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134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天到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188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天内又返回实验室做了一次。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6331" y="4471283"/>
            <a:ext cx="362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session2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session3</a:t>
            </a:r>
            <a:r>
              <a:rPr lang="zh-CN" altLang="en-US" dirty="0"/>
              <a:t>指</a:t>
            </a:r>
            <a:r>
              <a:rPr lang="zh-CN" altLang="en-US" dirty="0" smtClean="0"/>
              <a:t>的是再次返回实验室做实验的那些人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0416"/>
            <a:ext cx="4075611" cy="30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</a:t>
            </a:r>
            <a:r>
              <a:rPr lang="it-IT" altLang="zh-CN" dirty="0" smtClean="0"/>
              <a:t>Italy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主要研究人员：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1" y="2165910"/>
            <a:ext cx="4420892" cy="40694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72" y="2165910"/>
            <a:ext cx="4970008" cy="29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Italy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4443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发表的文章</a:t>
            </a:r>
            <a:r>
              <a:rPr lang="zh-CN" altLang="en-US" sz="76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endParaRPr lang="en-US" altLang="zh-CN" sz="76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en-US" altLang="zh-CN" sz="76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Human </a:t>
            </a: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Brain Distinctiveness Based on EEG Spectral Coherence Connectivity; IEEE TRANSACTIONS ON BIOMEDICAL ENGINEERING, VOL. </a:t>
            </a: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61, NO. 9, SEPTEMBER 2014 </a:t>
            </a:r>
            <a:b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sz="76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Brain Waves for Automatic Biometric-Based User Recognition; IEEE TRANSACTIONS ON INFORMATION FORENSICS AND SECURITY, VOL. 9, NO. 5, MAY 2014 </a:t>
            </a:r>
          </a:p>
          <a:p>
            <a:pPr marL="0" indent="0">
              <a:buNone/>
            </a:pPr>
            <a:endParaRPr lang="en-US" altLang="zh-CN" sz="76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EEG Biometrics for Individual </a:t>
            </a: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Recognition in </a:t>
            </a: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Resting State with Closed Eyes </a:t>
            </a:r>
            <a:r>
              <a:rPr lang="en-US" altLang="zh-CN" sz="76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;</a:t>
            </a:r>
            <a:r>
              <a:rPr lang="en-US" altLang="zh-CN" sz="76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2012</a:t>
            </a:r>
            <a:r>
              <a:rPr lang="en-US" altLang="zh-CN" sz="5600" dirty="0" smtClean="0"/>
              <a:t/>
            </a:r>
            <a:br>
              <a:rPr lang="en-US" altLang="zh-CN" sz="56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515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Italy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关于此问题的研究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Human Brain Distinctiveness Based on EEG Spectral Coherence Connectivity; IEEE TRANSACTIONS ON BIOMEDICAL ENGINEERING, VOL. 61, NO. 9, SEPTEMBER </a:t>
            </a: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2014</a:t>
            </a:r>
          </a:p>
          <a:p>
            <a:pPr lvl="2"/>
            <a:r>
              <a:rPr lang="zh-CN" altLang="en-US" sz="1800" dirty="0" smtClean="0"/>
              <a:t>实验所用数据：</a:t>
            </a:r>
            <a:r>
              <a:rPr lang="en-US" altLang="zh-CN" sz="1800" dirty="0" smtClean="0"/>
              <a:t>108</a:t>
            </a:r>
            <a:r>
              <a:rPr lang="zh-CN" altLang="en-US" sz="1800" dirty="0" smtClean="0"/>
              <a:t>个受试者的睁眼、闭眼静息态数据，每个人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分钟的数据，每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秒划分成一段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特征提取：首先，这里用到的是</a:t>
            </a:r>
            <a:r>
              <a:rPr lang="en-US" altLang="zh-CN" sz="1800" dirty="0" smtClean="0"/>
              <a:t>1~40Hz</a:t>
            </a:r>
            <a:r>
              <a:rPr lang="zh-CN" altLang="en-US" sz="1800" dirty="0" smtClean="0"/>
              <a:t>的波，导联数为</a:t>
            </a:r>
            <a:r>
              <a:rPr lang="en-US" altLang="zh-CN" sz="1800" dirty="0" smtClean="0"/>
              <a:t>56</a:t>
            </a:r>
            <a:r>
              <a:rPr lang="zh-CN" altLang="en-US" sz="1800" dirty="0" smtClean="0"/>
              <a:t>，根据如下公式计算</a:t>
            </a:r>
            <a:r>
              <a:rPr lang="en-US" altLang="zh-CN" sz="1800" dirty="0" smtClean="0"/>
              <a:t>channel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channel j</a:t>
            </a:r>
            <a:r>
              <a:rPr lang="zh-CN" altLang="en-US" sz="1800" dirty="0" smtClean="0"/>
              <a:t>的交叉普（</a:t>
            </a:r>
            <a:r>
              <a:rPr lang="en-US" altLang="zh-CN" sz="1800" dirty="0"/>
              <a:t> cross spectrum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），这里的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1~40</a:t>
            </a:r>
            <a:r>
              <a:rPr lang="zh-CN" altLang="en-US" sz="1800" dirty="0" smtClean="0"/>
              <a:t>之间的整数，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1~55	j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i+1~56</a:t>
            </a:r>
            <a:r>
              <a:rPr lang="zh-CN" altLang="en-US" sz="1800" dirty="0" smtClean="0"/>
              <a:t>，所以计算之后会得到（</a:t>
            </a:r>
            <a:r>
              <a:rPr lang="en-US" altLang="zh-CN" sz="1800" dirty="0" smtClean="0"/>
              <a:t>1+55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x55/2=1540</a:t>
            </a:r>
            <a:r>
              <a:rPr lang="zh-CN" altLang="en-US" sz="1800" dirty="0" smtClean="0"/>
              <a:t>个特征向量，每个特征向量是都是</a:t>
            </a:r>
            <a:r>
              <a:rPr lang="en-US" altLang="zh-CN" sz="1800" dirty="0" smtClean="0"/>
              <a:t>40</a:t>
            </a:r>
            <a:r>
              <a:rPr lang="zh-CN" altLang="en-US" sz="1800" dirty="0" smtClean="0"/>
              <a:t>维的（</a:t>
            </a:r>
            <a:r>
              <a:rPr lang="en-US" altLang="zh-CN" sz="1800" dirty="0" smtClean="0"/>
              <a:t>1~40Hz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计算出来的）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77" y="4029407"/>
            <a:ext cx="4029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Italy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关于此问题的研究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Human Brain Distinctiveness Based on EEG Spectral Coherence Connectivity; IEEE TRANSACTIONS ON BIOMEDICAL ENGINEERING, VOL. 61, NO. 9, SEPTEMBER </a:t>
            </a: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2014</a:t>
            </a: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分类：用分类问题去预测观察到的特征向量属于哪个受试者，假设所提取的所有特征服从高斯混合分布，在分类之前，对所有的</a:t>
            </a:r>
            <a:r>
              <a:rPr lang="en-US" altLang="zh-CN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COH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值进行</a:t>
            </a:r>
            <a:r>
              <a:rPr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Fisher’s </a:t>
            </a:r>
            <a:r>
              <a:rPr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Z transformation 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去标准化他们的分布；然后，用一个基于马氏距离（</a:t>
            </a:r>
            <a:r>
              <a:rPr lang="en-US" altLang="zh-CN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Mahalanobis</a:t>
            </a:r>
            <a:r>
              <a:rPr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distance 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）的分类器去判断当前特征属于哪个受试者。</a:t>
            </a:r>
            <a:endParaRPr lang="en-US" altLang="zh-CN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对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于</a:t>
            </a:r>
            <a:r>
              <a:rPr lang="en-US" altLang="zh-CN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108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个受试者，可以达到</a:t>
            </a:r>
            <a:r>
              <a:rPr lang="en-US" altLang="zh-CN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100%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的识别准确率</a:t>
            </a:r>
            <a:endParaRPr lang="en-US" altLang="zh-CN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1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Italy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关于此问题的研究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Brain Waves for Automatic Biometric-Based User Recognition; IEEE TRANSACTIONS ON INFORMATION FORENSICS AND SECURITY, VOL. 9, NO. </a:t>
            </a:r>
            <a:r>
              <a:rPr lang="en-US" altLang="zh-CN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5, MAY 2014 </a:t>
            </a:r>
            <a:endParaRPr lang="en-US" altLang="zh-CN" sz="1800" i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zh-CN" altLang="en-US" sz="18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综述性文章，总结了</a:t>
            </a:r>
            <a:r>
              <a:rPr lang="en-US" altLang="zh-CN" sz="18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EEG</a:t>
            </a:r>
            <a:r>
              <a:rPr lang="zh-CN" altLang="en-US" sz="18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在生物识别领域的研究</a:t>
            </a:r>
            <a:endParaRPr lang="en-US" altLang="zh-CN" sz="1800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6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Università Degli Studi Roma Tre</a:t>
            </a:r>
            <a:br>
              <a:rPr lang="it-IT" altLang="zh-CN" dirty="0"/>
            </a:br>
            <a:r>
              <a:rPr lang="it-IT" altLang="zh-CN" dirty="0"/>
              <a:t>Rome, Latium, Italy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关于此问题的研究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EEG Biometrics for Individual Recognition in Resting State with Closed </a:t>
            </a:r>
            <a:r>
              <a:rPr lang="en-US" altLang="zh-CN" sz="1800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Eyes;2012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实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验数据：</a:t>
            </a:r>
            <a:r>
              <a:rPr lang="en-US" altLang="zh-CN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45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个受试者的闭眼静息态数据，记录时长为</a:t>
            </a:r>
            <a:r>
              <a:rPr lang="en-US" altLang="zh-CN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分钟</a:t>
            </a:r>
            <a:endParaRPr lang="en-US" altLang="zh-CN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实</a:t>
            </a:r>
            <a:r>
              <a:rPr lang="zh-CN" alt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验方法：作者将收集到的数据分成四种不同频率的波的组合，然后用多项式回归</a:t>
            </a:r>
            <a:r>
              <a:rPr lang="zh-CN" altLang="en-US" sz="1800" dirty="0"/>
              <a:t>（</a:t>
            </a:r>
            <a:r>
              <a:rPr lang="en-US" altLang="zh-CN" sz="1800" dirty="0"/>
              <a:t>polynomial regression</a:t>
            </a:r>
            <a:r>
              <a:rPr lang="zh-CN" altLang="en-US" sz="1800" dirty="0" smtClean="0"/>
              <a:t>）的方法进行分类，适</a:t>
            </a:r>
            <a:r>
              <a:rPr lang="zh-CN" altLang="en-US" sz="1800" dirty="0"/>
              <a:t>当的选取导联数量，可以达到</a:t>
            </a:r>
            <a:r>
              <a:rPr lang="en-US" altLang="zh-CN" sz="1800" dirty="0"/>
              <a:t>99%</a:t>
            </a:r>
            <a:r>
              <a:rPr lang="zh-CN" altLang="en-US" sz="1800" dirty="0"/>
              <a:t>的分类准确率</a:t>
            </a:r>
            <a:endParaRPr lang="en-US" altLang="zh-CN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9" y="2241093"/>
            <a:ext cx="4362995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" y="3357629"/>
            <a:ext cx="6279771" cy="3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</a:t>
            </a:r>
            <a:r>
              <a:rPr lang="zh-CN" altLang="en-US" dirty="0" smtClean="0"/>
              <a:t>期研究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1999</a:t>
            </a:r>
            <a:r>
              <a:rPr lang="zh-CN" altLang="en-US" dirty="0" smtClean="0"/>
              <a:t>年，</a:t>
            </a:r>
            <a:r>
              <a:rPr lang="en-US" altLang="zh-CN" i="1" dirty="0" err="1"/>
              <a:t>Marios</a:t>
            </a:r>
            <a:r>
              <a:rPr lang="en-US" altLang="zh-CN" i="1" dirty="0"/>
              <a:t> </a:t>
            </a:r>
            <a:r>
              <a:rPr lang="en-US" altLang="zh-CN" i="1" dirty="0" err="1"/>
              <a:t>Poulos</a:t>
            </a:r>
            <a:r>
              <a:rPr lang="en-US" altLang="zh-CN" i="1" dirty="0"/>
              <a:t> </a:t>
            </a:r>
            <a:r>
              <a:rPr lang="zh-CN" altLang="en-US" dirty="0" smtClean="0"/>
              <a:t>等人在</a:t>
            </a:r>
            <a:r>
              <a:rPr lang="en-US" altLang="zh-CN" dirty="0"/>
              <a:t>“Person </a:t>
            </a:r>
            <a:r>
              <a:rPr lang="en-US" altLang="zh-CN" dirty="0" err="1"/>
              <a:t>Identifcation</a:t>
            </a:r>
            <a:r>
              <a:rPr lang="en-US" altLang="zh-CN" dirty="0"/>
              <a:t> Based </a:t>
            </a:r>
            <a:r>
              <a:rPr lang="en-US" altLang="zh-CN" dirty="0" smtClean="0"/>
              <a:t>on Parametric </a:t>
            </a:r>
            <a:r>
              <a:rPr lang="en-US" altLang="zh-CN" dirty="0"/>
              <a:t>Processing of the EEG</a:t>
            </a:r>
            <a:r>
              <a:rPr lang="en-US" altLang="zh-CN" dirty="0" smtClean="0"/>
              <a:t>,” </a:t>
            </a:r>
            <a:r>
              <a:rPr lang="en-US" altLang="zh-CN" i="1" dirty="0" smtClean="0"/>
              <a:t>Proc</a:t>
            </a:r>
            <a:r>
              <a:rPr lang="en-US" altLang="zh-CN" i="1" dirty="0"/>
              <a:t>. 6th IEEE Int’l Conf. </a:t>
            </a:r>
            <a:r>
              <a:rPr lang="en-US" altLang="zh-CN" i="1" dirty="0" err="1" smtClean="0"/>
              <a:t>Electronics,Circuits</a:t>
            </a:r>
            <a:r>
              <a:rPr lang="en-US" altLang="zh-CN" i="1" dirty="0" smtClean="0"/>
              <a:t> </a:t>
            </a:r>
            <a:r>
              <a:rPr lang="en-US" altLang="zh-CN" i="1" dirty="0"/>
              <a:t>and Systems </a:t>
            </a:r>
            <a:r>
              <a:rPr lang="en-US" altLang="zh-CN" dirty="0"/>
              <a:t>[ICECS 99], </a:t>
            </a:r>
            <a:r>
              <a:rPr lang="en-US" altLang="zh-CN" dirty="0" smtClean="0"/>
              <a:t>IEEE,1999</a:t>
            </a:r>
            <a:r>
              <a:rPr lang="en-US" altLang="zh-CN" dirty="0"/>
              <a:t>, pp. 283-286 </a:t>
            </a:r>
            <a:r>
              <a:rPr lang="zh-CN" altLang="en-US" dirty="0" smtClean="0"/>
              <a:t>中最早提出了用</a:t>
            </a:r>
            <a:r>
              <a:rPr lang="en-US" altLang="zh-CN" dirty="0" smtClean="0"/>
              <a:t>EEG</a:t>
            </a:r>
            <a:r>
              <a:rPr lang="zh-CN" altLang="en-US" dirty="0"/>
              <a:t>识</a:t>
            </a:r>
            <a:r>
              <a:rPr lang="zh-CN" altLang="en-US" dirty="0" smtClean="0"/>
              <a:t>别不同人的概念。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在这篇文章中，作者利用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个人的闭眼静息态</a:t>
            </a:r>
            <a:r>
              <a:rPr lang="en-US" altLang="zh-CN" dirty="0" smtClean="0"/>
              <a:t>EEG</a:t>
            </a:r>
            <a:r>
              <a:rPr lang="zh-CN" altLang="en-US" dirty="0" smtClean="0"/>
              <a:t>数据，提取出了其中的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波，并利用</a:t>
            </a:r>
            <a:r>
              <a:rPr lang="en-US" altLang="zh-CN" dirty="0" smtClean="0"/>
              <a:t>AR</a:t>
            </a:r>
            <a:r>
              <a:rPr lang="zh-CN" altLang="en-US" dirty="0" smtClean="0"/>
              <a:t>（</a:t>
            </a:r>
            <a:r>
              <a:rPr lang="en-US" altLang="zh-CN" dirty="0"/>
              <a:t>autoregressive </a:t>
            </a:r>
            <a:r>
              <a:rPr lang="zh-CN" altLang="en-US" dirty="0" smtClean="0"/>
              <a:t>）和</a:t>
            </a:r>
            <a:r>
              <a:rPr lang="pt-BR" altLang="zh-CN" dirty="0" smtClean="0"/>
              <a:t>Kohonen’s </a:t>
            </a:r>
            <a:r>
              <a:rPr lang="pt-BR" altLang="zh-CN" dirty="0"/>
              <a:t>linea r </a:t>
            </a:r>
            <a:r>
              <a:rPr lang="pt-BR" altLang="zh-CN" dirty="0" smtClean="0"/>
              <a:t>vector quantization </a:t>
            </a:r>
            <a:r>
              <a:rPr lang="zh-CN" altLang="en-US" dirty="0" smtClean="0"/>
              <a:t>进行建模和分类，分类方式是对</a:t>
            </a:r>
            <a:r>
              <a:rPr lang="en-US" altLang="zh-CN" dirty="0" smtClean="0"/>
              <a:t>A B C D </a:t>
            </a:r>
            <a:r>
              <a:rPr lang="zh-CN" altLang="en-US" dirty="0" smtClean="0"/>
              <a:t>这四个人的数据分别进行</a:t>
            </a:r>
            <a:r>
              <a:rPr lang="en-US" altLang="zh-CN" dirty="0" smtClean="0"/>
              <a:t>A\non-A …</a:t>
            </a:r>
            <a:r>
              <a:rPr lang="zh-CN" altLang="en-US" dirty="0" smtClean="0"/>
              <a:t>的分类，分类结果如下（其中两个人的结果）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86" y="3593934"/>
            <a:ext cx="4793796" cy="20456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3593934"/>
            <a:ext cx="4937136" cy="14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8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其他人的一些研究结果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Person authentication from neural activity of face-specific visual </a:t>
            </a:r>
            <a:r>
              <a:rPr lang="en-US" altLang="zh-CN" dirty="0" smtClean="0"/>
              <a:t>self-representation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/>
            <a:r>
              <a:rPr lang="en-US" altLang="zh-CN" dirty="0" smtClean="0"/>
              <a:t>Pattern </a:t>
            </a:r>
            <a:r>
              <a:rPr lang="en-US" altLang="zh-CN" dirty="0"/>
              <a:t>Recognition 46 (2013) 1159–1169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</a:t>
            </a:r>
            <a:r>
              <a:rPr lang="zh-CN" altLang="en-US" dirty="0" smtClean="0"/>
              <a:t>验：用两种图片作为刺激，一种是自己的人脸图片，另一种是别人的人脸图片（包括他熟悉的和不熟悉的人），然后将观察到的特征与数据库中的记录进行一一对比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2" y="2977792"/>
            <a:ext cx="4367126" cy="3313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0904" y="2731808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使用两种刺激收集到的脑电信号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09849"/>
            <a:ext cx="3991237" cy="30664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3622" y="2404691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实验所用导联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5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其他人的一些研究结果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Person authentication from neural activity of face-specific visual </a:t>
            </a:r>
            <a:r>
              <a:rPr lang="en-US" altLang="zh-CN" dirty="0" smtClean="0"/>
              <a:t>self-representation</a:t>
            </a:r>
            <a:endParaRPr lang="zh-CN" altLang="en-US" dirty="0"/>
          </a:p>
        </p:txBody>
      </p:sp>
      <p:pic>
        <p:nvPicPr>
          <p:cNvPr id="19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8967"/>
            <a:ext cx="8640843" cy="333971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97280" y="1869635"/>
            <a:ext cx="36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使用两种刺激收集到的脑电信号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6697" y="2726422"/>
            <a:ext cx="914400" cy="2827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71706" y="5553512"/>
            <a:ext cx="578841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44161" y="5863905"/>
            <a:ext cx="36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有受试者的平均准确率为</a:t>
            </a:r>
            <a:r>
              <a:rPr lang="en-US" altLang="zh-CN" dirty="0" smtClean="0"/>
              <a:t>86.1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1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300" dirty="0"/>
              <a:t>其他人的一些研究结</a:t>
            </a:r>
            <a:r>
              <a:rPr lang="zh-CN" altLang="en-US" sz="4300" dirty="0"/>
              <a:t>果</a:t>
            </a:r>
            <a:r>
              <a:rPr lang="en-US" altLang="zh-CN" sz="4300" dirty="0"/>
              <a:t/>
            </a:r>
            <a:br>
              <a:rPr lang="en-US" altLang="zh-CN" sz="4300" dirty="0"/>
            </a:br>
            <a:r>
              <a:rPr lang="en-US" altLang="zh-CN" sz="4300" dirty="0"/>
              <a:t>A </a:t>
            </a:r>
            <a:r>
              <a:rPr lang="en-US" altLang="zh-CN" sz="4300" dirty="0"/>
              <a:t>biometric-based covert warning</a:t>
            </a:r>
            <a:br>
              <a:rPr lang="en-US" altLang="zh-CN" sz="4300" dirty="0"/>
            </a:br>
            <a:r>
              <a:rPr lang="en-US" altLang="zh-CN" sz="4300" dirty="0"/>
              <a:t>system using EEG</a:t>
            </a:r>
            <a:endParaRPr lang="zh-CN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altLang="zh-CN" b="1" dirty="0"/>
              <a:t>978-1-4673-0397-2/12/$31.00 ©2012 IEEE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/>
              <a:t>实</a:t>
            </a:r>
            <a:r>
              <a:rPr lang="zh-CN" altLang="en-US" dirty="0" smtClean="0"/>
              <a:t>验：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个受试者，第一天，给受试者一杯水喝，并记录这时的脑电，第二天的同一时间段，给受试者一杯咖啡，记录脑电</a:t>
            </a: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88" y="2911635"/>
            <a:ext cx="4387792" cy="2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8" y="2911635"/>
            <a:ext cx="4886325" cy="1371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26480" y="4430015"/>
            <a:ext cx="519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里</a:t>
            </a:r>
            <a:r>
              <a:rPr lang="en-US" altLang="zh-CN" dirty="0" smtClean="0"/>
              <a:t>CW</a:t>
            </a:r>
            <a:r>
              <a:rPr lang="zh-CN" altLang="en-US" dirty="0" smtClean="0"/>
              <a:t>的定义：</a:t>
            </a:r>
            <a:endParaRPr lang="en-US" altLang="zh-CN" dirty="0" smtClean="0"/>
          </a:p>
          <a:p>
            <a:r>
              <a:rPr lang="en-US" altLang="zh-CN" dirty="0"/>
              <a:t>Covert Warning (CW) is a feature that allows an</a:t>
            </a:r>
            <a:br>
              <a:rPr lang="en-US" altLang="zh-CN" dirty="0"/>
            </a:br>
            <a:r>
              <a:rPr lang="en-US" altLang="zh-CN" dirty="0"/>
              <a:t>authorized person to secretly send out a warning </a:t>
            </a:r>
            <a:r>
              <a:rPr lang="en-US" altLang="zh-CN" dirty="0" smtClean="0"/>
              <a:t>message when </a:t>
            </a:r>
            <a:r>
              <a:rPr lang="en-US" altLang="zh-CN" dirty="0"/>
              <a:t>he/she is coerced to pass a personal identification </a:t>
            </a:r>
            <a:r>
              <a:rPr lang="en-US" altLang="zh-CN" dirty="0" smtClean="0"/>
              <a:t>and authorization </a:t>
            </a:r>
            <a:r>
              <a:rPr lang="en-US" altLang="zh-CN" dirty="0"/>
              <a:t>system.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6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2007</a:t>
            </a:r>
            <a:r>
              <a:rPr lang="zh-CN" altLang="en-US" dirty="0" smtClean="0"/>
              <a:t>年，</a:t>
            </a:r>
            <a:r>
              <a:rPr lang="en-US" altLang="zh-CN" i="1" dirty="0" err="1"/>
              <a:t>Ramaswamy</a:t>
            </a:r>
            <a:r>
              <a:rPr lang="en-US" altLang="zh-CN" i="1" dirty="0"/>
              <a:t> </a:t>
            </a:r>
            <a:r>
              <a:rPr lang="en-US" altLang="zh-CN" i="1" dirty="0" err="1"/>
              <a:t>Palaniappan</a:t>
            </a:r>
            <a:r>
              <a:rPr lang="en-US" altLang="zh-CN" i="1" dirty="0"/>
              <a:t> </a:t>
            </a:r>
            <a:r>
              <a:rPr lang="zh-CN" altLang="en-US" dirty="0"/>
              <a:t>和</a:t>
            </a:r>
            <a:r>
              <a:rPr lang="en-US" altLang="zh-CN" i="1" dirty="0" err="1" smtClean="0"/>
              <a:t>Danilo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Mandic</a:t>
            </a:r>
            <a:r>
              <a:rPr lang="en-US" altLang="zh-CN" i="1" dirty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“Biometrics from </a:t>
            </a:r>
            <a:r>
              <a:rPr lang="en-US" altLang="zh-CN" dirty="0" smtClean="0"/>
              <a:t>Brain Electrical </a:t>
            </a:r>
            <a:r>
              <a:rPr lang="en-US" altLang="zh-CN" dirty="0"/>
              <a:t>Activity: A Machine Learning Approach,” </a:t>
            </a:r>
            <a:r>
              <a:rPr lang="en-US" altLang="zh-CN" i="1" dirty="0"/>
              <a:t>IEEE Trans. </a:t>
            </a:r>
            <a:r>
              <a:rPr lang="en-US" altLang="zh-CN" i="1" dirty="0" smtClean="0"/>
              <a:t>Pattern Analysis </a:t>
            </a:r>
            <a:r>
              <a:rPr lang="en-US" altLang="zh-CN" i="1" dirty="0"/>
              <a:t>and Machine Intelligence, </a:t>
            </a:r>
            <a:r>
              <a:rPr lang="en-US" altLang="zh-CN" dirty="0" smtClean="0"/>
              <a:t>Apr.2007</a:t>
            </a:r>
            <a:r>
              <a:rPr lang="en-US" altLang="zh-CN" dirty="0"/>
              <a:t>, pp. 738-742 </a:t>
            </a:r>
            <a:r>
              <a:rPr lang="zh-CN" altLang="en-US" dirty="0" smtClean="0"/>
              <a:t>中通过视觉刺激的方式对更多人进行了实验。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在这篇文章中，作者通过黑白图片（下图）的视觉刺激收集</a:t>
            </a:r>
            <a:r>
              <a:rPr lang="en-US" altLang="zh-CN" dirty="0" smtClean="0"/>
              <a:t>102</a:t>
            </a:r>
            <a:r>
              <a:rPr lang="zh-CN" altLang="en-US" dirty="0" smtClean="0"/>
              <a:t>个人的</a:t>
            </a:r>
            <a:r>
              <a:rPr lang="en-US" altLang="zh-CN" dirty="0" smtClean="0"/>
              <a:t>EEG</a:t>
            </a:r>
            <a:r>
              <a:rPr lang="zh-CN" altLang="en-US" dirty="0" smtClean="0"/>
              <a:t>数据，并用两种神经网络模型对数据进行分类，得到了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以上的分类效果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7617" y="3427382"/>
            <a:ext cx="4196830" cy="1588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84" y="3305373"/>
            <a:ext cx="2499360" cy="21097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650" y="3241952"/>
            <a:ext cx="2810367" cy="22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2007</a:t>
            </a:r>
            <a:r>
              <a:rPr lang="zh-CN" altLang="en-US" dirty="0" smtClean="0"/>
              <a:t>年，</a:t>
            </a:r>
            <a:r>
              <a:rPr lang="en-US" altLang="zh-CN" i="1" dirty="0"/>
              <a:t>Sebastien Marcel </a:t>
            </a:r>
            <a:r>
              <a:rPr lang="zh-CN" altLang="en-US" i="1" dirty="0" smtClean="0"/>
              <a:t>等人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“Person Authentication </a:t>
            </a:r>
            <a:r>
              <a:rPr lang="en-US" altLang="zh-CN" dirty="0"/>
              <a:t>Using </a:t>
            </a:r>
            <a:r>
              <a:rPr lang="en-US" altLang="zh-CN" dirty="0" smtClean="0"/>
              <a:t>Brainwaves [EEG</a:t>
            </a:r>
            <a:r>
              <a:rPr lang="en-US" altLang="zh-CN" dirty="0"/>
              <a:t>] and Maximum a </a:t>
            </a:r>
            <a:r>
              <a:rPr lang="en-US" altLang="zh-CN" dirty="0" smtClean="0"/>
              <a:t>Posteriori Model </a:t>
            </a:r>
            <a:r>
              <a:rPr lang="en-US" altLang="zh-CN" dirty="0"/>
              <a:t>Adaptation,” </a:t>
            </a:r>
            <a:r>
              <a:rPr lang="en-US" altLang="zh-CN" i="1" dirty="0"/>
              <a:t>IEEE </a:t>
            </a:r>
            <a:r>
              <a:rPr lang="en-US" altLang="zh-CN" i="1" dirty="0" err="1" smtClean="0"/>
              <a:t>Trans.Pattern</a:t>
            </a:r>
            <a:r>
              <a:rPr lang="en-US" altLang="zh-CN" i="1" dirty="0" smtClean="0"/>
              <a:t> </a:t>
            </a:r>
            <a:r>
              <a:rPr lang="en-US" altLang="zh-CN" i="1" dirty="0"/>
              <a:t>Analysis and Machine Intelligence</a:t>
            </a:r>
            <a:r>
              <a:rPr lang="en-US" altLang="zh-CN" dirty="0"/>
              <a:t>, Apr. 2007, pp. 743-748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中通过运动想象尝试对人进行识别。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在这篇文章中，作者对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个受试者进行了实验，然他们想象左手动和右手动，并收集</a:t>
            </a:r>
            <a:r>
              <a:rPr lang="en-US" altLang="zh-CN" dirty="0" smtClean="0"/>
              <a:t>EEG</a:t>
            </a:r>
            <a:r>
              <a:rPr lang="zh-CN" altLang="en-US" dirty="0" smtClean="0"/>
              <a:t>数据。之后，从数据中提取出</a:t>
            </a:r>
            <a:r>
              <a:rPr lang="en-US" altLang="zh-CN" dirty="0" smtClean="0"/>
              <a:t>α</a:t>
            </a:r>
            <a:r>
              <a:rPr lang="zh-CN" altLang="en-US" dirty="0" smtClean="0"/>
              <a:t>波和</a:t>
            </a:r>
            <a:r>
              <a:rPr lang="en-US" altLang="zh-CN" dirty="0" smtClean="0"/>
              <a:t>β</a:t>
            </a:r>
            <a:r>
              <a:rPr lang="zh-CN" altLang="en-US" dirty="0" smtClean="0"/>
              <a:t>波，用</a:t>
            </a:r>
            <a:r>
              <a:rPr lang="en-US" altLang="zh-CN" dirty="0"/>
              <a:t>Gaussian </a:t>
            </a:r>
            <a:r>
              <a:rPr lang="en-US" altLang="zh-CN" dirty="0" smtClean="0"/>
              <a:t>mixture model </a:t>
            </a:r>
            <a:r>
              <a:rPr lang="zh-CN" altLang="en-US" dirty="0" smtClean="0"/>
              <a:t>（高斯混合模型）进行分类，分类结果如下：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15" y="3239588"/>
            <a:ext cx="8076929" cy="30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2010</a:t>
            </a:r>
            <a:r>
              <a:rPr lang="zh-CN" altLang="en-US" dirty="0" smtClean="0"/>
              <a:t>年，</a:t>
            </a:r>
            <a:r>
              <a:rPr lang="en-US" altLang="zh-CN" dirty="0"/>
              <a:t>Katharine Brigham </a:t>
            </a:r>
            <a:r>
              <a:rPr lang="zh-CN" altLang="en-US" i="1" dirty="0" smtClean="0"/>
              <a:t>等人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“Subject </a:t>
            </a:r>
            <a:r>
              <a:rPr lang="en-US" altLang="zh-CN" dirty="0" err="1" smtClean="0"/>
              <a:t>Identifcation</a:t>
            </a:r>
            <a:r>
              <a:rPr lang="en-US" altLang="zh-CN" dirty="0" smtClean="0"/>
              <a:t> from </a:t>
            </a:r>
            <a:r>
              <a:rPr lang="en-US" altLang="zh-CN" dirty="0"/>
              <a:t>Electroencephalogram [</a:t>
            </a:r>
            <a:r>
              <a:rPr lang="en-US" altLang="zh-CN" dirty="0" smtClean="0"/>
              <a:t>EEG] Signals </a:t>
            </a:r>
            <a:r>
              <a:rPr lang="en-US" altLang="zh-CN" dirty="0"/>
              <a:t>During Imagined Speech</a:t>
            </a:r>
            <a:r>
              <a:rPr lang="en-US" altLang="zh-CN" dirty="0" smtClean="0"/>
              <a:t>,”</a:t>
            </a:r>
            <a:r>
              <a:rPr lang="en-US" altLang="zh-CN" i="1" dirty="0" err="1" smtClean="0"/>
              <a:t>Proc</a:t>
            </a:r>
            <a:r>
              <a:rPr lang="en-US" altLang="zh-CN" i="1" dirty="0"/>
              <a:t>. IEEE 4th Int’l Conf. </a:t>
            </a:r>
            <a:r>
              <a:rPr lang="en-US" altLang="zh-CN" i="1" dirty="0" err="1" smtClean="0"/>
              <a:t>Biometrics:Theory</a:t>
            </a:r>
            <a:r>
              <a:rPr lang="en-US" altLang="zh-CN" i="1" dirty="0"/>
              <a:t>, Applications and </a:t>
            </a:r>
            <a:r>
              <a:rPr lang="en-US" altLang="zh-CN" i="1" dirty="0" smtClean="0"/>
              <a:t>Systems</a:t>
            </a:r>
            <a:r>
              <a:rPr lang="en-US" altLang="zh-CN" dirty="0" smtClean="0"/>
              <a:t>[BTAS </a:t>
            </a:r>
            <a:r>
              <a:rPr lang="en-US" altLang="zh-CN" dirty="0"/>
              <a:t>10], IEEE, 2010; </a:t>
            </a:r>
            <a:r>
              <a:rPr lang="en-US" altLang="zh-CN" dirty="0" smtClean="0"/>
              <a:t>doi:10.1109/BTAS.2010.5634515  </a:t>
            </a:r>
            <a:r>
              <a:rPr lang="zh-CN" altLang="en-US" dirty="0" smtClean="0"/>
              <a:t>中通过收集受试者在想象无语义的音节时的</a:t>
            </a:r>
            <a:r>
              <a:rPr lang="en-US" altLang="zh-CN" dirty="0" smtClean="0"/>
              <a:t>EEG</a:t>
            </a:r>
            <a:r>
              <a:rPr lang="zh-CN" altLang="en-US" dirty="0" smtClean="0"/>
              <a:t>信号，尝试对不同的人进行区分。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在这篇文章中，作者对</a:t>
            </a:r>
            <a:r>
              <a:rPr lang="en-US" altLang="zh-CN" dirty="0"/>
              <a:t>6</a:t>
            </a:r>
            <a:r>
              <a:rPr lang="zh-CN" altLang="en-US" dirty="0" smtClean="0"/>
              <a:t>个受试者进行了实验，这六个人默念</a:t>
            </a:r>
            <a:r>
              <a:rPr lang="en-US" altLang="zh-CN" dirty="0"/>
              <a:t>/</a:t>
            </a:r>
            <a:r>
              <a:rPr lang="en-US" altLang="zh-CN" dirty="0" err="1"/>
              <a:t>ba</a:t>
            </a:r>
            <a:r>
              <a:rPr lang="en-US" altLang="zh-CN" dirty="0"/>
              <a:t>/ 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en-US" altLang="zh-CN" dirty="0" err="1"/>
              <a:t>ku</a:t>
            </a:r>
            <a:r>
              <a:rPr lang="en-US" altLang="zh-CN" dirty="0"/>
              <a:t>/ </a:t>
            </a:r>
            <a:r>
              <a:rPr lang="zh-CN" altLang="en-US" dirty="0" smtClean="0"/>
              <a:t>这两个音节，同时收集他们的脑电数据，同时用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Neural Network</a:t>
            </a:r>
            <a:r>
              <a:rPr lang="zh-CN" altLang="en-US" dirty="0" smtClean="0"/>
              <a:t>对这些数据分类，结果如下：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5" y="3716444"/>
            <a:ext cx="5124450" cy="215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45" y="3716444"/>
            <a:ext cx="467223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主要研究人员：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305186"/>
            <a:ext cx="4199724" cy="1709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24" y="2163101"/>
            <a:ext cx="4372410" cy="185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6" y="4087041"/>
            <a:ext cx="4164210" cy="20089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325" y="4066902"/>
            <a:ext cx="4301808" cy="18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发</a:t>
            </a:r>
            <a:r>
              <a:rPr lang="zh-CN" altLang="en-US" dirty="0" smtClean="0"/>
              <a:t>表的文章：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CEREBRE: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2016</a:t>
            </a:r>
          </a:p>
          <a:p>
            <a:pPr marL="0" indent="0">
              <a:buNone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r>
              <a:rPr lang="en-US" altLang="zh-CN" i="1" dirty="0" err="1"/>
              <a:t>Brainprint</a:t>
            </a:r>
            <a:r>
              <a:rPr lang="en-US" altLang="zh-CN" i="1" dirty="0"/>
              <a:t>: Assessing the uniqueness, collectability, and </a:t>
            </a:r>
            <a:r>
              <a:rPr lang="en-US" altLang="zh-CN" i="1" dirty="0" smtClean="0"/>
              <a:t>permanence of </a:t>
            </a:r>
            <a:r>
              <a:rPr lang="en-US" altLang="zh-CN" i="1" dirty="0"/>
              <a:t>a novel method for ERP </a:t>
            </a:r>
            <a:r>
              <a:rPr lang="en-US" altLang="zh-CN" i="1" dirty="0" smtClean="0"/>
              <a:t>biometrics;</a:t>
            </a:r>
            <a:r>
              <a:rPr lang="en-US" altLang="zh-CN" dirty="0"/>
              <a:t> </a:t>
            </a:r>
            <a:r>
              <a:rPr lang="en-US" altLang="zh-CN" dirty="0" err="1"/>
              <a:t>Neurocomputing</a:t>
            </a:r>
            <a:r>
              <a:rPr lang="en-US" altLang="zh-CN" dirty="0"/>
              <a:t> 166 (2015) 59–67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100" i="1" dirty="0"/>
              <a:t>Towards EEG Biometrics: Similarity-Based Approaches for User </a:t>
            </a:r>
            <a:r>
              <a:rPr lang="en-US" altLang="zh-CN" sz="2100" i="1" dirty="0" smtClean="0"/>
              <a:t>Identification;2015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24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CEREBRE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2016 </a:t>
            </a:r>
            <a:b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zh-CN" altLang="en-US" sz="1800" dirty="0" smtClean="0"/>
              <a:t>该文章的主要成果：通过设计一系列实验，对五十个人的脑电波进行分析，最后可以达到</a:t>
            </a:r>
            <a:r>
              <a:rPr lang="en-US" altLang="zh-CN" sz="1800" dirty="0" smtClean="0"/>
              <a:t>100%</a:t>
            </a:r>
            <a:r>
              <a:rPr lang="zh-CN" altLang="en-US" sz="1800" dirty="0" smtClean="0"/>
              <a:t>的识别准确率</a:t>
            </a:r>
            <a:endParaRPr lang="en-US" altLang="zh-CN" sz="1800" dirty="0" smtClean="0"/>
          </a:p>
          <a:p>
            <a:pPr lvl="2">
              <a:buClr>
                <a:srgbClr val="E48312"/>
              </a:buClr>
            </a:pPr>
            <a:r>
              <a:rPr lang="zh-CN" altLang="en-US" sz="1800" dirty="0"/>
              <a:t>实</a:t>
            </a:r>
            <a:r>
              <a:rPr lang="zh-CN" altLang="en-US" sz="1800" dirty="0" smtClean="0"/>
              <a:t>验设计的思路：直觉上来看，比如对于同一种食物，任何一个人对这种食物的认知都是不一样的，那么拿同一种食物作为刺激对不同人进行实验，这些人的脑电应该是每个人都不相同的；更进一步，如果找出几种刺激，使得受试者对这些刺激的反应差异很大，那么通过多类刺激相结合，应该就能区别出不同的人</a:t>
            </a:r>
            <a:endParaRPr lang="en-US" altLang="zh-CN" sz="1800" dirty="0" smtClean="0"/>
          </a:p>
          <a:p>
            <a:pPr lvl="2">
              <a:buClr>
                <a:srgbClr val="E48312"/>
              </a:buClr>
            </a:pPr>
            <a:r>
              <a:rPr lang="zh-CN" altLang="en-US" sz="1800" dirty="0"/>
              <a:t>实</a:t>
            </a:r>
            <a:r>
              <a:rPr lang="zh-CN" altLang="en-US" sz="1800" dirty="0" smtClean="0"/>
              <a:t>验具体做法：作者通过对以往实验的总结，采用了五种类型的图片刺激，分别是正弦波、食物、名人、生词（因为不同人的词汇量是不一样的）的黑白图片各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张，以及上述四种类别的彩色图片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张，共</a:t>
            </a:r>
            <a:r>
              <a:rPr lang="en-US" altLang="zh-CN" sz="1800" dirty="0" smtClean="0"/>
              <a:t>500</a:t>
            </a:r>
            <a:r>
              <a:rPr lang="zh-CN" altLang="en-US" sz="1800" dirty="0" smtClean="0"/>
              <a:t>张图片；在展示图片之前，收集这些人的闭眼静息态数据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168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Binghamton University</a:t>
            </a:r>
            <a:br>
              <a:rPr lang="en-US" altLang="zh-CN" dirty="0"/>
            </a:br>
            <a:r>
              <a:rPr lang="en-US" altLang="zh-CN" dirty="0"/>
              <a:t>Binghamton, NY, United </a:t>
            </a:r>
            <a:r>
              <a:rPr lang="en-US" altLang="zh-CN" dirty="0" smtClean="0"/>
              <a:t>States</a:t>
            </a:r>
            <a:br>
              <a:rPr lang="en-US" altLang="zh-CN" dirty="0" smtClean="0"/>
            </a:br>
            <a:r>
              <a:rPr lang="zh-CN" altLang="en-US" dirty="0"/>
              <a:t>关</a:t>
            </a:r>
            <a:r>
              <a:rPr lang="zh-CN" altLang="en-US" dirty="0" smtClean="0"/>
              <a:t>于此问题的研究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E48312"/>
              </a:buClr>
            </a:pP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CEREBRE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 Novel Method for Very High Accuracy Event-Related Potential Biometric Identification;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IEEE TRANSACTIONS ON INFORMATION FORENSICS AND SECURITY, VOL. 11, NO. 7, JULY 2016 </a:t>
            </a:r>
            <a:b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下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图为实验中所用的刺激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3027952"/>
            <a:ext cx="4423954" cy="33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9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792</TotalTime>
  <Words>1701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FuturaStd-Condensed</vt:lpstr>
      <vt:lpstr>宋体</vt:lpstr>
      <vt:lpstr>Arial</vt:lpstr>
      <vt:lpstr>Calibri</vt:lpstr>
      <vt:lpstr>Calibri Light</vt:lpstr>
      <vt:lpstr>回顾</vt:lpstr>
      <vt:lpstr>  </vt:lpstr>
      <vt:lpstr>早期研究</vt:lpstr>
      <vt:lpstr>早期研究</vt:lpstr>
      <vt:lpstr>早期研究</vt:lpstr>
      <vt:lpstr>早期研究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Binghamton University Binghamton, NY, United States 关于此问题的研究</vt:lpstr>
      <vt:lpstr>Università Degli Studi Roma Tre Rome, Latium, Italy 关于此问题的研究</vt:lpstr>
      <vt:lpstr>Università Degli Studi Roma Tre Rome, Latium, Italy 关于此问题的研究</vt:lpstr>
      <vt:lpstr>Università Degli Studi Roma Tre Rome, Latium, Italy 关于此问题的研究</vt:lpstr>
      <vt:lpstr>Università Degli Studi Roma Tre Rome, Latium, Italy 关于此问题的研究</vt:lpstr>
      <vt:lpstr>Università Degli Studi Roma Tre Rome, Latium, Italy 关于此问题的研究</vt:lpstr>
      <vt:lpstr>Università Degli Studi Roma Tre Rome, Latium, Italy 关于此问题的研究</vt:lpstr>
      <vt:lpstr>其他人的一些研究结果 Person authentication from neural activity of face-specific visual self-representation</vt:lpstr>
      <vt:lpstr>其他人的一些研究结果 Person authentication from neural activity of face-specific visual self-representation</vt:lpstr>
      <vt:lpstr>其他人的一些研究结果 A biometric-based covert warning system using EEG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EEG用于脑纹识别</dc:title>
  <dc:creator>刘洪宇</dc:creator>
  <cp:lastModifiedBy>刘洪宇</cp:lastModifiedBy>
  <cp:revision>111</cp:revision>
  <dcterms:created xsi:type="dcterms:W3CDTF">2017-04-17T07:57:55Z</dcterms:created>
  <dcterms:modified xsi:type="dcterms:W3CDTF">2017-04-18T13:52:09Z</dcterms:modified>
</cp:coreProperties>
</file>