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0" r:id="rId9"/>
    <p:sldId id="263" r:id="rId10"/>
    <p:sldId id="264" r:id="rId11"/>
    <p:sldId id="308" r:id="rId12"/>
    <p:sldId id="310" r:id="rId13"/>
    <p:sldId id="283" r:id="rId14"/>
    <p:sldId id="311" r:id="rId15"/>
    <p:sldId id="312" r:id="rId16"/>
    <p:sldId id="284" r:id="rId17"/>
    <p:sldId id="273" r:id="rId18"/>
    <p:sldId id="304" r:id="rId19"/>
    <p:sldId id="305" r:id="rId20"/>
    <p:sldId id="306" r:id="rId21"/>
    <p:sldId id="307" r:id="rId22"/>
    <p:sldId id="313" r:id="rId23"/>
    <p:sldId id="278" r:id="rId24"/>
  </p:sldIdLst>
  <p:sldSz cx="9144000" cy="5143500" type="screen16x9"/>
  <p:notesSz cx="6858000" cy="9144000"/>
  <p:embeddedFontLst>
    <p:embeddedFont>
      <p:font typeface="IBM Plex Sans Condensed" panose="020B0506050203000203"/>
      <p:regular r:id="rId28"/>
    </p:embeddedFont>
    <p:embeddedFont>
      <p:font typeface="Cambria" panose="02040503050406030204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100" y="100"/>
            <a:ext cx="9144000" cy="16653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>
            <a:off x="-9200" y="16655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 flipH="1">
            <a:off x="4455737" y="-30151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08725" y="2090950"/>
            <a:ext cx="7126800" cy="305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>
            <a:off x="100" y="100"/>
            <a:ext cx="9144000" cy="16653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3"/>
          <p:cNvSpPr/>
          <p:nvPr/>
        </p:nvSpPr>
        <p:spPr>
          <a:xfrm>
            <a:off x="-9200" y="1665500"/>
            <a:ext cx="9144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5400000" flipH="1">
            <a:off x="4455737" y="-3015113"/>
            <a:ext cx="232525" cy="91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388250" y="2192950"/>
            <a:ext cx="6367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388250" y="2992455"/>
            <a:ext cx="63675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smtClean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2838400" y="-9200"/>
            <a:ext cx="63057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5"/>
          <p:cNvSpPr/>
          <p:nvPr/>
        </p:nvSpPr>
        <p:spPr>
          <a:xfrm>
            <a:off x="-9200" y="-9200"/>
            <a:ext cx="28476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3476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0250" y="557250"/>
            <a:ext cx="19287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 Condensed SemiBold"/>
              <a:buNone/>
              <a:defRPr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▫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7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172775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010374" y="557250"/>
            <a:ext cx="26763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▫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8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2990400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4960619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3"/>
          </p:nvPr>
        </p:nvSpPr>
        <p:spPr>
          <a:xfrm>
            <a:off x="6930838" y="557250"/>
            <a:ext cx="18741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2686000" y="-9200"/>
            <a:ext cx="64581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9"/>
          <p:cNvSpPr/>
          <p:nvPr/>
        </p:nvSpPr>
        <p:spPr>
          <a:xfrm>
            <a:off x="-9200" y="-9200"/>
            <a:ext cx="26952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195236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vertical decoration">
  <p:cSld name="Blank vertical decora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72" name="Google Shape;72;p11"/>
          <p:cNvSpPr/>
          <p:nvPr/>
        </p:nvSpPr>
        <p:spPr>
          <a:xfrm>
            <a:off x="1328200" y="-9200"/>
            <a:ext cx="78159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1"/>
          <p:cNvSpPr/>
          <p:nvPr/>
        </p:nvSpPr>
        <p:spPr>
          <a:xfrm>
            <a:off x="-9200" y="-9200"/>
            <a:ext cx="13374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-1162539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ertical half">
  <p:cSld name="Blank vertical half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77" name="Google Shape;77;p12"/>
          <p:cNvSpPr/>
          <p:nvPr/>
        </p:nvSpPr>
        <p:spPr>
          <a:xfrm>
            <a:off x="4572000" y="-9200"/>
            <a:ext cx="4572000" cy="5152800"/>
          </a:xfrm>
          <a:prstGeom prst="rect">
            <a:avLst/>
          </a:prstGeom>
          <a:gradFill>
            <a:gsLst>
              <a:gs pos="0">
                <a:srgbClr val="020F2B">
                  <a:alpha val="33725"/>
                </a:srgbClr>
              </a:gs>
              <a:gs pos="100000">
                <a:srgbClr val="010C16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2"/>
          <p:cNvSpPr/>
          <p:nvPr/>
        </p:nvSpPr>
        <p:spPr>
          <a:xfrm>
            <a:off x="-9200" y="-9200"/>
            <a:ext cx="4572000" cy="2585700"/>
          </a:xfrm>
          <a:prstGeom prst="rect">
            <a:avLst/>
          </a:prstGeom>
          <a:gradFill>
            <a:gsLst>
              <a:gs pos="0">
                <a:srgbClr val="FFFFFF">
                  <a:alpha val="19215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ans Condensed SemiBold"/>
              <a:ea typeface="IBM Plex Sans Condensed SemiBold"/>
              <a:cs typeface="IBM Plex Sans Condensed SemiBold"/>
              <a:sym typeface="IBM Plex Sans Condensed SemiBold"/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-5400000">
            <a:off x="2081250" y="2490739"/>
            <a:ext cx="5152700" cy="17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588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06400" y="557250"/>
            <a:ext cx="2064000" cy="4061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10C16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BM Plex Sans Condensed SemiBold"/>
              <a:buNone/>
              <a:defRPr sz="30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74425" y="557250"/>
            <a:ext cx="5512500" cy="4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 panose="020B0506050203000203"/>
              <a:buChar char="▫"/>
              <a:defRPr sz="2600">
                <a:solidFill>
                  <a:srgbClr val="FFFFF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 panose="020B0506050203000203"/>
              <a:buChar char="▫"/>
              <a:defRPr sz="2600">
                <a:solidFill>
                  <a:srgbClr val="FFFFF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 panose="020B0506050203000203"/>
              <a:buChar char="▫"/>
              <a:defRPr sz="2600">
                <a:solidFill>
                  <a:srgbClr val="FFFFF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 panose="020B0506050203000203"/>
              <a:buChar char="▫"/>
              <a:defRPr sz="2600">
                <a:solidFill>
                  <a:srgbClr val="FFFFF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 panose="020B0506050203000203"/>
              <a:buChar char="▫"/>
              <a:defRPr sz="2600">
                <a:solidFill>
                  <a:srgbClr val="FFFFF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 panose="020B0506050203000203"/>
              <a:buChar char="▫"/>
              <a:defRPr sz="2600">
                <a:solidFill>
                  <a:srgbClr val="FFFFF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 panose="020B0506050203000203"/>
              <a:buChar char="▫"/>
              <a:defRPr sz="2600">
                <a:solidFill>
                  <a:srgbClr val="FFFFF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 panose="020B0506050203000203"/>
              <a:buChar char="▫"/>
              <a:defRPr sz="2600">
                <a:solidFill>
                  <a:srgbClr val="FFFFF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IBM Plex Sans Condensed" panose="020B0506050203000203"/>
              <a:buChar char="▫"/>
              <a:defRPr sz="2600">
                <a:solidFill>
                  <a:srgbClr val="FFFFF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lvl="1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lvl="2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lvl="3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lvl="4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lvl="5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lvl="6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lvl="7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lvl="8" algn="r">
              <a:buNone/>
              <a:defRPr sz="1300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222680" cy="51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Online Rickshaw Booking Management System</a:t>
            </a:r>
            <a:b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Presented By : Family Matters</a:t>
            </a:r>
            <a:b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Anamika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Goswami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Id :  CSE 063 07384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     Name : 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Parvez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Ahmed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Shopnil</a:t>
            </a:r>
            <a:b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Id :  CSE 063 07391</a:t>
            </a:r>
            <a:b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 Name : 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Romana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Khondoker</a:t>
            </a:r>
            <a:b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Id :  CSE 063 07472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Google Shape;89;p14"/>
          <p:cNvSpPr txBox="1"/>
          <p:nvPr/>
        </p:nvSpPr>
        <p:spPr>
          <a:xfrm>
            <a:off x="5795623" y="495335"/>
            <a:ext cx="2978507" cy="425365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10C16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IBM Plex Sans Condensed SemiBold"/>
              <a:buNone/>
              <a:defRPr sz="6000" b="0" i="0" u="none" strike="noStrike" cap="non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IBM Plex Sans Condensed SemiBold"/>
              <a:buNone/>
              <a:defRPr sz="6000" b="0" i="0" u="none" strike="noStrike" cap="non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IBM Plex Sans Condensed SemiBold"/>
              <a:buNone/>
              <a:defRPr sz="6000" b="0" i="0" u="none" strike="noStrike" cap="non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IBM Plex Sans Condensed SemiBold"/>
              <a:buNone/>
              <a:defRPr sz="6000" b="0" i="0" u="none" strike="noStrike" cap="non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IBM Plex Sans Condensed SemiBold"/>
              <a:buNone/>
              <a:defRPr sz="6000" b="0" i="0" u="none" strike="noStrike" cap="non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IBM Plex Sans Condensed SemiBold"/>
              <a:buNone/>
              <a:defRPr sz="6000" b="0" i="0" u="none" strike="noStrike" cap="non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IBM Plex Sans Condensed SemiBold"/>
              <a:buNone/>
              <a:defRPr sz="6000" b="0" i="0" u="none" strike="noStrike" cap="non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IBM Plex Sans Condensed SemiBold"/>
              <a:buNone/>
              <a:defRPr sz="6000" b="0" i="0" u="none" strike="noStrike" cap="non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IBM Plex Sans Condensed SemiBold"/>
              <a:buNone/>
              <a:defRPr sz="6000" b="0" i="0" u="none" strike="noStrike" cap="none">
                <a:solidFill>
                  <a:srgbClr val="FFFFFF"/>
                </a:solidFill>
                <a:latin typeface="IBM Plex Sans Condensed SemiBold"/>
                <a:ea typeface="IBM Plex Sans Condensed SemiBold"/>
                <a:cs typeface="IBM Plex Sans Condensed SemiBold"/>
                <a:sym typeface="IBM Plex Sans Condensed SemiBold"/>
              </a:defRPr>
            </a:lvl9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680" y="0"/>
            <a:ext cx="492132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4294" y="475056"/>
            <a:ext cx="2765573" cy="6653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3205537" y="2568538"/>
            <a:ext cx="5599401" cy="20504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Hardware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Software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7" name="Google Shape;114;p16"/>
          <p:cNvSpPr/>
          <p:nvPr/>
        </p:nvSpPr>
        <p:spPr>
          <a:xfrm flipH="1">
            <a:off x="398608" y="475056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678" y="670284"/>
            <a:ext cx="3904094" cy="61233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Benefit Analysis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4" name="Google Shape;114;p16"/>
          <p:cNvSpPr/>
          <p:nvPr/>
        </p:nvSpPr>
        <p:spPr>
          <a:xfrm flipH="1">
            <a:off x="501983" y="670284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Rounded Rectangle 4"/>
          <p:cNvSpPr/>
          <p:nvPr/>
        </p:nvSpPr>
        <p:spPr>
          <a:xfrm>
            <a:off x="2822944" y="2583711"/>
            <a:ext cx="2131828" cy="1116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Coast &amp; Benefit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75498" y="1663994"/>
            <a:ext cx="2275367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Sided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75498" y="3221664"/>
            <a:ext cx="2275367" cy="11695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 Sided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4954772" y="2815084"/>
            <a:ext cx="1020726" cy="991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954772" y="2232838"/>
            <a:ext cx="1020726" cy="1174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99" y="557250"/>
            <a:ext cx="6063579" cy="66537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benefit Analysis (Client)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710579" y="1923713"/>
            <a:ext cx="2929933" cy="2826138"/>
          </a:xfrm>
        </p:spPr>
        <p:txBody>
          <a:bodyPr/>
          <a:lstStyle/>
          <a:p>
            <a:r>
              <a:rPr lang="en-US" dirty="0" smtClean="0"/>
              <a:t>Cost</a:t>
            </a:r>
            <a:endParaRPr lang="en-US" dirty="0" smtClean="0"/>
          </a:p>
          <a:p>
            <a:pPr marL="1270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&amp; Electrical Bill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Repair Cost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Cost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5969285" y="1923713"/>
            <a:ext cx="2969232" cy="2826138"/>
          </a:xfrm>
        </p:spPr>
        <p:txBody>
          <a:bodyPr/>
          <a:lstStyle/>
          <a:p>
            <a:r>
              <a:rPr lang="en-US" dirty="0" smtClean="0"/>
              <a:t>Benefit</a:t>
            </a:r>
            <a:endParaRPr lang="en-US" dirty="0" smtClean="0"/>
          </a:p>
          <a:p>
            <a:pPr marL="584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Incensement of Customer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7" name="Google Shape;114;p16"/>
          <p:cNvSpPr/>
          <p:nvPr/>
        </p:nvSpPr>
        <p:spPr>
          <a:xfrm flipH="1">
            <a:off x="563628" y="557250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072" y="557250"/>
            <a:ext cx="5888917" cy="63455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benefit Analysis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722653" y="1921266"/>
            <a:ext cx="3174714" cy="26976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Programmer’s Time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Collecting Data &amp; Information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&amp; Electricity Bill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6051479" y="1921266"/>
            <a:ext cx="2977805" cy="2697684"/>
          </a:xfrm>
        </p:spPr>
        <p:txBody>
          <a:bodyPr/>
          <a:lstStyle/>
          <a:p>
            <a:r>
              <a:rPr lang="en-US" dirty="0" smtClean="0"/>
              <a:t>Benefits</a:t>
            </a:r>
            <a:endParaRPr lang="en-US" dirty="0" smtClean="0"/>
          </a:p>
          <a:p>
            <a:pPr marL="12700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Experience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Life Problem Solving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7" name="Google Shape;114;p16"/>
          <p:cNvSpPr/>
          <p:nvPr/>
        </p:nvSpPr>
        <p:spPr>
          <a:xfrm flipH="1">
            <a:off x="604725" y="557250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99" y="557250"/>
            <a:ext cx="3840299" cy="537903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Scheduling 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7" name="Google Shape;114;p16"/>
          <p:cNvSpPr/>
          <p:nvPr/>
        </p:nvSpPr>
        <p:spPr>
          <a:xfrm flipH="1">
            <a:off x="410164" y="557250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Snip Diagonal Corner Rectangle 9"/>
          <p:cNvSpPr/>
          <p:nvPr/>
        </p:nvSpPr>
        <p:spPr>
          <a:xfrm>
            <a:off x="3965945" y="2147777"/>
            <a:ext cx="3051544" cy="648587"/>
          </a:xfrm>
          <a:prstGeom prst="snip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Planning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3455581" y="1350335"/>
            <a:ext cx="3179135" cy="542260"/>
          </a:xfrm>
          <a:prstGeom prst="snip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Snip and Round Single Corner Rectangle 11"/>
          <p:cNvSpPr/>
          <p:nvPr/>
        </p:nvSpPr>
        <p:spPr>
          <a:xfrm>
            <a:off x="4433777" y="3051546"/>
            <a:ext cx="3211032" cy="627321"/>
          </a:xfrm>
          <a:prstGeom prst="snip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Construction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Snip Diagonal Corner Rectangle 12"/>
          <p:cNvSpPr/>
          <p:nvPr/>
        </p:nvSpPr>
        <p:spPr>
          <a:xfrm>
            <a:off x="5124893" y="3934049"/>
            <a:ext cx="3221665" cy="584788"/>
          </a:xfrm>
          <a:prstGeom prst="snip2Diag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Deployment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66115" y="466637"/>
            <a:ext cx="3320288" cy="73518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4294967295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01" name="Google Shape;301;p31"/>
          <p:cNvGrpSpPr/>
          <p:nvPr/>
        </p:nvGrpSpPr>
        <p:grpSpPr>
          <a:xfrm>
            <a:off x="6930843" y="2830829"/>
            <a:ext cx="427781" cy="316489"/>
            <a:chOff x="5255200" y="3006475"/>
            <a:chExt cx="511700" cy="378575"/>
          </a:xfrm>
        </p:grpSpPr>
        <p:sp>
          <p:nvSpPr>
            <p:cNvPr id="302" name="Google Shape;302;p3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5" name="Google Shape;305;p31"/>
          <p:cNvGrpSpPr/>
          <p:nvPr/>
        </p:nvGrpSpPr>
        <p:grpSpPr>
          <a:xfrm>
            <a:off x="4987433" y="2732808"/>
            <a:ext cx="318014" cy="414510"/>
            <a:chOff x="2624850" y="4296000"/>
            <a:chExt cx="380400" cy="495825"/>
          </a:xfrm>
        </p:grpSpPr>
        <p:sp>
          <p:nvSpPr>
            <p:cNvPr id="306" name="Google Shape;306;p3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9" name="Google Shape;309;p31"/>
          <p:cNvGrpSpPr/>
          <p:nvPr/>
        </p:nvGrpSpPr>
        <p:grpSpPr>
          <a:xfrm>
            <a:off x="2990402" y="2781818"/>
            <a:ext cx="371623" cy="365499"/>
            <a:chOff x="1244325" y="4999400"/>
            <a:chExt cx="444525" cy="437200"/>
          </a:xfrm>
        </p:grpSpPr>
        <p:sp>
          <p:nvSpPr>
            <p:cNvPr id="310" name="Google Shape;310;p3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" name="Google Shape;114;p16"/>
          <p:cNvSpPr/>
          <p:nvPr/>
        </p:nvSpPr>
        <p:spPr>
          <a:xfrm flipH="1">
            <a:off x="839555" y="466637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58" y="1856086"/>
            <a:ext cx="6597755" cy="304436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5511" y="405247"/>
            <a:ext cx="3748827" cy="80710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14;p16"/>
          <p:cNvSpPr/>
          <p:nvPr/>
        </p:nvSpPr>
        <p:spPr>
          <a:xfrm flipH="1">
            <a:off x="1113902" y="559231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44" y="1943046"/>
            <a:ext cx="6564425" cy="25056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4556" y="394973"/>
            <a:ext cx="4087876" cy="68381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14;p16"/>
          <p:cNvSpPr/>
          <p:nvPr/>
        </p:nvSpPr>
        <p:spPr>
          <a:xfrm flipH="1">
            <a:off x="1075861" y="736879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56" y="2445065"/>
            <a:ext cx="6077798" cy="1876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2362" y="343601"/>
            <a:ext cx="3718006" cy="77628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14;p16"/>
          <p:cNvSpPr/>
          <p:nvPr/>
        </p:nvSpPr>
        <p:spPr>
          <a:xfrm flipH="1">
            <a:off x="736813" y="482175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08" y="2065554"/>
            <a:ext cx="6726560" cy="2187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14" y="569970"/>
            <a:ext cx="2374841" cy="57817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Google Shape;114;p16"/>
          <p:cNvSpPr/>
          <p:nvPr/>
        </p:nvSpPr>
        <p:spPr>
          <a:xfrm flipH="1">
            <a:off x="175900" y="557250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91" y="123290"/>
            <a:ext cx="6307104" cy="4890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sldNum" idx="4294967295"/>
          </p:nvPr>
        </p:nvSpPr>
        <p:spPr>
          <a:xfrm>
            <a:off x="8595360" y="4749800"/>
            <a:ext cx="548640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 smtClean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4294967295"/>
          </p:nvPr>
        </p:nvSpPr>
        <p:spPr>
          <a:xfrm>
            <a:off x="-2362835" y="-25400"/>
            <a:ext cx="11654155" cy="5273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/>
              <a:t> 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dirty="0" smtClean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-1293894" y="421654"/>
            <a:ext cx="5170170" cy="95948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Intoduction :</a:t>
            </a:r>
            <a:r>
              <a:rPr lang="en-GB" dirty="0" smtClean="0">
                <a:solidFill>
                  <a:schemeClr val="bg1"/>
                </a:solidFill>
              </a:rPr>
              <a:t> 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32975" y="1939461"/>
            <a:ext cx="3328828" cy="6883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What is Online Rickshaw booking management system ?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37563" y="2890691"/>
            <a:ext cx="3277457" cy="61644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Types of a Rickshaw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189117" y="3892734"/>
            <a:ext cx="3493214" cy="60617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Managing Web based process of this project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2362835" y="1512570"/>
            <a:ext cx="11654790" cy="1104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796" y="996594"/>
            <a:ext cx="2560078" cy="636998"/>
          </a:xfrm>
        </p:spPr>
        <p:txBody>
          <a:bodyPr/>
          <a:lstStyle/>
          <a:p>
            <a:r>
              <a:rPr lang="en-GB" dirty="0" smtClean="0"/>
              <a:t>Risk Analysis :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213" y="2517168"/>
            <a:ext cx="5193712" cy="210178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of the database &amp;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database must be initialized for back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of the database &amp; registration process will be top priority.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5" name="Google Shape;114;p16"/>
          <p:cNvSpPr/>
          <p:nvPr/>
        </p:nvSpPr>
        <p:spPr>
          <a:xfrm flipH="1">
            <a:off x="384440" y="996594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62" name="Google Shape;362;p36"/>
          <p:cNvSpPr txBox="1">
            <a:spLocks noGrp="1"/>
          </p:cNvSpPr>
          <p:nvPr>
            <p:ph type="ctrTitle" idx="4294967295"/>
          </p:nvPr>
        </p:nvSpPr>
        <p:spPr>
          <a:xfrm>
            <a:off x="2034979" y="450471"/>
            <a:ext cx="6605587" cy="11604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4" name="Google Shape;364;p36"/>
          <p:cNvGrpSpPr/>
          <p:nvPr/>
        </p:nvGrpSpPr>
        <p:grpSpPr>
          <a:xfrm>
            <a:off x="334519" y="653347"/>
            <a:ext cx="662932" cy="604817"/>
            <a:chOff x="6625350" y="1613750"/>
            <a:chExt cx="480525" cy="438400"/>
          </a:xfrm>
        </p:grpSpPr>
        <p:sp>
          <p:nvSpPr>
            <p:cNvPr id="365" name="Google Shape;365;p36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132" y="1832968"/>
            <a:ext cx="4740127" cy="29168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1" name="Google Shape;111;p16"/>
          <p:cNvSpPr txBox="1">
            <a:spLocks noGrp="1"/>
          </p:cNvSpPr>
          <p:nvPr>
            <p:ph type="ctrTitle" idx="4294967295"/>
          </p:nvPr>
        </p:nvSpPr>
        <p:spPr>
          <a:xfrm>
            <a:off x="1150705" y="641930"/>
            <a:ext cx="4837113" cy="5556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Motivation For This Project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4294967295"/>
          </p:nvPr>
        </p:nvSpPr>
        <p:spPr>
          <a:xfrm>
            <a:off x="1534319" y="1982911"/>
            <a:ext cx="4229208" cy="27007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71500" lvl="0" indent="-5715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Solve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daily traffic life Problem</a:t>
            </a:r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71500" lvl="0" indent="-5715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Keep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 Environment  Noise-free</a:t>
            </a:r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571500" lvl="0" indent="-5715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Make easy for User</a:t>
            </a:r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16"/>
          <p:cNvSpPr/>
          <p:nvPr/>
        </p:nvSpPr>
        <p:spPr>
          <a:xfrm flipH="1">
            <a:off x="367276" y="641930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06" y="1423605"/>
            <a:ext cx="3110399" cy="3326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550126" y="667933"/>
            <a:ext cx="2451410" cy="5166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" name="Google Shape;114;p16"/>
          <p:cNvSpPr/>
          <p:nvPr/>
        </p:nvSpPr>
        <p:spPr>
          <a:xfrm flipH="1">
            <a:off x="637299" y="667933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Rounded Rectangle 1"/>
          <p:cNvSpPr/>
          <p:nvPr/>
        </p:nvSpPr>
        <p:spPr>
          <a:xfrm>
            <a:off x="3525862" y="2072322"/>
            <a:ext cx="1386205" cy="956310"/>
          </a:xfrm>
          <a:prstGeom prst="roundRect">
            <a:avLst/>
          </a:prstGeom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based </a:t>
            </a:r>
            <a:r>
              <a:rPr lang="en-US" dirty="0"/>
              <a:t>User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433780" y="1999297"/>
            <a:ext cx="1284917" cy="1029335"/>
          </a:xfrm>
          <a:prstGeom prst="roundRect">
            <a:avLst/>
          </a:prstGeom>
        </p:spPr>
        <p:style>
          <a:lnRef idx="1">
            <a:schemeClr val="accent2"/>
          </a:lnRef>
          <a:fillRef idx="1003">
            <a:schemeClr val="l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 process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81" y="3233504"/>
            <a:ext cx="1168346" cy="12089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49" y="3240180"/>
            <a:ext cx="1217429" cy="1202307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5658077" y="2072322"/>
            <a:ext cx="1215390" cy="1031240"/>
          </a:xfrm>
          <a:prstGeom prst="roundRect">
            <a:avLst/>
          </a:prstGeom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schedule activities</a:t>
            </a:r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13" y="3247184"/>
            <a:ext cx="1759829" cy="120230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32;p19"/>
          <p:cNvSpPr txBox="1">
            <a:spLocks noGrp="1"/>
          </p:cNvSpPr>
          <p:nvPr>
            <p:ph type="title"/>
          </p:nvPr>
        </p:nvSpPr>
        <p:spPr>
          <a:xfrm>
            <a:off x="226884" y="774867"/>
            <a:ext cx="2451410" cy="5166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41" name="Google Shape;141;p20"/>
          <p:cNvSpPr/>
          <p:nvPr/>
        </p:nvSpPr>
        <p:spPr>
          <a:xfrm>
            <a:off x="7250595" y="3811845"/>
            <a:ext cx="406654" cy="38828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2" name="Google Shape;142;p20"/>
          <p:cNvGrpSpPr/>
          <p:nvPr/>
        </p:nvGrpSpPr>
        <p:grpSpPr>
          <a:xfrm>
            <a:off x="6745705" y="1631031"/>
            <a:ext cx="1742234" cy="1742668"/>
            <a:chOff x="6654650" y="3665275"/>
            <a:chExt cx="409100" cy="409125"/>
          </a:xfrm>
        </p:grpSpPr>
        <p:sp>
          <p:nvSpPr>
            <p:cNvPr id="143" name="Google Shape;143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5" name="Google Shape;145;p20"/>
          <p:cNvGrpSpPr/>
          <p:nvPr/>
        </p:nvGrpSpPr>
        <p:grpSpPr>
          <a:xfrm rot="1057069">
            <a:off x="5066709" y="3001344"/>
            <a:ext cx="1151068" cy="1151177"/>
            <a:chOff x="570875" y="4322250"/>
            <a:chExt cx="443300" cy="443325"/>
          </a:xfrm>
        </p:grpSpPr>
        <p:sp>
          <p:nvSpPr>
            <p:cNvPr id="146" name="Google Shape;146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0000">
                <a:alpha val="49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0" name="Google Shape;150;p20"/>
          <p:cNvSpPr/>
          <p:nvPr/>
        </p:nvSpPr>
        <p:spPr>
          <a:xfrm rot="2466561">
            <a:off x="5195977" y="1969040"/>
            <a:ext cx="564994" cy="5394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20"/>
          <p:cNvSpPr/>
          <p:nvPr/>
        </p:nvSpPr>
        <p:spPr>
          <a:xfrm rot="-1609219">
            <a:off x="6022268" y="2308509"/>
            <a:ext cx="406631" cy="38826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20"/>
          <p:cNvSpPr/>
          <p:nvPr/>
        </p:nvSpPr>
        <p:spPr>
          <a:xfrm rot="2926231">
            <a:off x="8487685" y="2616075"/>
            <a:ext cx="304511" cy="29075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20"/>
          <p:cNvSpPr/>
          <p:nvPr/>
        </p:nvSpPr>
        <p:spPr>
          <a:xfrm rot="-1609604">
            <a:off x="7220523" y="668266"/>
            <a:ext cx="274327" cy="26193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Rounded Rectangle 18"/>
          <p:cNvSpPr/>
          <p:nvPr/>
        </p:nvSpPr>
        <p:spPr>
          <a:xfrm>
            <a:off x="3341123" y="1897549"/>
            <a:ext cx="1419496" cy="956597"/>
          </a:xfrm>
          <a:prstGeom prst="roundRect">
            <a:avLst/>
          </a:prstGeom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 Booking</a:t>
            </a:r>
            <a:endParaRPr lang="en-US" dirty="0"/>
          </a:p>
        </p:txBody>
      </p:sp>
      <p:sp>
        <p:nvSpPr>
          <p:cNvPr id="20" name="Google Shape;114;p16"/>
          <p:cNvSpPr/>
          <p:nvPr/>
        </p:nvSpPr>
        <p:spPr>
          <a:xfrm flipH="1">
            <a:off x="378267" y="783481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06" y="3210691"/>
            <a:ext cx="1037935" cy="1202307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399638" y="1895352"/>
            <a:ext cx="1440248" cy="988828"/>
          </a:xfrm>
          <a:prstGeom prst="roundRect">
            <a:avLst/>
          </a:prstGeom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 management Source to Destination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208" y="3210691"/>
            <a:ext cx="1189848" cy="1202308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345185" y="1897549"/>
            <a:ext cx="1504440" cy="1074228"/>
          </a:xfrm>
          <a:prstGeom prst="roundRect">
            <a:avLst/>
          </a:prstGeom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Successfully activities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452" y="3210691"/>
            <a:ext cx="1325724" cy="127148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ctrTitle"/>
          </p:nvPr>
        </p:nvSpPr>
        <p:spPr>
          <a:xfrm>
            <a:off x="665236" y="783481"/>
            <a:ext cx="4140680" cy="690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14;p16"/>
          <p:cNvSpPr/>
          <p:nvPr/>
        </p:nvSpPr>
        <p:spPr>
          <a:xfrm flipH="1">
            <a:off x="378267" y="783481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Rounded Rectangle 2"/>
          <p:cNvSpPr/>
          <p:nvPr/>
        </p:nvSpPr>
        <p:spPr>
          <a:xfrm>
            <a:off x="2307900" y="1755982"/>
            <a:ext cx="2498651" cy="4508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Feasibilities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659376" y="2327765"/>
            <a:ext cx="2711302" cy="4882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Operational Feasibilities</a:t>
            </a:r>
            <a:endParaRPr lang="en-US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3104706" y="2932938"/>
            <a:ext cx="2700669" cy="51854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Economic Feasibilities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67385" y="3617406"/>
            <a:ext cx="2860158" cy="52099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Technical Feasibilities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-1253447" y="311892"/>
            <a:ext cx="3893905" cy="4907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Feasibilities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2"/>
          </p:nvPr>
        </p:nvSpPr>
        <p:spPr>
          <a:xfrm>
            <a:off x="2732926" y="1273996"/>
            <a:ext cx="5953748" cy="33449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Human </a:t>
            </a:r>
            <a:r>
              <a:rPr lang="en-US" dirty="0"/>
              <a:t>and economic factor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Possible solutions to the problems.</a:t>
            </a:r>
            <a:endParaRPr lang="en-GB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Google Shape;114;p16"/>
          <p:cNvSpPr/>
          <p:nvPr/>
        </p:nvSpPr>
        <p:spPr>
          <a:xfrm flipH="1">
            <a:off x="419157" y="264821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335539" y="485331"/>
            <a:ext cx="2272413" cy="11277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 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  <a:b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Feasibilities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3"/>
          </p:nvPr>
        </p:nvSpPr>
        <p:spPr>
          <a:xfrm>
            <a:off x="3226085" y="2188396"/>
            <a:ext cx="5578853" cy="24305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E</a:t>
            </a:r>
            <a:r>
              <a:rPr lang="en-US" sz="1800" dirty="0" smtClean="0"/>
              <a:t>xisting </a:t>
            </a:r>
            <a:r>
              <a:rPr lang="en-US" sz="1800" dirty="0"/>
              <a:t>business processes.   </a:t>
            </a:r>
            <a:endParaRPr lang="en-US" sz="1800" dirty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dirty="0" smtClean="0"/>
              <a:t>Maintenance</a:t>
            </a:r>
            <a:endParaRPr lang="en-GB" sz="1800" dirty="0" smtClean="0"/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800" dirty="0" smtClean="0"/>
              <a:t>User Interface</a:t>
            </a:r>
            <a:endParaRPr lang="en-GB" sz="1800" dirty="0"/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" name="Google Shape;114;p16"/>
          <p:cNvSpPr/>
          <p:nvPr/>
        </p:nvSpPr>
        <p:spPr>
          <a:xfrm flipH="1">
            <a:off x="88469" y="485331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2105" y="635000"/>
            <a:ext cx="2977515" cy="89217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2845942" y="2075380"/>
            <a:ext cx="5958996" cy="25435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Low Budget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Technical Cost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Other cost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</a:fld>
            <a:endParaRPr lang="en-GB"/>
          </a:p>
        </p:txBody>
      </p:sp>
      <p:sp>
        <p:nvSpPr>
          <p:cNvPr id="7" name="Google Shape;114;p16"/>
          <p:cNvSpPr/>
          <p:nvPr/>
        </p:nvSpPr>
        <p:spPr>
          <a:xfrm flipH="1">
            <a:off x="156531" y="634691"/>
            <a:ext cx="548695" cy="499134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2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0</TotalTime>
  <Words>1676</Words>
  <Application>WPS Presentation</Application>
  <PresentationFormat>On-screen Show (16:9)</PresentationFormat>
  <Paragraphs>174</Paragraphs>
  <Slides>21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Arial</vt:lpstr>
      <vt:lpstr>IBM Plex Sans Condensed SemiBold</vt:lpstr>
      <vt:lpstr>IBM Plex Sans Condensed</vt:lpstr>
      <vt:lpstr>Cambria</vt:lpstr>
      <vt:lpstr>Times New Roman</vt:lpstr>
      <vt:lpstr>Siyam Rupali</vt:lpstr>
      <vt:lpstr>Microsoft YaHei</vt:lpstr>
      <vt:lpstr>Arial Unicode MS</vt:lpstr>
      <vt:lpstr>Courier New</vt:lpstr>
      <vt:lpstr>Theme2</vt:lpstr>
      <vt:lpstr> Online Rickshaw Booking Management System  Presented By : Family Matters       Name: Anamika Goswami Id :  CSE 063 07384          Name :  Parvez Ahmed Shopnil Id :  CSE 063 07391     Name :  Romana Khondoker Id :  CSE 063 07472</vt:lpstr>
      <vt:lpstr>Intoduction :  </vt:lpstr>
      <vt:lpstr>  Motivation For This Project</vt:lpstr>
      <vt:lpstr>Features :</vt:lpstr>
      <vt:lpstr>Features :</vt:lpstr>
      <vt:lpstr>Feasibilites</vt:lpstr>
      <vt:lpstr>System  Feasibilities</vt:lpstr>
      <vt:lpstr>  Operational   Feasibilities</vt:lpstr>
      <vt:lpstr>Economic Feasibilities</vt:lpstr>
      <vt:lpstr>Technical Feasibilities</vt:lpstr>
      <vt:lpstr>Cost Benefit Analysis :</vt:lpstr>
      <vt:lpstr>Cost benefit Analysis (Client)</vt:lpstr>
      <vt:lpstr>Cost benefit Analysis (Developer)</vt:lpstr>
      <vt:lpstr>Project Scheduling :</vt:lpstr>
      <vt:lpstr>Analysis</vt:lpstr>
      <vt:lpstr>Planning</vt:lpstr>
      <vt:lpstr>Construction</vt:lpstr>
      <vt:lpstr>Deployment</vt:lpstr>
      <vt:lpstr>Gantt Chart</vt:lpstr>
      <vt:lpstr>Risk Analysis :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K. M. RAZU</dc:creator>
  <cp:lastModifiedBy>User</cp:lastModifiedBy>
  <cp:revision>40</cp:revision>
  <dcterms:created xsi:type="dcterms:W3CDTF">2019-09-08T03:41:00Z</dcterms:created>
  <dcterms:modified xsi:type="dcterms:W3CDTF">2019-09-08T15:29:26Z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1033-11.2.0.8942</vt:lpwstr>
  </property>
</Properties>
</file>