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29"/>
  </p:notesMasterIdLst>
  <p:sldIdLst>
    <p:sldId id="257" r:id="rId5"/>
    <p:sldId id="260" r:id="rId6"/>
    <p:sldId id="263" r:id="rId7"/>
    <p:sldId id="258" r:id="rId8"/>
    <p:sldId id="259" r:id="rId9"/>
    <p:sldId id="261" r:id="rId10"/>
    <p:sldId id="264" r:id="rId11"/>
    <p:sldId id="265" r:id="rId12"/>
    <p:sldId id="266" r:id="rId13"/>
    <p:sldId id="262" r:id="rId14"/>
    <p:sldId id="267" r:id="rId15"/>
    <p:sldId id="269" r:id="rId16"/>
    <p:sldId id="270" r:id="rId17"/>
    <p:sldId id="271" r:id="rId18"/>
    <p:sldId id="268" r:id="rId19"/>
    <p:sldId id="272" r:id="rId20"/>
    <p:sldId id="273" r:id="rId21"/>
    <p:sldId id="276" r:id="rId22"/>
    <p:sldId id="274" r:id="rId23"/>
    <p:sldId id="275" r:id="rId24"/>
    <p:sldId id="277" r:id="rId25"/>
    <p:sldId id="278"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97" d="100"/>
          <a:sy n="97" d="100"/>
        </p:scale>
        <p:origin x="3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26FCFE-7176-4740-B8A4-BE7D6F546224}" type="datetimeFigureOut">
              <a:rPr lang="en-GB" smtClean="0"/>
              <a:t>02/12/2022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30A6C-8B7B-4BC2-B46E-03E01B6F7999}" type="slidenum">
              <a:rPr lang="en-GB" smtClean="0"/>
              <a:t>‹#›</a:t>
            </a:fld>
            <a:endParaRPr lang="en-GB"/>
          </a:p>
        </p:txBody>
      </p:sp>
    </p:spTree>
    <p:extLst>
      <p:ext uri="{BB962C8B-B14F-4D97-AF65-F5344CB8AC3E}">
        <p14:creationId xmlns:p14="http://schemas.microsoft.com/office/powerpoint/2010/main" val="1120104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Enough talking – time to look at what </a:t>
            </a:r>
            <a:r>
              <a:rPr lang="en-GB" dirty="0" err="1"/>
              <a:t>ggplot</a:t>
            </a:r>
            <a:r>
              <a:rPr lang="en-GB" dirty="0"/>
              <a:t> can do</a:t>
            </a:r>
          </a:p>
        </p:txBody>
      </p:sp>
      <p:sp>
        <p:nvSpPr>
          <p:cNvPr id="4" name="Slide Number Placeholder 3"/>
          <p:cNvSpPr>
            <a:spLocks noGrp="1"/>
          </p:cNvSpPr>
          <p:nvPr>
            <p:ph type="sldNum" sz="quarter" idx="5"/>
          </p:nvPr>
        </p:nvSpPr>
        <p:spPr/>
        <p:txBody>
          <a:bodyPr/>
          <a:lstStyle/>
          <a:p>
            <a:fld id="{32F30A6C-8B7B-4BC2-B46E-03E01B6F7999}" type="slidenum">
              <a:rPr lang="en-GB" smtClean="0"/>
              <a:t>10</a:t>
            </a:fld>
            <a:endParaRPr lang="en-GB"/>
          </a:p>
        </p:txBody>
      </p:sp>
    </p:spTree>
    <p:extLst>
      <p:ext uri="{BB962C8B-B14F-4D97-AF65-F5344CB8AC3E}">
        <p14:creationId xmlns:p14="http://schemas.microsoft.com/office/powerpoint/2010/main" val="2875891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Enough talking – time to look at what </a:t>
            </a:r>
            <a:r>
              <a:rPr lang="en-GB" dirty="0" err="1"/>
              <a:t>ggplot</a:t>
            </a:r>
            <a:r>
              <a:rPr lang="en-GB" dirty="0"/>
              <a:t> can do</a:t>
            </a:r>
          </a:p>
        </p:txBody>
      </p:sp>
      <p:sp>
        <p:nvSpPr>
          <p:cNvPr id="4" name="Slide Number Placeholder 3"/>
          <p:cNvSpPr>
            <a:spLocks noGrp="1"/>
          </p:cNvSpPr>
          <p:nvPr>
            <p:ph type="sldNum" sz="quarter" idx="5"/>
          </p:nvPr>
        </p:nvSpPr>
        <p:spPr/>
        <p:txBody>
          <a:bodyPr/>
          <a:lstStyle/>
          <a:p>
            <a:fld id="{32F30A6C-8B7B-4BC2-B46E-03E01B6F7999}" type="slidenum">
              <a:rPr lang="en-GB" smtClean="0"/>
              <a:t>16</a:t>
            </a:fld>
            <a:endParaRPr lang="en-GB"/>
          </a:p>
        </p:txBody>
      </p:sp>
    </p:spTree>
    <p:extLst>
      <p:ext uri="{BB962C8B-B14F-4D97-AF65-F5344CB8AC3E}">
        <p14:creationId xmlns:p14="http://schemas.microsoft.com/office/powerpoint/2010/main" val="2834007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Enough talking – time to look at what </a:t>
            </a:r>
            <a:r>
              <a:rPr lang="en-GB" dirty="0" err="1"/>
              <a:t>ggplot</a:t>
            </a:r>
            <a:r>
              <a:rPr lang="en-GB" dirty="0"/>
              <a:t> can do</a:t>
            </a:r>
          </a:p>
        </p:txBody>
      </p:sp>
      <p:sp>
        <p:nvSpPr>
          <p:cNvPr id="4" name="Slide Number Placeholder 3"/>
          <p:cNvSpPr>
            <a:spLocks noGrp="1"/>
          </p:cNvSpPr>
          <p:nvPr>
            <p:ph type="sldNum" sz="quarter" idx="5"/>
          </p:nvPr>
        </p:nvSpPr>
        <p:spPr/>
        <p:txBody>
          <a:bodyPr/>
          <a:lstStyle/>
          <a:p>
            <a:fld id="{32F30A6C-8B7B-4BC2-B46E-03E01B6F7999}" type="slidenum">
              <a:rPr lang="en-GB" smtClean="0"/>
              <a:t>18</a:t>
            </a:fld>
            <a:endParaRPr lang="en-GB"/>
          </a:p>
        </p:txBody>
      </p:sp>
    </p:spTree>
    <p:extLst>
      <p:ext uri="{BB962C8B-B14F-4D97-AF65-F5344CB8AC3E}">
        <p14:creationId xmlns:p14="http://schemas.microsoft.com/office/powerpoint/2010/main" val="4120645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dirty="0"/>
              <a:t>Title of presentation goes here</a:t>
            </a:r>
            <a:endParaRPr lang="en-GB" dirty="0"/>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dirty="0"/>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idx="1" hasCustomPrompt="1"/>
          </p:nvPr>
        </p:nvSpPr>
        <p:spPr/>
        <p:txBody>
          <a:bodyPr/>
          <a:lstStyle>
            <a:lvl1pPr>
              <a:defRPr/>
            </a:lvl1pPr>
            <a:lvl2pPr>
              <a:defRPr/>
            </a:lvl2pPr>
          </a:lstStyle>
          <a:p>
            <a:pPr lvl="0"/>
            <a:r>
              <a:rPr lang="en-US" dirty="0"/>
              <a:t>Bullet</a:t>
            </a:r>
          </a:p>
          <a:p>
            <a:pPr lvl="1"/>
            <a:r>
              <a:rPr lang="en-US" dirty="0"/>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dirty="0"/>
              <a:t>Text</a:t>
            </a:r>
          </a:p>
          <a:p>
            <a:pPr lvl="1"/>
            <a:r>
              <a:rPr lang="en-US" dirty="0"/>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dirty="0"/>
              <a:t>Text</a:t>
            </a:r>
          </a:p>
          <a:p>
            <a:pPr lvl="1"/>
            <a:r>
              <a:rPr lang="en-US" dirty="0"/>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dirty="0"/>
              <a:t>Title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4ds.hadley.nz/data-visualize.html" TargetMode="External"/><Relationship Id="rId2" Type="http://schemas.openxmlformats.org/officeDocument/2006/relationships/hyperlink" Target="https://r-graph-gallery.com/ggplot2-packag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a:t>
            </a:r>
            <a:r>
              <a:rPr lang="en-GB" dirty="0" err="1"/>
              <a:t>ggplot</a:t>
            </a:r>
            <a:endParaRPr lang="en-GB" dirty="0"/>
          </a:p>
        </p:txBody>
      </p:sp>
      <p:sp>
        <p:nvSpPr>
          <p:cNvPr id="4" name="Rectangle 1">
            <a:extLst>
              <a:ext uri="{FF2B5EF4-FFF2-40B4-BE49-F238E27FC236}">
                <a16:creationId xmlns:a16="http://schemas.microsoft.com/office/drawing/2014/main" id="{FEEC5F6F-A1A1-4DA7-A152-68AC138D86DC}"/>
              </a:ext>
            </a:extLst>
          </p:cNvPr>
          <p:cNvSpPr>
            <a:spLocks noChangeArrowheads="1"/>
          </p:cNvSpPr>
          <p:nvPr/>
        </p:nvSpPr>
        <p:spPr bwMode="auto">
          <a:xfrm>
            <a:off x="8590326" y="1937857"/>
            <a:ext cx="12192000" cy="0"/>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600" b="0" i="0" u="none" strike="noStrike" cap="none" normalizeH="0" baseline="0" dirty="0">
                <a:ln>
                  <a:noFill/>
                </a:ln>
                <a:solidFill>
                  <a:schemeClr val="tx1"/>
                </a:solidFill>
                <a:effectLst/>
                <a:latin typeface="Arial" panose="020B0604020202020204" pitchFamily="34" charset="0"/>
              </a:rPr>
              <a:t>    </a:t>
            </a:r>
            <a:endParaRPr kumimoji="0" lang="en-US" altLang="en-US" sz="1600" b="0" i="0" u="none" strike="noStrike" cap="none" normalizeH="0" baseline="0" dirty="0">
              <a:ln>
                <a:noFill/>
              </a:ln>
              <a:solidFill>
                <a:srgbClr val="303F4D"/>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F4D"/>
                </a:solidFill>
                <a:effectLst/>
                <a:latin typeface="Source Sans Pro" panose="020B0503030403020204" pitchFamily="34" charset="0"/>
              </a:rPr>
              <a:t>ggplot2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B06E2745-59EC-4227-817D-EF5E1F7C5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7326" y="413857"/>
            <a:ext cx="22860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04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9EC1-77AE-48E9-993B-FE6712862D5B}"/>
              </a:ext>
            </a:extLst>
          </p:cNvPr>
          <p:cNvSpPr>
            <a:spLocks noGrp="1"/>
          </p:cNvSpPr>
          <p:nvPr>
            <p:ph type="title"/>
          </p:nvPr>
        </p:nvSpPr>
        <p:spPr/>
        <p:txBody>
          <a:bodyPr/>
          <a:lstStyle/>
          <a:p>
            <a:r>
              <a:rPr lang="en-GB" dirty="0"/>
              <a:t>Demo/Exercise 1</a:t>
            </a:r>
          </a:p>
        </p:txBody>
      </p:sp>
      <p:sp>
        <p:nvSpPr>
          <p:cNvPr id="3" name="Content Placeholder 2">
            <a:extLst>
              <a:ext uri="{FF2B5EF4-FFF2-40B4-BE49-F238E27FC236}">
                <a16:creationId xmlns:a16="http://schemas.microsoft.com/office/drawing/2014/main" id="{CAEEA666-751C-409B-8169-009F39608875}"/>
              </a:ext>
            </a:extLst>
          </p:cNvPr>
          <p:cNvSpPr>
            <a:spLocks noGrp="1"/>
          </p:cNvSpPr>
          <p:nvPr>
            <p:ph idx="1"/>
          </p:nvPr>
        </p:nvSpPr>
        <p:spPr/>
        <p:txBody>
          <a:bodyPr/>
          <a:lstStyle/>
          <a:p>
            <a:r>
              <a:rPr lang="en-GB" i="1" dirty="0"/>
              <a:t>We will now go to </a:t>
            </a:r>
            <a:r>
              <a:rPr lang="en-GB" i="1" dirty="0" err="1"/>
              <a:t>examples.R</a:t>
            </a:r>
            <a:r>
              <a:rPr lang="en-GB" i="1" dirty="0"/>
              <a:t> to look at a few different graph types in </a:t>
            </a:r>
            <a:r>
              <a:rPr lang="en-GB" i="1" dirty="0" err="1"/>
              <a:t>ggplot</a:t>
            </a:r>
            <a:endParaRPr lang="en-GB" i="1" dirty="0"/>
          </a:p>
          <a:p>
            <a:endParaRPr lang="en-GB" i="1" dirty="0"/>
          </a:p>
        </p:txBody>
      </p:sp>
    </p:spTree>
    <p:extLst>
      <p:ext uri="{BB962C8B-B14F-4D97-AF65-F5344CB8AC3E}">
        <p14:creationId xmlns:p14="http://schemas.microsoft.com/office/powerpoint/2010/main" val="34219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607B-42A1-4EF4-BA4D-D3E5FB22035A}"/>
              </a:ext>
            </a:extLst>
          </p:cNvPr>
          <p:cNvSpPr>
            <a:spLocks noGrp="1"/>
          </p:cNvSpPr>
          <p:nvPr>
            <p:ph type="title"/>
          </p:nvPr>
        </p:nvSpPr>
        <p:spPr/>
        <p:txBody>
          <a:bodyPr/>
          <a:lstStyle/>
          <a:p>
            <a:r>
              <a:rPr lang="en-GB" dirty="0"/>
              <a:t>Mapping vs aesthetics</a:t>
            </a:r>
          </a:p>
        </p:txBody>
      </p:sp>
      <p:sp>
        <p:nvSpPr>
          <p:cNvPr id="4" name="Rectangle 1">
            <a:extLst>
              <a:ext uri="{FF2B5EF4-FFF2-40B4-BE49-F238E27FC236}">
                <a16:creationId xmlns:a16="http://schemas.microsoft.com/office/drawing/2014/main" id="{B1FB9DB5-8E48-486F-B7B4-DE6E1F944E11}"/>
              </a:ext>
            </a:extLst>
          </p:cNvPr>
          <p:cNvSpPr>
            <a:spLocks noGrp="1" noChangeArrowheads="1"/>
          </p:cNvSpPr>
          <p:nvPr>
            <p:ph idx="1"/>
          </p:nvPr>
        </p:nvSpPr>
        <p:spPr bwMode="auto">
          <a:xfrm>
            <a:off x="907026" y="1797784"/>
            <a:ext cx="9810135" cy="163121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00000"/>
              </a:lnSpc>
            </a:pPr>
            <a:r>
              <a:rPr kumimoji="0" lang="en-US" altLang="en-US" sz="2000" i="0" u="none" strike="noStrike" normalizeH="0" baseline="0" dirty="0">
                <a:latin typeface="Open Sans" panose="020B0606030504020204" pitchFamily="34" charset="0"/>
              </a:rPr>
              <a:t>Aesthetic mappings describe how properties of the data connect with features of the graph, such as distance along an axis, size of points, or </a:t>
            </a:r>
            <a:r>
              <a:rPr kumimoji="0" lang="en-US" altLang="en-US" sz="2000" i="0" u="none" strike="noStrike" normalizeH="0" baseline="0" dirty="0" err="1">
                <a:latin typeface="Open Sans" panose="020B0606030504020204" pitchFamily="34" charset="0"/>
              </a:rPr>
              <a:t>colour</a:t>
            </a:r>
            <a:r>
              <a:rPr kumimoji="0" lang="en-US" altLang="en-US" sz="2000" i="0" u="none" strike="noStrike" normalizeH="0" baseline="0" dirty="0">
                <a:latin typeface="Open Sans" panose="020B0606030504020204" pitchFamily="34" charset="0"/>
              </a:rPr>
              <a:t>. </a:t>
            </a:r>
          </a:p>
          <a:p>
            <a:pPr defTabSz="914400">
              <a:lnSpc>
                <a:spcPct val="100000"/>
              </a:lnSpc>
            </a:pPr>
            <a:r>
              <a:rPr kumimoji="0" lang="en-US" altLang="en-US" sz="2000" i="0" u="none" strike="noStrike" normalizeH="0" baseline="0" dirty="0">
                <a:latin typeface="Open Sans" panose="020B0606030504020204" pitchFamily="34" charset="0"/>
              </a:rPr>
              <a:t>The </a:t>
            </a:r>
            <a:r>
              <a:rPr kumimoji="0" lang="en-US" altLang="en-US" sz="1800" i="0" u="none" strike="noStrike" normalizeH="0" baseline="0" dirty="0" err="1">
                <a:latin typeface="Courier New" panose="02070309020205020404" pitchFamily="49" charset="0"/>
                <a:cs typeface="Courier New" panose="02070309020205020404" pitchFamily="49" charset="0"/>
              </a:rPr>
              <a:t>aes</a:t>
            </a:r>
            <a:r>
              <a:rPr kumimoji="0" lang="en-US" altLang="en-US" sz="1800" i="0" u="none" strike="noStrike" normalizeH="0" baseline="0" dirty="0">
                <a:latin typeface="Courier New" panose="02070309020205020404" pitchFamily="49" charset="0"/>
                <a:cs typeface="Courier New" panose="02070309020205020404" pitchFamily="49" charset="0"/>
              </a:rPr>
              <a:t>()</a:t>
            </a:r>
            <a:r>
              <a:rPr kumimoji="0" lang="en-US" altLang="en-US" sz="2000" i="0" u="none" strike="noStrike" normalizeH="0" baseline="0" dirty="0">
                <a:latin typeface="Open Sans" panose="020B0606030504020204" pitchFamily="34" charset="0"/>
              </a:rPr>
              <a:t> function connects data with what we see on the graph by defining aesthetic mappings and will be one of the most often used functions when you’re creating data </a:t>
            </a:r>
            <a:r>
              <a:rPr kumimoji="0" lang="en-US" altLang="en-US" sz="2000" i="0" u="none" strike="noStrike" normalizeH="0" baseline="0" dirty="0" err="1">
                <a:latin typeface="Open Sans" panose="020B0606030504020204" pitchFamily="34" charset="0"/>
              </a:rPr>
              <a:t>visualisations</a:t>
            </a:r>
            <a:r>
              <a:rPr kumimoji="0" lang="en-US" altLang="en-US" sz="2000" i="0" u="none" strike="noStrike" normalizeH="0" baseline="0" dirty="0">
                <a:latin typeface="Open Sans" panose="020B0606030504020204" pitchFamily="34" charset="0"/>
              </a:rPr>
              <a:t>.</a:t>
            </a:r>
            <a:r>
              <a:rPr kumimoji="0" lang="en-US" altLang="en-US" sz="1600" i="0" u="none" strike="noStrike" normalizeH="0" baseline="0" dirty="0"/>
              <a:t> </a:t>
            </a:r>
            <a:endParaRPr kumimoji="0" lang="en-US" altLang="en-US" sz="4400" i="0" u="none" strike="noStrike" normalizeH="0" baseline="0" dirty="0">
              <a:latin typeface="Arial" panose="020B0604020202020204" pitchFamily="34" charset="0"/>
            </a:endParaRPr>
          </a:p>
        </p:txBody>
      </p:sp>
      <p:sp>
        <p:nvSpPr>
          <p:cNvPr id="6" name="TextBox 5">
            <a:extLst>
              <a:ext uri="{FF2B5EF4-FFF2-40B4-BE49-F238E27FC236}">
                <a16:creationId xmlns:a16="http://schemas.microsoft.com/office/drawing/2014/main" id="{C7C99A23-AC6A-492E-BE39-4CD41262061F}"/>
              </a:ext>
            </a:extLst>
          </p:cNvPr>
          <p:cNvSpPr txBox="1"/>
          <p:nvPr/>
        </p:nvSpPr>
        <p:spPr>
          <a:xfrm>
            <a:off x="678426" y="3703514"/>
            <a:ext cx="6243484" cy="646331"/>
          </a:xfrm>
          <a:prstGeom prst="rect">
            <a:avLst/>
          </a:prstGeom>
          <a:solidFill>
            <a:schemeClr val="bg1">
              <a:lumMod val="95000"/>
            </a:schemeClr>
          </a:solidFill>
        </p:spPr>
        <p:txBody>
          <a:bodyPr wrap="square">
            <a:spAutoFit/>
          </a:bodyPr>
          <a:lstStyle/>
          <a:p>
            <a:r>
              <a:rPr lang="en-GB" dirty="0" err="1"/>
              <a:t>ggplot</a:t>
            </a:r>
            <a:r>
              <a:rPr lang="en-GB" dirty="0"/>
              <a:t>(</a:t>
            </a:r>
            <a:r>
              <a:rPr lang="en-GB" dirty="0" err="1"/>
              <a:t>car_data</a:t>
            </a:r>
            <a:r>
              <a:rPr lang="en-GB" dirty="0"/>
              <a:t>, </a:t>
            </a:r>
            <a:r>
              <a:rPr lang="en-GB" dirty="0" err="1"/>
              <a:t>aes</a:t>
            </a:r>
            <a:r>
              <a:rPr lang="en-GB" dirty="0"/>
              <a:t>(x=</a:t>
            </a:r>
            <a:r>
              <a:rPr lang="en-GB" dirty="0" err="1"/>
              <a:t>wt</a:t>
            </a:r>
            <a:r>
              <a:rPr lang="en-GB" dirty="0"/>
              <a:t>, y=mpg, colour=</a:t>
            </a:r>
            <a:r>
              <a:rPr lang="en-GB" dirty="0" err="1"/>
              <a:t>as.factor</a:t>
            </a:r>
            <a:r>
              <a:rPr lang="en-GB" dirty="0"/>
              <a:t>(gear) ) +</a:t>
            </a:r>
          </a:p>
          <a:p>
            <a:r>
              <a:rPr lang="en-GB" dirty="0"/>
              <a:t>  </a:t>
            </a:r>
            <a:r>
              <a:rPr lang="en-GB" dirty="0" err="1"/>
              <a:t>geom_point</a:t>
            </a:r>
            <a:r>
              <a:rPr lang="en-GB" dirty="0"/>
              <a:t>()</a:t>
            </a:r>
            <a:r>
              <a:rPr lang="en-GB" i="1" dirty="0"/>
              <a:t>#</a:t>
            </a:r>
          </a:p>
        </p:txBody>
      </p:sp>
      <p:pic>
        <p:nvPicPr>
          <p:cNvPr id="8" name="Picture 7">
            <a:extLst>
              <a:ext uri="{FF2B5EF4-FFF2-40B4-BE49-F238E27FC236}">
                <a16:creationId xmlns:a16="http://schemas.microsoft.com/office/drawing/2014/main" id="{6C3501BD-873E-4E00-9C3F-ACB7943C3025}"/>
              </a:ext>
            </a:extLst>
          </p:cNvPr>
          <p:cNvPicPr>
            <a:picLocks noChangeAspect="1"/>
          </p:cNvPicPr>
          <p:nvPr/>
        </p:nvPicPr>
        <p:blipFill>
          <a:blip r:embed="rId2"/>
          <a:stretch>
            <a:fillRect/>
          </a:stretch>
        </p:blipFill>
        <p:spPr>
          <a:xfrm>
            <a:off x="7236849" y="3184224"/>
            <a:ext cx="4048125" cy="2737714"/>
          </a:xfrm>
          <a:prstGeom prst="rect">
            <a:avLst/>
          </a:prstGeom>
        </p:spPr>
      </p:pic>
    </p:spTree>
    <p:extLst>
      <p:ext uri="{BB962C8B-B14F-4D97-AF65-F5344CB8AC3E}">
        <p14:creationId xmlns:p14="http://schemas.microsoft.com/office/powerpoint/2010/main" val="2455801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A7CD-C0C6-44F7-A945-A94CC5BFD279}"/>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127BE1D-162B-48A8-BF50-A6C3D831A3FF}"/>
              </a:ext>
            </a:extLst>
          </p:cNvPr>
          <p:cNvSpPr>
            <a:spLocks noGrp="1"/>
          </p:cNvSpPr>
          <p:nvPr>
            <p:ph idx="1"/>
          </p:nvPr>
        </p:nvSpPr>
        <p:spPr/>
        <p:txBody>
          <a:bodyPr/>
          <a:lstStyle/>
          <a:p>
            <a:pPr marL="0" indent="0">
              <a:buNone/>
            </a:pPr>
            <a:r>
              <a:rPr lang="en-GB" dirty="0"/>
              <a:t> Some of the options available for aesthetic mapping in </a:t>
            </a:r>
            <a:r>
              <a:rPr lang="en-GB" dirty="0" err="1"/>
              <a:t>ggplot</a:t>
            </a:r>
            <a:endParaRPr lang="en-GB" dirty="0"/>
          </a:p>
        </p:txBody>
      </p:sp>
      <p:graphicFrame>
        <p:nvGraphicFramePr>
          <p:cNvPr id="4" name="Table 3">
            <a:extLst>
              <a:ext uri="{FF2B5EF4-FFF2-40B4-BE49-F238E27FC236}">
                <a16:creationId xmlns:a16="http://schemas.microsoft.com/office/drawing/2014/main" id="{3BB616D2-5743-4E43-86D7-F63C160F8F45}"/>
              </a:ext>
            </a:extLst>
          </p:cNvPr>
          <p:cNvGraphicFramePr>
            <a:graphicFrameLocks noGrp="1"/>
          </p:cNvGraphicFramePr>
          <p:nvPr/>
        </p:nvGraphicFramePr>
        <p:xfrm>
          <a:off x="838200" y="2277269"/>
          <a:ext cx="10515600" cy="3448050"/>
        </p:xfrm>
        <a:graphic>
          <a:graphicData uri="http://schemas.openxmlformats.org/drawingml/2006/table">
            <a:tbl>
              <a:tblPr/>
              <a:tblGrid>
                <a:gridCol w="5257800">
                  <a:extLst>
                    <a:ext uri="{9D8B030D-6E8A-4147-A177-3AD203B41FA5}">
                      <a16:colId xmlns:a16="http://schemas.microsoft.com/office/drawing/2014/main" val="2279594289"/>
                    </a:ext>
                  </a:extLst>
                </a:gridCol>
                <a:gridCol w="5257800">
                  <a:extLst>
                    <a:ext uri="{9D8B030D-6E8A-4147-A177-3AD203B41FA5}">
                      <a16:colId xmlns:a16="http://schemas.microsoft.com/office/drawing/2014/main" val="229279585"/>
                    </a:ext>
                  </a:extLst>
                </a:gridCol>
              </a:tblGrid>
              <a:tr h="0">
                <a:tc>
                  <a:txBody>
                    <a:bodyPr/>
                    <a:lstStyle/>
                    <a:p>
                      <a:pPr algn="l" fontAlgn="b"/>
                      <a:r>
                        <a:rPr lang="en-GB">
                          <a:solidFill>
                            <a:srgbClr val="666666"/>
                          </a:solidFill>
                          <a:effectLst/>
                          <a:latin typeface="Open Sans" panose="020B0606030504020204" pitchFamily="34" charset="0"/>
                        </a:rPr>
                        <a:t>Aesthetic</a:t>
                      </a:r>
                    </a:p>
                  </a:txBody>
                  <a:tcPr marL="47625" marR="47625" marT="95250" marB="95250" anchor="b">
                    <a:lnL>
                      <a:noFill/>
                    </a:lnL>
                    <a:lnR>
                      <a:noFill/>
                    </a:lnR>
                    <a:lnT>
                      <a:noFill/>
                    </a:lnT>
                    <a:lnB>
                      <a:noFill/>
                    </a:lnB>
                    <a:solidFill>
                      <a:srgbClr val="FFFFFF"/>
                    </a:solidFill>
                  </a:tcPr>
                </a:tc>
                <a:tc>
                  <a:txBody>
                    <a:bodyPr/>
                    <a:lstStyle/>
                    <a:p>
                      <a:pPr algn="l" fontAlgn="b"/>
                      <a:r>
                        <a:rPr lang="en-GB">
                          <a:solidFill>
                            <a:srgbClr val="666666"/>
                          </a:solidFill>
                          <a:effectLst/>
                          <a:latin typeface="Open Sans" panose="020B0606030504020204" pitchFamily="34" charset="0"/>
                        </a:rPr>
                        <a:t>Description</a:t>
                      </a:r>
                    </a:p>
                  </a:txBody>
                  <a:tcPr marL="47625" marR="47625" marT="95250" marB="95250" anchor="b">
                    <a:lnL>
                      <a:noFill/>
                    </a:lnL>
                    <a:lnR>
                      <a:noFill/>
                    </a:lnR>
                    <a:lnT>
                      <a:noFill/>
                    </a:lnT>
                    <a:lnB>
                      <a:noFill/>
                    </a:lnB>
                    <a:solidFill>
                      <a:srgbClr val="FFFFFF"/>
                    </a:solidFill>
                  </a:tcPr>
                </a:tc>
                <a:extLst>
                  <a:ext uri="{0D108BD9-81ED-4DB2-BD59-A6C34878D82A}">
                    <a16:rowId xmlns:a16="http://schemas.microsoft.com/office/drawing/2014/main" val="423996000"/>
                  </a:ext>
                </a:extLst>
              </a:tr>
              <a:tr h="0">
                <a:tc>
                  <a:txBody>
                    <a:bodyPr/>
                    <a:lstStyle/>
                    <a:p>
                      <a:pPr algn="l" fontAlgn="ctr"/>
                      <a:r>
                        <a:rPr lang="en-GB" b="1">
                          <a:effectLst/>
                          <a:latin typeface="Open Sans" panose="020B0606030504020204" pitchFamily="34" charset="0"/>
                        </a:rPr>
                        <a:t>x</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x axis position</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143779924"/>
                  </a:ext>
                </a:extLst>
              </a:tr>
              <a:tr h="0">
                <a:tc>
                  <a:txBody>
                    <a:bodyPr/>
                    <a:lstStyle/>
                    <a:p>
                      <a:pPr algn="l" fontAlgn="ctr"/>
                      <a:r>
                        <a:rPr lang="en-GB" b="1">
                          <a:effectLst/>
                          <a:latin typeface="Open Sans" panose="020B0606030504020204" pitchFamily="34" charset="0"/>
                        </a:rPr>
                        <a:t>y</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y axis position</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174921177"/>
                  </a:ext>
                </a:extLst>
              </a:tr>
              <a:tr h="0">
                <a:tc>
                  <a:txBody>
                    <a:bodyPr/>
                    <a:lstStyle/>
                    <a:p>
                      <a:pPr algn="l" fontAlgn="ctr"/>
                      <a:r>
                        <a:rPr lang="en-GB" b="1">
                          <a:effectLst/>
                          <a:latin typeface="Open Sans" panose="020B0606030504020204" pitchFamily="34" charset="0"/>
                        </a:rPr>
                        <a:t>colour</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Colour of points, outlines of other geoms</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4008911066"/>
                  </a:ext>
                </a:extLst>
              </a:tr>
              <a:tr h="0">
                <a:tc>
                  <a:txBody>
                    <a:bodyPr/>
                    <a:lstStyle/>
                    <a:p>
                      <a:pPr algn="l" fontAlgn="ctr"/>
                      <a:r>
                        <a:rPr lang="en-GB" b="1" dirty="0">
                          <a:effectLst/>
                          <a:latin typeface="Open Sans" panose="020B0606030504020204" pitchFamily="34" charset="0"/>
                        </a:rPr>
                        <a:t>fill</a:t>
                      </a:r>
                      <a:endParaRPr lang="en-GB" dirty="0">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colour of the fill</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726047228"/>
                  </a:ext>
                </a:extLst>
              </a:tr>
              <a:tr h="0">
                <a:tc>
                  <a:txBody>
                    <a:bodyPr/>
                    <a:lstStyle/>
                    <a:p>
                      <a:pPr algn="l" fontAlgn="ctr"/>
                      <a:r>
                        <a:rPr lang="en-GB" b="1">
                          <a:effectLst/>
                          <a:latin typeface="Open Sans" panose="020B0606030504020204" pitchFamily="34" charset="0"/>
                        </a:rPr>
                        <a:t>size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Area or radius of points, thickness of lines</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177356650"/>
                  </a:ext>
                </a:extLst>
              </a:tr>
              <a:tr h="0">
                <a:tc>
                  <a:txBody>
                    <a:bodyPr/>
                    <a:lstStyle/>
                    <a:p>
                      <a:pPr algn="l" fontAlgn="ctr"/>
                      <a:r>
                        <a:rPr lang="en-GB" b="1">
                          <a:effectLst/>
                          <a:latin typeface="Open Sans" panose="020B0606030504020204" pitchFamily="34" charset="0"/>
                        </a:rPr>
                        <a:t>alpha</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level of transparency (out of 1)</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87588192"/>
                  </a:ext>
                </a:extLst>
              </a:tr>
              <a:tr h="0">
                <a:tc>
                  <a:txBody>
                    <a:bodyPr/>
                    <a:lstStyle/>
                    <a:p>
                      <a:pPr algn="l" fontAlgn="ctr"/>
                      <a:r>
                        <a:rPr lang="en-GB" b="1">
                          <a:effectLst/>
                          <a:latin typeface="Open Sans" panose="020B0606030504020204" pitchFamily="34" charset="0"/>
                        </a:rPr>
                        <a:t>linetype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pattern used for drawing lines (solid, dashed, dotdash, etc.)</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639751073"/>
                  </a:ext>
                </a:extLst>
              </a:tr>
              <a:tr h="0">
                <a:tc>
                  <a:txBody>
                    <a:bodyPr/>
                    <a:lstStyle/>
                    <a:p>
                      <a:pPr algn="l" fontAlgn="ctr"/>
                      <a:r>
                        <a:rPr lang="en-GB" b="1">
                          <a:effectLst/>
                          <a:latin typeface="Open Sans" panose="020B0606030504020204" pitchFamily="34" charset="0"/>
                        </a:rPr>
                        <a:t>shape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shape of points, some of which allow a fill to be specified</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849203096"/>
                  </a:ext>
                </a:extLst>
              </a:tr>
              <a:tr h="0">
                <a:tc>
                  <a:txBody>
                    <a:bodyPr/>
                    <a:lstStyle/>
                    <a:p>
                      <a:pPr algn="l" fontAlgn="ctr"/>
                      <a:r>
                        <a:rPr lang="en-GB" b="1">
                          <a:effectLst/>
                          <a:latin typeface="Open Sans" panose="020B0606030504020204" pitchFamily="34" charset="0"/>
                        </a:rPr>
                        <a:t>labels</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dirty="0">
                          <a:effectLst/>
                          <a:latin typeface="Open Sans" panose="020B0606030504020204" pitchFamily="34" charset="0"/>
                        </a:rPr>
                        <a:t>Text on the plot or axes</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290333707"/>
                  </a:ext>
                </a:extLst>
              </a:tr>
            </a:tbl>
          </a:graphicData>
        </a:graphic>
      </p:graphicFrame>
    </p:spTree>
    <p:extLst>
      <p:ext uri="{BB962C8B-B14F-4D97-AF65-F5344CB8AC3E}">
        <p14:creationId xmlns:p14="http://schemas.microsoft.com/office/powerpoint/2010/main" val="3479719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0ED6-D0AD-4401-BB2D-BC559F45B143}"/>
              </a:ext>
            </a:extLst>
          </p:cNvPr>
          <p:cNvSpPr>
            <a:spLocks noGrp="1"/>
          </p:cNvSpPr>
          <p:nvPr>
            <p:ph type="title"/>
          </p:nvPr>
        </p:nvSpPr>
        <p:spPr/>
        <p:txBody>
          <a:bodyPr/>
          <a:lstStyle/>
          <a:p>
            <a:r>
              <a:rPr lang="en-GB" dirty="0"/>
              <a:t>Aesthetic vs mapping</a:t>
            </a:r>
          </a:p>
        </p:txBody>
      </p:sp>
      <p:sp>
        <p:nvSpPr>
          <p:cNvPr id="4" name="Rectangle 1">
            <a:extLst>
              <a:ext uri="{FF2B5EF4-FFF2-40B4-BE49-F238E27FC236}">
                <a16:creationId xmlns:a16="http://schemas.microsoft.com/office/drawing/2014/main" id="{42098BE4-80A1-484B-9B63-A94746F1FCFA}"/>
              </a:ext>
            </a:extLst>
          </p:cNvPr>
          <p:cNvSpPr>
            <a:spLocks noGrp="1" noChangeArrowheads="1"/>
          </p:cNvSpPr>
          <p:nvPr>
            <p:ph idx="1"/>
          </p:nvPr>
        </p:nvSpPr>
        <p:spPr bwMode="auto">
          <a:xfrm>
            <a:off x="954808" y="1536175"/>
            <a:ext cx="6635695" cy="378565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00000"/>
              </a:lnSpc>
            </a:pPr>
            <a:r>
              <a:rPr kumimoji="0" lang="en-US" altLang="en-US" sz="2000" b="0" i="0" u="none" strike="noStrike" cap="none" normalizeH="0" baseline="0" dirty="0">
                <a:ln>
                  <a:noFill/>
                </a:ln>
                <a:effectLst/>
                <a:latin typeface="Open Sans" panose="020B0606030504020204" pitchFamily="34" charset="0"/>
              </a:rPr>
              <a:t>Many of these aesthetics function as both aesthetic </a:t>
            </a:r>
            <a:r>
              <a:rPr kumimoji="0" lang="en-US" altLang="en-US" sz="2000" b="0" i="1" u="none" strike="noStrike" cap="none" normalizeH="0" baseline="0" dirty="0">
                <a:ln>
                  <a:noFill/>
                </a:ln>
                <a:effectLst/>
                <a:latin typeface="Open Sans" panose="020B0606030504020204" pitchFamily="34" charset="0"/>
              </a:rPr>
              <a:t>mappings</a:t>
            </a:r>
            <a:r>
              <a:rPr kumimoji="0" lang="en-US" altLang="en-US" sz="2000" b="0" i="0" u="none" strike="noStrike" cap="none" normalizeH="0" baseline="0" dirty="0">
                <a:ln>
                  <a:noFill/>
                </a:ln>
                <a:effectLst/>
                <a:latin typeface="Open Sans" panose="020B0606030504020204" pitchFamily="34" charset="0"/>
              </a:rPr>
              <a:t> but also </a:t>
            </a:r>
            <a:r>
              <a:rPr kumimoji="0" lang="en-US" altLang="en-US" sz="2000" b="0" i="1" u="none" strike="noStrike" cap="none" normalizeH="0" baseline="0" dirty="0">
                <a:ln>
                  <a:noFill/>
                </a:ln>
                <a:effectLst/>
                <a:latin typeface="Open Sans" panose="020B0606030504020204" pitchFamily="34" charset="0"/>
              </a:rPr>
              <a:t>attributes</a:t>
            </a:r>
            <a:r>
              <a:rPr kumimoji="0" lang="en-US" altLang="en-US" sz="2000" b="0" i="0" u="none" strike="noStrike" cap="none" normalizeH="0" baseline="0" dirty="0">
                <a:ln>
                  <a:noFill/>
                </a:ln>
                <a:effectLst/>
                <a:latin typeface="Open Sans" panose="020B0606030504020204" pitchFamily="34" charset="0"/>
              </a:rPr>
              <a:t>.</a:t>
            </a:r>
          </a:p>
          <a:p>
            <a:pPr defTabSz="914400">
              <a:lnSpc>
                <a:spcPct val="100000"/>
              </a:lnSpc>
            </a:pPr>
            <a:r>
              <a:rPr lang="en-US" altLang="en-US" sz="2000" dirty="0">
                <a:latin typeface="Open Sans" panose="020B0606030504020204" pitchFamily="34" charset="0"/>
              </a:rPr>
              <a:t>“Mapping” = </a:t>
            </a:r>
            <a:r>
              <a:rPr kumimoji="0" lang="en-US" altLang="en-US" sz="2000" b="0" i="0" u="none" strike="noStrike" cap="none" normalizeH="0" baseline="0" dirty="0">
                <a:ln>
                  <a:noFill/>
                </a:ln>
                <a:effectLst/>
                <a:latin typeface="Open Sans" panose="020B0606030504020204" pitchFamily="34" charset="0"/>
              </a:rPr>
              <a:t> mapping (relating) some aspect of the data to how it is visualized on the plot e.g. </a:t>
            </a:r>
            <a:r>
              <a:rPr kumimoji="0" lang="en-US" altLang="en-US" sz="2000" b="0" i="0" u="none" strike="noStrike" cap="none" normalizeH="0" baseline="0" dirty="0" err="1">
                <a:ln>
                  <a:noFill/>
                </a:ln>
                <a:effectLst/>
                <a:latin typeface="Open Sans" panose="020B0606030504020204" pitchFamily="34" charset="0"/>
              </a:rPr>
              <a:t>colour</a:t>
            </a:r>
            <a:r>
              <a:rPr kumimoji="0" lang="en-US" altLang="en-US" sz="2000" b="0" i="0" u="none" strike="noStrike" cap="none" normalizeH="0" baseline="0" dirty="0">
                <a:ln>
                  <a:noFill/>
                </a:ln>
                <a:effectLst/>
                <a:latin typeface="Open Sans" panose="020B0606030504020204" pitchFamily="34" charset="0"/>
              </a:rPr>
              <a:t> the points according to sex</a:t>
            </a:r>
          </a:p>
          <a:p>
            <a:pPr defTabSz="914400">
              <a:lnSpc>
                <a:spcPct val="100000"/>
              </a:lnSpc>
            </a:pPr>
            <a:endParaRPr kumimoji="0" lang="en-US" altLang="en-US" sz="2000" b="0" i="0" u="none" strike="noStrike" cap="none" normalizeH="0" baseline="0" dirty="0">
              <a:ln>
                <a:noFill/>
              </a:ln>
              <a:effectLst/>
              <a:latin typeface="Open Sans" panose="020B0606030504020204" pitchFamily="34" charset="0"/>
            </a:endParaRPr>
          </a:p>
          <a:p>
            <a:pPr defTabSz="914400">
              <a:lnSpc>
                <a:spcPct val="100000"/>
              </a:lnSpc>
            </a:pPr>
            <a:r>
              <a:rPr kumimoji="0" lang="en-US" altLang="en-US" sz="2000" b="0" i="0" u="none" strike="noStrike" cap="none" normalizeH="0" baseline="0" dirty="0">
                <a:ln>
                  <a:noFill/>
                </a:ln>
                <a:effectLst/>
                <a:latin typeface="Open Sans" panose="020B0606030504020204" pitchFamily="34" charset="0"/>
              </a:rPr>
              <a:t>An attribute, determining how something looks </a:t>
            </a:r>
            <a:r>
              <a:rPr kumimoji="0" lang="en-US" altLang="en-US" sz="2000" b="0" i="1" u="none" strike="noStrike" cap="none" normalizeH="0" baseline="0" dirty="0">
                <a:ln>
                  <a:noFill/>
                </a:ln>
                <a:effectLst/>
                <a:latin typeface="Open Sans" panose="020B0606030504020204" pitchFamily="34" charset="0"/>
              </a:rPr>
              <a:t>not related to dat</a:t>
            </a:r>
            <a:r>
              <a:rPr lang="en-US" altLang="en-US" sz="2000" i="1" dirty="0">
                <a:latin typeface="Open Sans" panose="020B0606030504020204" pitchFamily="34" charset="0"/>
              </a:rPr>
              <a:t>a values</a:t>
            </a:r>
          </a:p>
          <a:p>
            <a:pPr defTabSz="914400">
              <a:lnSpc>
                <a:spcPct val="100000"/>
              </a:lnSpc>
            </a:pPr>
            <a:endParaRPr kumimoji="0" lang="en-US" altLang="en-US" sz="2000" b="0" i="0" u="none" strike="noStrike" cap="none" normalizeH="0" baseline="0" dirty="0">
              <a:ln>
                <a:noFill/>
              </a:ln>
              <a:effectLst/>
              <a:latin typeface="Open Sans" panose="020B0606030504020204" pitchFamily="34" charset="0"/>
            </a:endParaRPr>
          </a:p>
          <a:p>
            <a:pPr marL="0" indent="0" defTabSz="914400">
              <a:lnSpc>
                <a:spcPct val="100000"/>
              </a:lnSpc>
              <a:buNone/>
            </a:pPr>
            <a:r>
              <a:rPr kumimoji="0" lang="en-US" altLang="en-US" sz="2000" b="0" i="0" u="none" strike="noStrike" cap="none" normalizeH="0" baseline="0" dirty="0">
                <a:ln>
                  <a:noFill/>
                </a:ln>
                <a:effectLst/>
                <a:latin typeface="Open Sans" panose="020B0606030504020204" pitchFamily="34" charset="0"/>
              </a:rPr>
              <a:t>e.g. </a:t>
            </a:r>
            <a:r>
              <a:rPr lang="en-US" altLang="en-US" sz="2000" dirty="0">
                <a:latin typeface="Open Sans" panose="020B0606030504020204" pitchFamily="34" charset="0"/>
              </a:rPr>
              <a:t>making all the points red</a:t>
            </a:r>
          </a:p>
          <a:p>
            <a:pPr defTabSz="914400">
              <a:lnSpc>
                <a:spcPct val="100000"/>
              </a:lnSpc>
            </a:pPr>
            <a:r>
              <a:rPr lang="en-US" altLang="en-US" sz="2000" dirty="0">
                <a:latin typeface="Open Sans" panose="020B0606030504020204" pitchFamily="34" charset="0"/>
              </a:rPr>
              <a:t>an </a:t>
            </a:r>
            <a:r>
              <a:rPr lang="en-US" altLang="en-US" sz="2000" i="1" dirty="0">
                <a:latin typeface="Open Sans" panose="020B0606030504020204" pitchFamily="34" charset="0"/>
              </a:rPr>
              <a:t>attribute </a:t>
            </a:r>
            <a:r>
              <a:rPr kumimoji="0" lang="en-US" altLang="en-US" sz="2000" b="0" i="0" u="none" strike="noStrike" cap="none" normalizeH="0" baseline="0" dirty="0">
                <a:ln>
                  <a:noFill/>
                </a:ln>
                <a:effectLst/>
                <a:latin typeface="Open Sans" panose="020B0606030504020204" pitchFamily="34" charset="0"/>
              </a:rPr>
              <a:t>should be defined as part of the </a:t>
            </a:r>
            <a:r>
              <a:rPr kumimoji="0" lang="en-US" altLang="en-US" sz="2000" b="0" i="0" u="none" strike="noStrike" cap="none" normalizeH="0" baseline="0" dirty="0" err="1">
                <a:ln>
                  <a:noFill/>
                </a:ln>
                <a:effectLst/>
                <a:latin typeface="Open Sans" panose="020B0606030504020204" pitchFamily="34" charset="0"/>
              </a:rPr>
              <a:t>geom</a:t>
            </a:r>
            <a:r>
              <a:rPr kumimoji="0" lang="en-US" altLang="en-US" sz="2000" b="0" i="0" u="none" strike="noStrike" cap="none" normalizeH="0" baseline="0" dirty="0">
                <a:ln>
                  <a:noFill/>
                </a:ln>
                <a:effectLst/>
                <a:latin typeface="Open Sans" panose="020B0606030504020204" pitchFamily="34" charset="0"/>
              </a:rPr>
              <a:t> and not in the </a:t>
            </a:r>
            <a:r>
              <a:rPr kumimoji="0" lang="en-US" altLang="en-US" sz="2000" b="0" i="0" u="none" strike="noStrike" cap="none" normalizeH="0" baseline="0" dirty="0" err="1">
                <a:ln>
                  <a:noFill/>
                </a:ln>
                <a:effectLst/>
                <a:latin typeface="Courier New" panose="02070309020205020404" pitchFamily="49" charset="0"/>
                <a:cs typeface="Courier New" panose="02070309020205020404" pitchFamily="49" charset="0"/>
              </a:rPr>
              <a:t>aes</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effectLst/>
                <a:latin typeface="Open Sans" panose="020B0606030504020204" pitchFamily="34" charset="0"/>
              </a:rPr>
              <a:t> function.</a:t>
            </a:r>
            <a:r>
              <a:rPr kumimoji="0" lang="en-US" altLang="en-US" sz="2000" b="0" i="0" u="none" strike="noStrike" cap="none" normalizeH="0" baseline="0" dirty="0">
                <a:ln>
                  <a:noFill/>
                </a:ln>
                <a:effectLst/>
              </a:rPr>
              <a:t> </a:t>
            </a:r>
            <a:endParaRPr kumimoji="0" lang="en-US" altLang="en-US" sz="2000" b="0" i="0" u="none" strike="noStrike" cap="none" normalizeH="0" baseline="0" dirty="0">
              <a:ln>
                <a:noFill/>
              </a:ln>
              <a:effectLst/>
              <a:latin typeface="Arial" panose="020B0604020202020204" pitchFamily="34" charset="0"/>
            </a:endParaRPr>
          </a:p>
        </p:txBody>
      </p:sp>
      <p:sp>
        <p:nvSpPr>
          <p:cNvPr id="5" name="TextBox 4">
            <a:extLst>
              <a:ext uri="{FF2B5EF4-FFF2-40B4-BE49-F238E27FC236}">
                <a16:creationId xmlns:a16="http://schemas.microsoft.com/office/drawing/2014/main" id="{16FEBC25-52CC-4571-860D-0F5952F90D51}"/>
              </a:ext>
            </a:extLst>
          </p:cNvPr>
          <p:cNvSpPr txBox="1"/>
          <p:nvPr/>
        </p:nvSpPr>
        <p:spPr>
          <a:xfrm>
            <a:off x="7355393" y="1229026"/>
            <a:ext cx="4652387" cy="646331"/>
          </a:xfrm>
          <a:prstGeom prst="rect">
            <a:avLst/>
          </a:prstGeom>
          <a:solidFill>
            <a:schemeClr val="bg1">
              <a:lumMod val="95000"/>
            </a:schemeClr>
          </a:solidFill>
        </p:spPr>
        <p:txBody>
          <a:bodyPr wrap="square">
            <a:spAutoFit/>
          </a:bodyPr>
          <a:lstStyle/>
          <a:p>
            <a:r>
              <a:rPr lang="en-GB" dirty="0" err="1"/>
              <a:t>ggplot</a:t>
            </a:r>
            <a:r>
              <a:rPr lang="en-GB" dirty="0"/>
              <a:t>(data, </a:t>
            </a:r>
            <a:r>
              <a:rPr lang="en-GB" dirty="0" err="1"/>
              <a:t>aes</a:t>
            </a:r>
            <a:r>
              <a:rPr lang="en-GB" dirty="0"/>
              <a:t>(x=</a:t>
            </a:r>
            <a:r>
              <a:rPr lang="en-GB" dirty="0" err="1"/>
              <a:t>wt</a:t>
            </a:r>
            <a:r>
              <a:rPr lang="en-GB" dirty="0"/>
              <a:t>, y=mpg)) +</a:t>
            </a:r>
          </a:p>
          <a:p>
            <a:r>
              <a:rPr lang="en-GB" dirty="0"/>
              <a:t>  </a:t>
            </a:r>
            <a:r>
              <a:rPr lang="en-GB" dirty="0" err="1"/>
              <a:t>geom_point</a:t>
            </a:r>
            <a:r>
              <a:rPr lang="en-GB" dirty="0"/>
              <a:t>(colour=“red”)</a:t>
            </a:r>
          </a:p>
        </p:txBody>
      </p:sp>
      <p:pic>
        <p:nvPicPr>
          <p:cNvPr id="7" name="Picture 6">
            <a:extLst>
              <a:ext uri="{FF2B5EF4-FFF2-40B4-BE49-F238E27FC236}">
                <a16:creationId xmlns:a16="http://schemas.microsoft.com/office/drawing/2014/main" id="{49187A8C-784D-405C-BC7E-3A76A37741C4}"/>
              </a:ext>
            </a:extLst>
          </p:cNvPr>
          <p:cNvPicPr>
            <a:picLocks noChangeAspect="1"/>
          </p:cNvPicPr>
          <p:nvPr/>
        </p:nvPicPr>
        <p:blipFill>
          <a:blip r:embed="rId2"/>
          <a:stretch>
            <a:fillRect/>
          </a:stretch>
        </p:blipFill>
        <p:spPr>
          <a:xfrm>
            <a:off x="7707111" y="2083189"/>
            <a:ext cx="4067472" cy="2691621"/>
          </a:xfrm>
          <a:prstGeom prst="rect">
            <a:avLst/>
          </a:prstGeom>
        </p:spPr>
      </p:pic>
    </p:spTree>
    <p:extLst>
      <p:ext uri="{BB962C8B-B14F-4D97-AF65-F5344CB8AC3E}">
        <p14:creationId xmlns:p14="http://schemas.microsoft.com/office/powerpoint/2010/main" val="29169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9EA6-DE53-4C49-8969-CCB0268769C0}"/>
              </a:ext>
            </a:extLst>
          </p:cNvPr>
          <p:cNvSpPr>
            <a:spLocks noGrp="1"/>
          </p:cNvSpPr>
          <p:nvPr>
            <p:ph type="title"/>
          </p:nvPr>
        </p:nvSpPr>
        <p:spPr/>
        <p:txBody>
          <a:bodyPr/>
          <a:lstStyle/>
          <a:p>
            <a:r>
              <a:rPr lang="en-GB" dirty="0"/>
              <a:t>Further aesthetics options</a:t>
            </a:r>
          </a:p>
        </p:txBody>
      </p:sp>
      <p:sp>
        <p:nvSpPr>
          <p:cNvPr id="3" name="Content Placeholder 2">
            <a:extLst>
              <a:ext uri="{FF2B5EF4-FFF2-40B4-BE49-F238E27FC236}">
                <a16:creationId xmlns:a16="http://schemas.microsoft.com/office/drawing/2014/main" id="{24533A51-8E8F-4A8E-8324-8255CE8FB64B}"/>
              </a:ext>
            </a:extLst>
          </p:cNvPr>
          <p:cNvSpPr>
            <a:spLocks noGrp="1"/>
          </p:cNvSpPr>
          <p:nvPr>
            <p:ph idx="1"/>
          </p:nvPr>
        </p:nvSpPr>
        <p:spPr>
          <a:xfrm>
            <a:off x="806245" y="1747226"/>
            <a:ext cx="10515600" cy="4351338"/>
          </a:xfrm>
        </p:spPr>
        <p:txBody>
          <a:bodyPr>
            <a:normAutofit/>
          </a:bodyPr>
          <a:lstStyle/>
          <a:p>
            <a:r>
              <a:rPr lang="en-GB" dirty="0"/>
              <a:t>Many other options:</a:t>
            </a:r>
          </a:p>
          <a:p>
            <a:pPr lvl="1"/>
            <a:r>
              <a:rPr lang="en-GB" dirty="0"/>
              <a:t>Jittering points to deal with many overlapping points</a:t>
            </a:r>
          </a:p>
          <a:p>
            <a:pPr lvl="1"/>
            <a:r>
              <a:rPr lang="en-GB" dirty="0"/>
              <a:t>Changing what values the axes start on/go to</a:t>
            </a:r>
          </a:p>
          <a:p>
            <a:pPr lvl="1"/>
            <a:r>
              <a:rPr lang="en-GB" dirty="0"/>
              <a:t>Changing to e.g. a log scale</a:t>
            </a:r>
          </a:p>
          <a:p>
            <a:endParaRPr lang="en-GB" dirty="0"/>
          </a:p>
          <a:p>
            <a:endParaRPr lang="en-GB" dirty="0"/>
          </a:p>
          <a:p>
            <a:r>
              <a:rPr lang="en-GB" dirty="0"/>
              <a:t>IMPORTANT – all these kinds of modifications are specific to a data layer rather than global attributes. Therefore they will be specified inside </a:t>
            </a:r>
            <a:r>
              <a:rPr lang="en-GB" dirty="0" err="1"/>
              <a:t>geom</a:t>
            </a:r>
            <a:r>
              <a:rPr lang="en-GB" dirty="0"/>
              <a:t>_&lt;type&gt;, not inside </a:t>
            </a:r>
            <a:r>
              <a:rPr lang="en-GB" dirty="0" err="1"/>
              <a:t>ggplot</a:t>
            </a:r>
            <a:r>
              <a:rPr lang="en-GB" dirty="0"/>
              <a:t>(), and they will be specified outside of </a:t>
            </a:r>
            <a:r>
              <a:rPr lang="en-GB" dirty="0" err="1"/>
              <a:t>aes</a:t>
            </a:r>
            <a:r>
              <a:rPr lang="en-GB" dirty="0"/>
              <a:t>()</a:t>
            </a:r>
          </a:p>
        </p:txBody>
      </p:sp>
    </p:spTree>
    <p:extLst>
      <p:ext uri="{BB962C8B-B14F-4D97-AF65-F5344CB8AC3E}">
        <p14:creationId xmlns:p14="http://schemas.microsoft.com/office/powerpoint/2010/main" val="98374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0B6F-95DE-4724-9627-73C8E64DDEDC}"/>
              </a:ext>
            </a:extLst>
          </p:cNvPr>
          <p:cNvSpPr>
            <a:spLocks noGrp="1"/>
          </p:cNvSpPr>
          <p:nvPr>
            <p:ph type="title"/>
          </p:nvPr>
        </p:nvSpPr>
        <p:spPr/>
        <p:txBody>
          <a:bodyPr/>
          <a:lstStyle/>
          <a:p>
            <a:r>
              <a:rPr lang="en-GB" dirty="0"/>
              <a:t>Positions</a:t>
            </a:r>
          </a:p>
        </p:txBody>
      </p:sp>
      <p:sp>
        <p:nvSpPr>
          <p:cNvPr id="3" name="Content Placeholder 2">
            <a:extLst>
              <a:ext uri="{FF2B5EF4-FFF2-40B4-BE49-F238E27FC236}">
                <a16:creationId xmlns:a16="http://schemas.microsoft.com/office/drawing/2014/main" id="{B3F70F6C-2D4C-4FFE-9964-7C94D383EC85}"/>
              </a:ext>
            </a:extLst>
          </p:cNvPr>
          <p:cNvSpPr>
            <a:spLocks noGrp="1"/>
          </p:cNvSpPr>
          <p:nvPr>
            <p:ph idx="1"/>
          </p:nvPr>
        </p:nvSpPr>
        <p:spPr>
          <a:xfrm>
            <a:off x="838200" y="1563328"/>
            <a:ext cx="10515600" cy="4043363"/>
          </a:xfrm>
        </p:spPr>
        <p:txBody>
          <a:bodyPr>
            <a:normAutofit/>
          </a:bodyPr>
          <a:lstStyle/>
          <a:p>
            <a:r>
              <a:rPr lang="en-GB" sz="1600" b="0" i="0" dirty="0">
                <a:effectLst/>
                <a:latin typeface="Open Sans" panose="020B0606030504020204" pitchFamily="34" charset="0"/>
              </a:rPr>
              <a:t>It’s quite common to adjust position, this is how you can account for overlapping data. The default position is “identity” which means that it takes the value exactly as it is in the data to position within the plot. There are a number of other options available though:</a:t>
            </a:r>
            <a:endParaRPr lang="en-GB" sz="1600" dirty="0"/>
          </a:p>
        </p:txBody>
      </p:sp>
      <p:graphicFrame>
        <p:nvGraphicFramePr>
          <p:cNvPr id="4" name="Table 3">
            <a:extLst>
              <a:ext uri="{FF2B5EF4-FFF2-40B4-BE49-F238E27FC236}">
                <a16:creationId xmlns:a16="http://schemas.microsoft.com/office/drawing/2014/main" id="{72F5C93A-82F2-43EE-BDB3-0E6EC6785FC2}"/>
              </a:ext>
            </a:extLst>
          </p:cNvPr>
          <p:cNvGraphicFramePr>
            <a:graphicFrameLocks noGrp="1"/>
          </p:cNvGraphicFramePr>
          <p:nvPr>
            <p:extLst>
              <p:ext uri="{D42A27DB-BD31-4B8C-83A1-F6EECF244321}">
                <p14:modId xmlns:p14="http://schemas.microsoft.com/office/powerpoint/2010/main" val="1332861519"/>
              </p:ext>
            </p:extLst>
          </p:nvPr>
        </p:nvGraphicFramePr>
        <p:xfrm>
          <a:off x="838200" y="2621987"/>
          <a:ext cx="10515600" cy="3181350"/>
        </p:xfrm>
        <a:graphic>
          <a:graphicData uri="http://schemas.openxmlformats.org/drawingml/2006/table">
            <a:tbl>
              <a:tblPr/>
              <a:tblGrid>
                <a:gridCol w="5257800">
                  <a:extLst>
                    <a:ext uri="{9D8B030D-6E8A-4147-A177-3AD203B41FA5}">
                      <a16:colId xmlns:a16="http://schemas.microsoft.com/office/drawing/2014/main" val="3189290651"/>
                    </a:ext>
                  </a:extLst>
                </a:gridCol>
                <a:gridCol w="5257800">
                  <a:extLst>
                    <a:ext uri="{9D8B030D-6E8A-4147-A177-3AD203B41FA5}">
                      <a16:colId xmlns:a16="http://schemas.microsoft.com/office/drawing/2014/main" val="1942691359"/>
                    </a:ext>
                  </a:extLst>
                </a:gridCol>
              </a:tblGrid>
              <a:tr h="0">
                <a:tc>
                  <a:txBody>
                    <a:bodyPr/>
                    <a:lstStyle/>
                    <a:p>
                      <a:pPr algn="l" fontAlgn="b"/>
                      <a:r>
                        <a:rPr lang="en-GB">
                          <a:solidFill>
                            <a:srgbClr val="666666"/>
                          </a:solidFill>
                          <a:effectLst/>
                          <a:latin typeface="Open Sans" panose="020B0606030504020204" pitchFamily="34" charset="0"/>
                        </a:rPr>
                        <a:t>Function</a:t>
                      </a:r>
                    </a:p>
                  </a:txBody>
                  <a:tcPr marL="47625" marR="47625" marT="95250" marB="95250" anchor="b">
                    <a:lnL>
                      <a:noFill/>
                    </a:lnL>
                    <a:lnR>
                      <a:noFill/>
                    </a:lnR>
                    <a:lnT>
                      <a:noFill/>
                    </a:lnT>
                    <a:lnB>
                      <a:noFill/>
                    </a:lnB>
                    <a:solidFill>
                      <a:srgbClr val="FFFFFF"/>
                    </a:solidFill>
                  </a:tcPr>
                </a:tc>
                <a:tc>
                  <a:txBody>
                    <a:bodyPr/>
                    <a:lstStyle/>
                    <a:p>
                      <a:pPr algn="l" fontAlgn="b"/>
                      <a:r>
                        <a:rPr lang="en-GB">
                          <a:solidFill>
                            <a:srgbClr val="666666"/>
                          </a:solidFill>
                          <a:effectLst/>
                          <a:latin typeface="Open Sans" panose="020B0606030504020204" pitchFamily="34" charset="0"/>
                        </a:rPr>
                        <a:t>Description</a:t>
                      </a:r>
                    </a:p>
                  </a:txBody>
                  <a:tcPr marL="47625" marR="47625" marT="95250" marB="95250" anchor="b">
                    <a:lnL>
                      <a:noFill/>
                    </a:lnL>
                    <a:lnR>
                      <a:noFill/>
                    </a:lnR>
                    <a:lnT>
                      <a:noFill/>
                    </a:lnT>
                    <a:lnB>
                      <a:noFill/>
                    </a:lnB>
                    <a:solidFill>
                      <a:srgbClr val="FFFFFF"/>
                    </a:solidFill>
                  </a:tcPr>
                </a:tc>
                <a:extLst>
                  <a:ext uri="{0D108BD9-81ED-4DB2-BD59-A6C34878D82A}">
                    <a16:rowId xmlns:a16="http://schemas.microsoft.com/office/drawing/2014/main" val="2443147198"/>
                  </a:ext>
                </a:extLst>
              </a:tr>
              <a:tr h="0">
                <a:tc>
                  <a:txBody>
                    <a:bodyPr/>
                    <a:lstStyle/>
                    <a:p>
                      <a:pPr algn="l" fontAlgn="ctr"/>
                      <a:r>
                        <a:rPr lang="en-GB" b="1" dirty="0" err="1">
                          <a:effectLst/>
                          <a:latin typeface="Open Sans" panose="020B0606030504020204" pitchFamily="34" charset="0"/>
                        </a:rPr>
                        <a:t>position_dodge</a:t>
                      </a:r>
                      <a:r>
                        <a:rPr lang="en-GB" b="1" dirty="0">
                          <a:effectLst/>
                          <a:latin typeface="Open Sans" panose="020B0606030504020204" pitchFamily="34" charset="0"/>
                        </a:rPr>
                        <a:t>()</a:t>
                      </a:r>
                      <a:r>
                        <a:rPr lang="en-GB" dirty="0">
                          <a:effectLst/>
                          <a:latin typeface="Open Sans" panose="020B0606030504020204" pitchFamily="34" charset="0"/>
                        </a:rPr>
                        <a:t> </a:t>
                      </a:r>
                      <a:r>
                        <a:rPr lang="en-GB" b="1" dirty="0">
                          <a:effectLst/>
                          <a:latin typeface="Open Sans" panose="020B0606030504020204" pitchFamily="34" charset="0"/>
                        </a:rPr>
                        <a:t>position_dodge2()</a:t>
                      </a:r>
                      <a:endParaRPr lang="en-GB" dirty="0">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Dodge overlapping objects side-to-side, preserving the vertical position. The position_dodge() version requires a grouping in the data, position_dodge2() doesn’t</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654395487"/>
                  </a:ext>
                </a:extLst>
              </a:tr>
              <a:tr h="0">
                <a:tc>
                  <a:txBody>
                    <a:bodyPr/>
                    <a:lstStyle/>
                    <a:p>
                      <a:pPr algn="l" fontAlgn="ctr"/>
                      <a:r>
                        <a:rPr lang="en-GB" b="1">
                          <a:effectLst/>
                          <a:latin typeface="Open Sans" panose="020B0606030504020204" pitchFamily="34" charset="0"/>
                        </a:rPr>
                        <a:t>position_identity()</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No adjustment to position </a:t>
                      </a:r>
                      <a:r>
                        <a:rPr lang="en-GB" i="1">
                          <a:effectLst/>
                          <a:latin typeface="Open Sans" panose="020B0606030504020204" pitchFamily="34" charset="0"/>
                        </a:rPr>
                        <a:t>(default)</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581200718"/>
                  </a:ext>
                </a:extLst>
              </a:tr>
              <a:tr h="0">
                <a:tc>
                  <a:txBody>
                    <a:bodyPr/>
                    <a:lstStyle/>
                    <a:p>
                      <a:pPr algn="l" fontAlgn="ctr"/>
                      <a:r>
                        <a:rPr lang="en-GB" b="1">
                          <a:effectLst/>
                          <a:latin typeface="Open Sans" panose="020B0606030504020204" pitchFamily="34" charset="0"/>
                        </a:rPr>
                        <a:t>position_jitter()</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A pseudo-randomisation of points to seperate them</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1839432257"/>
                  </a:ext>
                </a:extLst>
              </a:tr>
              <a:tr h="0">
                <a:tc>
                  <a:txBody>
                    <a:bodyPr/>
                    <a:lstStyle/>
                    <a:p>
                      <a:pPr algn="l" fontAlgn="ctr"/>
                      <a:r>
                        <a:rPr lang="en-GB" b="1">
                          <a:effectLst/>
                          <a:latin typeface="Open Sans" panose="020B0606030504020204" pitchFamily="34" charset="0"/>
                        </a:rPr>
                        <a:t>position_jitterdodge()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Simultaneously dodge and jitter</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63345921"/>
                  </a:ext>
                </a:extLst>
              </a:tr>
              <a:tr h="0">
                <a:tc>
                  <a:txBody>
                    <a:bodyPr/>
                    <a:lstStyle/>
                    <a:p>
                      <a:pPr algn="l" fontAlgn="ctr"/>
                      <a:r>
                        <a:rPr lang="en-GB" b="1">
                          <a:effectLst/>
                          <a:latin typeface="Open Sans" panose="020B0606030504020204" pitchFamily="34" charset="0"/>
                        </a:rPr>
                        <a:t>position_nudge()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Nudge points a fixed distance</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397771771"/>
                  </a:ext>
                </a:extLst>
              </a:tr>
              <a:tr h="0">
                <a:tc>
                  <a:txBody>
                    <a:bodyPr/>
                    <a:lstStyle/>
                    <a:p>
                      <a:pPr algn="l" fontAlgn="ctr"/>
                      <a:r>
                        <a:rPr lang="en-GB" b="1">
                          <a:effectLst/>
                          <a:latin typeface="Open Sans" panose="020B0606030504020204" pitchFamily="34" charset="0"/>
                        </a:rPr>
                        <a:t>position_stack()</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Stacks bars on top of each other</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348258405"/>
                  </a:ext>
                </a:extLst>
              </a:tr>
              <a:tr h="0">
                <a:tc>
                  <a:txBody>
                    <a:bodyPr/>
                    <a:lstStyle/>
                    <a:p>
                      <a:pPr algn="l" fontAlgn="ctr"/>
                      <a:r>
                        <a:rPr lang="en-GB" b="1">
                          <a:effectLst/>
                          <a:latin typeface="Open Sans" panose="020B0606030504020204" pitchFamily="34" charset="0"/>
                        </a:rPr>
                        <a:t>position_fill()</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dirty="0">
                          <a:effectLst/>
                          <a:latin typeface="Open Sans" panose="020B0606030504020204" pitchFamily="34" charset="0"/>
                        </a:rPr>
                        <a:t>Stacks bars and standardises each stack to have constant height</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641478068"/>
                  </a:ext>
                </a:extLst>
              </a:tr>
            </a:tbl>
          </a:graphicData>
        </a:graphic>
      </p:graphicFrame>
    </p:spTree>
    <p:extLst>
      <p:ext uri="{BB962C8B-B14F-4D97-AF65-F5344CB8AC3E}">
        <p14:creationId xmlns:p14="http://schemas.microsoft.com/office/powerpoint/2010/main" val="1077064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9EC1-77AE-48E9-993B-FE6712862D5B}"/>
              </a:ext>
            </a:extLst>
          </p:cNvPr>
          <p:cNvSpPr>
            <a:spLocks noGrp="1"/>
          </p:cNvSpPr>
          <p:nvPr>
            <p:ph type="title"/>
          </p:nvPr>
        </p:nvSpPr>
        <p:spPr/>
        <p:txBody>
          <a:bodyPr/>
          <a:lstStyle/>
          <a:p>
            <a:r>
              <a:rPr lang="en-GB" dirty="0"/>
              <a:t>Exercise 2</a:t>
            </a:r>
          </a:p>
        </p:txBody>
      </p:sp>
      <p:sp>
        <p:nvSpPr>
          <p:cNvPr id="3" name="Content Placeholder 2">
            <a:extLst>
              <a:ext uri="{FF2B5EF4-FFF2-40B4-BE49-F238E27FC236}">
                <a16:creationId xmlns:a16="http://schemas.microsoft.com/office/drawing/2014/main" id="{CAEEA666-751C-409B-8169-009F39608875}"/>
              </a:ext>
            </a:extLst>
          </p:cNvPr>
          <p:cNvSpPr>
            <a:spLocks noGrp="1"/>
          </p:cNvSpPr>
          <p:nvPr>
            <p:ph idx="1"/>
          </p:nvPr>
        </p:nvSpPr>
        <p:spPr/>
        <p:txBody>
          <a:bodyPr/>
          <a:lstStyle/>
          <a:p>
            <a:r>
              <a:rPr lang="en-GB" dirty="0"/>
              <a:t> exercise 2 in the exercises file, or the exercise that comes after the “positions” section on the aesthetics page of the app</a:t>
            </a:r>
          </a:p>
        </p:txBody>
      </p:sp>
    </p:spTree>
    <p:extLst>
      <p:ext uri="{BB962C8B-B14F-4D97-AF65-F5344CB8AC3E}">
        <p14:creationId xmlns:p14="http://schemas.microsoft.com/office/powerpoint/2010/main" val="1045435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A8F9-B3BA-44FB-8EFA-4C5746D380BA}"/>
              </a:ext>
            </a:extLst>
          </p:cNvPr>
          <p:cNvSpPr>
            <a:spLocks noGrp="1"/>
          </p:cNvSpPr>
          <p:nvPr>
            <p:ph type="title"/>
          </p:nvPr>
        </p:nvSpPr>
        <p:spPr/>
        <p:txBody>
          <a:bodyPr/>
          <a:lstStyle/>
          <a:p>
            <a:r>
              <a:rPr lang="en-GB" dirty="0"/>
              <a:t>Scales and axes</a:t>
            </a:r>
          </a:p>
        </p:txBody>
      </p:sp>
      <p:sp>
        <p:nvSpPr>
          <p:cNvPr id="3" name="Content Placeholder 2">
            <a:extLst>
              <a:ext uri="{FF2B5EF4-FFF2-40B4-BE49-F238E27FC236}">
                <a16:creationId xmlns:a16="http://schemas.microsoft.com/office/drawing/2014/main" id="{392C7B0E-C3AC-474A-AFE5-18A8C2D91E35}"/>
              </a:ext>
            </a:extLst>
          </p:cNvPr>
          <p:cNvSpPr>
            <a:spLocks noGrp="1"/>
          </p:cNvSpPr>
          <p:nvPr>
            <p:ph idx="1"/>
          </p:nvPr>
        </p:nvSpPr>
        <p:spPr/>
        <p:txBody>
          <a:bodyPr/>
          <a:lstStyle/>
          <a:p>
            <a:r>
              <a:rPr lang="en-GB" dirty="0"/>
              <a:t>Scales affect how the aesthetics are set up and control visual properties of the data values.</a:t>
            </a:r>
          </a:p>
          <a:p>
            <a:r>
              <a:rPr lang="en-GB" dirty="0"/>
              <a:t>Functions of the type scale_&lt;name&gt;_&lt;</a:t>
            </a:r>
            <a:r>
              <a:rPr lang="en-GB" dirty="0" err="1"/>
              <a:t>data_type</a:t>
            </a:r>
            <a:r>
              <a:rPr lang="en-GB" dirty="0"/>
              <a:t>&gt;</a:t>
            </a:r>
          </a:p>
          <a:p>
            <a:pPr lvl="1"/>
            <a:r>
              <a:rPr lang="en-GB" dirty="0"/>
              <a:t>E.g. </a:t>
            </a:r>
            <a:r>
              <a:rPr lang="en-GB" dirty="0" err="1">
                <a:highlight>
                  <a:srgbClr val="C0C0C0"/>
                </a:highlight>
                <a:latin typeface="Consolas" panose="020B0609020204030204" pitchFamily="49" charset="0"/>
              </a:rPr>
              <a:t>scale_x_contiuous</a:t>
            </a:r>
            <a:r>
              <a:rPr lang="en-GB" dirty="0">
                <a:highlight>
                  <a:srgbClr val="C0C0C0"/>
                </a:highlight>
                <a:latin typeface="Consolas" panose="020B0609020204030204" pitchFamily="49" charset="0"/>
              </a:rPr>
              <a:t>()</a:t>
            </a:r>
            <a:r>
              <a:rPr lang="en-GB" dirty="0"/>
              <a:t>,  </a:t>
            </a:r>
            <a:r>
              <a:rPr lang="en-GB" dirty="0" err="1">
                <a:highlight>
                  <a:srgbClr val="C0C0C0"/>
                </a:highlight>
                <a:latin typeface="Consolas" panose="020B0609020204030204" pitchFamily="49" charset="0"/>
              </a:rPr>
              <a:t>scale_y_discrete</a:t>
            </a:r>
            <a:r>
              <a:rPr lang="en-GB" dirty="0">
                <a:highlight>
                  <a:srgbClr val="C0C0C0"/>
                </a:highlight>
                <a:latin typeface="Consolas" panose="020B0609020204030204" pitchFamily="49" charset="0"/>
              </a:rPr>
              <a:t>(), </a:t>
            </a:r>
            <a:r>
              <a:rPr lang="en-GB" dirty="0" err="1">
                <a:highlight>
                  <a:srgbClr val="C0C0C0"/>
                </a:highlight>
                <a:latin typeface="Consolas" panose="020B0609020204030204" pitchFamily="49" charset="0"/>
              </a:rPr>
              <a:t>scale_colour_continuous</a:t>
            </a:r>
            <a:r>
              <a:rPr lang="en-GB" dirty="0">
                <a:highlight>
                  <a:srgbClr val="C0C0C0"/>
                </a:highlight>
                <a:latin typeface="Consolas" panose="020B0609020204030204" pitchFamily="49" charset="0"/>
              </a:rPr>
              <a:t>()</a:t>
            </a:r>
          </a:p>
          <a:p>
            <a:r>
              <a:rPr lang="en-GB" dirty="0"/>
              <a:t>Within these you can define things such as: limits of the axes, labels and axis titles, colour palette, </a:t>
            </a:r>
          </a:p>
          <a:p>
            <a:endParaRPr lang="en-GB" dirty="0"/>
          </a:p>
          <a:p>
            <a:r>
              <a:rPr lang="en-GB" dirty="0"/>
              <a:t>There are </a:t>
            </a:r>
            <a:r>
              <a:rPr lang="en-GB" i="1" dirty="0"/>
              <a:t>many, many</a:t>
            </a:r>
            <a:r>
              <a:rPr lang="en-GB" dirty="0"/>
              <a:t> scale options/ functions – do not try and memorise them all, just be aware that they are available!</a:t>
            </a:r>
          </a:p>
        </p:txBody>
      </p:sp>
    </p:spTree>
    <p:extLst>
      <p:ext uri="{BB962C8B-B14F-4D97-AF65-F5344CB8AC3E}">
        <p14:creationId xmlns:p14="http://schemas.microsoft.com/office/powerpoint/2010/main" val="3295144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9EC1-77AE-48E9-993B-FE6712862D5B}"/>
              </a:ext>
            </a:extLst>
          </p:cNvPr>
          <p:cNvSpPr>
            <a:spLocks noGrp="1"/>
          </p:cNvSpPr>
          <p:nvPr>
            <p:ph type="title"/>
          </p:nvPr>
        </p:nvSpPr>
        <p:spPr/>
        <p:txBody>
          <a:bodyPr/>
          <a:lstStyle/>
          <a:p>
            <a:r>
              <a:rPr lang="en-GB" dirty="0"/>
              <a:t>Exercise 3</a:t>
            </a:r>
          </a:p>
        </p:txBody>
      </p:sp>
      <p:sp>
        <p:nvSpPr>
          <p:cNvPr id="3" name="Content Placeholder 2">
            <a:extLst>
              <a:ext uri="{FF2B5EF4-FFF2-40B4-BE49-F238E27FC236}">
                <a16:creationId xmlns:a16="http://schemas.microsoft.com/office/drawing/2014/main" id="{CAEEA666-751C-409B-8169-009F39608875}"/>
              </a:ext>
            </a:extLst>
          </p:cNvPr>
          <p:cNvSpPr>
            <a:spLocks noGrp="1"/>
          </p:cNvSpPr>
          <p:nvPr>
            <p:ph idx="1"/>
          </p:nvPr>
        </p:nvSpPr>
        <p:spPr/>
        <p:txBody>
          <a:bodyPr/>
          <a:lstStyle/>
          <a:p>
            <a:r>
              <a:rPr lang="en-GB" dirty="0"/>
              <a:t> exercise 3 in the exercises file, or the exercise that comes after the “scale” section on the aesthetics page of the app</a:t>
            </a:r>
          </a:p>
        </p:txBody>
      </p:sp>
    </p:spTree>
    <p:extLst>
      <p:ext uri="{BB962C8B-B14F-4D97-AF65-F5344CB8AC3E}">
        <p14:creationId xmlns:p14="http://schemas.microsoft.com/office/powerpoint/2010/main" val="2446342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9B58-EE8B-43B7-9EA7-4FB5C0C89F6C}"/>
              </a:ext>
            </a:extLst>
          </p:cNvPr>
          <p:cNvSpPr>
            <a:spLocks noGrp="1"/>
          </p:cNvSpPr>
          <p:nvPr>
            <p:ph type="title"/>
          </p:nvPr>
        </p:nvSpPr>
        <p:spPr/>
        <p:txBody>
          <a:bodyPr/>
          <a:lstStyle/>
          <a:p>
            <a:r>
              <a:rPr lang="en-GB" dirty="0"/>
              <a:t>Geometry layers</a:t>
            </a:r>
          </a:p>
        </p:txBody>
      </p:sp>
      <p:sp>
        <p:nvSpPr>
          <p:cNvPr id="3" name="Content Placeholder 2">
            <a:extLst>
              <a:ext uri="{FF2B5EF4-FFF2-40B4-BE49-F238E27FC236}">
                <a16:creationId xmlns:a16="http://schemas.microsoft.com/office/drawing/2014/main" id="{CF0EAE4F-AEB3-4AC6-B3CF-78C925F99AFB}"/>
              </a:ext>
            </a:extLst>
          </p:cNvPr>
          <p:cNvSpPr>
            <a:spLocks noGrp="1"/>
          </p:cNvSpPr>
          <p:nvPr>
            <p:ph idx="1"/>
          </p:nvPr>
        </p:nvSpPr>
        <p:spPr/>
        <p:txBody>
          <a:bodyPr/>
          <a:lstStyle/>
          <a:p>
            <a:r>
              <a:rPr lang="en-GB" dirty="0"/>
              <a:t>These are the </a:t>
            </a:r>
            <a:r>
              <a:rPr lang="en-GB" dirty="0" err="1"/>
              <a:t>geom</a:t>
            </a:r>
            <a:r>
              <a:rPr lang="en-GB" dirty="0"/>
              <a:t> layers we have already used: </a:t>
            </a:r>
            <a:r>
              <a:rPr lang="en-GB" dirty="0" err="1"/>
              <a:t>gemo_bar</a:t>
            </a:r>
            <a:r>
              <a:rPr lang="en-GB" dirty="0"/>
              <a:t>, </a:t>
            </a:r>
            <a:r>
              <a:rPr lang="en-GB" dirty="0" err="1"/>
              <a:t>geom_line</a:t>
            </a:r>
            <a:r>
              <a:rPr lang="en-GB" dirty="0"/>
              <a:t> etc.</a:t>
            </a:r>
          </a:p>
          <a:p>
            <a:pPr lvl="1"/>
            <a:r>
              <a:rPr lang="en-GB" dirty="0"/>
              <a:t>There are ~50 options! </a:t>
            </a:r>
          </a:p>
          <a:p>
            <a:pPr lvl="1"/>
            <a:r>
              <a:rPr lang="en-GB" dirty="0"/>
              <a:t>You will probably only use a few of these frequently</a:t>
            </a:r>
          </a:p>
        </p:txBody>
      </p:sp>
    </p:spTree>
    <p:extLst>
      <p:ext uri="{BB962C8B-B14F-4D97-AF65-F5344CB8AC3E}">
        <p14:creationId xmlns:p14="http://schemas.microsoft.com/office/powerpoint/2010/main" val="2747122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470E-64BD-48E6-8DDA-37BB4933A521}"/>
              </a:ext>
            </a:extLst>
          </p:cNvPr>
          <p:cNvSpPr>
            <a:spLocks noGrp="1"/>
          </p:cNvSpPr>
          <p:nvPr>
            <p:ph type="title"/>
          </p:nvPr>
        </p:nvSpPr>
        <p:spPr/>
        <p:txBody>
          <a:bodyPr/>
          <a:lstStyle/>
          <a:p>
            <a:r>
              <a:rPr lang="en-GB" dirty="0"/>
              <a:t>Why visualising data is important</a:t>
            </a:r>
          </a:p>
        </p:txBody>
      </p:sp>
      <p:sp>
        <p:nvSpPr>
          <p:cNvPr id="3" name="Content Placeholder 2">
            <a:extLst>
              <a:ext uri="{FF2B5EF4-FFF2-40B4-BE49-F238E27FC236}">
                <a16:creationId xmlns:a16="http://schemas.microsoft.com/office/drawing/2014/main" id="{D847CE8F-9CD3-41F3-9633-11F0650A8B60}"/>
              </a:ext>
            </a:extLst>
          </p:cNvPr>
          <p:cNvSpPr>
            <a:spLocks noGrp="1"/>
          </p:cNvSpPr>
          <p:nvPr>
            <p:ph idx="1"/>
          </p:nvPr>
        </p:nvSpPr>
        <p:spPr>
          <a:xfrm>
            <a:off x="838200" y="1825625"/>
            <a:ext cx="4023049" cy="4351338"/>
          </a:xfrm>
        </p:spPr>
        <p:txBody>
          <a:bodyPr/>
          <a:lstStyle/>
          <a:p>
            <a:r>
              <a:rPr lang="en-GB" dirty="0"/>
              <a:t>These datasets all have the same mean, median, standard deviation</a:t>
            </a:r>
          </a:p>
        </p:txBody>
      </p:sp>
      <p:pic>
        <p:nvPicPr>
          <p:cNvPr id="2050" name="Picture 2" descr="The Datasaurus Dozen">
            <a:extLst>
              <a:ext uri="{FF2B5EF4-FFF2-40B4-BE49-F238E27FC236}">
                <a16:creationId xmlns:a16="http://schemas.microsoft.com/office/drawing/2014/main" id="{BC4BE49D-BF8E-4D5A-8862-BFF17BE810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7523" y="1690691"/>
            <a:ext cx="5909780" cy="4128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945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9B58-EE8B-43B7-9EA7-4FB5C0C89F6C}"/>
              </a:ext>
            </a:extLst>
          </p:cNvPr>
          <p:cNvSpPr>
            <a:spLocks noGrp="1"/>
          </p:cNvSpPr>
          <p:nvPr>
            <p:ph type="title"/>
          </p:nvPr>
        </p:nvSpPr>
        <p:spPr/>
        <p:txBody>
          <a:bodyPr/>
          <a:lstStyle/>
          <a:p>
            <a:r>
              <a:rPr lang="en-GB" dirty="0"/>
              <a:t>Geometry layers – some examples</a:t>
            </a:r>
          </a:p>
        </p:txBody>
      </p:sp>
      <p:graphicFrame>
        <p:nvGraphicFramePr>
          <p:cNvPr id="6" name="Table 5">
            <a:extLst>
              <a:ext uri="{FF2B5EF4-FFF2-40B4-BE49-F238E27FC236}">
                <a16:creationId xmlns:a16="http://schemas.microsoft.com/office/drawing/2014/main" id="{D8408E5E-02B9-4AC0-8449-8D5364E00E7B}"/>
              </a:ext>
            </a:extLst>
          </p:cNvPr>
          <p:cNvGraphicFramePr>
            <a:graphicFrameLocks noGrp="1"/>
          </p:cNvGraphicFramePr>
          <p:nvPr>
            <p:extLst>
              <p:ext uri="{D42A27DB-BD31-4B8C-83A1-F6EECF244321}">
                <p14:modId xmlns:p14="http://schemas.microsoft.com/office/powerpoint/2010/main" val="1458261592"/>
              </p:ext>
            </p:extLst>
          </p:nvPr>
        </p:nvGraphicFramePr>
        <p:xfrm>
          <a:off x="1069258" y="1497787"/>
          <a:ext cx="10660626" cy="4636533"/>
        </p:xfrm>
        <a:graphic>
          <a:graphicData uri="http://schemas.openxmlformats.org/drawingml/2006/table">
            <a:tbl>
              <a:tblPr/>
              <a:tblGrid>
                <a:gridCol w="1408471">
                  <a:extLst>
                    <a:ext uri="{9D8B030D-6E8A-4147-A177-3AD203B41FA5}">
                      <a16:colId xmlns:a16="http://schemas.microsoft.com/office/drawing/2014/main" val="1152714497"/>
                    </a:ext>
                  </a:extLst>
                </a:gridCol>
                <a:gridCol w="1858297">
                  <a:extLst>
                    <a:ext uri="{9D8B030D-6E8A-4147-A177-3AD203B41FA5}">
                      <a16:colId xmlns:a16="http://schemas.microsoft.com/office/drawing/2014/main" val="752761264"/>
                    </a:ext>
                  </a:extLst>
                </a:gridCol>
                <a:gridCol w="7393858">
                  <a:extLst>
                    <a:ext uri="{9D8B030D-6E8A-4147-A177-3AD203B41FA5}">
                      <a16:colId xmlns:a16="http://schemas.microsoft.com/office/drawing/2014/main" val="1489400548"/>
                    </a:ext>
                  </a:extLst>
                </a:gridCol>
              </a:tblGrid>
              <a:tr h="318868">
                <a:tc>
                  <a:txBody>
                    <a:bodyPr/>
                    <a:lstStyle/>
                    <a:p>
                      <a:pPr algn="l" fontAlgn="b"/>
                      <a:r>
                        <a:rPr lang="en-GB" sz="1400" b="1" dirty="0">
                          <a:solidFill>
                            <a:srgbClr val="666666"/>
                          </a:solidFill>
                          <a:effectLst/>
                          <a:latin typeface="Open Sans" panose="020B0606030504020204" pitchFamily="34" charset="0"/>
                        </a:rPr>
                        <a:t>Group</a:t>
                      </a:r>
                    </a:p>
                  </a:txBody>
                  <a:tcPr marL="28978" marR="28978" marT="57956" marB="57956" anchor="b">
                    <a:lnL>
                      <a:noFill/>
                    </a:lnL>
                    <a:lnR>
                      <a:noFill/>
                    </a:lnR>
                    <a:lnT>
                      <a:noFill/>
                    </a:lnT>
                    <a:lnB>
                      <a:noFill/>
                    </a:lnB>
                  </a:tcPr>
                </a:tc>
                <a:tc>
                  <a:txBody>
                    <a:bodyPr/>
                    <a:lstStyle/>
                    <a:p>
                      <a:pPr algn="l" fontAlgn="b"/>
                      <a:r>
                        <a:rPr lang="en-GB" sz="1400" b="1">
                          <a:solidFill>
                            <a:srgbClr val="666666"/>
                          </a:solidFill>
                          <a:effectLst/>
                          <a:latin typeface="Open Sans" panose="020B0606030504020204" pitchFamily="34" charset="0"/>
                        </a:rPr>
                        <a:t>Function</a:t>
                      </a:r>
                    </a:p>
                  </a:txBody>
                  <a:tcPr marL="28978" marR="28978" marT="57956" marB="57956" anchor="b">
                    <a:lnL>
                      <a:noFill/>
                    </a:lnL>
                    <a:lnR>
                      <a:noFill/>
                    </a:lnR>
                    <a:lnT>
                      <a:noFill/>
                    </a:lnT>
                    <a:lnB>
                      <a:noFill/>
                    </a:lnB>
                  </a:tcPr>
                </a:tc>
                <a:tc>
                  <a:txBody>
                    <a:bodyPr/>
                    <a:lstStyle/>
                    <a:p>
                      <a:pPr algn="l" fontAlgn="b"/>
                      <a:r>
                        <a:rPr lang="en-GB" sz="1400" b="1" dirty="0">
                          <a:solidFill>
                            <a:srgbClr val="666666"/>
                          </a:solidFill>
                          <a:effectLst/>
                          <a:latin typeface="Open Sans" panose="020B0606030504020204" pitchFamily="34" charset="0"/>
                        </a:rPr>
                        <a:t>Description</a:t>
                      </a:r>
                    </a:p>
                  </a:txBody>
                  <a:tcPr marL="28978" marR="28978" marT="57956" marB="57956" anchor="b">
                    <a:lnL>
                      <a:noFill/>
                    </a:lnL>
                    <a:lnR>
                      <a:noFill/>
                    </a:lnR>
                    <a:lnT>
                      <a:noFill/>
                    </a:lnT>
                    <a:lnB>
                      <a:noFill/>
                    </a:lnB>
                  </a:tcPr>
                </a:tc>
                <a:extLst>
                  <a:ext uri="{0D108BD9-81ED-4DB2-BD59-A6C34878D82A}">
                    <a16:rowId xmlns:a16="http://schemas.microsoft.com/office/drawing/2014/main" val="3173409864"/>
                  </a:ext>
                </a:extLst>
              </a:tr>
              <a:tr h="788854">
                <a:tc rowSpan="3">
                  <a:txBody>
                    <a:bodyPr/>
                    <a:lstStyle/>
                    <a:p>
                      <a:pPr algn="l" fontAlgn="ctr"/>
                      <a:r>
                        <a:rPr lang="en-GB" sz="1400" dirty="0">
                          <a:effectLst/>
                          <a:latin typeface="Open Sans" panose="020B0606030504020204" pitchFamily="34" charset="0"/>
                        </a:rPr>
                        <a:t>Scatter</a:t>
                      </a:r>
                    </a:p>
                  </a:txBody>
                  <a:tcPr marL="28978" marR="28978" marT="40569" marB="40569" anchor="ctr">
                    <a:lnL>
                      <a:noFill/>
                    </a:lnL>
                    <a:lnR>
                      <a:noFill/>
                    </a:lnR>
                    <a:lnT>
                      <a:noFill/>
                    </a:lnT>
                    <a:lnB>
                      <a:noFill/>
                    </a:lnB>
                  </a:tcPr>
                </a:tc>
                <a:tc>
                  <a:txBody>
                    <a:bodyPr/>
                    <a:lstStyle/>
                    <a:p>
                      <a:pPr algn="l" fontAlgn="ctr"/>
                      <a:r>
                        <a:rPr lang="en-GB" sz="1400" b="1" dirty="0" err="1">
                          <a:effectLst/>
                          <a:latin typeface="Open Sans" panose="020B0606030504020204" pitchFamily="34" charset="0"/>
                        </a:rPr>
                        <a:t>geom_point</a:t>
                      </a:r>
                      <a:r>
                        <a:rPr lang="en-GB" sz="1400" b="1" dirty="0">
                          <a:effectLst/>
                          <a:latin typeface="Open Sans" panose="020B0606030504020204" pitchFamily="34" charset="0"/>
                        </a:rPr>
                        <a:t>()</a:t>
                      </a:r>
                      <a:endParaRPr lang="en-GB" sz="1400" dirty="0">
                        <a:effectLst/>
                        <a:latin typeface="Open Sans" panose="020B0606030504020204" pitchFamily="34" charset="0"/>
                      </a:endParaRPr>
                    </a:p>
                  </a:txBody>
                  <a:tcPr marL="28978" marR="28978" marT="40569" marB="40569" anchor="ctr">
                    <a:lnL>
                      <a:noFill/>
                    </a:lnL>
                    <a:lnR>
                      <a:noFill/>
                    </a:lnR>
                    <a:lnT>
                      <a:noFill/>
                    </a:lnT>
                    <a:lnB>
                      <a:noFill/>
                    </a:lnB>
                  </a:tcPr>
                </a:tc>
                <a:tc>
                  <a:txBody>
                    <a:bodyPr/>
                    <a:lstStyle/>
                    <a:p>
                      <a:pPr algn="l" fontAlgn="ctr"/>
                      <a:r>
                        <a:rPr lang="en-GB" sz="1400" dirty="0">
                          <a:effectLst/>
                          <a:latin typeface="Open Sans" panose="020B0606030504020204" pitchFamily="34" charset="0"/>
                        </a:rPr>
                        <a:t>This is the foundation for the next 2 variations. Scatterplots are the most useful for displaying the relationship between 2 continuous variables. You can map another variable to size which will create a bubble chart from this.</a:t>
                      </a:r>
                    </a:p>
                  </a:txBody>
                  <a:tcPr marL="28978" marR="28978" marT="40569" marB="40569" anchor="ctr">
                    <a:lnL>
                      <a:noFill/>
                    </a:lnL>
                    <a:lnR>
                      <a:noFill/>
                    </a:lnR>
                    <a:lnT>
                      <a:noFill/>
                    </a:lnT>
                    <a:lnB>
                      <a:noFill/>
                    </a:lnB>
                  </a:tcPr>
                </a:tc>
                <a:extLst>
                  <a:ext uri="{0D108BD9-81ED-4DB2-BD59-A6C34878D82A}">
                    <a16:rowId xmlns:a16="http://schemas.microsoft.com/office/drawing/2014/main" val="2296354270"/>
                  </a:ext>
                </a:extLst>
              </a:tr>
              <a:tr h="653750">
                <a:tc vMerge="1">
                  <a:txBody>
                    <a:bodyPr/>
                    <a:lstStyle/>
                    <a:p>
                      <a:endParaRPr lang="en-GB"/>
                    </a:p>
                  </a:txBody>
                  <a:tcPr/>
                </a:tc>
                <a:tc>
                  <a:txBody>
                    <a:bodyPr/>
                    <a:lstStyle/>
                    <a:p>
                      <a:pPr algn="l" fontAlgn="ctr"/>
                      <a:r>
                        <a:rPr lang="en-GB" sz="1400" b="1" dirty="0" err="1">
                          <a:effectLst/>
                          <a:latin typeface="Open Sans" panose="020B0606030504020204" pitchFamily="34" charset="0"/>
                        </a:rPr>
                        <a:t>geom_jitter</a:t>
                      </a:r>
                      <a:r>
                        <a:rPr lang="en-GB" sz="1400" b="1" dirty="0">
                          <a:effectLst/>
                          <a:latin typeface="Open Sans" panose="020B0606030504020204" pitchFamily="34" charset="0"/>
                        </a:rPr>
                        <a:t>()</a:t>
                      </a:r>
                      <a:endParaRPr lang="en-GB" sz="1400" dirty="0">
                        <a:effectLst/>
                        <a:latin typeface="Open Sans" panose="020B0606030504020204" pitchFamily="34" charset="0"/>
                      </a:endParaRPr>
                    </a:p>
                  </a:txBody>
                  <a:tcPr marL="28978" marR="28978" marT="40569" marB="40569" anchor="ctr">
                    <a:lnL>
                      <a:noFill/>
                    </a:lnL>
                    <a:lnR>
                      <a:noFill/>
                    </a:lnR>
                    <a:lnT>
                      <a:noFill/>
                    </a:lnT>
                    <a:lnB>
                      <a:noFill/>
                    </a:lnB>
                  </a:tcPr>
                </a:tc>
                <a:tc>
                  <a:txBody>
                    <a:bodyPr/>
                    <a:lstStyle/>
                    <a:p>
                      <a:pPr algn="l" fontAlgn="ctr"/>
                      <a:r>
                        <a:rPr lang="en-GB" sz="1400" dirty="0">
                          <a:effectLst/>
                          <a:latin typeface="Open Sans" panose="020B0606030504020204" pitchFamily="34" charset="0"/>
                        </a:rPr>
                        <a:t>A convenient shortcut for specifying jitter as the position. Adding a small amount of random variation to the location of points, useful for handling overplotting.</a:t>
                      </a:r>
                    </a:p>
                  </a:txBody>
                  <a:tcPr marL="28978" marR="28978" marT="40569" marB="40569" anchor="ctr">
                    <a:lnL>
                      <a:noFill/>
                    </a:lnL>
                    <a:lnR>
                      <a:noFill/>
                    </a:lnR>
                    <a:lnT>
                      <a:noFill/>
                    </a:lnT>
                    <a:lnB>
                      <a:noFill/>
                    </a:lnB>
                  </a:tcPr>
                </a:tc>
                <a:extLst>
                  <a:ext uri="{0D108BD9-81ED-4DB2-BD59-A6C34878D82A}">
                    <a16:rowId xmlns:a16="http://schemas.microsoft.com/office/drawing/2014/main" val="3025231216"/>
                  </a:ext>
                </a:extLst>
              </a:tr>
              <a:tr h="285193">
                <a:tc vMerge="1">
                  <a:txBody>
                    <a:bodyPr/>
                    <a:lstStyle/>
                    <a:p>
                      <a:endParaRPr lang="en-GB"/>
                    </a:p>
                  </a:txBody>
                  <a:tcPr/>
                </a:tc>
                <a:tc>
                  <a:txBody>
                    <a:bodyPr/>
                    <a:lstStyle/>
                    <a:p>
                      <a:pPr algn="l" fontAlgn="ctr"/>
                      <a:r>
                        <a:rPr lang="en-GB" sz="1400" b="1">
                          <a:effectLst/>
                          <a:latin typeface="Open Sans" panose="020B0606030504020204" pitchFamily="34" charset="0"/>
                        </a:rPr>
                        <a:t>geom_count()</a:t>
                      </a:r>
                      <a:endParaRPr lang="en-GB" sz="1400">
                        <a:effectLst/>
                        <a:latin typeface="Open Sans" panose="020B0606030504020204" pitchFamily="34" charset="0"/>
                      </a:endParaRPr>
                    </a:p>
                  </a:txBody>
                  <a:tcPr marL="28978" marR="28978" marT="40569" marB="40569"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n-GB" sz="1400" dirty="0">
                          <a:effectLst/>
                          <a:latin typeface="Open Sans" panose="020B0606030504020204" pitchFamily="34" charset="0"/>
                        </a:rPr>
                        <a:t>Counting the number of observations at each location.</a:t>
                      </a:r>
                    </a:p>
                  </a:txBody>
                  <a:tcPr marL="28978" marR="28978" marT="40569" marB="40569"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4896019"/>
                  </a:ext>
                </a:extLst>
              </a:tr>
              <a:tr h="508011">
                <a:tc rowSpan="3">
                  <a:txBody>
                    <a:bodyPr/>
                    <a:lstStyle/>
                    <a:p>
                      <a:pPr algn="l" fontAlgn="ctr"/>
                      <a:r>
                        <a:rPr lang="en-GB" sz="1400" dirty="0">
                          <a:effectLst/>
                          <a:latin typeface="Open Sans" panose="020B0606030504020204" pitchFamily="34" charset="0"/>
                        </a:rPr>
                        <a:t>Bar</a:t>
                      </a:r>
                    </a:p>
                  </a:txBody>
                  <a:tcPr marL="28978" marR="28978" marT="40569" marB="40569" anchor="ctr">
                    <a:lnL>
                      <a:noFill/>
                    </a:lnL>
                    <a:lnR>
                      <a:noFill/>
                    </a:lnR>
                    <a:lnT>
                      <a:noFill/>
                    </a:lnT>
                    <a:lnB>
                      <a:noFill/>
                    </a:lnB>
                  </a:tcPr>
                </a:tc>
                <a:tc>
                  <a:txBody>
                    <a:bodyPr/>
                    <a:lstStyle/>
                    <a:p>
                      <a:pPr algn="l" fontAlgn="ctr"/>
                      <a:r>
                        <a:rPr lang="en-GB" sz="1400" b="1" dirty="0" err="1">
                          <a:effectLst/>
                          <a:latin typeface="Open Sans" panose="020B0606030504020204" pitchFamily="34" charset="0"/>
                        </a:rPr>
                        <a:t>geom_histogram</a:t>
                      </a:r>
                      <a:r>
                        <a:rPr lang="en-GB" sz="1400" b="1" dirty="0">
                          <a:effectLst/>
                          <a:latin typeface="Open Sans" panose="020B0606030504020204" pitchFamily="34" charset="0"/>
                        </a:rPr>
                        <a:t>()</a:t>
                      </a:r>
                      <a:endParaRPr lang="en-GB" sz="1400" dirty="0">
                        <a:effectLst/>
                        <a:latin typeface="Open Sans" panose="020B0606030504020204" pitchFamily="34" charset="0"/>
                      </a:endParaRPr>
                    </a:p>
                  </a:txBody>
                  <a:tcPr marL="28978" marR="28978" marT="40569" marB="40569"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ctr"/>
                      <a:r>
                        <a:rPr lang="en-GB" sz="1400" dirty="0">
                          <a:effectLst/>
                          <a:latin typeface="Open Sans" panose="020B0606030504020204" pitchFamily="34" charset="0"/>
                        </a:rPr>
                        <a:t>A specialised version of bar plots. Showing the binned distribution of a continuous variable.</a:t>
                      </a:r>
                    </a:p>
                  </a:txBody>
                  <a:tcPr marL="28978" marR="28978" marT="40569" marB="40569"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699880814"/>
                  </a:ext>
                </a:extLst>
              </a:tr>
              <a:tr h="320848">
                <a:tc vMerge="1">
                  <a:txBody>
                    <a:bodyPr/>
                    <a:lstStyle/>
                    <a:p>
                      <a:endParaRPr lang="en-GB"/>
                    </a:p>
                  </a:txBody>
                  <a:tcPr/>
                </a:tc>
                <a:tc>
                  <a:txBody>
                    <a:bodyPr/>
                    <a:lstStyle/>
                    <a:p>
                      <a:pPr algn="l" fontAlgn="ctr"/>
                      <a:r>
                        <a:rPr lang="en-GB" sz="1400" b="1">
                          <a:effectLst/>
                          <a:latin typeface="Open Sans" panose="020B0606030504020204" pitchFamily="34" charset="0"/>
                        </a:rPr>
                        <a:t>geom_bar()</a:t>
                      </a:r>
                      <a:endParaRPr lang="en-GB" sz="1400">
                        <a:effectLst/>
                        <a:latin typeface="Open Sans" panose="020B0606030504020204" pitchFamily="34" charset="0"/>
                      </a:endParaRPr>
                    </a:p>
                  </a:txBody>
                  <a:tcPr marL="28978" marR="28978" marT="40569" marB="40569" anchor="ctr">
                    <a:lnL>
                      <a:noFill/>
                    </a:lnL>
                    <a:lnR>
                      <a:noFill/>
                    </a:lnR>
                    <a:lnT>
                      <a:noFill/>
                    </a:lnT>
                    <a:lnB>
                      <a:noFill/>
                    </a:lnB>
                  </a:tcPr>
                </a:tc>
                <a:tc>
                  <a:txBody>
                    <a:bodyPr/>
                    <a:lstStyle/>
                    <a:p>
                      <a:pPr algn="l" fontAlgn="ctr"/>
                      <a:r>
                        <a:rPr lang="en-GB" sz="1400" dirty="0">
                          <a:effectLst/>
                          <a:latin typeface="Open Sans" panose="020B0606030504020204" pitchFamily="34" charset="0"/>
                        </a:rPr>
                        <a:t>A bar with the height proportional to the number of cases in each group.</a:t>
                      </a:r>
                    </a:p>
                  </a:txBody>
                  <a:tcPr marL="28978" marR="28978" marT="40569" marB="40569" anchor="ctr">
                    <a:lnL>
                      <a:noFill/>
                    </a:lnL>
                    <a:lnR>
                      <a:noFill/>
                    </a:lnR>
                    <a:lnT>
                      <a:noFill/>
                    </a:lnT>
                    <a:lnB>
                      <a:noFill/>
                    </a:lnB>
                  </a:tcPr>
                </a:tc>
                <a:extLst>
                  <a:ext uri="{0D108BD9-81ED-4DB2-BD59-A6C34878D82A}">
                    <a16:rowId xmlns:a16="http://schemas.microsoft.com/office/drawing/2014/main" val="3674227604"/>
                  </a:ext>
                </a:extLst>
              </a:tr>
              <a:tr h="338674">
                <a:tc vMerge="1">
                  <a:txBody>
                    <a:bodyPr/>
                    <a:lstStyle/>
                    <a:p>
                      <a:endParaRPr lang="en-GB"/>
                    </a:p>
                  </a:txBody>
                  <a:tcPr/>
                </a:tc>
                <a:tc>
                  <a:txBody>
                    <a:bodyPr/>
                    <a:lstStyle/>
                    <a:p>
                      <a:pPr algn="l" fontAlgn="ctr"/>
                      <a:r>
                        <a:rPr lang="en-GB" sz="1400" b="1">
                          <a:effectLst/>
                          <a:latin typeface="Open Sans" panose="020B0606030504020204" pitchFamily="34" charset="0"/>
                        </a:rPr>
                        <a:t>geom_col()</a:t>
                      </a:r>
                      <a:endParaRPr lang="en-GB" sz="1400">
                        <a:effectLst/>
                        <a:latin typeface="Open Sans" panose="020B0606030504020204" pitchFamily="34" charset="0"/>
                      </a:endParaRPr>
                    </a:p>
                  </a:txBody>
                  <a:tcPr marL="28978" marR="28978" marT="40569" marB="40569"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n-GB" sz="1400" dirty="0">
                          <a:effectLst/>
                          <a:latin typeface="Open Sans" panose="020B0606030504020204" pitchFamily="34" charset="0"/>
                        </a:rPr>
                        <a:t>A bar with the height representing values in the data.</a:t>
                      </a:r>
                    </a:p>
                  </a:txBody>
                  <a:tcPr marL="28978" marR="28978" marT="40569" marB="40569"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2422891"/>
                  </a:ext>
                </a:extLst>
              </a:tr>
              <a:tr h="285193">
                <a:tc rowSpan="2">
                  <a:txBody>
                    <a:bodyPr/>
                    <a:lstStyle/>
                    <a:p>
                      <a:pPr algn="l" fontAlgn="ctr"/>
                      <a:r>
                        <a:rPr lang="en-GB" sz="1400" dirty="0">
                          <a:effectLst/>
                          <a:latin typeface="Open Sans" panose="020B0606030504020204" pitchFamily="34" charset="0"/>
                        </a:rPr>
                        <a:t>Line</a:t>
                      </a:r>
                    </a:p>
                  </a:txBody>
                  <a:tcPr marL="28978" marR="28978" marT="40569" marB="40569" anchor="ctr">
                    <a:lnL>
                      <a:noFill/>
                    </a:lnL>
                    <a:lnR>
                      <a:noFill/>
                    </a:lnR>
                    <a:lnT>
                      <a:noFill/>
                    </a:lnT>
                    <a:lnB>
                      <a:noFill/>
                    </a:lnB>
                  </a:tcPr>
                </a:tc>
                <a:tc>
                  <a:txBody>
                    <a:bodyPr/>
                    <a:lstStyle/>
                    <a:p>
                      <a:pPr algn="l" fontAlgn="ctr"/>
                      <a:r>
                        <a:rPr lang="en-GB" sz="1400" b="1" dirty="0" err="1">
                          <a:effectLst/>
                          <a:latin typeface="Open Sans" panose="020B0606030504020204" pitchFamily="34" charset="0"/>
                        </a:rPr>
                        <a:t>geom_line</a:t>
                      </a:r>
                      <a:r>
                        <a:rPr lang="en-GB" sz="1400" b="1" dirty="0">
                          <a:effectLst/>
                          <a:latin typeface="Open Sans" panose="020B0606030504020204" pitchFamily="34" charset="0"/>
                        </a:rPr>
                        <a:t>()</a:t>
                      </a:r>
                      <a:endParaRPr lang="en-GB" sz="1400" dirty="0">
                        <a:effectLst/>
                        <a:latin typeface="Open Sans" panose="020B0606030504020204" pitchFamily="34" charset="0"/>
                      </a:endParaRPr>
                    </a:p>
                  </a:txBody>
                  <a:tcPr marL="28978" marR="28978" marT="40569" marB="40569"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ctr"/>
                      <a:r>
                        <a:rPr lang="en-GB" sz="1400">
                          <a:effectLst/>
                          <a:latin typeface="Open Sans" panose="020B0606030504020204" pitchFamily="34" charset="0"/>
                        </a:rPr>
                        <a:t>Connect observations based on the order on the x-axis.</a:t>
                      </a:r>
                    </a:p>
                  </a:txBody>
                  <a:tcPr marL="28978" marR="28978" marT="40569" marB="40569"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573069041"/>
                  </a:ext>
                </a:extLst>
              </a:tr>
              <a:tr h="285193">
                <a:tc vMerge="1">
                  <a:txBody>
                    <a:bodyPr/>
                    <a:lstStyle/>
                    <a:p>
                      <a:endParaRPr lang="en-GB"/>
                    </a:p>
                  </a:txBody>
                  <a:tcPr/>
                </a:tc>
                <a:tc>
                  <a:txBody>
                    <a:bodyPr/>
                    <a:lstStyle/>
                    <a:p>
                      <a:pPr algn="l" fontAlgn="ctr"/>
                      <a:r>
                        <a:rPr lang="en-GB" sz="1400" b="1" dirty="0" err="1">
                          <a:effectLst/>
                          <a:latin typeface="Open Sans" panose="020B0606030504020204" pitchFamily="34" charset="0"/>
                        </a:rPr>
                        <a:t>geom_path</a:t>
                      </a:r>
                      <a:r>
                        <a:rPr lang="en-GB" sz="1400" b="1" dirty="0">
                          <a:effectLst/>
                          <a:latin typeface="Open Sans" panose="020B0606030504020204" pitchFamily="34" charset="0"/>
                        </a:rPr>
                        <a:t>()</a:t>
                      </a:r>
                      <a:endParaRPr lang="en-GB" sz="1400" dirty="0">
                        <a:effectLst/>
                        <a:latin typeface="Open Sans" panose="020B0606030504020204" pitchFamily="34" charset="0"/>
                      </a:endParaRPr>
                    </a:p>
                  </a:txBody>
                  <a:tcPr marL="28978" marR="28978" marT="40569" marB="40569"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n-GB" sz="1400" dirty="0">
                          <a:effectLst/>
                          <a:latin typeface="Open Sans" panose="020B0606030504020204" pitchFamily="34" charset="0"/>
                        </a:rPr>
                        <a:t>Connect observations based on the order which they appear in the data.</a:t>
                      </a:r>
                    </a:p>
                  </a:txBody>
                  <a:tcPr marL="28978" marR="28978" marT="40569" marB="40569"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2322100"/>
                  </a:ext>
                </a:extLst>
              </a:tr>
              <a:tr h="813630">
                <a:tc>
                  <a:txBody>
                    <a:bodyPr/>
                    <a:lstStyle/>
                    <a:p>
                      <a:pPr algn="l" fontAlgn="ctr"/>
                      <a:r>
                        <a:rPr lang="en-GB" sz="1400">
                          <a:effectLst/>
                          <a:latin typeface="Open Sans" panose="020B0606030504020204" pitchFamily="34" charset="0"/>
                        </a:rPr>
                        <a:t>Other</a:t>
                      </a:r>
                    </a:p>
                  </a:txBody>
                  <a:tcPr marL="28978" marR="28978" marT="40569" marB="40569" anchor="ctr">
                    <a:lnL>
                      <a:noFill/>
                    </a:lnL>
                    <a:lnR>
                      <a:noFill/>
                    </a:lnR>
                    <a:lnT>
                      <a:noFill/>
                    </a:lnT>
                    <a:lnB>
                      <a:noFill/>
                    </a:lnB>
                  </a:tcPr>
                </a:tc>
                <a:tc>
                  <a:txBody>
                    <a:bodyPr/>
                    <a:lstStyle/>
                    <a:p>
                      <a:pPr algn="l" fontAlgn="ctr"/>
                      <a:r>
                        <a:rPr lang="en-GB" sz="1400" b="1" dirty="0" err="1">
                          <a:effectLst/>
                          <a:latin typeface="Open Sans" panose="020B0606030504020204" pitchFamily="34" charset="0"/>
                        </a:rPr>
                        <a:t>geom_smooth</a:t>
                      </a:r>
                      <a:r>
                        <a:rPr lang="en-GB" sz="1400" b="1" dirty="0">
                          <a:effectLst/>
                          <a:latin typeface="Open Sans" panose="020B0606030504020204" pitchFamily="34" charset="0"/>
                        </a:rPr>
                        <a:t>()</a:t>
                      </a:r>
                      <a:endParaRPr lang="en-GB" sz="1400" dirty="0">
                        <a:effectLst/>
                        <a:latin typeface="Open Sans" panose="020B0606030504020204" pitchFamily="34" charset="0"/>
                      </a:endParaRPr>
                    </a:p>
                  </a:txBody>
                  <a:tcPr marL="28978" marR="28978" marT="40569" marB="40569"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ctr"/>
                      <a:r>
                        <a:rPr lang="en-GB" sz="1400" dirty="0">
                          <a:effectLst/>
                          <a:latin typeface="Open Sans" panose="020B0606030504020204" pitchFamily="34" charset="0"/>
                        </a:rPr>
                        <a:t>Aiding in the visualisation of patterns/smoothed models where overplotting (large numbers of data points overlapping in a single area) is an issue.</a:t>
                      </a:r>
                    </a:p>
                  </a:txBody>
                  <a:tcPr marL="28978" marR="28978" marT="40569" marB="40569"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81080904"/>
                  </a:ext>
                </a:extLst>
              </a:tr>
            </a:tbl>
          </a:graphicData>
        </a:graphic>
      </p:graphicFrame>
    </p:spTree>
    <p:extLst>
      <p:ext uri="{BB962C8B-B14F-4D97-AF65-F5344CB8AC3E}">
        <p14:creationId xmlns:p14="http://schemas.microsoft.com/office/powerpoint/2010/main" val="2359373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9B58-EE8B-43B7-9EA7-4FB5C0C89F6C}"/>
              </a:ext>
            </a:extLst>
          </p:cNvPr>
          <p:cNvSpPr>
            <a:spLocks noGrp="1"/>
          </p:cNvSpPr>
          <p:nvPr>
            <p:ph type="title"/>
          </p:nvPr>
        </p:nvSpPr>
        <p:spPr/>
        <p:txBody>
          <a:bodyPr/>
          <a:lstStyle/>
          <a:p>
            <a:r>
              <a:rPr lang="en-GB" dirty="0"/>
              <a:t>Geometry layers</a:t>
            </a:r>
          </a:p>
        </p:txBody>
      </p:sp>
      <p:sp>
        <p:nvSpPr>
          <p:cNvPr id="3" name="Content Placeholder 2">
            <a:extLst>
              <a:ext uri="{FF2B5EF4-FFF2-40B4-BE49-F238E27FC236}">
                <a16:creationId xmlns:a16="http://schemas.microsoft.com/office/drawing/2014/main" id="{CF0EAE4F-AEB3-4AC6-B3CF-78C925F99AFB}"/>
              </a:ext>
            </a:extLst>
          </p:cNvPr>
          <p:cNvSpPr>
            <a:spLocks noGrp="1"/>
          </p:cNvSpPr>
          <p:nvPr>
            <p:ph idx="1"/>
          </p:nvPr>
        </p:nvSpPr>
        <p:spPr/>
        <p:txBody>
          <a:bodyPr/>
          <a:lstStyle/>
          <a:p>
            <a:r>
              <a:rPr lang="en-GB" dirty="0"/>
              <a:t>Can add multiple </a:t>
            </a:r>
            <a:r>
              <a:rPr lang="en-GB" dirty="0" err="1"/>
              <a:t>geom</a:t>
            </a:r>
            <a:r>
              <a:rPr lang="en-GB" dirty="0"/>
              <a:t> layers to one plot: </a:t>
            </a:r>
          </a:p>
        </p:txBody>
      </p:sp>
      <p:sp>
        <p:nvSpPr>
          <p:cNvPr id="5" name="Rectangle 3">
            <a:extLst>
              <a:ext uri="{FF2B5EF4-FFF2-40B4-BE49-F238E27FC236}">
                <a16:creationId xmlns:a16="http://schemas.microsoft.com/office/drawing/2014/main" id="{8E0B1421-B71B-4A45-8B58-546B01F768DE}"/>
              </a:ext>
            </a:extLst>
          </p:cNvPr>
          <p:cNvSpPr>
            <a:spLocks noChangeArrowheads="1"/>
          </p:cNvSpPr>
          <p:nvPr/>
        </p:nvSpPr>
        <p:spPr bwMode="auto">
          <a:xfrm>
            <a:off x="511278" y="2633596"/>
            <a:ext cx="5132438" cy="129520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ggplot</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(data =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car_data</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mapping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aes</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(x =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displ</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y =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hwy</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geom_point</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(position =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position_jitter</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(),alpha = 0.5)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geom_smooth</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colour</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"#76B843")</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0245" name="Picture 5">
            <a:extLst>
              <a:ext uri="{FF2B5EF4-FFF2-40B4-BE49-F238E27FC236}">
                <a16:creationId xmlns:a16="http://schemas.microsoft.com/office/drawing/2014/main" id="{EED85853-B63A-4920-94F3-A6D78E0D9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0638" y="2317955"/>
            <a:ext cx="5943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950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343E-497F-413D-8A05-8F6319857A99}"/>
              </a:ext>
            </a:extLst>
          </p:cNvPr>
          <p:cNvSpPr>
            <a:spLocks noGrp="1"/>
          </p:cNvSpPr>
          <p:nvPr>
            <p:ph type="title"/>
          </p:nvPr>
        </p:nvSpPr>
        <p:spPr/>
        <p:txBody>
          <a:bodyPr/>
          <a:lstStyle/>
          <a:p>
            <a:r>
              <a:rPr lang="en-GB" dirty="0"/>
              <a:t>Themes</a:t>
            </a:r>
          </a:p>
        </p:txBody>
      </p:sp>
      <p:sp>
        <p:nvSpPr>
          <p:cNvPr id="3" name="Content Placeholder 2">
            <a:extLst>
              <a:ext uri="{FF2B5EF4-FFF2-40B4-BE49-F238E27FC236}">
                <a16:creationId xmlns:a16="http://schemas.microsoft.com/office/drawing/2014/main" id="{59922AFD-6058-464E-9E59-79680CD5743F}"/>
              </a:ext>
            </a:extLst>
          </p:cNvPr>
          <p:cNvSpPr>
            <a:spLocks noGrp="1"/>
          </p:cNvSpPr>
          <p:nvPr>
            <p:ph idx="1"/>
          </p:nvPr>
        </p:nvSpPr>
        <p:spPr/>
        <p:txBody>
          <a:bodyPr>
            <a:normAutofit/>
          </a:bodyPr>
          <a:lstStyle/>
          <a:p>
            <a:r>
              <a:rPr lang="en-GB" dirty="0"/>
              <a:t>Make the plot look pretty!</a:t>
            </a:r>
          </a:p>
          <a:p>
            <a:r>
              <a:rPr lang="en-GB" dirty="0"/>
              <a:t>You can change all the individual items: plot titles, subtitles, axis title, legend title, legend position, axis line type, line thickness, grid lines, plot background colour…. etc </a:t>
            </a:r>
            <a:r>
              <a:rPr lang="en-GB" dirty="0" err="1"/>
              <a:t>etc</a:t>
            </a:r>
            <a:endParaRPr lang="en-GB" dirty="0"/>
          </a:p>
          <a:p>
            <a:r>
              <a:rPr lang="en-GB" dirty="0"/>
              <a:t>Each element has its own name and can be accessed through the </a:t>
            </a:r>
            <a:r>
              <a:rPr lang="en-GB" dirty="0">
                <a:highlight>
                  <a:srgbClr val="C0C0C0"/>
                </a:highlight>
                <a:latin typeface="Consolas" panose="020B0609020204030204" pitchFamily="49" charset="0"/>
              </a:rPr>
              <a:t>theme() </a:t>
            </a:r>
            <a:r>
              <a:rPr lang="en-GB" dirty="0"/>
              <a:t>function. </a:t>
            </a:r>
          </a:p>
          <a:p>
            <a:r>
              <a:rPr lang="en-GB" dirty="0"/>
              <a:t>You can edit multiple items individually, but some are also grouped so that you can alter properties without going into every item in the group:</a:t>
            </a:r>
          </a:p>
          <a:p>
            <a:pPr lvl="1"/>
            <a:r>
              <a:rPr lang="en-GB" dirty="0"/>
              <a:t>E.g. you could alter axis text size by using the function </a:t>
            </a:r>
            <a:r>
              <a:rPr lang="en-GB" dirty="0" err="1">
                <a:highlight>
                  <a:srgbClr val="C0C0C0"/>
                </a:highlight>
              </a:rPr>
              <a:t>axis.title</a:t>
            </a:r>
            <a:r>
              <a:rPr lang="en-GB" dirty="0">
                <a:highlight>
                  <a:srgbClr val="C0C0C0"/>
                </a:highlight>
              </a:rPr>
              <a:t>(</a:t>
            </a:r>
            <a:r>
              <a:rPr lang="en-GB" dirty="0"/>
              <a:t>), OR if you wanted to edit the x axis title and the y axis title separately, you could use </a:t>
            </a:r>
            <a:r>
              <a:rPr lang="en-GB" dirty="0" err="1">
                <a:highlight>
                  <a:srgbClr val="C0C0C0"/>
                </a:highlight>
              </a:rPr>
              <a:t>axis.title.x</a:t>
            </a:r>
            <a:r>
              <a:rPr lang="en-GB" dirty="0">
                <a:highlight>
                  <a:srgbClr val="C0C0C0"/>
                </a:highlight>
              </a:rPr>
              <a:t>()</a:t>
            </a:r>
            <a:r>
              <a:rPr lang="en-GB" dirty="0"/>
              <a:t> and </a:t>
            </a:r>
            <a:r>
              <a:rPr lang="en-GB" dirty="0" err="1">
                <a:highlight>
                  <a:srgbClr val="C0C0C0"/>
                </a:highlight>
              </a:rPr>
              <a:t>axis.title.y</a:t>
            </a:r>
            <a:r>
              <a:rPr lang="en-GB" dirty="0">
                <a:highlight>
                  <a:srgbClr val="C0C0C0"/>
                </a:highlight>
              </a:rPr>
              <a:t>()</a:t>
            </a:r>
          </a:p>
        </p:txBody>
      </p:sp>
    </p:spTree>
    <p:extLst>
      <p:ext uri="{BB962C8B-B14F-4D97-AF65-F5344CB8AC3E}">
        <p14:creationId xmlns:p14="http://schemas.microsoft.com/office/powerpoint/2010/main" val="4051679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343E-497F-413D-8A05-8F6319857A99}"/>
              </a:ext>
            </a:extLst>
          </p:cNvPr>
          <p:cNvSpPr>
            <a:spLocks noGrp="1"/>
          </p:cNvSpPr>
          <p:nvPr>
            <p:ph type="title"/>
          </p:nvPr>
        </p:nvSpPr>
        <p:spPr/>
        <p:txBody>
          <a:bodyPr/>
          <a:lstStyle/>
          <a:p>
            <a:r>
              <a:rPr lang="en-GB" dirty="0"/>
              <a:t>Themes</a:t>
            </a:r>
          </a:p>
        </p:txBody>
      </p:sp>
      <p:sp>
        <p:nvSpPr>
          <p:cNvPr id="3" name="Content Placeholder 2">
            <a:extLst>
              <a:ext uri="{FF2B5EF4-FFF2-40B4-BE49-F238E27FC236}">
                <a16:creationId xmlns:a16="http://schemas.microsoft.com/office/drawing/2014/main" id="{59922AFD-6058-464E-9E59-79680CD5743F}"/>
              </a:ext>
            </a:extLst>
          </p:cNvPr>
          <p:cNvSpPr>
            <a:spLocks noGrp="1"/>
          </p:cNvSpPr>
          <p:nvPr>
            <p:ph idx="1"/>
          </p:nvPr>
        </p:nvSpPr>
        <p:spPr>
          <a:xfrm>
            <a:off x="838200" y="1825625"/>
            <a:ext cx="3743632" cy="4351338"/>
          </a:xfrm>
        </p:spPr>
        <p:txBody>
          <a:bodyPr>
            <a:normAutofit/>
          </a:bodyPr>
          <a:lstStyle/>
          <a:p>
            <a:r>
              <a:rPr lang="en-GB" dirty="0"/>
              <a:t>Some example functions available in </a:t>
            </a:r>
            <a:r>
              <a:rPr lang="en-GB" dirty="0">
                <a:highlight>
                  <a:srgbClr val="C0C0C0"/>
                </a:highlight>
              </a:rPr>
              <a:t>theme()</a:t>
            </a:r>
          </a:p>
        </p:txBody>
      </p:sp>
      <p:graphicFrame>
        <p:nvGraphicFramePr>
          <p:cNvPr id="4" name="Table 3">
            <a:extLst>
              <a:ext uri="{FF2B5EF4-FFF2-40B4-BE49-F238E27FC236}">
                <a16:creationId xmlns:a16="http://schemas.microsoft.com/office/drawing/2014/main" id="{03A01969-15C8-471D-ACB0-2DBD38A57204}"/>
              </a:ext>
            </a:extLst>
          </p:cNvPr>
          <p:cNvGraphicFramePr>
            <a:graphicFrameLocks noGrp="1"/>
          </p:cNvGraphicFramePr>
          <p:nvPr>
            <p:extLst>
              <p:ext uri="{D42A27DB-BD31-4B8C-83A1-F6EECF244321}">
                <p14:modId xmlns:p14="http://schemas.microsoft.com/office/powerpoint/2010/main" val="313389769"/>
              </p:ext>
            </p:extLst>
          </p:nvPr>
        </p:nvGraphicFramePr>
        <p:xfrm>
          <a:off x="5454869" y="461769"/>
          <a:ext cx="5776653" cy="5640174"/>
        </p:xfrm>
        <a:graphic>
          <a:graphicData uri="http://schemas.openxmlformats.org/drawingml/2006/table">
            <a:tbl>
              <a:tblPr/>
              <a:tblGrid>
                <a:gridCol w="1362157">
                  <a:extLst>
                    <a:ext uri="{9D8B030D-6E8A-4147-A177-3AD203B41FA5}">
                      <a16:colId xmlns:a16="http://schemas.microsoft.com/office/drawing/2014/main" val="2815166911"/>
                    </a:ext>
                  </a:extLst>
                </a:gridCol>
                <a:gridCol w="2207248">
                  <a:extLst>
                    <a:ext uri="{9D8B030D-6E8A-4147-A177-3AD203B41FA5}">
                      <a16:colId xmlns:a16="http://schemas.microsoft.com/office/drawing/2014/main" val="2132125178"/>
                    </a:ext>
                  </a:extLst>
                </a:gridCol>
                <a:gridCol w="2207248">
                  <a:extLst>
                    <a:ext uri="{9D8B030D-6E8A-4147-A177-3AD203B41FA5}">
                      <a16:colId xmlns:a16="http://schemas.microsoft.com/office/drawing/2014/main" val="3265001403"/>
                    </a:ext>
                  </a:extLst>
                </a:gridCol>
              </a:tblGrid>
              <a:tr h="314482">
                <a:tc>
                  <a:txBody>
                    <a:bodyPr/>
                    <a:lstStyle/>
                    <a:p>
                      <a:pPr algn="l" fontAlgn="b"/>
                      <a:r>
                        <a:rPr lang="en-GB" sz="1600" b="1">
                          <a:solidFill>
                            <a:srgbClr val="666666"/>
                          </a:solidFill>
                          <a:effectLst/>
                          <a:latin typeface="Open Sans" panose="020B0606030504020204" pitchFamily="34" charset="0"/>
                        </a:rPr>
                        <a:t>Type</a:t>
                      </a:r>
                    </a:p>
                  </a:txBody>
                  <a:tcPr marL="37798" marR="37798" marT="75597" marB="75597" anchor="b">
                    <a:lnL>
                      <a:noFill/>
                    </a:lnL>
                    <a:lnR>
                      <a:noFill/>
                    </a:lnR>
                    <a:lnT>
                      <a:noFill/>
                    </a:lnT>
                    <a:lnB>
                      <a:noFill/>
                    </a:lnB>
                    <a:solidFill>
                      <a:schemeClr val="bg1"/>
                    </a:solidFill>
                  </a:tcPr>
                </a:tc>
                <a:tc>
                  <a:txBody>
                    <a:bodyPr/>
                    <a:lstStyle/>
                    <a:p>
                      <a:pPr algn="l" fontAlgn="b"/>
                      <a:r>
                        <a:rPr lang="en-GB" sz="1600" b="1">
                          <a:solidFill>
                            <a:srgbClr val="666666"/>
                          </a:solidFill>
                          <a:effectLst/>
                          <a:latin typeface="Open Sans" panose="020B0606030504020204" pitchFamily="34" charset="0"/>
                        </a:rPr>
                        <a:t>Top Level Function</a:t>
                      </a:r>
                    </a:p>
                  </a:txBody>
                  <a:tcPr marL="37798" marR="37798" marT="75597" marB="75597" anchor="b">
                    <a:lnL>
                      <a:noFill/>
                    </a:lnL>
                    <a:lnR>
                      <a:noFill/>
                    </a:lnR>
                    <a:lnT>
                      <a:noFill/>
                    </a:lnT>
                    <a:lnB>
                      <a:noFill/>
                    </a:lnB>
                    <a:solidFill>
                      <a:schemeClr val="bg1"/>
                    </a:solidFill>
                  </a:tcPr>
                </a:tc>
                <a:tc>
                  <a:txBody>
                    <a:bodyPr/>
                    <a:lstStyle/>
                    <a:p>
                      <a:pPr algn="l" fontAlgn="b"/>
                      <a:r>
                        <a:rPr lang="en-GB" sz="1600" b="1" dirty="0">
                          <a:solidFill>
                            <a:srgbClr val="666666"/>
                          </a:solidFill>
                          <a:effectLst/>
                          <a:latin typeface="Open Sans" panose="020B0606030504020204" pitchFamily="34" charset="0"/>
                        </a:rPr>
                        <a:t>2nd Level Function</a:t>
                      </a:r>
                    </a:p>
                  </a:txBody>
                  <a:tcPr marL="37798" marR="37798" marT="75597" marB="75597" anchor="b">
                    <a:lnL>
                      <a:noFill/>
                    </a:lnL>
                    <a:lnR>
                      <a:noFill/>
                    </a:lnR>
                    <a:lnT>
                      <a:noFill/>
                    </a:lnT>
                    <a:lnB>
                      <a:noFill/>
                    </a:lnB>
                    <a:solidFill>
                      <a:schemeClr val="bg1"/>
                    </a:solidFill>
                  </a:tcPr>
                </a:tc>
                <a:extLst>
                  <a:ext uri="{0D108BD9-81ED-4DB2-BD59-A6C34878D82A}">
                    <a16:rowId xmlns:a16="http://schemas.microsoft.com/office/drawing/2014/main" val="2099508454"/>
                  </a:ext>
                </a:extLst>
              </a:tr>
              <a:tr h="269124">
                <a:tc rowSpan="6">
                  <a:txBody>
                    <a:bodyPr/>
                    <a:lstStyle/>
                    <a:p>
                      <a:pPr algn="l" fontAlgn="ctr"/>
                      <a:r>
                        <a:rPr lang="en-GB" sz="1600" dirty="0">
                          <a:effectLst/>
                          <a:latin typeface="Open Sans" panose="020B0606030504020204" pitchFamily="34" charset="0"/>
                        </a:rPr>
                        <a:t>Text</a:t>
                      </a:r>
                    </a:p>
                  </a:txBody>
                  <a:tcPr marL="37798" marR="37798" marT="52918" marB="52918" anchor="ctr">
                    <a:lnL>
                      <a:noFill/>
                    </a:lnL>
                    <a:lnR>
                      <a:noFill/>
                    </a:lnR>
                    <a:lnT>
                      <a:noFill/>
                    </a:lnT>
                    <a:lnB>
                      <a:noFill/>
                    </a:lnB>
                    <a:solidFill>
                      <a:schemeClr val="bg1"/>
                    </a:solidFill>
                  </a:tcPr>
                </a:tc>
                <a:tc rowSpan="2">
                  <a:txBody>
                    <a:bodyPr/>
                    <a:lstStyle/>
                    <a:p>
                      <a:pPr algn="l" fontAlgn="ctr"/>
                      <a:r>
                        <a:rPr lang="en-GB" sz="1600" b="1">
                          <a:effectLst/>
                          <a:latin typeface="Open Sans" panose="020B0606030504020204" pitchFamily="34" charset="0"/>
                        </a:rPr>
                        <a:t>axis.title()</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r>
                        <a:rPr lang="en-GB" sz="1600" b="1">
                          <a:effectLst/>
                          <a:latin typeface="Open Sans" panose="020B0606030504020204" pitchFamily="34" charset="0"/>
                        </a:rPr>
                        <a:t>axis.title.x()</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extLst>
                  <a:ext uri="{0D108BD9-81ED-4DB2-BD59-A6C34878D82A}">
                    <a16:rowId xmlns:a16="http://schemas.microsoft.com/office/drawing/2014/main" val="2786872624"/>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axis.title.y</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4634775"/>
                  </a:ext>
                </a:extLst>
              </a:tr>
              <a:tr h="269124">
                <a:tc vMerge="1">
                  <a:txBody>
                    <a:bodyPr/>
                    <a:lstStyle/>
                    <a:p>
                      <a:endParaRPr lang="en-GB"/>
                    </a:p>
                  </a:txBody>
                  <a:tcPr/>
                </a:tc>
                <a:tc rowSpan="2">
                  <a:txBody>
                    <a:bodyPr/>
                    <a:lstStyle/>
                    <a:p>
                      <a:pPr algn="l" fontAlgn="ctr"/>
                      <a:r>
                        <a:rPr lang="en-GB" sz="1600" b="1" dirty="0" err="1">
                          <a:effectLst/>
                          <a:latin typeface="Open Sans" panose="020B0606030504020204" pitchFamily="34" charset="0"/>
                        </a:rPr>
                        <a:t>axis.text</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r>
                        <a:rPr lang="en-GB" sz="1600" b="1">
                          <a:effectLst/>
                          <a:latin typeface="Open Sans" panose="020B0606030504020204" pitchFamily="34" charset="0"/>
                        </a:rPr>
                        <a:t>axis.text.x()</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916767044"/>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axis.text.y</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1866657"/>
                  </a:ext>
                </a:extLst>
              </a:tr>
              <a:tr h="269124">
                <a:tc vMerge="1">
                  <a:txBody>
                    <a:bodyPr/>
                    <a:lstStyle/>
                    <a:p>
                      <a:endParaRPr lang="en-GB"/>
                    </a:p>
                  </a:txBody>
                  <a:tcPr/>
                </a:tc>
                <a:tc>
                  <a:txBody>
                    <a:bodyPr/>
                    <a:lstStyle/>
                    <a:p>
                      <a:pPr algn="l" fontAlgn="ctr"/>
                      <a:r>
                        <a:rPr lang="en-GB" sz="1600" b="1">
                          <a:effectLst/>
                          <a:latin typeface="Open Sans" panose="020B0606030504020204" pitchFamily="34" charset="0"/>
                        </a:rPr>
                        <a:t>legend.text()</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720176621"/>
                  </a:ext>
                </a:extLst>
              </a:tr>
              <a:tr h="269124">
                <a:tc vMerge="1">
                  <a:txBody>
                    <a:bodyPr/>
                    <a:lstStyle/>
                    <a:p>
                      <a:endParaRPr lang="en-GB"/>
                    </a:p>
                  </a:txBody>
                  <a:tcPr/>
                </a:tc>
                <a:tc>
                  <a:txBody>
                    <a:bodyPr/>
                    <a:lstStyle/>
                    <a:p>
                      <a:pPr algn="l" fontAlgn="ctr"/>
                      <a:r>
                        <a:rPr lang="en-GB" sz="1600" b="1" dirty="0" err="1">
                          <a:effectLst/>
                          <a:latin typeface="Open Sans" panose="020B0606030504020204" pitchFamily="34" charset="0"/>
                        </a:rPr>
                        <a:t>plot.title</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5795323"/>
                  </a:ext>
                </a:extLst>
              </a:tr>
              <a:tr h="269124">
                <a:tc rowSpan="6">
                  <a:txBody>
                    <a:bodyPr/>
                    <a:lstStyle/>
                    <a:p>
                      <a:pPr algn="l" fontAlgn="ctr"/>
                      <a:r>
                        <a:rPr lang="en-GB" sz="1600" dirty="0">
                          <a:effectLst/>
                          <a:latin typeface="Open Sans" panose="020B0606030504020204" pitchFamily="34" charset="0"/>
                        </a:rPr>
                        <a:t>Line</a:t>
                      </a:r>
                    </a:p>
                  </a:txBody>
                  <a:tcPr marL="37798" marR="37798" marT="52918" marB="52918" anchor="ctr">
                    <a:lnL>
                      <a:noFill/>
                    </a:lnL>
                    <a:lnR>
                      <a:noFill/>
                    </a:lnR>
                    <a:lnT>
                      <a:noFill/>
                    </a:lnT>
                    <a:lnB>
                      <a:noFill/>
                    </a:lnB>
                    <a:solidFill>
                      <a:schemeClr val="bg1"/>
                    </a:solidFill>
                  </a:tcPr>
                </a:tc>
                <a:tc rowSpan="2">
                  <a:txBody>
                    <a:bodyPr/>
                    <a:lstStyle/>
                    <a:p>
                      <a:pPr algn="l" fontAlgn="ctr"/>
                      <a:r>
                        <a:rPr lang="en-GB" sz="1600" b="1">
                          <a:effectLst/>
                          <a:latin typeface="Open Sans" panose="020B0606030504020204" pitchFamily="34" charset="0"/>
                        </a:rPr>
                        <a:t>axis.ticks()</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l" fontAlgn="ctr"/>
                      <a:r>
                        <a:rPr lang="en-GB" sz="1600" b="1">
                          <a:effectLst/>
                          <a:latin typeface="Open Sans" panose="020B0606030504020204" pitchFamily="34" charset="0"/>
                        </a:rPr>
                        <a:t>axis.ticks.x()</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000597786"/>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axis.ticks.y</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3140501"/>
                  </a:ext>
                </a:extLst>
              </a:tr>
              <a:tr h="269124">
                <a:tc vMerge="1">
                  <a:txBody>
                    <a:bodyPr/>
                    <a:lstStyle/>
                    <a:p>
                      <a:endParaRPr lang="en-GB"/>
                    </a:p>
                  </a:txBody>
                  <a:tcPr/>
                </a:tc>
                <a:tc rowSpan="2">
                  <a:txBody>
                    <a:bodyPr/>
                    <a:lstStyle/>
                    <a:p>
                      <a:pPr algn="l" fontAlgn="ctr"/>
                      <a:r>
                        <a:rPr lang="en-GB" sz="1600" b="1" dirty="0" err="1">
                          <a:effectLst/>
                          <a:latin typeface="Open Sans" panose="020B0606030504020204" pitchFamily="34" charset="0"/>
                        </a:rPr>
                        <a:t>axis.line</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r>
                        <a:rPr lang="en-GB" sz="1600" b="1">
                          <a:effectLst/>
                          <a:latin typeface="Open Sans" panose="020B0606030504020204" pitchFamily="34" charset="0"/>
                        </a:rPr>
                        <a:t>axis.line.x()</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355947364"/>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axis.line.y</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7485527"/>
                  </a:ext>
                </a:extLst>
              </a:tr>
              <a:tr h="269124">
                <a:tc vMerge="1">
                  <a:txBody>
                    <a:bodyPr/>
                    <a:lstStyle/>
                    <a:p>
                      <a:endParaRPr lang="en-GB"/>
                    </a:p>
                  </a:txBody>
                  <a:tcPr/>
                </a:tc>
                <a:tc rowSpan="2">
                  <a:txBody>
                    <a:bodyPr/>
                    <a:lstStyle/>
                    <a:p>
                      <a:pPr algn="l" fontAlgn="ctr"/>
                      <a:r>
                        <a:rPr lang="en-GB" sz="1600" b="1" dirty="0" err="1">
                          <a:effectLst/>
                          <a:latin typeface="Open Sans" panose="020B0606030504020204" pitchFamily="34" charset="0"/>
                        </a:rPr>
                        <a:t>panel.grid</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600" b="1" dirty="0" err="1">
                          <a:effectLst/>
                          <a:latin typeface="Open Sans" panose="020B0606030504020204" pitchFamily="34" charset="0"/>
                        </a:rPr>
                        <a:t>panel.grid.major</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009582350"/>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panel.grid.minor</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6979322"/>
                  </a:ext>
                </a:extLst>
              </a:tr>
              <a:tr h="269124">
                <a:tc rowSpan="3">
                  <a:txBody>
                    <a:bodyPr/>
                    <a:lstStyle/>
                    <a:p>
                      <a:pPr algn="l" fontAlgn="ctr"/>
                      <a:r>
                        <a:rPr lang="en-GB" sz="1600">
                          <a:effectLst/>
                          <a:latin typeface="Open Sans" panose="020B0606030504020204" pitchFamily="34" charset="0"/>
                        </a:rPr>
                        <a:t>Rect</a:t>
                      </a:r>
                    </a:p>
                  </a:txBody>
                  <a:tcPr marL="37798" marR="37798" marT="52918" marB="52918" anchor="ctr">
                    <a:lnL>
                      <a:noFill/>
                    </a:lnL>
                    <a:lnR>
                      <a:noFill/>
                    </a:lnR>
                    <a:lnT>
                      <a:noFill/>
                    </a:lnT>
                    <a:lnB>
                      <a:noFill/>
                    </a:lnB>
                    <a:solidFill>
                      <a:schemeClr val="bg1"/>
                    </a:solidFill>
                  </a:tcPr>
                </a:tc>
                <a:tc>
                  <a:txBody>
                    <a:bodyPr/>
                    <a:lstStyle/>
                    <a:p>
                      <a:pPr algn="l" fontAlgn="ctr"/>
                      <a:r>
                        <a:rPr lang="en-GB" sz="1600" b="1">
                          <a:effectLst/>
                          <a:latin typeface="Open Sans" panose="020B0606030504020204" pitchFamily="34" charset="0"/>
                        </a:rPr>
                        <a:t>legend.background()</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l" fontAlgn="ct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362123738"/>
                  </a:ext>
                </a:extLst>
              </a:tr>
              <a:tr h="269124">
                <a:tc vMerge="1">
                  <a:txBody>
                    <a:bodyPr/>
                    <a:lstStyle/>
                    <a:p>
                      <a:endParaRPr lang="en-GB"/>
                    </a:p>
                  </a:txBody>
                  <a:tcPr/>
                </a:tc>
                <a:tc>
                  <a:txBody>
                    <a:bodyPr/>
                    <a:lstStyle/>
                    <a:p>
                      <a:pPr algn="l" fontAlgn="ctr"/>
                      <a:r>
                        <a:rPr lang="en-GB" sz="1600" b="1">
                          <a:effectLst/>
                          <a:latin typeface="Open Sans" panose="020B0606030504020204" pitchFamily="34" charset="0"/>
                        </a:rPr>
                        <a:t>panel.background()</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extLst>
                  <a:ext uri="{0D108BD9-81ED-4DB2-BD59-A6C34878D82A}">
                    <a16:rowId xmlns:a16="http://schemas.microsoft.com/office/drawing/2014/main" val="3614105122"/>
                  </a:ext>
                </a:extLst>
              </a:tr>
              <a:tr h="269124">
                <a:tc vMerge="1">
                  <a:txBody>
                    <a:bodyPr/>
                    <a:lstStyle/>
                    <a:p>
                      <a:endParaRPr lang="en-GB"/>
                    </a:p>
                  </a:txBody>
                  <a:tcPr/>
                </a:tc>
                <a:tc>
                  <a:txBody>
                    <a:bodyPr/>
                    <a:lstStyle/>
                    <a:p>
                      <a:pPr algn="l" fontAlgn="ctr"/>
                      <a:r>
                        <a:rPr lang="en-GB" sz="1600" b="1">
                          <a:effectLst/>
                          <a:latin typeface="Open Sans" panose="020B0606030504020204" pitchFamily="34" charset="0"/>
                        </a:rPr>
                        <a:t>plot.background()</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endParaRPr lang="en-GB" sz="1600" dirty="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extLst>
                  <a:ext uri="{0D108BD9-81ED-4DB2-BD59-A6C34878D82A}">
                    <a16:rowId xmlns:a16="http://schemas.microsoft.com/office/drawing/2014/main" val="2787237202"/>
                  </a:ext>
                </a:extLst>
              </a:tr>
            </a:tbl>
          </a:graphicData>
        </a:graphic>
      </p:graphicFrame>
      <p:sp>
        <p:nvSpPr>
          <p:cNvPr id="5" name="Rectangle 1">
            <a:extLst>
              <a:ext uri="{FF2B5EF4-FFF2-40B4-BE49-F238E27FC236}">
                <a16:creationId xmlns:a16="http://schemas.microsoft.com/office/drawing/2014/main" id="{6E9A4091-557D-4E09-A992-E1C0F8077E6A}"/>
              </a:ext>
            </a:extLst>
          </p:cNvPr>
          <p:cNvSpPr>
            <a:spLocks noChangeArrowheads="1"/>
          </p:cNvSpPr>
          <p:nvPr/>
        </p:nvSpPr>
        <p:spPr bwMode="auto">
          <a:xfrm>
            <a:off x="1922463" y="1696135"/>
            <a:ext cx="96733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Open Sans" panose="020B0606030504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0992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BCDF-0606-4526-87B1-8B18FED3A8C5}"/>
              </a:ext>
            </a:extLst>
          </p:cNvPr>
          <p:cNvSpPr>
            <a:spLocks noGrp="1"/>
          </p:cNvSpPr>
          <p:nvPr>
            <p:ph type="title"/>
          </p:nvPr>
        </p:nvSpPr>
        <p:spPr/>
        <p:txBody>
          <a:bodyPr/>
          <a:lstStyle/>
          <a:p>
            <a:r>
              <a:rPr lang="en-GB" dirty="0"/>
              <a:t>Themes Demo/Exercise</a:t>
            </a:r>
          </a:p>
        </p:txBody>
      </p:sp>
      <p:sp>
        <p:nvSpPr>
          <p:cNvPr id="3" name="Content Placeholder 2">
            <a:extLst>
              <a:ext uri="{FF2B5EF4-FFF2-40B4-BE49-F238E27FC236}">
                <a16:creationId xmlns:a16="http://schemas.microsoft.com/office/drawing/2014/main" id="{4AEBA96D-589F-418E-9657-412E90ACCECF}"/>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05502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D23F0-5235-4EF4-B6DA-3DDAE5471B47}"/>
              </a:ext>
            </a:extLst>
          </p:cNvPr>
          <p:cNvSpPr>
            <a:spLocks noGrp="1"/>
          </p:cNvSpPr>
          <p:nvPr>
            <p:ph type="title"/>
          </p:nvPr>
        </p:nvSpPr>
        <p:spPr/>
        <p:txBody>
          <a:bodyPr/>
          <a:lstStyle/>
          <a:p>
            <a:r>
              <a:rPr lang="en-GB" dirty="0"/>
              <a:t>Why visualising data is important</a:t>
            </a:r>
          </a:p>
        </p:txBody>
      </p:sp>
      <p:sp>
        <p:nvSpPr>
          <p:cNvPr id="3" name="Content Placeholder 2">
            <a:extLst>
              <a:ext uri="{FF2B5EF4-FFF2-40B4-BE49-F238E27FC236}">
                <a16:creationId xmlns:a16="http://schemas.microsoft.com/office/drawing/2014/main" id="{2CF3AB9C-74F0-4013-B8B4-166520545EB4}"/>
              </a:ext>
            </a:extLst>
          </p:cNvPr>
          <p:cNvSpPr>
            <a:spLocks noGrp="1"/>
          </p:cNvSpPr>
          <p:nvPr>
            <p:ph idx="1"/>
          </p:nvPr>
        </p:nvSpPr>
        <p:spPr/>
        <p:txBody>
          <a:bodyPr/>
          <a:lstStyle/>
          <a:p>
            <a:r>
              <a:rPr lang="en-GB" dirty="0"/>
              <a:t>A picture is worth  1000 words…. </a:t>
            </a:r>
          </a:p>
          <a:p>
            <a:pPr lvl="1"/>
            <a:r>
              <a:rPr lang="en-GB" dirty="0"/>
              <a:t>Reveals things the stats might not</a:t>
            </a:r>
          </a:p>
          <a:p>
            <a:pPr lvl="1"/>
            <a:r>
              <a:rPr lang="en-GB" dirty="0"/>
              <a:t>Easier to grasp for many people</a:t>
            </a:r>
          </a:p>
          <a:p>
            <a:pPr lvl="1"/>
            <a:r>
              <a:rPr lang="en-GB" dirty="0"/>
              <a:t>Quickly identify main features, anomalies</a:t>
            </a:r>
          </a:p>
          <a:p>
            <a:pPr lvl="1"/>
            <a:r>
              <a:rPr lang="en-GB" dirty="0"/>
              <a:t>Holds an audiences interest more than a wall of text/numbers</a:t>
            </a:r>
          </a:p>
          <a:p>
            <a:endParaRPr lang="en-GB" dirty="0"/>
          </a:p>
        </p:txBody>
      </p:sp>
    </p:spTree>
    <p:extLst>
      <p:ext uri="{BB962C8B-B14F-4D97-AF65-F5344CB8AC3E}">
        <p14:creationId xmlns:p14="http://schemas.microsoft.com/office/powerpoint/2010/main" val="2811039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C5D2-39F8-4442-9218-AC866DADDA4A}"/>
              </a:ext>
            </a:extLst>
          </p:cNvPr>
          <p:cNvSpPr>
            <a:spLocks noGrp="1"/>
          </p:cNvSpPr>
          <p:nvPr>
            <p:ph type="title"/>
          </p:nvPr>
        </p:nvSpPr>
        <p:spPr/>
        <p:txBody>
          <a:bodyPr/>
          <a:lstStyle/>
          <a:p>
            <a:r>
              <a:rPr lang="en-GB" dirty="0"/>
              <a:t>What is ggplot2</a:t>
            </a:r>
          </a:p>
        </p:txBody>
      </p:sp>
      <p:sp>
        <p:nvSpPr>
          <p:cNvPr id="3" name="Content Placeholder 2">
            <a:extLst>
              <a:ext uri="{FF2B5EF4-FFF2-40B4-BE49-F238E27FC236}">
                <a16:creationId xmlns:a16="http://schemas.microsoft.com/office/drawing/2014/main" id="{EC42413C-5895-4B10-B46E-5371C9FFD3B3}"/>
              </a:ext>
            </a:extLst>
          </p:cNvPr>
          <p:cNvSpPr>
            <a:spLocks noGrp="1"/>
          </p:cNvSpPr>
          <p:nvPr>
            <p:ph idx="1"/>
          </p:nvPr>
        </p:nvSpPr>
        <p:spPr/>
        <p:txBody>
          <a:bodyPr/>
          <a:lstStyle/>
          <a:p>
            <a:r>
              <a:rPr lang="en-GB" dirty="0"/>
              <a:t>A package for creating plots</a:t>
            </a:r>
          </a:p>
          <a:p>
            <a:r>
              <a:rPr lang="en-GB" dirty="0"/>
              <a:t>Part of </a:t>
            </a:r>
            <a:r>
              <a:rPr lang="en-GB" dirty="0" err="1"/>
              <a:t>tidyverse</a:t>
            </a:r>
            <a:endParaRPr lang="en-GB" dirty="0"/>
          </a:p>
          <a:p>
            <a:endParaRPr lang="en-GB" dirty="0"/>
          </a:p>
          <a:p>
            <a:r>
              <a:rPr lang="en-GB" dirty="0"/>
              <a:t>Implements “grammar of graphics” to create graphs </a:t>
            </a:r>
          </a:p>
          <a:p>
            <a:r>
              <a:rPr lang="en-GB" dirty="0"/>
              <a:t> - this means a framework following a layered approach to construct visualisations of data</a:t>
            </a:r>
          </a:p>
        </p:txBody>
      </p:sp>
    </p:spTree>
    <p:extLst>
      <p:ext uri="{BB962C8B-B14F-4D97-AF65-F5344CB8AC3E}">
        <p14:creationId xmlns:p14="http://schemas.microsoft.com/office/powerpoint/2010/main" val="2070075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B84F-AA76-427C-8A59-ECFAED89D069}"/>
              </a:ext>
            </a:extLst>
          </p:cNvPr>
          <p:cNvSpPr>
            <a:spLocks noGrp="1"/>
          </p:cNvSpPr>
          <p:nvPr>
            <p:ph type="title"/>
          </p:nvPr>
        </p:nvSpPr>
        <p:spPr/>
        <p:txBody>
          <a:bodyPr/>
          <a:lstStyle/>
          <a:p>
            <a:r>
              <a:rPr lang="en-GB" dirty="0" err="1"/>
              <a:t>ggplot</a:t>
            </a:r>
            <a:r>
              <a:rPr lang="en-GB" dirty="0"/>
              <a:t> layers</a:t>
            </a:r>
          </a:p>
        </p:txBody>
      </p:sp>
      <p:pic>
        <p:nvPicPr>
          <p:cNvPr id="5" name="Content Placeholder 4">
            <a:extLst>
              <a:ext uri="{FF2B5EF4-FFF2-40B4-BE49-F238E27FC236}">
                <a16:creationId xmlns:a16="http://schemas.microsoft.com/office/drawing/2014/main" id="{BB4C6E81-4C2B-4CD7-A9BC-B217F15D37F1}"/>
              </a:ext>
            </a:extLst>
          </p:cNvPr>
          <p:cNvPicPr>
            <a:picLocks noGrp="1" noChangeAspect="1"/>
          </p:cNvPicPr>
          <p:nvPr>
            <p:ph idx="1"/>
          </p:nvPr>
        </p:nvPicPr>
        <p:blipFill>
          <a:blip r:embed="rId2"/>
          <a:stretch>
            <a:fillRect/>
          </a:stretch>
        </p:blipFill>
        <p:spPr>
          <a:xfrm>
            <a:off x="209050" y="2067008"/>
            <a:ext cx="6677025" cy="3600450"/>
          </a:xfrm>
        </p:spPr>
      </p:pic>
      <p:sp>
        <p:nvSpPr>
          <p:cNvPr id="6" name="TextBox 5">
            <a:extLst>
              <a:ext uri="{FF2B5EF4-FFF2-40B4-BE49-F238E27FC236}">
                <a16:creationId xmlns:a16="http://schemas.microsoft.com/office/drawing/2014/main" id="{AA843767-6207-4EF6-9632-6892CFB854AE}"/>
              </a:ext>
            </a:extLst>
          </p:cNvPr>
          <p:cNvSpPr txBox="1"/>
          <p:nvPr/>
        </p:nvSpPr>
        <p:spPr>
          <a:xfrm>
            <a:off x="6727370" y="5010539"/>
            <a:ext cx="2584580" cy="338554"/>
          </a:xfrm>
          <a:prstGeom prst="rect">
            <a:avLst/>
          </a:prstGeom>
          <a:noFill/>
        </p:spPr>
        <p:txBody>
          <a:bodyPr wrap="square" rtlCol="0">
            <a:spAutoFit/>
          </a:bodyPr>
          <a:lstStyle/>
          <a:p>
            <a:r>
              <a:rPr lang="en-GB" sz="1600" dirty="0"/>
              <a:t>The dataset(s)</a:t>
            </a:r>
          </a:p>
        </p:txBody>
      </p:sp>
      <p:sp>
        <p:nvSpPr>
          <p:cNvPr id="7" name="TextBox 6">
            <a:extLst>
              <a:ext uri="{FF2B5EF4-FFF2-40B4-BE49-F238E27FC236}">
                <a16:creationId xmlns:a16="http://schemas.microsoft.com/office/drawing/2014/main" id="{3579A2B2-523E-4166-9648-808C2F381625}"/>
              </a:ext>
            </a:extLst>
          </p:cNvPr>
          <p:cNvSpPr txBox="1"/>
          <p:nvPr/>
        </p:nvSpPr>
        <p:spPr>
          <a:xfrm>
            <a:off x="8579498" y="5904047"/>
            <a:ext cx="2584580" cy="369332"/>
          </a:xfrm>
          <a:prstGeom prst="rect">
            <a:avLst/>
          </a:prstGeom>
          <a:noFill/>
        </p:spPr>
        <p:txBody>
          <a:bodyPr wrap="square" rtlCol="0">
            <a:spAutoFit/>
          </a:bodyPr>
          <a:lstStyle/>
          <a:p>
            <a:r>
              <a:rPr lang="en-GB" dirty="0"/>
              <a:t>The dataset(s)</a:t>
            </a:r>
          </a:p>
        </p:txBody>
      </p:sp>
      <p:sp>
        <p:nvSpPr>
          <p:cNvPr id="8" name="TextBox 7">
            <a:extLst>
              <a:ext uri="{FF2B5EF4-FFF2-40B4-BE49-F238E27FC236}">
                <a16:creationId xmlns:a16="http://schemas.microsoft.com/office/drawing/2014/main" id="{4DDF3B16-6724-4CD1-A318-DD7CB5436407}"/>
              </a:ext>
            </a:extLst>
          </p:cNvPr>
          <p:cNvSpPr txBox="1"/>
          <p:nvPr/>
        </p:nvSpPr>
        <p:spPr>
          <a:xfrm>
            <a:off x="6727370" y="3234442"/>
            <a:ext cx="4066592" cy="338554"/>
          </a:xfrm>
          <a:prstGeom prst="rect">
            <a:avLst/>
          </a:prstGeom>
          <a:noFill/>
        </p:spPr>
        <p:txBody>
          <a:bodyPr wrap="square" rtlCol="0">
            <a:spAutoFit/>
          </a:bodyPr>
          <a:lstStyle/>
          <a:p>
            <a:r>
              <a:rPr lang="en-GB" sz="1600" dirty="0"/>
              <a:t>e.g. mean, confidence intervals, quantiles</a:t>
            </a:r>
          </a:p>
        </p:txBody>
      </p:sp>
      <p:sp>
        <p:nvSpPr>
          <p:cNvPr id="9" name="TextBox 8">
            <a:extLst>
              <a:ext uri="{FF2B5EF4-FFF2-40B4-BE49-F238E27FC236}">
                <a16:creationId xmlns:a16="http://schemas.microsoft.com/office/drawing/2014/main" id="{119CDB33-C4E3-4DD9-B8B0-17FEB926EB13}"/>
              </a:ext>
            </a:extLst>
          </p:cNvPr>
          <p:cNvSpPr txBox="1"/>
          <p:nvPr/>
        </p:nvSpPr>
        <p:spPr>
          <a:xfrm>
            <a:off x="6727370" y="4129530"/>
            <a:ext cx="2584580" cy="338554"/>
          </a:xfrm>
          <a:prstGeom prst="rect">
            <a:avLst/>
          </a:prstGeom>
          <a:noFill/>
        </p:spPr>
        <p:txBody>
          <a:bodyPr wrap="square" rtlCol="0">
            <a:spAutoFit/>
          </a:bodyPr>
          <a:lstStyle/>
          <a:p>
            <a:r>
              <a:rPr lang="en-GB" sz="1600" dirty="0"/>
              <a:t>Lines, bars , points?</a:t>
            </a:r>
          </a:p>
        </p:txBody>
      </p:sp>
      <p:sp>
        <p:nvSpPr>
          <p:cNvPr id="10" name="TextBox 9">
            <a:extLst>
              <a:ext uri="{FF2B5EF4-FFF2-40B4-BE49-F238E27FC236}">
                <a16:creationId xmlns:a16="http://schemas.microsoft.com/office/drawing/2014/main" id="{78FE16C1-DA9C-4FF5-B11F-A994D3680C14}"/>
              </a:ext>
            </a:extLst>
          </p:cNvPr>
          <p:cNvSpPr txBox="1"/>
          <p:nvPr/>
        </p:nvSpPr>
        <p:spPr>
          <a:xfrm>
            <a:off x="6727370" y="4576284"/>
            <a:ext cx="2584580" cy="338554"/>
          </a:xfrm>
          <a:prstGeom prst="rect">
            <a:avLst/>
          </a:prstGeom>
          <a:noFill/>
        </p:spPr>
        <p:txBody>
          <a:bodyPr wrap="square" rtlCol="0">
            <a:spAutoFit/>
          </a:bodyPr>
          <a:lstStyle/>
          <a:p>
            <a:r>
              <a:rPr lang="en-GB" sz="1600" dirty="0"/>
              <a:t>Axes, plot position</a:t>
            </a:r>
          </a:p>
        </p:txBody>
      </p:sp>
      <p:sp>
        <p:nvSpPr>
          <p:cNvPr id="11" name="TextBox 10">
            <a:extLst>
              <a:ext uri="{FF2B5EF4-FFF2-40B4-BE49-F238E27FC236}">
                <a16:creationId xmlns:a16="http://schemas.microsoft.com/office/drawing/2014/main" id="{53407DEF-DE10-470C-A026-E8CD1EFEDA37}"/>
              </a:ext>
            </a:extLst>
          </p:cNvPr>
          <p:cNvSpPr txBox="1"/>
          <p:nvPr/>
        </p:nvSpPr>
        <p:spPr>
          <a:xfrm>
            <a:off x="6727370" y="3628092"/>
            <a:ext cx="5075854" cy="584775"/>
          </a:xfrm>
          <a:prstGeom prst="rect">
            <a:avLst/>
          </a:prstGeom>
          <a:noFill/>
        </p:spPr>
        <p:txBody>
          <a:bodyPr wrap="square" rtlCol="0">
            <a:spAutoFit/>
          </a:bodyPr>
          <a:lstStyle/>
          <a:p>
            <a:r>
              <a:rPr lang="en-GB" sz="1600" dirty="0"/>
              <a:t>Non-data aesthetics, i.e. plot style,  makes things look pretty</a:t>
            </a:r>
          </a:p>
        </p:txBody>
      </p:sp>
      <p:sp>
        <p:nvSpPr>
          <p:cNvPr id="12" name="TextBox 11">
            <a:extLst>
              <a:ext uri="{FF2B5EF4-FFF2-40B4-BE49-F238E27FC236}">
                <a16:creationId xmlns:a16="http://schemas.microsoft.com/office/drawing/2014/main" id="{BA0CEECF-F2E4-4E9A-B233-9D2D1C7214D5}"/>
              </a:ext>
            </a:extLst>
          </p:cNvPr>
          <p:cNvSpPr txBox="1"/>
          <p:nvPr/>
        </p:nvSpPr>
        <p:spPr>
          <a:xfrm>
            <a:off x="6727370" y="2780134"/>
            <a:ext cx="3778898" cy="338554"/>
          </a:xfrm>
          <a:prstGeom prst="rect">
            <a:avLst/>
          </a:prstGeom>
          <a:noFill/>
        </p:spPr>
        <p:txBody>
          <a:bodyPr wrap="square" rtlCol="0">
            <a:spAutoFit/>
          </a:bodyPr>
          <a:lstStyle/>
          <a:p>
            <a:r>
              <a:rPr lang="en-GB" sz="1600" dirty="0"/>
              <a:t>Coordinate system (cartesian, polar)</a:t>
            </a:r>
          </a:p>
        </p:txBody>
      </p:sp>
      <p:sp>
        <p:nvSpPr>
          <p:cNvPr id="13" name="TextBox 12">
            <a:extLst>
              <a:ext uri="{FF2B5EF4-FFF2-40B4-BE49-F238E27FC236}">
                <a16:creationId xmlns:a16="http://schemas.microsoft.com/office/drawing/2014/main" id="{91F9B971-6A3F-49B5-B584-1CCBE40EE266}"/>
              </a:ext>
            </a:extLst>
          </p:cNvPr>
          <p:cNvSpPr txBox="1"/>
          <p:nvPr/>
        </p:nvSpPr>
        <p:spPr>
          <a:xfrm>
            <a:off x="6727370" y="2301171"/>
            <a:ext cx="3778898" cy="338554"/>
          </a:xfrm>
          <a:prstGeom prst="rect">
            <a:avLst/>
          </a:prstGeom>
          <a:noFill/>
        </p:spPr>
        <p:txBody>
          <a:bodyPr wrap="square" rtlCol="0">
            <a:spAutoFit/>
          </a:bodyPr>
          <a:lstStyle/>
          <a:p>
            <a:r>
              <a:rPr lang="en-GB" sz="1600" dirty="0"/>
              <a:t>Subplots based on multiple variables</a:t>
            </a:r>
          </a:p>
        </p:txBody>
      </p:sp>
    </p:spTree>
    <p:extLst>
      <p:ext uri="{BB962C8B-B14F-4D97-AF65-F5344CB8AC3E}">
        <p14:creationId xmlns:p14="http://schemas.microsoft.com/office/powerpoint/2010/main" val="71442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880D-8DD1-4E08-B625-DC9447F34233}"/>
              </a:ext>
            </a:extLst>
          </p:cNvPr>
          <p:cNvSpPr>
            <a:spLocks noGrp="1"/>
          </p:cNvSpPr>
          <p:nvPr>
            <p:ph type="title"/>
          </p:nvPr>
        </p:nvSpPr>
        <p:spPr/>
        <p:txBody>
          <a:bodyPr/>
          <a:lstStyle/>
          <a:p>
            <a:r>
              <a:rPr lang="en-GB" dirty="0"/>
              <a:t>Why ggplot2?</a:t>
            </a:r>
          </a:p>
        </p:txBody>
      </p:sp>
      <p:sp>
        <p:nvSpPr>
          <p:cNvPr id="3" name="Content Placeholder 2">
            <a:extLst>
              <a:ext uri="{FF2B5EF4-FFF2-40B4-BE49-F238E27FC236}">
                <a16:creationId xmlns:a16="http://schemas.microsoft.com/office/drawing/2014/main" id="{894BFEFA-94B7-4F0D-B257-6D6D1B06CB17}"/>
              </a:ext>
            </a:extLst>
          </p:cNvPr>
          <p:cNvSpPr>
            <a:spLocks noGrp="1"/>
          </p:cNvSpPr>
          <p:nvPr>
            <p:ph idx="1"/>
          </p:nvPr>
        </p:nvSpPr>
        <p:spPr/>
        <p:txBody>
          <a:bodyPr/>
          <a:lstStyle/>
          <a:p>
            <a:r>
              <a:rPr lang="en-GB" dirty="0"/>
              <a:t>Well developed package</a:t>
            </a:r>
          </a:p>
          <a:p>
            <a:r>
              <a:rPr lang="en-GB" dirty="0"/>
              <a:t>Lots of options/type of graph</a:t>
            </a:r>
          </a:p>
          <a:p>
            <a:r>
              <a:rPr lang="en-GB" dirty="0"/>
              <a:t>Well supported, lots of online resources</a:t>
            </a:r>
          </a:p>
          <a:p>
            <a:pPr marL="342900" lvl="1" indent="0">
              <a:buNone/>
            </a:pPr>
            <a:r>
              <a:rPr lang="en-GB" dirty="0"/>
              <a:t>E.g.</a:t>
            </a:r>
          </a:p>
          <a:p>
            <a:pPr marL="0" indent="0">
              <a:buNone/>
            </a:pPr>
            <a:r>
              <a:rPr lang="en-GB" dirty="0">
                <a:hlinkClick r:id="rId2"/>
              </a:rPr>
              <a:t>https://r-graph-gallery.com/ggplot2-package.html</a:t>
            </a:r>
            <a:r>
              <a:rPr lang="en-GB" dirty="0"/>
              <a:t> </a:t>
            </a:r>
          </a:p>
          <a:p>
            <a:pPr marL="0" indent="0">
              <a:buNone/>
            </a:pPr>
            <a:endParaRPr lang="en-GB" dirty="0"/>
          </a:p>
          <a:p>
            <a:pPr marL="0" indent="0">
              <a:buNone/>
            </a:pPr>
            <a:r>
              <a:rPr lang="en-GB" dirty="0">
                <a:hlinkClick r:id="rId3"/>
              </a:rPr>
              <a:t>R for Data Science (2e) - 2  Data visualization (hadley.nz)</a:t>
            </a:r>
            <a:endParaRPr lang="en-GB" dirty="0"/>
          </a:p>
          <a:p>
            <a:pPr marL="0" indent="0">
              <a:buNone/>
            </a:pPr>
            <a:endParaRPr lang="en-GB" dirty="0"/>
          </a:p>
        </p:txBody>
      </p:sp>
    </p:spTree>
    <p:extLst>
      <p:ext uri="{BB962C8B-B14F-4D97-AF65-F5344CB8AC3E}">
        <p14:creationId xmlns:p14="http://schemas.microsoft.com/office/powerpoint/2010/main" val="2382729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21892D4-91F9-45C0-9568-C01068B92376}"/>
              </a:ext>
            </a:extLst>
          </p:cNvPr>
          <p:cNvPicPr>
            <a:picLocks noChangeAspect="1"/>
          </p:cNvPicPr>
          <p:nvPr/>
        </p:nvPicPr>
        <p:blipFill>
          <a:blip r:embed="rId2"/>
          <a:stretch>
            <a:fillRect/>
          </a:stretch>
        </p:blipFill>
        <p:spPr>
          <a:xfrm>
            <a:off x="6627608" y="1825623"/>
            <a:ext cx="5426074" cy="4113059"/>
          </a:xfrm>
          <a:prstGeom prst="rect">
            <a:avLst/>
          </a:prstGeom>
        </p:spPr>
      </p:pic>
      <p:sp>
        <p:nvSpPr>
          <p:cNvPr id="2" name="Title 1">
            <a:extLst>
              <a:ext uri="{FF2B5EF4-FFF2-40B4-BE49-F238E27FC236}">
                <a16:creationId xmlns:a16="http://schemas.microsoft.com/office/drawing/2014/main" id="{B8963267-1C7F-4482-A284-8D32184CD150}"/>
              </a:ext>
            </a:extLst>
          </p:cNvPr>
          <p:cNvSpPr>
            <a:spLocks noGrp="1"/>
          </p:cNvSpPr>
          <p:nvPr>
            <p:ph type="title"/>
          </p:nvPr>
        </p:nvSpPr>
        <p:spPr/>
        <p:txBody>
          <a:bodyPr/>
          <a:lstStyle/>
          <a:p>
            <a:r>
              <a:rPr lang="en-GB" dirty="0" err="1"/>
              <a:t>Geom_point</a:t>
            </a:r>
            <a:r>
              <a:rPr lang="en-GB" dirty="0"/>
              <a:t> example</a:t>
            </a:r>
          </a:p>
        </p:txBody>
      </p:sp>
      <p:sp>
        <p:nvSpPr>
          <p:cNvPr id="3" name="Content Placeholder 2">
            <a:extLst>
              <a:ext uri="{FF2B5EF4-FFF2-40B4-BE49-F238E27FC236}">
                <a16:creationId xmlns:a16="http://schemas.microsoft.com/office/drawing/2014/main" id="{96A05B51-13E3-4F25-8987-60250243171C}"/>
              </a:ext>
            </a:extLst>
          </p:cNvPr>
          <p:cNvSpPr>
            <a:spLocks noGrp="1"/>
          </p:cNvSpPr>
          <p:nvPr>
            <p:ph idx="1"/>
          </p:nvPr>
        </p:nvSpPr>
        <p:spPr>
          <a:xfrm>
            <a:off x="838201" y="1825624"/>
            <a:ext cx="6024715" cy="4113059"/>
          </a:xfrm>
          <a:solidFill>
            <a:schemeClr val="bg1">
              <a:lumMod val="85000"/>
            </a:schemeClr>
          </a:solidFill>
        </p:spPr>
        <p:txBody>
          <a:bodyPr>
            <a:normAutofit/>
          </a:bodyPr>
          <a:lstStyle/>
          <a:p>
            <a:pPr marL="0" indent="0">
              <a:buNone/>
            </a:pPr>
            <a:r>
              <a:rPr lang="en-GB" sz="1800" i="1" dirty="0">
                <a:solidFill>
                  <a:schemeClr val="tx1">
                    <a:lumMod val="65000"/>
                    <a:lumOff val="35000"/>
                  </a:schemeClr>
                </a:solidFill>
                <a:latin typeface="Consolas" panose="020B0609020204030204" pitchFamily="49" charset="0"/>
              </a:rPr>
              <a:t># Keep 30 first rows in the </a:t>
            </a:r>
            <a:r>
              <a:rPr lang="en-GB" sz="1800" i="1" dirty="0" err="1">
                <a:solidFill>
                  <a:schemeClr val="tx1">
                    <a:lumMod val="65000"/>
                    <a:lumOff val="35000"/>
                  </a:schemeClr>
                </a:solidFill>
                <a:latin typeface="Consolas" panose="020B0609020204030204" pitchFamily="49" charset="0"/>
              </a:rPr>
              <a:t>mtcars</a:t>
            </a:r>
            <a:r>
              <a:rPr lang="en-GB" sz="1800" i="1" dirty="0">
                <a:solidFill>
                  <a:schemeClr val="tx1">
                    <a:lumMod val="65000"/>
                    <a:lumOff val="35000"/>
                  </a:schemeClr>
                </a:solidFill>
                <a:latin typeface="Consolas" panose="020B0609020204030204" pitchFamily="49" charset="0"/>
              </a:rPr>
              <a:t> natively available dataset</a:t>
            </a:r>
          </a:p>
          <a:p>
            <a:pPr marL="0" indent="0">
              <a:buNone/>
            </a:pPr>
            <a:r>
              <a:rPr lang="en-GB" sz="1800" dirty="0" err="1">
                <a:latin typeface="Consolas" panose="020B0609020204030204" pitchFamily="49" charset="0"/>
              </a:rPr>
              <a:t>car_data</a:t>
            </a:r>
            <a:r>
              <a:rPr lang="en-GB" sz="1800" dirty="0">
                <a:latin typeface="Consolas" panose="020B0609020204030204" pitchFamily="49" charset="0"/>
              </a:rPr>
              <a:t> &lt;-head(</a:t>
            </a:r>
            <a:r>
              <a:rPr lang="en-GB" sz="1800" dirty="0" err="1">
                <a:latin typeface="Consolas" panose="020B0609020204030204" pitchFamily="49" charset="0"/>
              </a:rPr>
              <a:t>mtcars</a:t>
            </a:r>
            <a:r>
              <a:rPr lang="en-GB" sz="1800" dirty="0">
                <a:latin typeface="Consolas" panose="020B0609020204030204" pitchFamily="49" charset="0"/>
              </a:rPr>
              <a:t>, 30) </a:t>
            </a:r>
          </a:p>
          <a:p>
            <a:pPr marL="0" indent="0">
              <a:buNone/>
            </a:pPr>
            <a:endParaRPr lang="en-GB" sz="1800" dirty="0">
              <a:latin typeface="Consolas" panose="020B0609020204030204" pitchFamily="49" charset="0"/>
            </a:endParaRPr>
          </a:p>
          <a:p>
            <a:pPr marL="0" indent="0">
              <a:buNone/>
            </a:pPr>
            <a:r>
              <a:rPr lang="en-GB" sz="1800" i="1" dirty="0">
                <a:solidFill>
                  <a:schemeClr val="tx1">
                    <a:lumMod val="65000"/>
                    <a:lumOff val="35000"/>
                  </a:schemeClr>
                </a:solidFill>
                <a:latin typeface="Consolas" panose="020B0609020204030204" pitchFamily="49" charset="0"/>
              </a:rPr>
              <a:t>#add text with </a:t>
            </a:r>
            <a:r>
              <a:rPr lang="en-GB" sz="1800" i="1" dirty="0" err="1">
                <a:solidFill>
                  <a:schemeClr val="tx1">
                    <a:lumMod val="65000"/>
                    <a:lumOff val="35000"/>
                  </a:schemeClr>
                </a:solidFill>
                <a:latin typeface="Consolas" panose="020B0609020204030204" pitchFamily="49" charset="0"/>
              </a:rPr>
              <a:t>geom_text</a:t>
            </a:r>
            <a:r>
              <a:rPr lang="en-GB" sz="1800" i="1" dirty="0">
                <a:solidFill>
                  <a:schemeClr val="tx1">
                    <a:lumMod val="65000"/>
                    <a:lumOff val="35000"/>
                  </a:schemeClr>
                </a:solidFill>
                <a:latin typeface="Consolas" panose="020B0609020204030204" pitchFamily="49" charset="0"/>
              </a:rPr>
              <a:t>, use nudge to nudge the text</a:t>
            </a:r>
          </a:p>
          <a:p>
            <a:pPr marL="0" indent="0">
              <a:buNone/>
            </a:pPr>
            <a:r>
              <a:rPr lang="en-GB" sz="1800" dirty="0" err="1">
                <a:latin typeface="Consolas" panose="020B0609020204030204" pitchFamily="49" charset="0"/>
              </a:rPr>
              <a:t>ggplot</a:t>
            </a:r>
            <a:r>
              <a:rPr lang="en-GB" sz="1800" dirty="0">
                <a:latin typeface="Consolas" panose="020B0609020204030204" pitchFamily="49" charset="0"/>
              </a:rPr>
              <a:t>(data=</a:t>
            </a:r>
            <a:r>
              <a:rPr lang="en-GB" sz="1800" dirty="0" err="1">
                <a:latin typeface="Consolas" panose="020B0609020204030204" pitchFamily="49" charset="0"/>
              </a:rPr>
              <a:t>car_data</a:t>
            </a:r>
            <a:r>
              <a:rPr lang="en-GB" sz="1800" dirty="0">
                <a:latin typeface="Consolas" panose="020B0609020204030204" pitchFamily="49" charset="0"/>
              </a:rPr>
              <a:t>, </a:t>
            </a:r>
            <a:r>
              <a:rPr lang="en-GB" sz="1800" dirty="0" err="1">
                <a:latin typeface="Consolas" panose="020B0609020204030204" pitchFamily="49" charset="0"/>
              </a:rPr>
              <a:t>aes</a:t>
            </a:r>
            <a:r>
              <a:rPr lang="en-GB" sz="1800" dirty="0">
                <a:latin typeface="Consolas" panose="020B0609020204030204" pitchFamily="49" charset="0"/>
              </a:rPr>
              <a:t>(x=</a:t>
            </a:r>
            <a:r>
              <a:rPr lang="en-GB" sz="1800" dirty="0" err="1">
                <a:latin typeface="Consolas" panose="020B0609020204030204" pitchFamily="49" charset="0"/>
              </a:rPr>
              <a:t>wt</a:t>
            </a:r>
            <a:r>
              <a:rPr lang="en-GB" sz="1800" dirty="0">
                <a:latin typeface="Consolas" panose="020B0609020204030204" pitchFamily="49" charset="0"/>
              </a:rPr>
              <a:t>, y=mpg)) +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geom_point</a:t>
            </a:r>
            <a:r>
              <a:rPr lang="en-GB" sz="1800" dirty="0">
                <a:latin typeface="Consolas" panose="020B0609020204030204" pitchFamily="49" charset="0"/>
              </a:rPr>
              <a:t>() + # Show dots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geom_text</a:t>
            </a:r>
            <a:r>
              <a:rPr lang="en-GB" sz="1800" dirty="0">
                <a:latin typeface="Consolas" panose="020B0609020204030204" pitchFamily="49" charset="0"/>
              </a:rPr>
              <a:t>( </a:t>
            </a:r>
          </a:p>
          <a:p>
            <a:pPr marL="0" indent="0">
              <a:buNone/>
            </a:pPr>
            <a:r>
              <a:rPr lang="en-GB" sz="1800" dirty="0">
                <a:latin typeface="Consolas" panose="020B0609020204030204" pitchFamily="49" charset="0"/>
              </a:rPr>
              <a:t>   label=</a:t>
            </a:r>
            <a:r>
              <a:rPr lang="en-GB" sz="1800" dirty="0" err="1">
                <a:latin typeface="Consolas" panose="020B0609020204030204" pitchFamily="49" charset="0"/>
              </a:rPr>
              <a:t>rownames</a:t>
            </a:r>
            <a:r>
              <a:rPr lang="en-GB" sz="1800" dirty="0">
                <a:latin typeface="Consolas" panose="020B0609020204030204" pitchFamily="49" charset="0"/>
              </a:rPr>
              <a:t>(data),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nudge_x</a:t>
            </a:r>
            <a:r>
              <a:rPr lang="en-GB" sz="1800" dirty="0">
                <a:latin typeface="Consolas" panose="020B0609020204030204" pitchFamily="49" charset="0"/>
              </a:rPr>
              <a:t> = 0.25, </a:t>
            </a:r>
            <a:r>
              <a:rPr lang="en-GB" sz="1800" dirty="0" err="1">
                <a:latin typeface="Consolas" panose="020B0609020204030204" pitchFamily="49" charset="0"/>
              </a:rPr>
              <a:t>nudge_y</a:t>
            </a:r>
            <a:r>
              <a:rPr lang="en-GB" sz="1800" dirty="0">
                <a:latin typeface="Consolas" panose="020B0609020204030204" pitchFamily="49" charset="0"/>
              </a:rPr>
              <a:t> = 0.25,</a:t>
            </a:r>
          </a:p>
          <a:p>
            <a:pPr marL="0" indent="0">
              <a:buNone/>
            </a:pPr>
            <a:r>
              <a:rPr lang="en-GB" sz="1800" dirty="0" err="1">
                <a:latin typeface="Consolas" panose="020B0609020204030204" pitchFamily="49" charset="0"/>
              </a:rPr>
              <a:t>check_overlap</a:t>
            </a:r>
            <a:r>
              <a:rPr lang="en-GB" sz="1800" dirty="0">
                <a:latin typeface="Consolas" panose="020B0609020204030204" pitchFamily="49" charset="0"/>
              </a:rPr>
              <a:t> = T  )</a:t>
            </a:r>
          </a:p>
        </p:txBody>
      </p:sp>
      <p:cxnSp>
        <p:nvCxnSpPr>
          <p:cNvPr id="13" name="Straight Arrow Connector 12">
            <a:extLst>
              <a:ext uri="{FF2B5EF4-FFF2-40B4-BE49-F238E27FC236}">
                <a16:creationId xmlns:a16="http://schemas.microsoft.com/office/drawing/2014/main" id="{DC4F709A-4F00-4494-BB94-7E2EE25EA26A}"/>
              </a:ext>
            </a:extLst>
          </p:cNvPr>
          <p:cNvCxnSpPr>
            <a:cxnSpLocks/>
          </p:cNvCxnSpPr>
          <p:nvPr/>
        </p:nvCxnSpPr>
        <p:spPr>
          <a:xfrm flipH="1" flipV="1">
            <a:off x="5270090" y="4139381"/>
            <a:ext cx="865240" cy="20924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BF42DC5-9C47-4EA1-AF2D-B0ACFD302E1C}"/>
              </a:ext>
            </a:extLst>
          </p:cNvPr>
          <p:cNvSpPr/>
          <p:nvPr/>
        </p:nvSpPr>
        <p:spPr>
          <a:xfrm>
            <a:off x="3684637" y="3657600"/>
            <a:ext cx="2155723" cy="48178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FBA5A92D-32C0-46EA-8069-32DDFD987C29}"/>
              </a:ext>
            </a:extLst>
          </p:cNvPr>
          <p:cNvSpPr/>
          <p:nvPr/>
        </p:nvSpPr>
        <p:spPr>
          <a:xfrm>
            <a:off x="944564" y="4453752"/>
            <a:ext cx="5002160" cy="1474837"/>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196D8A2-ECC8-499C-9582-93D93C12C2FF}"/>
              </a:ext>
            </a:extLst>
          </p:cNvPr>
          <p:cNvSpPr/>
          <p:nvPr/>
        </p:nvSpPr>
        <p:spPr>
          <a:xfrm>
            <a:off x="2575487" y="4104658"/>
            <a:ext cx="356419" cy="299882"/>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F3582083-4FE5-4B9A-B8F8-BC677D7BB362}"/>
              </a:ext>
            </a:extLst>
          </p:cNvPr>
          <p:cNvGrpSpPr/>
          <p:nvPr/>
        </p:nvGrpSpPr>
        <p:grpSpPr>
          <a:xfrm>
            <a:off x="1779639" y="2880852"/>
            <a:ext cx="3598606" cy="1258529"/>
            <a:chOff x="1779639" y="2880852"/>
            <a:chExt cx="3598606" cy="1258529"/>
          </a:xfrm>
        </p:grpSpPr>
        <p:cxnSp>
          <p:nvCxnSpPr>
            <p:cNvPr id="5" name="Straight Arrow Connector 4">
              <a:extLst>
                <a:ext uri="{FF2B5EF4-FFF2-40B4-BE49-F238E27FC236}">
                  <a16:creationId xmlns:a16="http://schemas.microsoft.com/office/drawing/2014/main" id="{A6343F8F-6F67-4E7F-A8BF-72C09D32D626}"/>
                </a:ext>
              </a:extLst>
            </p:cNvPr>
            <p:cNvCxnSpPr>
              <a:cxnSpLocks/>
            </p:cNvCxnSpPr>
            <p:nvPr/>
          </p:nvCxnSpPr>
          <p:spPr>
            <a:xfrm flipH="1">
              <a:off x="2654710" y="3165987"/>
              <a:ext cx="285135" cy="491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F4DBE2D-36A2-46D9-9D3F-C9713ADB2539}"/>
                </a:ext>
              </a:extLst>
            </p:cNvPr>
            <p:cNvSpPr/>
            <p:nvPr/>
          </p:nvSpPr>
          <p:spPr>
            <a:xfrm>
              <a:off x="1779639" y="3657600"/>
              <a:ext cx="1750142" cy="48178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61F88C0-276B-485E-94B0-1A1929AEA9A3}"/>
                </a:ext>
              </a:extLst>
            </p:cNvPr>
            <p:cNvSpPr txBox="1"/>
            <p:nvPr/>
          </p:nvSpPr>
          <p:spPr>
            <a:xfrm>
              <a:off x="2851355" y="2880852"/>
              <a:ext cx="2526890" cy="369332"/>
            </a:xfrm>
            <a:prstGeom prst="rect">
              <a:avLst/>
            </a:prstGeom>
            <a:solidFill>
              <a:schemeClr val="bg1"/>
            </a:solidFill>
          </p:spPr>
          <p:txBody>
            <a:bodyPr wrap="square" rtlCol="0">
              <a:spAutoFit/>
            </a:bodyPr>
            <a:lstStyle/>
            <a:p>
              <a:r>
                <a:rPr lang="en-GB" dirty="0"/>
                <a:t>Define your dataset</a:t>
              </a:r>
            </a:p>
          </p:txBody>
        </p:sp>
      </p:grpSp>
      <p:pic>
        <p:nvPicPr>
          <p:cNvPr id="28" name="Picture 27">
            <a:extLst>
              <a:ext uri="{FF2B5EF4-FFF2-40B4-BE49-F238E27FC236}">
                <a16:creationId xmlns:a16="http://schemas.microsoft.com/office/drawing/2014/main" id="{770E9827-3BA0-45D0-8FDB-0F9D365900BD}"/>
              </a:ext>
            </a:extLst>
          </p:cNvPr>
          <p:cNvPicPr>
            <a:picLocks noChangeAspect="1"/>
          </p:cNvPicPr>
          <p:nvPr/>
        </p:nvPicPr>
        <p:blipFill>
          <a:blip r:embed="rId3"/>
          <a:stretch>
            <a:fillRect/>
          </a:stretch>
        </p:blipFill>
        <p:spPr>
          <a:xfrm>
            <a:off x="6811964" y="1841960"/>
            <a:ext cx="5393915" cy="4113059"/>
          </a:xfrm>
          <a:prstGeom prst="rect">
            <a:avLst/>
          </a:prstGeom>
        </p:spPr>
      </p:pic>
      <p:sp>
        <p:nvSpPr>
          <p:cNvPr id="15" name="TextBox 14">
            <a:extLst>
              <a:ext uri="{FF2B5EF4-FFF2-40B4-BE49-F238E27FC236}">
                <a16:creationId xmlns:a16="http://schemas.microsoft.com/office/drawing/2014/main" id="{295577AF-8687-4733-AF14-A8D166935A86}"/>
              </a:ext>
            </a:extLst>
          </p:cNvPr>
          <p:cNvSpPr txBox="1"/>
          <p:nvPr/>
        </p:nvSpPr>
        <p:spPr>
          <a:xfrm>
            <a:off x="6135330" y="4129549"/>
            <a:ext cx="3401959" cy="923330"/>
          </a:xfrm>
          <a:prstGeom prst="rect">
            <a:avLst/>
          </a:prstGeom>
          <a:solidFill>
            <a:schemeClr val="bg1"/>
          </a:solidFill>
        </p:spPr>
        <p:txBody>
          <a:bodyPr wrap="square" rtlCol="0">
            <a:spAutoFit/>
          </a:bodyPr>
          <a:lstStyle/>
          <a:p>
            <a:r>
              <a:rPr lang="en-GB" dirty="0" err="1"/>
              <a:t>aes</a:t>
            </a:r>
            <a:r>
              <a:rPr lang="en-GB" dirty="0"/>
              <a:t> (aesthetics). What are your x and y values?</a:t>
            </a:r>
          </a:p>
          <a:p>
            <a:endParaRPr lang="en-GB" dirty="0"/>
          </a:p>
        </p:txBody>
      </p:sp>
    </p:spTree>
    <p:extLst>
      <p:ext uri="{BB962C8B-B14F-4D97-AF65-F5344CB8AC3E}">
        <p14:creationId xmlns:p14="http://schemas.microsoft.com/office/powerpoint/2010/main" val="334498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5" grpId="0" animBg="1"/>
      <p:bldP spid="26"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930C-1E4F-4386-BFDD-53BB271A802C}"/>
              </a:ext>
            </a:extLst>
          </p:cNvPr>
          <p:cNvSpPr>
            <a:spLocks noGrp="1"/>
          </p:cNvSpPr>
          <p:nvPr>
            <p:ph type="title"/>
          </p:nvPr>
        </p:nvSpPr>
        <p:spPr/>
        <p:txBody>
          <a:bodyPr/>
          <a:lstStyle/>
          <a:p>
            <a:r>
              <a:rPr lang="en-GB" dirty="0"/>
              <a:t>Aesthetics</a:t>
            </a:r>
          </a:p>
        </p:txBody>
      </p:sp>
      <p:sp>
        <p:nvSpPr>
          <p:cNvPr id="3" name="Content Placeholder 2">
            <a:extLst>
              <a:ext uri="{FF2B5EF4-FFF2-40B4-BE49-F238E27FC236}">
                <a16:creationId xmlns:a16="http://schemas.microsoft.com/office/drawing/2014/main" id="{0817800D-C97B-41A7-A983-17CA982A3C3C}"/>
              </a:ext>
            </a:extLst>
          </p:cNvPr>
          <p:cNvSpPr>
            <a:spLocks noGrp="1"/>
          </p:cNvSpPr>
          <p:nvPr>
            <p:ph idx="1"/>
          </p:nvPr>
        </p:nvSpPr>
        <p:spPr/>
        <p:txBody>
          <a:bodyPr/>
          <a:lstStyle/>
          <a:p>
            <a:r>
              <a:rPr lang="en-GB" dirty="0"/>
              <a:t>Commonly use x and y but can add more dimensions, e.g. using colour</a:t>
            </a:r>
          </a:p>
          <a:p>
            <a:endParaRPr lang="en-GB" i="1" dirty="0"/>
          </a:p>
        </p:txBody>
      </p:sp>
      <p:pic>
        <p:nvPicPr>
          <p:cNvPr id="5" name="Picture 4">
            <a:extLst>
              <a:ext uri="{FF2B5EF4-FFF2-40B4-BE49-F238E27FC236}">
                <a16:creationId xmlns:a16="http://schemas.microsoft.com/office/drawing/2014/main" id="{EF31EAA4-5236-4EDB-A22B-0D4CEC7ED475}"/>
              </a:ext>
            </a:extLst>
          </p:cNvPr>
          <p:cNvPicPr>
            <a:picLocks noChangeAspect="1"/>
          </p:cNvPicPr>
          <p:nvPr/>
        </p:nvPicPr>
        <p:blipFill>
          <a:blip r:embed="rId2"/>
          <a:stretch>
            <a:fillRect/>
          </a:stretch>
        </p:blipFill>
        <p:spPr>
          <a:xfrm>
            <a:off x="6106505" y="2597998"/>
            <a:ext cx="6028011" cy="3393441"/>
          </a:xfrm>
          <a:prstGeom prst="rect">
            <a:avLst/>
          </a:prstGeom>
        </p:spPr>
      </p:pic>
      <p:sp>
        <p:nvSpPr>
          <p:cNvPr id="7" name="TextBox 6">
            <a:extLst>
              <a:ext uri="{FF2B5EF4-FFF2-40B4-BE49-F238E27FC236}">
                <a16:creationId xmlns:a16="http://schemas.microsoft.com/office/drawing/2014/main" id="{EE3198BB-42CC-4E31-9BDD-30B0D907263B}"/>
              </a:ext>
            </a:extLst>
          </p:cNvPr>
          <p:cNvSpPr txBox="1"/>
          <p:nvPr/>
        </p:nvSpPr>
        <p:spPr>
          <a:xfrm>
            <a:off x="838200" y="3077964"/>
            <a:ext cx="5257800" cy="1477328"/>
          </a:xfrm>
          <a:prstGeom prst="rect">
            <a:avLst/>
          </a:prstGeom>
          <a:solidFill>
            <a:schemeClr val="bg2"/>
          </a:solidFill>
        </p:spPr>
        <p:txBody>
          <a:bodyPr wrap="square">
            <a:spAutoFit/>
          </a:bodyPr>
          <a:lstStyle/>
          <a:p>
            <a:r>
              <a:rPr lang="en-GB" dirty="0" err="1">
                <a:latin typeface="Consolas" panose="020B0609020204030204" pitchFamily="49" charset="0"/>
              </a:rPr>
              <a:t>borders_data</a:t>
            </a:r>
            <a:r>
              <a:rPr lang="en-GB" dirty="0">
                <a:latin typeface="Consolas" panose="020B0609020204030204" pitchFamily="49" charset="0"/>
              </a:rPr>
              <a:t> %&gt;%  </a:t>
            </a:r>
          </a:p>
          <a:p>
            <a:r>
              <a:rPr lang="en-GB" dirty="0" err="1">
                <a:latin typeface="Consolas" panose="020B0609020204030204" pitchFamily="49" charset="0"/>
              </a:rPr>
              <a:t>ggplot</a:t>
            </a:r>
            <a:r>
              <a:rPr lang="en-GB" dirty="0">
                <a:latin typeface="Consolas" panose="020B0609020204030204" pitchFamily="49" charset="0"/>
              </a:rPr>
              <a:t>(</a:t>
            </a:r>
            <a:r>
              <a:rPr lang="en-GB" dirty="0" err="1">
                <a:latin typeface="Consolas" panose="020B0609020204030204" pitchFamily="49" charset="0"/>
              </a:rPr>
              <a:t>aes</a:t>
            </a:r>
            <a:r>
              <a:rPr lang="en-GB" dirty="0">
                <a:latin typeface="Consolas" panose="020B0609020204030204" pitchFamily="49" charset="0"/>
              </a:rPr>
              <a:t>(x = </a:t>
            </a:r>
            <a:r>
              <a:rPr lang="en-GB" dirty="0" err="1">
                <a:latin typeface="Consolas" panose="020B0609020204030204" pitchFamily="49" charset="0"/>
              </a:rPr>
              <a:t>ageonadmission</a:t>
            </a:r>
            <a:r>
              <a:rPr lang="en-GB" dirty="0">
                <a:latin typeface="Consolas" panose="020B0609020204030204" pitchFamily="49" charset="0"/>
              </a:rPr>
              <a:t>,              y = </a:t>
            </a:r>
            <a:r>
              <a:rPr lang="en-GB" dirty="0" err="1">
                <a:latin typeface="Consolas" panose="020B0609020204030204" pitchFamily="49" charset="0"/>
              </a:rPr>
              <a:t>LengthOfStay</a:t>
            </a:r>
            <a:r>
              <a:rPr lang="en-GB" dirty="0">
                <a:latin typeface="Consolas" panose="020B0609020204030204" pitchFamily="49" charset="0"/>
              </a:rPr>
              <a:t>, </a:t>
            </a:r>
          </a:p>
          <a:p>
            <a:r>
              <a:rPr lang="en-GB" dirty="0">
                <a:latin typeface="Consolas" panose="020B0609020204030204" pitchFamily="49" charset="0"/>
              </a:rPr>
              <a:t>colour = </a:t>
            </a:r>
            <a:r>
              <a:rPr lang="en-GB" dirty="0" err="1">
                <a:latin typeface="Consolas" panose="020B0609020204030204" pitchFamily="49" charset="0"/>
              </a:rPr>
              <a:t>as.character</a:t>
            </a:r>
            <a:r>
              <a:rPr lang="en-GB" dirty="0">
                <a:latin typeface="Consolas" panose="020B0609020204030204" pitchFamily="49" charset="0"/>
              </a:rPr>
              <a:t>(Sex))) +  </a:t>
            </a:r>
            <a:r>
              <a:rPr lang="en-GB" dirty="0" err="1">
                <a:latin typeface="Consolas" panose="020B0609020204030204" pitchFamily="49" charset="0"/>
              </a:rPr>
              <a:t>geom_point</a:t>
            </a:r>
            <a:r>
              <a:rPr lang="en-GB" dirty="0">
                <a:latin typeface="Consolas" panose="020B0609020204030204" pitchFamily="49" charset="0"/>
              </a:rPr>
              <a:t>()</a:t>
            </a:r>
          </a:p>
        </p:txBody>
      </p:sp>
    </p:spTree>
    <p:extLst>
      <p:ext uri="{BB962C8B-B14F-4D97-AF65-F5344CB8AC3E}">
        <p14:creationId xmlns:p14="http://schemas.microsoft.com/office/powerpoint/2010/main" val="3527850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930C-1E4F-4386-BFDD-53BB271A802C}"/>
              </a:ext>
            </a:extLst>
          </p:cNvPr>
          <p:cNvSpPr>
            <a:spLocks noGrp="1"/>
          </p:cNvSpPr>
          <p:nvPr>
            <p:ph type="title"/>
          </p:nvPr>
        </p:nvSpPr>
        <p:spPr/>
        <p:txBody>
          <a:bodyPr/>
          <a:lstStyle/>
          <a:p>
            <a:r>
              <a:rPr lang="en-GB" dirty="0"/>
              <a:t>Aesthetics</a:t>
            </a:r>
          </a:p>
        </p:txBody>
      </p:sp>
      <p:sp>
        <p:nvSpPr>
          <p:cNvPr id="3" name="Content Placeholder 2">
            <a:extLst>
              <a:ext uri="{FF2B5EF4-FFF2-40B4-BE49-F238E27FC236}">
                <a16:creationId xmlns:a16="http://schemas.microsoft.com/office/drawing/2014/main" id="{0817800D-C97B-41A7-A983-17CA982A3C3C}"/>
              </a:ext>
            </a:extLst>
          </p:cNvPr>
          <p:cNvSpPr>
            <a:spLocks noGrp="1"/>
          </p:cNvSpPr>
          <p:nvPr>
            <p:ph idx="1"/>
          </p:nvPr>
        </p:nvSpPr>
        <p:spPr/>
        <p:txBody>
          <a:bodyPr/>
          <a:lstStyle/>
          <a:p>
            <a:r>
              <a:rPr lang="en-GB" dirty="0"/>
              <a:t>Histograms use only x….</a:t>
            </a:r>
          </a:p>
        </p:txBody>
      </p:sp>
      <p:sp>
        <p:nvSpPr>
          <p:cNvPr id="5" name="TextBox 4">
            <a:extLst>
              <a:ext uri="{FF2B5EF4-FFF2-40B4-BE49-F238E27FC236}">
                <a16:creationId xmlns:a16="http://schemas.microsoft.com/office/drawing/2014/main" id="{4AAEC1B7-71EB-46B5-8CF3-56480F401D78}"/>
              </a:ext>
            </a:extLst>
          </p:cNvPr>
          <p:cNvSpPr txBox="1"/>
          <p:nvPr/>
        </p:nvSpPr>
        <p:spPr>
          <a:xfrm>
            <a:off x="838200" y="2705170"/>
            <a:ext cx="6096000" cy="646331"/>
          </a:xfrm>
          <a:prstGeom prst="rect">
            <a:avLst/>
          </a:prstGeom>
          <a:noFill/>
        </p:spPr>
        <p:txBody>
          <a:bodyPr wrap="square">
            <a:spAutoFit/>
          </a:bodyPr>
          <a:lstStyle/>
          <a:p>
            <a:r>
              <a:rPr lang="en-GB" dirty="0" err="1"/>
              <a:t>ggplot</a:t>
            </a:r>
            <a:r>
              <a:rPr lang="en-GB" dirty="0"/>
              <a:t>(data=</a:t>
            </a:r>
            <a:r>
              <a:rPr lang="en-GB" dirty="0" err="1"/>
              <a:t>borders_data</a:t>
            </a:r>
            <a:r>
              <a:rPr lang="en-GB" dirty="0"/>
              <a:t>, </a:t>
            </a:r>
            <a:r>
              <a:rPr lang="en-GB" dirty="0" err="1"/>
              <a:t>aes</a:t>
            </a:r>
            <a:r>
              <a:rPr lang="en-GB" dirty="0"/>
              <a:t>(x= </a:t>
            </a:r>
            <a:r>
              <a:rPr lang="en-GB" dirty="0" err="1"/>
              <a:t>LengthOfStay</a:t>
            </a:r>
            <a:r>
              <a:rPr lang="en-GB" dirty="0"/>
              <a:t>)) +  </a:t>
            </a:r>
            <a:r>
              <a:rPr lang="en-GB" dirty="0" err="1"/>
              <a:t>geom_histogram</a:t>
            </a:r>
            <a:r>
              <a:rPr lang="en-GB" dirty="0"/>
              <a:t>()</a:t>
            </a:r>
          </a:p>
        </p:txBody>
      </p:sp>
      <p:pic>
        <p:nvPicPr>
          <p:cNvPr id="7" name="Picture 6">
            <a:extLst>
              <a:ext uri="{FF2B5EF4-FFF2-40B4-BE49-F238E27FC236}">
                <a16:creationId xmlns:a16="http://schemas.microsoft.com/office/drawing/2014/main" id="{085EC343-3D31-47BB-BF58-8DF87A21B741}"/>
              </a:ext>
            </a:extLst>
          </p:cNvPr>
          <p:cNvPicPr>
            <a:picLocks noChangeAspect="1"/>
          </p:cNvPicPr>
          <p:nvPr/>
        </p:nvPicPr>
        <p:blipFill>
          <a:blip r:embed="rId2"/>
          <a:stretch>
            <a:fillRect/>
          </a:stretch>
        </p:blipFill>
        <p:spPr>
          <a:xfrm>
            <a:off x="6213226" y="2004641"/>
            <a:ext cx="5287136" cy="3993305"/>
          </a:xfrm>
          <a:prstGeom prst="rect">
            <a:avLst/>
          </a:prstGeom>
        </p:spPr>
      </p:pic>
    </p:spTree>
    <p:extLst>
      <p:ext uri="{BB962C8B-B14F-4D97-AF65-F5344CB8AC3E}">
        <p14:creationId xmlns:p14="http://schemas.microsoft.com/office/powerpoint/2010/main" val="375070107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6DF04D2D-DB05-4B30-9DB2-5DCCE36B7DFF}" vid="{08BBE955-6CA4-487A-966A-472BAE2B99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49E360D75DDE845BD31B7204E9B8E6D" ma:contentTypeVersion="0" ma:contentTypeDescription="Create a new document." ma:contentTypeScope="" ma:versionID="659fdf77c7da3dae286546a3338ab112">
  <xsd:schema xmlns:xsd="http://www.w3.org/2001/XMLSchema" xmlns:xs="http://www.w3.org/2001/XMLSchema" xmlns:p="http://schemas.microsoft.com/office/2006/metadata/properties" targetNamespace="http://schemas.microsoft.com/office/2006/metadata/properties" ma:root="true" ma:fieldsID="7be2570776fbcaa7c7a71900390d214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6B120D-A0FB-4DD8-992E-3D48283A8AF5}">
  <ds:schemaRefs>
    <ds:schemaRef ds:uri="http://schemas.microsoft.com/sharepoint/v3/contenttype/forms"/>
  </ds:schemaRefs>
</ds:datastoreItem>
</file>

<file path=customXml/itemProps2.xml><?xml version="1.0" encoding="utf-8"?>
<ds:datastoreItem xmlns:ds="http://schemas.openxmlformats.org/officeDocument/2006/customXml" ds:itemID="{4C73297F-598B-4DCB-BCE9-E508A25225E1}">
  <ds:schemaRefs>
    <ds:schemaRef ds:uri="http://schemas.microsoft.com/office/2006/documentManagement/type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1F1E5AA6-C6AF-4367-93A3-EFA43BF197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PHS template</Template>
  <TotalTime>10093</TotalTime>
  <Words>1715</Words>
  <Application>Microsoft Office PowerPoint</Application>
  <PresentationFormat>Widescreen</PresentationFormat>
  <Paragraphs>208</Paragraphs>
  <Slides>24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Calibri</vt:lpstr>
      <vt:lpstr>Consolas</vt:lpstr>
      <vt:lpstr>Courier New</vt:lpstr>
      <vt:lpstr>Open Sans</vt:lpstr>
      <vt:lpstr>Source Sans Pro</vt:lpstr>
      <vt:lpstr>Custom Design</vt:lpstr>
      <vt:lpstr>Introduction to ggplot</vt:lpstr>
      <vt:lpstr>Why visualising data is important</vt:lpstr>
      <vt:lpstr>Why visualising data is important</vt:lpstr>
      <vt:lpstr>What is ggplot2</vt:lpstr>
      <vt:lpstr>ggplot layers</vt:lpstr>
      <vt:lpstr>Why ggplot2?</vt:lpstr>
      <vt:lpstr>Geom_point example</vt:lpstr>
      <vt:lpstr>Aesthetics</vt:lpstr>
      <vt:lpstr>Aesthetics</vt:lpstr>
      <vt:lpstr>Demo/Exercise 1</vt:lpstr>
      <vt:lpstr>Mapping vs aesthetics</vt:lpstr>
      <vt:lpstr>PowerPoint Presentation</vt:lpstr>
      <vt:lpstr>Aesthetic vs mapping</vt:lpstr>
      <vt:lpstr>Further aesthetics options</vt:lpstr>
      <vt:lpstr>Positions</vt:lpstr>
      <vt:lpstr>Exercise 2</vt:lpstr>
      <vt:lpstr>Scales and axes</vt:lpstr>
      <vt:lpstr>Exercise 3</vt:lpstr>
      <vt:lpstr>Geometry layers</vt:lpstr>
      <vt:lpstr>Geometry layers – some examples</vt:lpstr>
      <vt:lpstr>Geometry layers</vt:lpstr>
      <vt:lpstr>Themes</vt:lpstr>
      <vt:lpstr>Themes</vt:lpstr>
      <vt:lpstr>Themes Demo/Exercise</vt:lpstr>
    </vt:vector>
  </TitlesOfParts>
  <Company>NHSS National Services 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ggplot</dc:title>
  <dc:creator>Emily Moore</dc:creator>
  <cp:lastModifiedBy>Emily Moore</cp:lastModifiedBy>
  <cp:revision>6</cp:revision>
  <dcterms:created xsi:type="dcterms:W3CDTF">2022-11-30T14:10:51Z</dcterms:created>
  <dcterms:modified xsi:type="dcterms:W3CDTF">2022-12-07T14:23:54Z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0x010100349E360D75DDE845BD31B7204E9B8E6D</vt:lpwstr>
  </property>
</Properties>
</file>