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4"/>
  </p:sldMasterIdLst>
  <p:notesMasterIdLst>
    <p:notesMasterId r:id="rId31"/>
  </p:notesMasterIdLst>
  <p:sldIdLst>
    <p:sldId id="257" r:id="rId5"/>
    <p:sldId id="263" r:id="rId6"/>
    <p:sldId id="260" r:id="rId7"/>
    <p:sldId id="258" r:id="rId8"/>
    <p:sldId id="259" r:id="rId9"/>
    <p:sldId id="261" r:id="rId10"/>
    <p:sldId id="264" r:id="rId11"/>
    <p:sldId id="265" r:id="rId12"/>
    <p:sldId id="266" r:id="rId13"/>
    <p:sldId id="262" r:id="rId14"/>
    <p:sldId id="274" r:id="rId15"/>
    <p:sldId id="277" r:id="rId16"/>
    <p:sldId id="267" r:id="rId17"/>
    <p:sldId id="269" r:id="rId18"/>
    <p:sldId id="270" r:id="rId19"/>
    <p:sldId id="271" r:id="rId20"/>
    <p:sldId id="268" r:id="rId21"/>
    <p:sldId id="272" r:id="rId22"/>
    <p:sldId id="273" r:id="rId23"/>
    <p:sldId id="276" r:id="rId24"/>
    <p:sldId id="278" r:id="rId25"/>
    <p:sldId id="279" r:id="rId26"/>
    <p:sldId id="282" r:id="rId27"/>
    <p:sldId id="280" r:id="rId28"/>
    <p:sldId id="283" r:id="rId29"/>
    <p:sldId id="28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546" autoAdjust="0"/>
  </p:normalViewPr>
  <p:slideViewPr>
    <p:cSldViewPr snapToGrid="0">
      <p:cViewPr varScale="1">
        <p:scale>
          <a:sx n="97" d="100"/>
          <a:sy n="97" d="100"/>
        </p:scale>
        <p:origin x="105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26FCFE-7176-4740-B8A4-BE7D6F546224}" type="datetimeFigureOut">
              <a:rPr lang="en-GB" smtClean="0"/>
              <a:t>17/02/2023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F30A6C-8B7B-4BC2-B46E-03E01B6F7999}" type="slidenum">
              <a:rPr lang="en-GB" smtClean="0"/>
              <a:t>‹#›</a:t>
            </a:fld>
            <a:endParaRPr lang="en-GB"/>
          </a:p>
        </p:txBody>
      </p:sp>
    </p:spTree>
    <p:extLst>
      <p:ext uri="{BB962C8B-B14F-4D97-AF65-F5344CB8AC3E}">
        <p14:creationId xmlns:p14="http://schemas.microsoft.com/office/powerpoint/2010/main" val="1120104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Enough talking – time to look at what </a:t>
            </a:r>
            <a:r>
              <a:rPr lang="en-GB" dirty="0" err="1"/>
              <a:t>ggplot</a:t>
            </a:r>
            <a:r>
              <a:rPr lang="en-GB" dirty="0"/>
              <a:t> can do</a:t>
            </a:r>
          </a:p>
        </p:txBody>
      </p:sp>
      <p:sp>
        <p:nvSpPr>
          <p:cNvPr id="4" name="Slide Number Placeholder 3"/>
          <p:cNvSpPr>
            <a:spLocks noGrp="1"/>
          </p:cNvSpPr>
          <p:nvPr>
            <p:ph type="sldNum" sz="quarter" idx="5"/>
          </p:nvPr>
        </p:nvSpPr>
        <p:spPr/>
        <p:txBody>
          <a:bodyPr/>
          <a:lstStyle/>
          <a:p>
            <a:fld id="{32F30A6C-8B7B-4BC2-B46E-03E01B6F7999}" type="slidenum">
              <a:rPr lang="en-GB" smtClean="0"/>
              <a:t>10</a:t>
            </a:fld>
            <a:endParaRPr lang="en-GB"/>
          </a:p>
        </p:txBody>
      </p:sp>
    </p:spTree>
    <p:extLst>
      <p:ext uri="{BB962C8B-B14F-4D97-AF65-F5344CB8AC3E}">
        <p14:creationId xmlns:p14="http://schemas.microsoft.com/office/powerpoint/2010/main" val="2875891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Enough talking – time to look at what </a:t>
            </a:r>
            <a:r>
              <a:rPr lang="en-GB" dirty="0" err="1"/>
              <a:t>ggplot</a:t>
            </a:r>
            <a:r>
              <a:rPr lang="en-GB" dirty="0"/>
              <a:t> can do</a:t>
            </a:r>
          </a:p>
        </p:txBody>
      </p:sp>
      <p:sp>
        <p:nvSpPr>
          <p:cNvPr id="4" name="Slide Number Placeholder 3"/>
          <p:cNvSpPr>
            <a:spLocks noGrp="1"/>
          </p:cNvSpPr>
          <p:nvPr>
            <p:ph type="sldNum" sz="quarter" idx="5"/>
          </p:nvPr>
        </p:nvSpPr>
        <p:spPr/>
        <p:txBody>
          <a:bodyPr/>
          <a:lstStyle/>
          <a:p>
            <a:fld id="{32F30A6C-8B7B-4BC2-B46E-03E01B6F7999}" type="slidenum">
              <a:rPr lang="en-GB" smtClean="0"/>
              <a:t>18</a:t>
            </a:fld>
            <a:endParaRPr lang="en-GB"/>
          </a:p>
        </p:txBody>
      </p:sp>
    </p:spTree>
    <p:extLst>
      <p:ext uri="{BB962C8B-B14F-4D97-AF65-F5344CB8AC3E}">
        <p14:creationId xmlns:p14="http://schemas.microsoft.com/office/powerpoint/2010/main" val="2834007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Enough talking – time to look at what </a:t>
            </a:r>
            <a:r>
              <a:rPr lang="en-GB" dirty="0" err="1"/>
              <a:t>ggplot</a:t>
            </a:r>
            <a:r>
              <a:rPr lang="en-GB" dirty="0"/>
              <a:t> can do</a:t>
            </a:r>
          </a:p>
        </p:txBody>
      </p:sp>
      <p:sp>
        <p:nvSpPr>
          <p:cNvPr id="4" name="Slide Number Placeholder 3"/>
          <p:cNvSpPr>
            <a:spLocks noGrp="1"/>
          </p:cNvSpPr>
          <p:nvPr>
            <p:ph type="sldNum" sz="quarter" idx="5"/>
          </p:nvPr>
        </p:nvSpPr>
        <p:spPr/>
        <p:txBody>
          <a:bodyPr/>
          <a:lstStyle/>
          <a:p>
            <a:fld id="{32F30A6C-8B7B-4BC2-B46E-03E01B6F7999}" type="slidenum">
              <a:rPr lang="en-GB" smtClean="0"/>
              <a:t>20</a:t>
            </a:fld>
            <a:endParaRPr lang="en-GB"/>
          </a:p>
        </p:txBody>
      </p:sp>
    </p:spTree>
    <p:extLst>
      <p:ext uri="{BB962C8B-B14F-4D97-AF65-F5344CB8AC3E}">
        <p14:creationId xmlns:p14="http://schemas.microsoft.com/office/powerpoint/2010/main" val="41206452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739743" y="817614"/>
            <a:ext cx="10515600" cy="1325563"/>
          </a:xfrm>
          <a:prstGeom prst="rect">
            <a:avLst/>
          </a:prstGeom>
        </p:spPr>
        <p:txBody>
          <a:bodyPr vert="horz" lIns="91440" tIns="45720" rIns="91440" bIns="45720" rtlCol="0" anchor="ctr">
            <a:noAutofit/>
          </a:bodyPr>
          <a:lstStyle>
            <a:lvl1pPr>
              <a:defRPr sz="3600">
                <a:solidFill>
                  <a:schemeClr val="bg1"/>
                </a:solidFill>
                <a:latin typeface="Arial Black" panose="020B0A04020102020204" pitchFamily="34" charset="0"/>
              </a:defRPr>
            </a:lvl1pPr>
          </a:lstStyle>
          <a:p>
            <a:r>
              <a:rPr lang="en-US" dirty="0"/>
              <a:t>Title of presentation goes here</a:t>
            </a:r>
            <a:endParaRPr lang="en-GB" dirty="0"/>
          </a:p>
        </p:txBody>
      </p:sp>
      <p:sp>
        <p:nvSpPr>
          <p:cNvPr id="10" name="Text Placeholder 9"/>
          <p:cNvSpPr>
            <a:spLocks noGrp="1"/>
          </p:cNvSpPr>
          <p:nvPr>
            <p:ph type="body" sz="quarter" idx="10" hasCustomPrompt="1"/>
          </p:nvPr>
        </p:nvSpPr>
        <p:spPr>
          <a:xfrm>
            <a:off x="738717" y="2319338"/>
            <a:ext cx="10515600" cy="1225550"/>
          </a:xfrm>
        </p:spPr>
        <p:txBody>
          <a:bodyPr/>
          <a:lstStyle>
            <a:lvl1pPr marL="0" indent="0">
              <a:buNone/>
              <a:defRPr>
                <a:solidFill>
                  <a:schemeClr val="bg1"/>
                </a:solidFill>
              </a:defRPr>
            </a:lvl1pPr>
          </a:lstStyle>
          <a:p>
            <a:pPr lvl="0"/>
            <a:r>
              <a:rPr lang="en-US" dirty="0"/>
              <a:t>Author / date</a:t>
            </a:r>
          </a:p>
        </p:txBody>
      </p:sp>
    </p:spTree>
    <p:extLst>
      <p:ext uri="{BB962C8B-B14F-4D97-AF65-F5344CB8AC3E}">
        <p14:creationId xmlns:p14="http://schemas.microsoft.com/office/powerpoint/2010/main" val="2168228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urple slide">
    <p:bg>
      <p:bgPr>
        <a:solidFill>
          <a:srgbClr val="7030A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402858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dark blue slide">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1193896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ullet/ sub bulle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a:t>
            </a:r>
            <a:endParaRPr lang="en-GB" dirty="0"/>
          </a:p>
        </p:txBody>
      </p:sp>
      <p:sp>
        <p:nvSpPr>
          <p:cNvPr id="3" name="Content Placeholder 2"/>
          <p:cNvSpPr>
            <a:spLocks noGrp="1"/>
          </p:cNvSpPr>
          <p:nvPr>
            <p:ph idx="1" hasCustomPrompt="1"/>
          </p:nvPr>
        </p:nvSpPr>
        <p:spPr/>
        <p:txBody>
          <a:bodyPr/>
          <a:lstStyle>
            <a:lvl1pPr>
              <a:defRPr/>
            </a:lvl1pPr>
            <a:lvl2pPr>
              <a:defRPr/>
            </a:lvl2pPr>
          </a:lstStyle>
          <a:p>
            <a:pPr lvl="0"/>
            <a:r>
              <a:rPr lang="en-US" dirty="0"/>
              <a:t>Bullet</a:t>
            </a:r>
          </a:p>
          <a:p>
            <a:pPr lvl="1"/>
            <a:r>
              <a:rPr lang="en-US" dirty="0"/>
              <a:t>Sub bullet</a:t>
            </a:r>
          </a:p>
        </p:txBody>
      </p:sp>
    </p:spTree>
    <p:extLst>
      <p:ext uri="{BB962C8B-B14F-4D97-AF65-F5344CB8AC3E}">
        <p14:creationId xmlns:p14="http://schemas.microsoft.com/office/powerpoint/2010/main" val="1029364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column Conten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a:t>
            </a:r>
            <a:endParaRPr lang="en-GB" dirty="0"/>
          </a:p>
        </p:txBody>
      </p:sp>
      <p:sp>
        <p:nvSpPr>
          <p:cNvPr id="3" name="Content Placeholder 2"/>
          <p:cNvSpPr>
            <a:spLocks noGrp="1"/>
          </p:cNvSpPr>
          <p:nvPr>
            <p:ph sz="half" idx="1" hasCustomPrompt="1"/>
          </p:nvPr>
        </p:nvSpPr>
        <p:spPr>
          <a:xfrm>
            <a:off x="838200" y="1825628"/>
            <a:ext cx="5156200" cy="4009567"/>
          </a:xfrm>
        </p:spPr>
        <p:txBody>
          <a:bodyPr/>
          <a:lstStyle>
            <a:lvl1pPr>
              <a:defRPr/>
            </a:lvl1pPr>
          </a:lstStyle>
          <a:p>
            <a:pPr lvl="0"/>
            <a:r>
              <a:rPr lang="en-US" dirty="0"/>
              <a:t>Text</a:t>
            </a:r>
          </a:p>
          <a:p>
            <a:pPr lvl="1"/>
            <a:r>
              <a:rPr lang="en-US" dirty="0"/>
              <a:t>Second level</a:t>
            </a:r>
          </a:p>
        </p:txBody>
      </p:sp>
      <p:sp>
        <p:nvSpPr>
          <p:cNvPr id="4" name="Content Placeholder 3"/>
          <p:cNvSpPr>
            <a:spLocks noGrp="1"/>
          </p:cNvSpPr>
          <p:nvPr>
            <p:ph sz="half" idx="2" hasCustomPrompt="1"/>
          </p:nvPr>
        </p:nvSpPr>
        <p:spPr>
          <a:xfrm>
            <a:off x="6197600" y="1825628"/>
            <a:ext cx="5156200" cy="4009567"/>
          </a:xfrm>
        </p:spPr>
        <p:txBody>
          <a:bodyPr/>
          <a:lstStyle>
            <a:lvl1pPr>
              <a:defRPr/>
            </a:lvl1pPr>
          </a:lstStyle>
          <a:p>
            <a:pPr lvl="0"/>
            <a:r>
              <a:rPr lang="en-US" dirty="0"/>
              <a:t>Text</a:t>
            </a:r>
          </a:p>
          <a:p>
            <a:pPr lvl="1"/>
            <a:r>
              <a:rPr lang="en-US" dirty="0"/>
              <a:t>Second level</a:t>
            </a:r>
          </a:p>
        </p:txBody>
      </p:sp>
    </p:spTree>
    <p:extLst>
      <p:ext uri="{BB962C8B-B14F-4D97-AF65-F5344CB8AC3E}">
        <p14:creationId xmlns:p14="http://schemas.microsoft.com/office/powerpoint/2010/main" val="2653365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a:t>
            </a:r>
            <a:endParaRPr lang="en-GB" dirty="0"/>
          </a:p>
        </p:txBody>
      </p:sp>
    </p:spTree>
    <p:extLst>
      <p:ext uri="{BB962C8B-B14F-4D97-AF65-F5344CB8AC3E}">
        <p14:creationId xmlns:p14="http://schemas.microsoft.com/office/powerpoint/2010/main" val="4069733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1466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40317" y="457201"/>
            <a:ext cx="10515600" cy="900260"/>
          </a:xfrm>
        </p:spPr>
        <p:txBody>
          <a:bodyPr anchor="b">
            <a:noAutofit/>
          </a:bodyPr>
          <a:lstStyle>
            <a:lvl1pPr>
              <a:defRPr sz="3000"/>
            </a:lvl1pPr>
          </a:lstStyle>
          <a:p>
            <a:r>
              <a:rPr lang="en-US" dirty="0"/>
              <a:t>Title</a:t>
            </a:r>
            <a:endParaRPr lang="en-GB" dirty="0"/>
          </a:p>
        </p:txBody>
      </p:sp>
      <p:sp>
        <p:nvSpPr>
          <p:cNvPr id="3" name="Picture Placeholder 2"/>
          <p:cNvSpPr>
            <a:spLocks noGrp="1"/>
          </p:cNvSpPr>
          <p:nvPr>
            <p:ph type="pic" idx="1"/>
          </p:nvPr>
        </p:nvSpPr>
        <p:spPr>
          <a:xfrm>
            <a:off x="5183717" y="1696828"/>
            <a:ext cx="6172200" cy="41642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GB" dirty="0"/>
          </a:p>
        </p:txBody>
      </p:sp>
      <p:sp>
        <p:nvSpPr>
          <p:cNvPr id="4" name="Text Placeholder 3"/>
          <p:cNvSpPr>
            <a:spLocks noGrp="1"/>
          </p:cNvSpPr>
          <p:nvPr>
            <p:ph type="body" sz="half" idx="2" hasCustomPrompt="1"/>
          </p:nvPr>
        </p:nvSpPr>
        <p:spPr>
          <a:xfrm>
            <a:off x="840319" y="1696826"/>
            <a:ext cx="3932767" cy="4172163"/>
          </a:xfrm>
        </p:spPr>
        <p:txBody>
          <a:bodyPr>
            <a:normAutofit/>
          </a:bodyPr>
          <a:lstStyle>
            <a:lvl1pPr marL="0" indent="0">
              <a:buNone/>
              <a:defRPr sz="2400" baseline="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Text /caption</a:t>
            </a:r>
          </a:p>
        </p:txBody>
      </p:sp>
    </p:spTree>
    <p:extLst>
      <p:ext uri="{BB962C8B-B14F-4D97-AF65-F5344CB8AC3E}">
        <p14:creationId xmlns:p14="http://schemas.microsoft.com/office/powerpoint/2010/main" val="106982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out captio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40317" y="457201"/>
            <a:ext cx="10515600" cy="900260"/>
          </a:xfrm>
        </p:spPr>
        <p:txBody>
          <a:bodyPr anchor="b">
            <a:noAutofit/>
          </a:bodyPr>
          <a:lstStyle>
            <a:lvl1pPr>
              <a:defRPr sz="3000"/>
            </a:lvl1pPr>
          </a:lstStyle>
          <a:p>
            <a:r>
              <a:rPr lang="en-US" dirty="0"/>
              <a:t>Title</a:t>
            </a:r>
            <a:endParaRPr lang="en-GB" dirty="0"/>
          </a:p>
        </p:txBody>
      </p:sp>
      <p:sp>
        <p:nvSpPr>
          <p:cNvPr id="3" name="Picture Placeholder 2"/>
          <p:cNvSpPr>
            <a:spLocks noGrp="1"/>
          </p:cNvSpPr>
          <p:nvPr>
            <p:ph type="pic" idx="1"/>
          </p:nvPr>
        </p:nvSpPr>
        <p:spPr>
          <a:xfrm>
            <a:off x="840317" y="1696828"/>
            <a:ext cx="10515600" cy="41642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GB" dirty="0"/>
          </a:p>
        </p:txBody>
      </p:sp>
    </p:spTree>
    <p:extLst>
      <p:ext uri="{BB962C8B-B14F-4D97-AF65-F5344CB8AC3E}">
        <p14:creationId xmlns:p14="http://schemas.microsoft.com/office/powerpoint/2010/main" val="490074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blue slide">
    <p:bg>
      <p:bgPr>
        <a:solidFill>
          <a:srgbClr val="00B0F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2791580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green slide">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23036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8"/>
            <a:ext cx="10515600" cy="1325563"/>
          </a:xfrm>
          <a:prstGeom prst="rect">
            <a:avLst/>
          </a:prstGeom>
        </p:spPr>
        <p:txBody>
          <a:bodyPr vert="horz" lIns="91440" tIns="45720" rIns="91440" bIns="45720" rtlCol="0" anchor="ctr">
            <a:normAutofit/>
          </a:bodyPr>
          <a:lstStyle/>
          <a:p>
            <a:r>
              <a:rPr lang="en-US" dirty="0"/>
              <a:t>Title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351976450"/>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3" r:id="rId3"/>
    <p:sldLayoutId id="2147483685" r:id="rId4"/>
    <p:sldLayoutId id="2147483686" r:id="rId5"/>
    <p:sldLayoutId id="2147483688" r:id="rId6"/>
    <p:sldLayoutId id="2147483689" r:id="rId7"/>
    <p:sldLayoutId id="2147483673" r:id="rId8"/>
    <p:sldLayoutId id="2147483674" r:id="rId9"/>
    <p:sldLayoutId id="2147483675" r:id="rId10"/>
    <p:sldLayoutId id="2147483676" r:id="rId11"/>
  </p:sldLayoutIdLst>
  <p:txStyles>
    <p:titleStyle>
      <a:lvl1pPr algn="l" defTabSz="685800" rtl="0" eaLnBrk="1" latinLnBrk="0" hangingPunct="1">
        <a:lnSpc>
          <a:spcPct val="90000"/>
        </a:lnSpc>
        <a:spcBef>
          <a:spcPct val="0"/>
        </a:spcBef>
        <a:buNone/>
        <a:defRPr sz="3000" b="1" kern="1200">
          <a:solidFill>
            <a:schemeClr val="tx1"/>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github.com/Public-Health-Scotland/phsstyle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r4ds.hadley.nz/data-visualize.html" TargetMode="External"/><Relationship Id="rId2" Type="http://schemas.openxmlformats.org/officeDocument/2006/relationships/hyperlink" Target="https://r-graph-gallery.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r4ds.hadley.nz/data-visualize.html" TargetMode="External"/><Relationship Id="rId2" Type="http://schemas.openxmlformats.org/officeDocument/2006/relationships/hyperlink" Target="https://r-graph-gallery.com/ggplot2-package.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 to </a:t>
            </a:r>
            <a:r>
              <a:rPr lang="en-GB" dirty="0" err="1"/>
              <a:t>ggplot</a:t>
            </a:r>
            <a:endParaRPr lang="en-GB" dirty="0"/>
          </a:p>
        </p:txBody>
      </p:sp>
      <p:sp>
        <p:nvSpPr>
          <p:cNvPr id="4" name="Rectangle 1">
            <a:extLst>
              <a:ext uri="{FF2B5EF4-FFF2-40B4-BE49-F238E27FC236}">
                <a16:creationId xmlns:a16="http://schemas.microsoft.com/office/drawing/2014/main" id="{FEEC5F6F-A1A1-4DA7-A152-68AC138D86DC}"/>
              </a:ext>
            </a:extLst>
          </p:cNvPr>
          <p:cNvSpPr>
            <a:spLocks noChangeArrowheads="1"/>
          </p:cNvSpPr>
          <p:nvPr/>
        </p:nvSpPr>
        <p:spPr bwMode="auto">
          <a:xfrm>
            <a:off x="8590326" y="1937857"/>
            <a:ext cx="12192000" cy="0"/>
          </a:xfrm>
          <a:prstGeom prst="rect">
            <a:avLst/>
          </a:prstGeom>
          <a:solidFill>
            <a:srgbClr val="FCFC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6600" b="0" i="0" u="none" strike="noStrike" cap="none" normalizeH="0" baseline="0" dirty="0">
                <a:ln>
                  <a:noFill/>
                </a:ln>
                <a:solidFill>
                  <a:schemeClr val="tx1"/>
                </a:solidFill>
                <a:effectLst/>
                <a:latin typeface="Arial" panose="020B0604020202020204" pitchFamily="34" charset="0"/>
              </a:rPr>
              <a:t>    </a:t>
            </a:r>
            <a:endParaRPr kumimoji="0" lang="en-US" altLang="en-US" sz="1600" b="0" i="0" u="none" strike="noStrike" cap="none" normalizeH="0" baseline="0" dirty="0">
              <a:ln>
                <a:noFill/>
              </a:ln>
              <a:solidFill>
                <a:srgbClr val="303F4D"/>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03F4D"/>
                </a:solidFill>
                <a:effectLst/>
                <a:latin typeface="Source Sans Pro" panose="020B0503030403020204" pitchFamily="34" charset="0"/>
              </a:rPr>
              <a:t>ggplot2</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6" name="Picture 2">
            <a:extLst>
              <a:ext uri="{FF2B5EF4-FFF2-40B4-BE49-F238E27FC236}">
                <a16:creationId xmlns:a16="http://schemas.microsoft.com/office/drawing/2014/main" id="{B06E2745-59EC-4227-817D-EF5E1F7C56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17326" y="413857"/>
            <a:ext cx="228600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8048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E9EC1-77AE-48E9-993B-FE6712862D5B}"/>
              </a:ext>
            </a:extLst>
          </p:cNvPr>
          <p:cNvSpPr>
            <a:spLocks noGrp="1"/>
          </p:cNvSpPr>
          <p:nvPr>
            <p:ph type="title"/>
          </p:nvPr>
        </p:nvSpPr>
        <p:spPr/>
        <p:txBody>
          <a:bodyPr/>
          <a:lstStyle/>
          <a:p>
            <a:r>
              <a:rPr lang="en-GB" dirty="0"/>
              <a:t>Demo/Exercise 1</a:t>
            </a:r>
          </a:p>
        </p:txBody>
      </p:sp>
      <p:sp>
        <p:nvSpPr>
          <p:cNvPr id="3" name="Content Placeholder 2">
            <a:extLst>
              <a:ext uri="{FF2B5EF4-FFF2-40B4-BE49-F238E27FC236}">
                <a16:creationId xmlns:a16="http://schemas.microsoft.com/office/drawing/2014/main" id="{CAEEA666-751C-409B-8169-009F39608875}"/>
              </a:ext>
            </a:extLst>
          </p:cNvPr>
          <p:cNvSpPr>
            <a:spLocks noGrp="1"/>
          </p:cNvSpPr>
          <p:nvPr>
            <p:ph idx="1"/>
          </p:nvPr>
        </p:nvSpPr>
        <p:spPr/>
        <p:txBody>
          <a:bodyPr/>
          <a:lstStyle/>
          <a:p>
            <a:r>
              <a:rPr lang="en-GB" i="1" dirty="0"/>
              <a:t>We will now go to </a:t>
            </a:r>
            <a:r>
              <a:rPr lang="en-GB" i="1" dirty="0" err="1"/>
              <a:t>examples.R</a:t>
            </a:r>
            <a:r>
              <a:rPr lang="en-GB" i="1" dirty="0"/>
              <a:t> to look at a few different graph types in </a:t>
            </a:r>
            <a:r>
              <a:rPr lang="en-GB" i="1" dirty="0" err="1"/>
              <a:t>ggplot</a:t>
            </a:r>
            <a:endParaRPr lang="en-GB" i="1" dirty="0"/>
          </a:p>
          <a:p>
            <a:endParaRPr lang="en-GB" i="1" dirty="0"/>
          </a:p>
        </p:txBody>
      </p:sp>
    </p:spTree>
    <p:extLst>
      <p:ext uri="{BB962C8B-B14F-4D97-AF65-F5344CB8AC3E}">
        <p14:creationId xmlns:p14="http://schemas.microsoft.com/office/powerpoint/2010/main" val="342192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C9B58-EE8B-43B7-9EA7-4FB5C0C89F6C}"/>
              </a:ext>
            </a:extLst>
          </p:cNvPr>
          <p:cNvSpPr>
            <a:spLocks noGrp="1"/>
          </p:cNvSpPr>
          <p:nvPr>
            <p:ph type="title"/>
          </p:nvPr>
        </p:nvSpPr>
        <p:spPr/>
        <p:txBody>
          <a:bodyPr/>
          <a:lstStyle/>
          <a:p>
            <a:r>
              <a:rPr lang="en-GB" dirty="0"/>
              <a:t>Geometry layers</a:t>
            </a:r>
          </a:p>
        </p:txBody>
      </p:sp>
      <p:sp>
        <p:nvSpPr>
          <p:cNvPr id="3" name="Content Placeholder 2">
            <a:extLst>
              <a:ext uri="{FF2B5EF4-FFF2-40B4-BE49-F238E27FC236}">
                <a16:creationId xmlns:a16="http://schemas.microsoft.com/office/drawing/2014/main" id="{CF0EAE4F-AEB3-4AC6-B3CF-78C925F99AFB}"/>
              </a:ext>
            </a:extLst>
          </p:cNvPr>
          <p:cNvSpPr>
            <a:spLocks noGrp="1"/>
          </p:cNvSpPr>
          <p:nvPr>
            <p:ph idx="1"/>
          </p:nvPr>
        </p:nvSpPr>
        <p:spPr/>
        <p:txBody>
          <a:bodyPr/>
          <a:lstStyle/>
          <a:p>
            <a:r>
              <a:rPr lang="en-GB" dirty="0"/>
              <a:t>These are the </a:t>
            </a:r>
            <a:r>
              <a:rPr lang="en-GB" dirty="0" err="1"/>
              <a:t>geom</a:t>
            </a:r>
            <a:r>
              <a:rPr lang="en-GB" dirty="0"/>
              <a:t>_ functions that we have already used: </a:t>
            </a:r>
            <a:r>
              <a:rPr lang="en-GB" dirty="0" err="1"/>
              <a:t>gemo_bar</a:t>
            </a:r>
            <a:r>
              <a:rPr lang="en-GB" dirty="0"/>
              <a:t>, </a:t>
            </a:r>
            <a:r>
              <a:rPr lang="en-GB" dirty="0" err="1"/>
              <a:t>geom_line</a:t>
            </a:r>
            <a:r>
              <a:rPr lang="en-GB" dirty="0"/>
              <a:t> etc.</a:t>
            </a:r>
          </a:p>
          <a:p>
            <a:pPr lvl="1"/>
            <a:r>
              <a:rPr lang="en-GB" dirty="0"/>
              <a:t>There are ~50 options! </a:t>
            </a:r>
          </a:p>
          <a:p>
            <a:pPr lvl="1"/>
            <a:r>
              <a:rPr lang="en-GB" dirty="0"/>
              <a:t>You will probably only use a few of these frequently</a:t>
            </a:r>
          </a:p>
        </p:txBody>
      </p:sp>
    </p:spTree>
    <p:extLst>
      <p:ext uri="{BB962C8B-B14F-4D97-AF65-F5344CB8AC3E}">
        <p14:creationId xmlns:p14="http://schemas.microsoft.com/office/powerpoint/2010/main" val="2747122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C9B58-EE8B-43B7-9EA7-4FB5C0C89F6C}"/>
              </a:ext>
            </a:extLst>
          </p:cNvPr>
          <p:cNvSpPr>
            <a:spLocks noGrp="1"/>
          </p:cNvSpPr>
          <p:nvPr>
            <p:ph type="title"/>
          </p:nvPr>
        </p:nvSpPr>
        <p:spPr/>
        <p:txBody>
          <a:bodyPr/>
          <a:lstStyle/>
          <a:p>
            <a:r>
              <a:rPr lang="en-GB" dirty="0"/>
              <a:t>Geometry layers</a:t>
            </a:r>
          </a:p>
        </p:txBody>
      </p:sp>
      <p:sp>
        <p:nvSpPr>
          <p:cNvPr id="3" name="Content Placeholder 2">
            <a:extLst>
              <a:ext uri="{FF2B5EF4-FFF2-40B4-BE49-F238E27FC236}">
                <a16:creationId xmlns:a16="http://schemas.microsoft.com/office/drawing/2014/main" id="{CF0EAE4F-AEB3-4AC6-B3CF-78C925F99AFB}"/>
              </a:ext>
            </a:extLst>
          </p:cNvPr>
          <p:cNvSpPr>
            <a:spLocks noGrp="1"/>
          </p:cNvSpPr>
          <p:nvPr>
            <p:ph idx="1"/>
          </p:nvPr>
        </p:nvSpPr>
        <p:spPr/>
        <p:txBody>
          <a:bodyPr/>
          <a:lstStyle/>
          <a:p>
            <a:r>
              <a:rPr lang="en-GB" dirty="0"/>
              <a:t>Adding multiple </a:t>
            </a:r>
            <a:r>
              <a:rPr lang="en-GB" dirty="0" err="1"/>
              <a:t>geom</a:t>
            </a:r>
            <a:r>
              <a:rPr lang="en-GB" dirty="0"/>
              <a:t> layers to one plot: </a:t>
            </a:r>
          </a:p>
        </p:txBody>
      </p:sp>
      <p:sp>
        <p:nvSpPr>
          <p:cNvPr id="5" name="Rectangle 3">
            <a:extLst>
              <a:ext uri="{FF2B5EF4-FFF2-40B4-BE49-F238E27FC236}">
                <a16:creationId xmlns:a16="http://schemas.microsoft.com/office/drawing/2014/main" id="{8E0B1421-B71B-4A45-8B58-546B01F768DE}"/>
              </a:ext>
            </a:extLst>
          </p:cNvPr>
          <p:cNvSpPr>
            <a:spLocks noChangeArrowheads="1"/>
          </p:cNvSpPr>
          <p:nvPr/>
        </p:nvSpPr>
        <p:spPr bwMode="auto">
          <a:xfrm>
            <a:off x="511278" y="2633596"/>
            <a:ext cx="5132438" cy="1295206"/>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ggplot</a:t>
            </a:r>
            <a:r>
              <a:rPr kumimoji="0" lang="en-US" altLang="en-U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(data = </a:t>
            </a:r>
            <a:r>
              <a:rPr kumimoji="0" lang="en-US" altLang="en-US" sz="16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car_data</a:t>
            </a:r>
            <a:r>
              <a:rPr kumimoji="0" lang="en-US" altLang="en-U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mapping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aes</a:t>
            </a:r>
            <a:r>
              <a:rPr kumimoji="0" lang="en-US" altLang="en-U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(x = </a:t>
            </a:r>
            <a:r>
              <a:rPr kumimoji="0" lang="en-US" altLang="en-US" sz="16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displ</a:t>
            </a:r>
            <a:r>
              <a:rPr kumimoji="0" lang="en-US" altLang="en-U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y = </a:t>
            </a:r>
            <a:r>
              <a:rPr kumimoji="0" lang="en-US" altLang="en-US" sz="16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hwy</a:t>
            </a:r>
            <a:r>
              <a:rPr kumimoji="0" lang="en-US" altLang="en-U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geom_point</a:t>
            </a:r>
            <a:r>
              <a:rPr kumimoji="0" lang="en-US" altLang="en-U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(position = </a:t>
            </a:r>
            <a:r>
              <a:rPr kumimoji="0" lang="en-US" altLang="en-US" sz="16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position_jitter</a:t>
            </a:r>
            <a:r>
              <a:rPr kumimoji="0" lang="en-US" altLang="en-U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(),alpha = 0.5)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geom_smooth</a:t>
            </a:r>
            <a:r>
              <a:rPr kumimoji="0" lang="en-US" altLang="en-U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colour</a:t>
            </a:r>
            <a:r>
              <a:rPr kumimoji="0" lang="en-US" altLang="en-U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 "#76B843")</a:t>
            </a:r>
            <a:r>
              <a:rPr kumimoji="0" lang="en-US" altLang="en-US" sz="12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pic>
        <p:nvPicPr>
          <p:cNvPr id="10245" name="Picture 5">
            <a:extLst>
              <a:ext uri="{FF2B5EF4-FFF2-40B4-BE49-F238E27FC236}">
                <a16:creationId xmlns:a16="http://schemas.microsoft.com/office/drawing/2014/main" id="{EED85853-B63A-4920-94F3-A6D78E0D95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0638" y="2317955"/>
            <a:ext cx="59436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5950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F607B-42A1-4EF4-BA4D-D3E5FB22035A}"/>
              </a:ext>
            </a:extLst>
          </p:cNvPr>
          <p:cNvSpPr>
            <a:spLocks noGrp="1"/>
          </p:cNvSpPr>
          <p:nvPr>
            <p:ph type="title"/>
          </p:nvPr>
        </p:nvSpPr>
        <p:spPr/>
        <p:txBody>
          <a:bodyPr/>
          <a:lstStyle/>
          <a:p>
            <a:r>
              <a:rPr lang="en-GB" dirty="0"/>
              <a:t>Mapping vs aesthetics</a:t>
            </a:r>
          </a:p>
        </p:txBody>
      </p:sp>
      <p:sp>
        <p:nvSpPr>
          <p:cNvPr id="4" name="Rectangle 1">
            <a:extLst>
              <a:ext uri="{FF2B5EF4-FFF2-40B4-BE49-F238E27FC236}">
                <a16:creationId xmlns:a16="http://schemas.microsoft.com/office/drawing/2014/main" id="{B1FB9DB5-8E48-486F-B7B4-DE6E1F944E11}"/>
              </a:ext>
            </a:extLst>
          </p:cNvPr>
          <p:cNvSpPr>
            <a:spLocks noGrp="1" noChangeArrowheads="1"/>
          </p:cNvSpPr>
          <p:nvPr>
            <p:ph idx="1"/>
          </p:nvPr>
        </p:nvSpPr>
        <p:spPr bwMode="auto">
          <a:xfrm>
            <a:off x="907026" y="1797784"/>
            <a:ext cx="9810135" cy="1631216"/>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lnSpc>
                <a:spcPct val="100000"/>
              </a:lnSpc>
            </a:pPr>
            <a:r>
              <a:rPr kumimoji="0" lang="en-US" altLang="en-US" sz="2000" i="0" u="none" strike="noStrike" normalizeH="0" baseline="0" dirty="0">
                <a:latin typeface="Open Sans" panose="020B0606030504020204" pitchFamily="34" charset="0"/>
              </a:rPr>
              <a:t>Aesthetic mappings describe how properties of the data connect with features of the graph, such as distance along an axis, size of points, or </a:t>
            </a:r>
            <a:r>
              <a:rPr kumimoji="0" lang="en-US" altLang="en-US" sz="2000" i="0" u="none" strike="noStrike" normalizeH="0" baseline="0" dirty="0" err="1">
                <a:latin typeface="Open Sans" panose="020B0606030504020204" pitchFamily="34" charset="0"/>
              </a:rPr>
              <a:t>colour</a:t>
            </a:r>
            <a:r>
              <a:rPr kumimoji="0" lang="en-US" altLang="en-US" sz="2000" i="0" u="none" strike="noStrike" normalizeH="0" baseline="0" dirty="0">
                <a:latin typeface="Open Sans" panose="020B0606030504020204" pitchFamily="34" charset="0"/>
              </a:rPr>
              <a:t>. </a:t>
            </a:r>
          </a:p>
          <a:p>
            <a:pPr defTabSz="914400">
              <a:lnSpc>
                <a:spcPct val="100000"/>
              </a:lnSpc>
            </a:pPr>
            <a:r>
              <a:rPr kumimoji="0" lang="en-US" altLang="en-US" sz="2000" i="0" u="none" strike="noStrike" normalizeH="0" baseline="0" dirty="0">
                <a:latin typeface="Open Sans" panose="020B0606030504020204" pitchFamily="34" charset="0"/>
              </a:rPr>
              <a:t>The </a:t>
            </a:r>
            <a:r>
              <a:rPr kumimoji="0" lang="en-US" altLang="en-US" sz="1800" i="0" u="none" strike="noStrike" normalizeH="0" baseline="0" dirty="0" err="1">
                <a:latin typeface="Courier New" panose="02070309020205020404" pitchFamily="49" charset="0"/>
                <a:cs typeface="Courier New" panose="02070309020205020404" pitchFamily="49" charset="0"/>
              </a:rPr>
              <a:t>aes</a:t>
            </a:r>
            <a:r>
              <a:rPr kumimoji="0" lang="en-US" altLang="en-US" sz="1800" i="0" u="none" strike="noStrike" normalizeH="0" baseline="0" dirty="0">
                <a:latin typeface="Courier New" panose="02070309020205020404" pitchFamily="49" charset="0"/>
                <a:cs typeface="Courier New" panose="02070309020205020404" pitchFamily="49" charset="0"/>
              </a:rPr>
              <a:t>()</a:t>
            </a:r>
            <a:r>
              <a:rPr kumimoji="0" lang="en-US" altLang="en-US" sz="2000" i="0" u="none" strike="noStrike" normalizeH="0" baseline="0" dirty="0">
                <a:latin typeface="Open Sans" panose="020B0606030504020204" pitchFamily="34" charset="0"/>
              </a:rPr>
              <a:t> function connects data with what we see on the graph by defining aesthetic mappings and will be one of the most often used functions when you’re creating data </a:t>
            </a:r>
            <a:r>
              <a:rPr kumimoji="0" lang="en-US" altLang="en-US" sz="2000" i="0" u="none" strike="noStrike" normalizeH="0" baseline="0" dirty="0" err="1">
                <a:latin typeface="Open Sans" panose="020B0606030504020204" pitchFamily="34" charset="0"/>
              </a:rPr>
              <a:t>visualisations</a:t>
            </a:r>
            <a:r>
              <a:rPr kumimoji="0" lang="en-US" altLang="en-US" sz="2000" i="0" u="none" strike="noStrike" normalizeH="0" baseline="0" dirty="0">
                <a:latin typeface="Open Sans" panose="020B0606030504020204" pitchFamily="34" charset="0"/>
              </a:rPr>
              <a:t>.</a:t>
            </a:r>
            <a:r>
              <a:rPr kumimoji="0" lang="en-US" altLang="en-US" sz="1600" i="0" u="none" strike="noStrike" normalizeH="0" baseline="0" dirty="0"/>
              <a:t> </a:t>
            </a:r>
            <a:endParaRPr kumimoji="0" lang="en-US" altLang="en-US" sz="4400" i="0" u="none" strike="noStrike" normalizeH="0" baseline="0" dirty="0">
              <a:latin typeface="Arial" panose="020B0604020202020204" pitchFamily="34" charset="0"/>
            </a:endParaRPr>
          </a:p>
        </p:txBody>
      </p:sp>
      <p:sp>
        <p:nvSpPr>
          <p:cNvPr id="6" name="TextBox 5">
            <a:extLst>
              <a:ext uri="{FF2B5EF4-FFF2-40B4-BE49-F238E27FC236}">
                <a16:creationId xmlns:a16="http://schemas.microsoft.com/office/drawing/2014/main" id="{C7C99A23-AC6A-492E-BE39-4CD41262061F}"/>
              </a:ext>
            </a:extLst>
          </p:cNvPr>
          <p:cNvSpPr txBox="1"/>
          <p:nvPr/>
        </p:nvSpPr>
        <p:spPr>
          <a:xfrm>
            <a:off x="678426" y="3703514"/>
            <a:ext cx="6243484" cy="646331"/>
          </a:xfrm>
          <a:prstGeom prst="rect">
            <a:avLst/>
          </a:prstGeom>
          <a:solidFill>
            <a:schemeClr val="bg1">
              <a:lumMod val="95000"/>
            </a:schemeClr>
          </a:solidFill>
        </p:spPr>
        <p:txBody>
          <a:bodyPr wrap="square">
            <a:spAutoFit/>
          </a:bodyPr>
          <a:lstStyle/>
          <a:p>
            <a:r>
              <a:rPr lang="en-GB" dirty="0" err="1"/>
              <a:t>ggplot</a:t>
            </a:r>
            <a:r>
              <a:rPr lang="en-GB" dirty="0"/>
              <a:t>(</a:t>
            </a:r>
            <a:r>
              <a:rPr lang="en-GB" dirty="0" err="1"/>
              <a:t>car_data</a:t>
            </a:r>
            <a:r>
              <a:rPr lang="en-GB" dirty="0"/>
              <a:t>, </a:t>
            </a:r>
            <a:r>
              <a:rPr lang="en-GB" dirty="0" err="1"/>
              <a:t>aes</a:t>
            </a:r>
            <a:r>
              <a:rPr lang="en-GB" dirty="0"/>
              <a:t>(x=</a:t>
            </a:r>
            <a:r>
              <a:rPr lang="en-GB" dirty="0" err="1"/>
              <a:t>wt</a:t>
            </a:r>
            <a:r>
              <a:rPr lang="en-GB" dirty="0"/>
              <a:t>, y=mpg, colour=</a:t>
            </a:r>
            <a:r>
              <a:rPr lang="en-GB" dirty="0" err="1"/>
              <a:t>as.factor</a:t>
            </a:r>
            <a:r>
              <a:rPr lang="en-GB" dirty="0"/>
              <a:t>(gear) ) +</a:t>
            </a:r>
          </a:p>
          <a:p>
            <a:r>
              <a:rPr lang="en-GB" dirty="0"/>
              <a:t>  </a:t>
            </a:r>
            <a:r>
              <a:rPr lang="en-GB" dirty="0" err="1"/>
              <a:t>geom_point</a:t>
            </a:r>
            <a:r>
              <a:rPr lang="en-GB" dirty="0"/>
              <a:t>()</a:t>
            </a:r>
            <a:r>
              <a:rPr lang="en-GB" i="1" dirty="0"/>
              <a:t>#</a:t>
            </a:r>
          </a:p>
        </p:txBody>
      </p:sp>
      <p:pic>
        <p:nvPicPr>
          <p:cNvPr id="8" name="Picture 7">
            <a:extLst>
              <a:ext uri="{FF2B5EF4-FFF2-40B4-BE49-F238E27FC236}">
                <a16:creationId xmlns:a16="http://schemas.microsoft.com/office/drawing/2014/main" id="{6C3501BD-873E-4E00-9C3F-ACB7943C3025}"/>
              </a:ext>
            </a:extLst>
          </p:cNvPr>
          <p:cNvPicPr>
            <a:picLocks noChangeAspect="1"/>
          </p:cNvPicPr>
          <p:nvPr/>
        </p:nvPicPr>
        <p:blipFill>
          <a:blip r:embed="rId2"/>
          <a:stretch>
            <a:fillRect/>
          </a:stretch>
        </p:blipFill>
        <p:spPr>
          <a:xfrm>
            <a:off x="7236849" y="3184224"/>
            <a:ext cx="4048125" cy="2737714"/>
          </a:xfrm>
          <a:prstGeom prst="rect">
            <a:avLst/>
          </a:prstGeom>
        </p:spPr>
      </p:pic>
    </p:spTree>
    <p:extLst>
      <p:ext uri="{BB962C8B-B14F-4D97-AF65-F5344CB8AC3E}">
        <p14:creationId xmlns:p14="http://schemas.microsoft.com/office/powerpoint/2010/main" val="2455801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1A7CD-C0C6-44F7-A945-A94CC5BFD279}"/>
              </a:ext>
            </a:extLst>
          </p:cNvPr>
          <p:cNvSpPr>
            <a:spLocks noGrp="1"/>
          </p:cNvSpPr>
          <p:nvPr>
            <p:ph type="title"/>
          </p:nvPr>
        </p:nvSpPr>
        <p:spPr/>
        <p:txBody>
          <a:bodyPr/>
          <a:lstStyle/>
          <a:p>
            <a:r>
              <a:rPr lang="en-GB" dirty="0"/>
              <a:t>Aesthetic mapping options</a:t>
            </a:r>
          </a:p>
        </p:txBody>
      </p:sp>
      <p:sp>
        <p:nvSpPr>
          <p:cNvPr id="3" name="Content Placeholder 2">
            <a:extLst>
              <a:ext uri="{FF2B5EF4-FFF2-40B4-BE49-F238E27FC236}">
                <a16:creationId xmlns:a16="http://schemas.microsoft.com/office/drawing/2014/main" id="{6127BE1D-162B-48A8-BF50-A6C3D831A3FF}"/>
              </a:ext>
            </a:extLst>
          </p:cNvPr>
          <p:cNvSpPr>
            <a:spLocks noGrp="1"/>
          </p:cNvSpPr>
          <p:nvPr>
            <p:ph idx="1"/>
          </p:nvPr>
        </p:nvSpPr>
        <p:spPr/>
        <p:txBody>
          <a:bodyPr/>
          <a:lstStyle/>
          <a:p>
            <a:pPr marL="0" indent="0">
              <a:buNone/>
            </a:pPr>
            <a:r>
              <a:rPr lang="en-GB" dirty="0"/>
              <a:t> Some of the options available for aesthetic mapping in </a:t>
            </a:r>
            <a:r>
              <a:rPr lang="en-GB" dirty="0" err="1"/>
              <a:t>ggplot</a:t>
            </a:r>
            <a:endParaRPr lang="en-GB" dirty="0"/>
          </a:p>
        </p:txBody>
      </p:sp>
      <p:graphicFrame>
        <p:nvGraphicFramePr>
          <p:cNvPr id="4" name="Table 3">
            <a:extLst>
              <a:ext uri="{FF2B5EF4-FFF2-40B4-BE49-F238E27FC236}">
                <a16:creationId xmlns:a16="http://schemas.microsoft.com/office/drawing/2014/main" id="{3BB616D2-5743-4E43-86D7-F63C160F8F45}"/>
              </a:ext>
            </a:extLst>
          </p:cNvPr>
          <p:cNvGraphicFramePr>
            <a:graphicFrameLocks noGrp="1"/>
          </p:cNvGraphicFramePr>
          <p:nvPr/>
        </p:nvGraphicFramePr>
        <p:xfrm>
          <a:off x="838200" y="2277269"/>
          <a:ext cx="10515600" cy="3448050"/>
        </p:xfrm>
        <a:graphic>
          <a:graphicData uri="http://schemas.openxmlformats.org/drawingml/2006/table">
            <a:tbl>
              <a:tblPr/>
              <a:tblGrid>
                <a:gridCol w="5257800">
                  <a:extLst>
                    <a:ext uri="{9D8B030D-6E8A-4147-A177-3AD203B41FA5}">
                      <a16:colId xmlns:a16="http://schemas.microsoft.com/office/drawing/2014/main" val="2279594289"/>
                    </a:ext>
                  </a:extLst>
                </a:gridCol>
                <a:gridCol w="5257800">
                  <a:extLst>
                    <a:ext uri="{9D8B030D-6E8A-4147-A177-3AD203B41FA5}">
                      <a16:colId xmlns:a16="http://schemas.microsoft.com/office/drawing/2014/main" val="229279585"/>
                    </a:ext>
                  </a:extLst>
                </a:gridCol>
              </a:tblGrid>
              <a:tr h="0">
                <a:tc>
                  <a:txBody>
                    <a:bodyPr/>
                    <a:lstStyle/>
                    <a:p>
                      <a:pPr algn="l" fontAlgn="b"/>
                      <a:r>
                        <a:rPr lang="en-GB">
                          <a:solidFill>
                            <a:srgbClr val="666666"/>
                          </a:solidFill>
                          <a:effectLst/>
                          <a:latin typeface="Open Sans" panose="020B0606030504020204" pitchFamily="34" charset="0"/>
                        </a:rPr>
                        <a:t>Aesthetic</a:t>
                      </a:r>
                    </a:p>
                  </a:txBody>
                  <a:tcPr marL="47625" marR="47625" marT="95250" marB="95250" anchor="b">
                    <a:lnL>
                      <a:noFill/>
                    </a:lnL>
                    <a:lnR>
                      <a:noFill/>
                    </a:lnR>
                    <a:lnT>
                      <a:noFill/>
                    </a:lnT>
                    <a:lnB>
                      <a:noFill/>
                    </a:lnB>
                    <a:solidFill>
                      <a:srgbClr val="FFFFFF"/>
                    </a:solidFill>
                  </a:tcPr>
                </a:tc>
                <a:tc>
                  <a:txBody>
                    <a:bodyPr/>
                    <a:lstStyle/>
                    <a:p>
                      <a:pPr algn="l" fontAlgn="b"/>
                      <a:r>
                        <a:rPr lang="en-GB">
                          <a:solidFill>
                            <a:srgbClr val="666666"/>
                          </a:solidFill>
                          <a:effectLst/>
                          <a:latin typeface="Open Sans" panose="020B0606030504020204" pitchFamily="34" charset="0"/>
                        </a:rPr>
                        <a:t>Description</a:t>
                      </a:r>
                    </a:p>
                  </a:txBody>
                  <a:tcPr marL="47625" marR="47625" marT="95250" marB="95250" anchor="b">
                    <a:lnL>
                      <a:noFill/>
                    </a:lnL>
                    <a:lnR>
                      <a:noFill/>
                    </a:lnR>
                    <a:lnT>
                      <a:noFill/>
                    </a:lnT>
                    <a:lnB>
                      <a:noFill/>
                    </a:lnB>
                    <a:solidFill>
                      <a:srgbClr val="FFFFFF"/>
                    </a:solidFill>
                  </a:tcPr>
                </a:tc>
                <a:extLst>
                  <a:ext uri="{0D108BD9-81ED-4DB2-BD59-A6C34878D82A}">
                    <a16:rowId xmlns:a16="http://schemas.microsoft.com/office/drawing/2014/main" val="423996000"/>
                  </a:ext>
                </a:extLst>
              </a:tr>
              <a:tr h="0">
                <a:tc>
                  <a:txBody>
                    <a:bodyPr/>
                    <a:lstStyle/>
                    <a:p>
                      <a:pPr algn="l" fontAlgn="ctr"/>
                      <a:r>
                        <a:rPr lang="en-GB" b="1">
                          <a:effectLst/>
                          <a:latin typeface="Open Sans" panose="020B0606030504020204" pitchFamily="34" charset="0"/>
                        </a:rPr>
                        <a:t>x</a:t>
                      </a:r>
                      <a:endParaRPr lang="en-GB">
                        <a:effectLst/>
                        <a:latin typeface="Open Sans" panose="020B0606030504020204" pitchFamily="34" charset="0"/>
                      </a:endParaRPr>
                    </a:p>
                  </a:txBody>
                  <a:tcPr marL="47625" marR="47625" marT="66675" marB="66675" anchor="ctr">
                    <a:lnL>
                      <a:noFill/>
                    </a:lnL>
                    <a:lnR>
                      <a:noFill/>
                    </a:lnR>
                    <a:lnT>
                      <a:noFill/>
                    </a:lnT>
                    <a:lnB>
                      <a:noFill/>
                    </a:lnB>
                    <a:solidFill>
                      <a:srgbClr val="FFFFFF"/>
                    </a:solidFill>
                  </a:tcPr>
                </a:tc>
                <a:tc>
                  <a:txBody>
                    <a:bodyPr/>
                    <a:lstStyle/>
                    <a:p>
                      <a:pPr algn="l" fontAlgn="ctr"/>
                      <a:r>
                        <a:rPr lang="en-GB">
                          <a:effectLst/>
                          <a:latin typeface="Open Sans" panose="020B0606030504020204" pitchFamily="34" charset="0"/>
                        </a:rPr>
                        <a:t>The x axis position</a:t>
                      </a:r>
                    </a:p>
                  </a:txBody>
                  <a:tcPr marL="47625" marR="47625" marT="66675" marB="66675" anchor="ctr">
                    <a:lnL>
                      <a:noFill/>
                    </a:lnL>
                    <a:lnR>
                      <a:noFill/>
                    </a:lnR>
                    <a:lnT>
                      <a:noFill/>
                    </a:lnT>
                    <a:lnB>
                      <a:noFill/>
                    </a:lnB>
                    <a:solidFill>
                      <a:srgbClr val="FFFFFF"/>
                    </a:solidFill>
                  </a:tcPr>
                </a:tc>
                <a:extLst>
                  <a:ext uri="{0D108BD9-81ED-4DB2-BD59-A6C34878D82A}">
                    <a16:rowId xmlns:a16="http://schemas.microsoft.com/office/drawing/2014/main" val="3143779924"/>
                  </a:ext>
                </a:extLst>
              </a:tr>
              <a:tr h="0">
                <a:tc>
                  <a:txBody>
                    <a:bodyPr/>
                    <a:lstStyle/>
                    <a:p>
                      <a:pPr algn="l" fontAlgn="ctr"/>
                      <a:r>
                        <a:rPr lang="en-GB" b="1">
                          <a:effectLst/>
                          <a:latin typeface="Open Sans" panose="020B0606030504020204" pitchFamily="34" charset="0"/>
                        </a:rPr>
                        <a:t>y</a:t>
                      </a:r>
                      <a:endParaRPr lang="en-GB">
                        <a:effectLst/>
                        <a:latin typeface="Open Sans" panose="020B0606030504020204" pitchFamily="34" charset="0"/>
                      </a:endParaRPr>
                    </a:p>
                  </a:txBody>
                  <a:tcPr marL="47625" marR="47625" marT="66675" marB="66675" anchor="ctr">
                    <a:lnL>
                      <a:noFill/>
                    </a:lnL>
                    <a:lnR>
                      <a:noFill/>
                    </a:lnR>
                    <a:lnT>
                      <a:noFill/>
                    </a:lnT>
                    <a:lnB>
                      <a:noFill/>
                    </a:lnB>
                    <a:solidFill>
                      <a:srgbClr val="FFFFFF"/>
                    </a:solidFill>
                  </a:tcPr>
                </a:tc>
                <a:tc>
                  <a:txBody>
                    <a:bodyPr/>
                    <a:lstStyle/>
                    <a:p>
                      <a:pPr algn="l" fontAlgn="ctr"/>
                      <a:r>
                        <a:rPr lang="en-GB">
                          <a:effectLst/>
                          <a:latin typeface="Open Sans" panose="020B0606030504020204" pitchFamily="34" charset="0"/>
                        </a:rPr>
                        <a:t>The y axis position</a:t>
                      </a:r>
                    </a:p>
                  </a:txBody>
                  <a:tcPr marL="47625" marR="47625" marT="66675" marB="66675" anchor="ctr">
                    <a:lnL>
                      <a:noFill/>
                    </a:lnL>
                    <a:lnR>
                      <a:noFill/>
                    </a:lnR>
                    <a:lnT>
                      <a:noFill/>
                    </a:lnT>
                    <a:lnB>
                      <a:noFill/>
                    </a:lnB>
                    <a:solidFill>
                      <a:srgbClr val="FFFFFF"/>
                    </a:solidFill>
                  </a:tcPr>
                </a:tc>
                <a:extLst>
                  <a:ext uri="{0D108BD9-81ED-4DB2-BD59-A6C34878D82A}">
                    <a16:rowId xmlns:a16="http://schemas.microsoft.com/office/drawing/2014/main" val="2174921177"/>
                  </a:ext>
                </a:extLst>
              </a:tr>
              <a:tr h="0">
                <a:tc>
                  <a:txBody>
                    <a:bodyPr/>
                    <a:lstStyle/>
                    <a:p>
                      <a:pPr algn="l" fontAlgn="ctr"/>
                      <a:r>
                        <a:rPr lang="en-GB" b="1">
                          <a:effectLst/>
                          <a:latin typeface="Open Sans" panose="020B0606030504020204" pitchFamily="34" charset="0"/>
                        </a:rPr>
                        <a:t>colour</a:t>
                      </a:r>
                      <a:endParaRPr lang="en-GB">
                        <a:effectLst/>
                        <a:latin typeface="Open Sans" panose="020B0606030504020204" pitchFamily="34" charset="0"/>
                      </a:endParaRPr>
                    </a:p>
                  </a:txBody>
                  <a:tcPr marL="47625" marR="47625" marT="66675" marB="66675" anchor="ctr">
                    <a:lnL>
                      <a:noFill/>
                    </a:lnL>
                    <a:lnR>
                      <a:noFill/>
                    </a:lnR>
                    <a:lnT>
                      <a:noFill/>
                    </a:lnT>
                    <a:lnB>
                      <a:noFill/>
                    </a:lnB>
                    <a:solidFill>
                      <a:srgbClr val="FFFFFF"/>
                    </a:solidFill>
                  </a:tcPr>
                </a:tc>
                <a:tc>
                  <a:txBody>
                    <a:bodyPr/>
                    <a:lstStyle/>
                    <a:p>
                      <a:pPr algn="l" fontAlgn="ctr"/>
                      <a:r>
                        <a:rPr lang="en-GB">
                          <a:effectLst/>
                          <a:latin typeface="Open Sans" panose="020B0606030504020204" pitchFamily="34" charset="0"/>
                        </a:rPr>
                        <a:t>Colour of points, outlines of other geoms</a:t>
                      </a:r>
                    </a:p>
                  </a:txBody>
                  <a:tcPr marL="47625" marR="47625" marT="66675" marB="66675" anchor="ctr">
                    <a:lnL>
                      <a:noFill/>
                    </a:lnL>
                    <a:lnR>
                      <a:noFill/>
                    </a:lnR>
                    <a:lnT>
                      <a:noFill/>
                    </a:lnT>
                    <a:lnB>
                      <a:noFill/>
                    </a:lnB>
                    <a:solidFill>
                      <a:srgbClr val="FFFFFF"/>
                    </a:solidFill>
                  </a:tcPr>
                </a:tc>
                <a:extLst>
                  <a:ext uri="{0D108BD9-81ED-4DB2-BD59-A6C34878D82A}">
                    <a16:rowId xmlns:a16="http://schemas.microsoft.com/office/drawing/2014/main" val="4008911066"/>
                  </a:ext>
                </a:extLst>
              </a:tr>
              <a:tr h="0">
                <a:tc>
                  <a:txBody>
                    <a:bodyPr/>
                    <a:lstStyle/>
                    <a:p>
                      <a:pPr algn="l" fontAlgn="ctr"/>
                      <a:r>
                        <a:rPr lang="en-GB" b="1" dirty="0">
                          <a:effectLst/>
                          <a:latin typeface="Open Sans" panose="020B0606030504020204" pitchFamily="34" charset="0"/>
                        </a:rPr>
                        <a:t>fill</a:t>
                      </a:r>
                      <a:endParaRPr lang="en-GB" dirty="0">
                        <a:effectLst/>
                        <a:latin typeface="Open Sans" panose="020B0606030504020204" pitchFamily="34" charset="0"/>
                      </a:endParaRPr>
                    </a:p>
                  </a:txBody>
                  <a:tcPr marL="47625" marR="47625" marT="66675" marB="66675" anchor="ctr">
                    <a:lnL>
                      <a:noFill/>
                    </a:lnL>
                    <a:lnR>
                      <a:noFill/>
                    </a:lnR>
                    <a:lnT>
                      <a:noFill/>
                    </a:lnT>
                    <a:lnB>
                      <a:noFill/>
                    </a:lnB>
                    <a:solidFill>
                      <a:srgbClr val="FFFFFF"/>
                    </a:solidFill>
                  </a:tcPr>
                </a:tc>
                <a:tc>
                  <a:txBody>
                    <a:bodyPr/>
                    <a:lstStyle/>
                    <a:p>
                      <a:pPr algn="l" fontAlgn="ctr"/>
                      <a:r>
                        <a:rPr lang="en-GB">
                          <a:effectLst/>
                          <a:latin typeface="Open Sans" panose="020B0606030504020204" pitchFamily="34" charset="0"/>
                        </a:rPr>
                        <a:t>The colour of the fill</a:t>
                      </a:r>
                    </a:p>
                  </a:txBody>
                  <a:tcPr marL="47625" marR="47625" marT="66675" marB="66675" anchor="ctr">
                    <a:lnL>
                      <a:noFill/>
                    </a:lnL>
                    <a:lnR>
                      <a:noFill/>
                    </a:lnR>
                    <a:lnT>
                      <a:noFill/>
                    </a:lnT>
                    <a:lnB>
                      <a:noFill/>
                    </a:lnB>
                    <a:solidFill>
                      <a:srgbClr val="FFFFFF"/>
                    </a:solidFill>
                  </a:tcPr>
                </a:tc>
                <a:extLst>
                  <a:ext uri="{0D108BD9-81ED-4DB2-BD59-A6C34878D82A}">
                    <a16:rowId xmlns:a16="http://schemas.microsoft.com/office/drawing/2014/main" val="2726047228"/>
                  </a:ext>
                </a:extLst>
              </a:tr>
              <a:tr h="0">
                <a:tc>
                  <a:txBody>
                    <a:bodyPr/>
                    <a:lstStyle/>
                    <a:p>
                      <a:pPr algn="l" fontAlgn="ctr"/>
                      <a:r>
                        <a:rPr lang="en-GB" b="1">
                          <a:effectLst/>
                          <a:latin typeface="Open Sans" panose="020B0606030504020204" pitchFamily="34" charset="0"/>
                        </a:rPr>
                        <a:t>size</a:t>
                      </a:r>
                      <a:endParaRPr lang="en-GB">
                        <a:effectLst/>
                        <a:latin typeface="Open Sans" panose="020B0606030504020204" pitchFamily="34" charset="0"/>
                      </a:endParaRPr>
                    </a:p>
                  </a:txBody>
                  <a:tcPr marL="47625" marR="47625" marT="66675" marB="66675" anchor="ctr">
                    <a:lnL>
                      <a:noFill/>
                    </a:lnL>
                    <a:lnR>
                      <a:noFill/>
                    </a:lnR>
                    <a:lnT>
                      <a:noFill/>
                    </a:lnT>
                    <a:lnB>
                      <a:noFill/>
                    </a:lnB>
                    <a:solidFill>
                      <a:srgbClr val="FFFFFF"/>
                    </a:solidFill>
                  </a:tcPr>
                </a:tc>
                <a:tc>
                  <a:txBody>
                    <a:bodyPr/>
                    <a:lstStyle/>
                    <a:p>
                      <a:pPr algn="l" fontAlgn="ctr"/>
                      <a:r>
                        <a:rPr lang="en-GB">
                          <a:effectLst/>
                          <a:latin typeface="Open Sans" panose="020B0606030504020204" pitchFamily="34" charset="0"/>
                        </a:rPr>
                        <a:t>Area or radius of points, thickness of lines</a:t>
                      </a:r>
                    </a:p>
                  </a:txBody>
                  <a:tcPr marL="47625" marR="47625" marT="66675" marB="66675" anchor="ctr">
                    <a:lnL>
                      <a:noFill/>
                    </a:lnL>
                    <a:lnR>
                      <a:noFill/>
                    </a:lnR>
                    <a:lnT>
                      <a:noFill/>
                    </a:lnT>
                    <a:lnB>
                      <a:noFill/>
                    </a:lnB>
                    <a:solidFill>
                      <a:srgbClr val="FFFFFF"/>
                    </a:solidFill>
                  </a:tcPr>
                </a:tc>
                <a:extLst>
                  <a:ext uri="{0D108BD9-81ED-4DB2-BD59-A6C34878D82A}">
                    <a16:rowId xmlns:a16="http://schemas.microsoft.com/office/drawing/2014/main" val="3177356650"/>
                  </a:ext>
                </a:extLst>
              </a:tr>
              <a:tr h="0">
                <a:tc>
                  <a:txBody>
                    <a:bodyPr/>
                    <a:lstStyle/>
                    <a:p>
                      <a:pPr algn="l" fontAlgn="ctr"/>
                      <a:r>
                        <a:rPr lang="en-GB" b="1">
                          <a:effectLst/>
                          <a:latin typeface="Open Sans" panose="020B0606030504020204" pitchFamily="34" charset="0"/>
                        </a:rPr>
                        <a:t>alpha</a:t>
                      </a:r>
                      <a:endParaRPr lang="en-GB">
                        <a:effectLst/>
                        <a:latin typeface="Open Sans" panose="020B0606030504020204" pitchFamily="34" charset="0"/>
                      </a:endParaRPr>
                    </a:p>
                  </a:txBody>
                  <a:tcPr marL="47625" marR="47625" marT="66675" marB="66675" anchor="ctr">
                    <a:lnL>
                      <a:noFill/>
                    </a:lnL>
                    <a:lnR>
                      <a:noFill/>
                    </a:lnR>
                    <a:lnT>
                      <a:noFill/>
                    </a:lnT>
                    <a:lnB>
                      <a:noFill/>
                    </a:lnB>
                    <a:solidFill>
                      <a:srgbClr val="FFFFFF"/>
                    </a:solidFill>
                  </a:tcPr>
                </a:tc>
                <a:tc>
                  <a:txBody>
                    <a:bodyPr/>
                    <a:lstStyle/>
                    <a:p>
                      <a:pPr algn="l" fontAlgn="ctr"/>
                      <a:r>
                        <a:rPr lang="en-GB">
                          <a:effectLst/>
                          <a:latin typeface="Open Sans" panose="020B0606030504020204" pitchFamily="34" charset="0"/>
                        </a:rPr>
                        <a:t>The level of transparency (out of 1)</a:t>
                      </a:r>
                    </a:p>
                  </a:txBody>
                  <a:tcPr marL="47625" marR="47625" marT="66675" marB="66675" anchor="ctr">
                    <a:lnL>
                      <a:noFill/>
                    </a:lnL>
                    <a:lnR>
                      <a:noFill/>
                    </a:lnR>
                    <a:lnT>
                      <a:noFill/>
                    </a:lnT>
                    <a:lnB>
                      <a:noFill/>
                    </a:lnB>
                    <a:solidFill>
                      <a:srgbClr val="FFFFFF"/>
                    </a:solidFill>
                  </a:tcPr>
                </a:tc>
                <a:extLst>
                  <a:ext uri="{0D108BD9-81ED-4DB2-BD59-A6C34878D82A}">
                    <a16:rowId xmlns:a16="http://schemas.microsoft.com/office/drawing/2014/main" val="387588192"/>
                  </a:ext>
                </a:extLst>
              </a:tr>
              <a:tr h="0">
                <a:tc>
                  <a:txBody>
                    <a:bodyPr/>
                    <a:lstStyle/>
                    <a:p>
                      <a:pPr algn="l" fontAlgn="ctr"/>
                      <a:r>
                        <a:rPr lang="en-GB" b="1">
                          <a:effectLst/>
                          <a:latin typeface="Open Sans" panose="020B0606030504020204" pitchFamily="34" charset="0"/>
                        </a:rPr>
                        <a:t>linetype</a:t>
                      </a:r>
                      <a:endParaRPr lang="en-GB">
                        <a:effectLst/>
                        <a:latin typeface="Open Sans" panose="020B0606030504020204" pitchFamily="34" charset="0"/>
                      </a:endParaRPr>
                    </a:p>
                  </a:txBody>
                  <a:tcPr marL="47625" marR="47625" marT="66675" marB="66675" anchor="ctr">
                    <a:lnL>
                      <a:noFill/>
                    </a:lnL>
                    <a:lnR>
                      <a:noFill/>
                    </a:lnR>
                    <a:lnT>
                      <a:noFill/>
                    </a:lnT>
                    <a:lnB>
                      <a:noFill/>
                    </a:lnB>
                    <a:solidFill>
                      <a:srgbClr val="FFFFFF"/>
                    </a:solidFill>
                  </a:tcPr>
                </a:tc>
                <a:tc>
                  <a:txBody>
                    <a:bodyPr/>
                    <a:lstStyle/>
                    <a:p>
                      <a:pPr algn="l" fontAlgn="ctr"/>
                      <a:r>
                        <a:rPr lang="en-GB">
                          <a:effectLst/>
                          <a:latin typeface="Open Sans" panose="020B0606030504020204" pitchFamily="34" charset="0"/>
                        </a:rPr>
                        <a:t>The pattern used for drawing lines (solid, dashed, dotdash, etc.)</a:t>
                      </a:r>
                    </a:p>
                  </a:txBody>
                  <a:tcPr marL="47625" marR="47625" marT="66675" marB="66675" anchor="ctr">
                    <a:lnL>
                      <a:noFill/>
                    </a:lnL>
                    <a:lnR>
                      <a:noFill/>
                    </a:lnR>
                    <a:lnT>
                      <a:noFill/>
                    </a:lnT>
                    <a:lnB>
                      <a:noFill/>
                    </a:lnB>
                    <a:solidFill>
                      <a:srgbClr val="FFFFFF"/>
                    </a:solidFill>
                  </a:tcPr>
                </a:tc>
                <a:extLst>
                  <a:ext uri="{0D108BD9-81ED-4DB2-BD59-A6C34878D82A}">
                    <a16:rowId xmlns:a16="http://schemas.microsoft.com/office/drawing/2014/main" val="639751073"/>
                  </a:ext>
                </a:extLst>
              </a:tr>
              <a:tr h="0">
                <a:tc>
                  <a:txBody>
                    <a:bodyPr/>
                    <a:lstStyle/>
                    <a:p>
                      <a:pPr algn="l" fontAlgn="ctr"/>
                      <a:r>
                        <a:rPr lang="en-GB" b="1">
                          <a:effectLst/>
                          <a:latin typeface="Open Sans" panose="020B0606030504020204" pitchFamily="34" charset="0"/>
                        </a:rPr>
                        <a:t>shape</a:t>
                      </a:r>
                      <a:endParaRPr lang="en-GB">
                        <a:effectLst/>
                        <a:latin typeface="Open Sans" panose="020B0606030504020204" pitchFamily="34" charset="0"/>
                      </a:endParaRPr>
                    </a:p>
                  </a:txBody>
                  <a:tcPr marL="47625" marR="47625" marT="66675" marB="66675" anchor="ctr">
                    <a:lnL>
                      <a:noFill/>
                    </a:lnL>
                    <a:lnR>
                      <a:noFill/>
                    </a:lnR>
                    <a:lnT>
                      <a:noFill/>
                    </a:lnT>
                    <a:lnB>
                      <a:noFill/>
                    </a:lnB>
                    <a:solidFill>
                      <a:srgbClr val="FFFFFF"/>
                    </a:solidFill>
                  </a:tcPr>
                </a:tc>
                <a:tc>
                  <a:txBody>
                    <a:bodyPr/>
                    <a:lstStyle/>
                    <a:p>
                      <a:pPr algn="l" fontAlgn="ctr"/>
                      <a:r>
                        <a:rPr lang="en-GB">
                          <a:effectLst/>
                          <a:latin typeface="Open Sans" panose="020B0606030504020204" pitchFamily="34" charset="0"/>
                        </a:rPr>
                        <a:t>The shape of points, some of which allow a fill to be specified</a:t>
                      </a:r>
                    </a:p>
                  </a:txBody>
                  <a:tcPr marL="47625" marR="47625" marT="66675" marB="66675" anchor="ctr">
                    <a:lnL>
                      <a:noFill/>
                    </a:lnL>
                    <a:lnR>
                      <a:noFill/>
                    </a:lnR>
                    <a:lnT>
                      <a:noFill/>
                    </a:lnT>
                    <a:lnB>
                      <a:noFill/>
                    </a:lnB>
                    <a:solidFill>
                      <a:srgbClr val="FFFFFF"/>
                    </a:solidFill>
                  </a:tcPr>
                </a:tc>
                <a:extLst>
                  <a:ext uri="{0D108BD9-81ED-4DB2-BD59-A6C34878D82A}">
                    <a16:rowId xmlns:a16="http://schemas.microsoft.com/office/drawing/2014/main" val="3849203096"/>
                  </a:ext>
                </a:extLst>
              </a:tr>
              <a:tr h="0">
                <a:tc>
                  <a:txBody>
                    <a:bodyPr/>
                    <a:lstStyle/>
                    <a:p>
                      <a:pPr algn="l" fontAlgn="ctr"/>
                      <a:r>
                        <a:rPr lang="en-GB" b="1">
                          <a:effectLst/>
                          <a:latin typeface="Open Sans" panose="020B0606030504020204" pitchFamily="34" charset="0"/>
                        </a:rPr>
                        <a:t>labels</a:t>
                      </a:r>
                      <a:endParaRPr lang="en-GB">
                        <a:effectLst/>
                        <a:latin typeface="Open Sans" panose="020B0606030504020204" pitchFamily="34" charset="0"/>
                      </a:endParaRPr>
                    </a:p>
                  </a:txBody>
                  <a:tcPr marL="47625" marR="47625" marT="66675" marB="66675" anchor="ctr">
                    <a:lnL>
                      <a:noFill/>
                    </a:lnL>
                    <a:lnR>
                      <a:noFill/>
                    </a:lnR>
                    <a:lnT>
                      <a:noFill/>
                    </a:lnT>
                    <a:lnB>
                      <a:noFill/>
                    </a:lnB>
                    <a:solidFill>
                      <a:srgbClr val="FFFFFF"/>
                    </a:solidFill>
                  </a:tcPr>
                </a:tc>
                <a:tc>
                  <a:txBody>
                    <a:bodyPr/>
                    <a:lstStyle/>
                    <a:p>
                      <a:pPr algn="l" fontAlgn="ctr"/>
                      <a:r>
                        <a:rPr lang="en-GB" dirty="0">
                          <a:effectLst/>
                          <a:latin typeface="Open Sans" panose="020B0606030504020204" pitchFamily="34" charset="0"/>
                        </a:rPr>
                        <a:t>Text on the plot or axes</a:t>
                      </a:r>
                    </a:p>
                  </a:txBody>
                  <a:tcPr marL="47625" marR="47625" marT="66675" marB="66675" anchor="ctr">
                    <a:lnL>
                      <a:noFill/>
                    </a:lnL>
                    <a:lnR>
                      <a:noFill/>
                    </a:lnR>
                    <a:lnT>
                      <a:noFill/>
                    </a:lnT>
                    <a:lnB>
                      <a:noFill/>
                    </a:lnB>
                    <a:solidFill>
                      <a:srgbClr val="FFFFFF"/>
                    </a:solidFill>
                  </a:tcPr>
                </a:tc>
                <a:extLst>
                  <a:ext uri="{0D108BD9-81ED-4DB2-BD59-A6C34878D82A}">
                    <a16:rowId xmlns:a16="http://schemas.microsoft.com/office/drawing/2014/main" val="2290333707"/>
                  </a:ext>
                </a:extLst>
              </a:tr>
            </a:tbl>
          </a:graphicData>
        </a:graphic>
      </p:graphicFrame>
    </p:spTree>
    <p:extLst>
      <p:ext uri="{BB962C8B-B14F-4D97-AF65-F5344CB8AC3E}">
        <p14:creationId xmlns:p14="http://schemas.microsoft.com/office/powerpoint/2010/main" val="3479719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60ED6-D0AD-4401-BB2D-BC559F45B143}"/>
              </a:ext>
            </a:extLst>
          </p:cNvPr>
          <p:cNvSpPr>
            <a:spLocks noGrp="1"/>
          </p:cNvSpPr>
          <p:nvPr>
            <p:ph type="title"/>
          </p:nvPr>
        </p:nvSpPr>
        <p:spPr/>
        <p:txBody>
          <a:bodyPr/>
          <a:lstStyle/>
          <a:p>
            <a:r>
              <a:rPr lang="en-GB" dirty="0"/>
              <a:t>Aesthetic vs mapping</a:t>
            </a:r>
          </a:p>
        </p:txBody>
      </p:sp>
      <p:sp>
        <p:nvSpPr>
          <p:cNvPr id="4" name="Rectangle 1">
            <a:extLst>
              <a:ext uri="{FF2B5EF4-FFF2-40B4-BE49-F238E27FC236}">
                <a16:creationId xmlns:a16="http://schemas.microsoft.com/office/drawing/2014/main" id="{42098BE4-80A1-484B-9B63-A94746F1FCFA}"/>
              </a:ext>
            </a:extLst>
          </p:cNvPr>
          <p:cNvSpPr>
            <a:spLocks noGrp="1" noChangeArrowheads="1"/>
          </p:cNvSpPr>
          <p:nvPr>
            <p:ph idx="1"/>
          </p:nvPr>
        </p:nvSpPr>
        <p:spPr bwMode="auto">
          <a:xfrm>
            <a:off x="954808" y="1536175"/>
            <a:ext cx="6635695" cy="378565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lnSpc>
                <a:spcPct val="100000"/>
              </a:lnSpc>
            </a:pPr>
            <a:r>
              <a:rPr kumimoji="0" lang="en-US" altLang="en-US" sz="2000" b="0" i="0" u="none" strike="noStrike" cap="none" normalizeH="0" baseline="0" dirty="0">
                <a:ln>
                  <a:noFill/>
                </a:ln>
                <a:effectLst/>
                <a:latin typeface="Open Sans" panose="020B0606030504020204" pitchFamily="34" charset="0"/>
              </a:rPr>
              <a:t>Many of these aesthetics function as both aesthetic </a:t>
            </a:r>
            <a:r>
              <a:rPr kumimoji="0" lang="en-US" altLang="en-US" sz="2000" b="0" i="1" u="none" strike="noStrike" cap="none" normalizeH="0" baseline="0" dirty="0">
                <a:ln>
                  <a:noFill/>
                </a:ln>
                <a:effectLst/>
                <a:latin typeface="Open Sans" panose="020B0606030504020204" pitchFamily="34" charset="0"/>
              </a:rPr>
              <a:t>mappings</a:t>
            </a:r>
            <a:r>
              <a:rPr kumimoji="0" lang="en-US" altLang="en-US" sz="2000" b="0" i="0" u="none" strike="noStrike" cap="none" normalizeH="0" baseline="0" dirty="0">
                <a:ln>
                  <a:noFill/>
                </a:ln>
                <a:effectLst/>
                <a:latin typeface="Open Sans" panose="020B0606030504020204" pitchFamily="34" charset="0"/>
              </a:rPr>
              <a:t> but also </a:t>
            </a:r>
            <a:r>
              <a:rPr kumimoji="0" lang="en-US" altLang="en-US" sz="2000" b="0" i="1" u="none" strike="noStrike" cap="none" normalizeH="0" baseline="0" dirty="0">
                <a:ln>
                  <a:noFill/>
                </a:ln>
                <a:effectLst/>
                <a:latin typeface="Open Sans" panose="020B0606030504020204" pitchFamily="34" charset="0"/>
              </a:rPr>
              <a:t>attributes</a:t>
            </a:r>
            <a:r>
              <a:rPr kumimoji="0" lang="en-US" altLang="en-US" sz="2000" b="0" i="0" u="none" strike="noStrike" cap="none" normalizeH="0" baseline="0" dirty="0">
                <a:ln>
                  <a:noFill/>
                </a:ln>
                <a:effectLst/>
                <a:latin typeface="Open Sans" panose="020B0606030504020204" pitchFamily="34" charset="0"/>
              </a:rPr>
              <a:t>.</a:t>
            </a:r>
          </a:p>
          <a:p>
            <a:pPr defTabSz="914400">
              <a:lnSpc>
                <a:spcPct val="100000"/>
              </a:lnSpc>
            </a:pPr>
            <a:r>
              <a:rPr lang="en-US" altLang="en-US" sz="2000" dirty="0">
                <a:latin typeface="Open Sans" panose="020B0606030504020204" pitchFamily="34" charset="0"/>
              </a:rPr>
              <a:t>“Mapping” = </a:t>
            </a:r>
            <a:r>
              <a:rPr kumimoji="0" lang="en-US" altLang="en-US" sz="2000" b="0" i="0" u="none" strike="noStrike" cap="none" normalizeH="0" baseline="0" dirty="0">
                <a:ln>
                  <a:noFill/>
                </a:ln>
                <a:effectLst/>
                <a:latin typeface="Open Sans" panose="020B0606030504020204" pitchFamily="34" charset="0"/>
              </a:rPr>
              <a:t> mapping (relating) some aspect of the data to how it is visualized on the plot e.g. </a:t>
            </a:r>
            <a:r>
              <a:rPr kumimoji="0" lang="en-US" altLang="en-US" sz="2000" b="0" i="0" u="none" strike="noStrike" cap="none" normalizeH="0" baseline="0" dirty="0" err="1">
                <a:ln>
                  <a:noFill/>
                </a:ln>
                <a:effectLst/>
                <a:latin typeface="Open Sans" panose="020B0606030504020204" pitchFamily="34" charset="0"/>
              </a:rPr>
              <a:t>colour</a:t>
            </a:r>
            <a:r>
              <a:rPr kumimoji="0" lang="en-US" altLang="en-US" sz="2000" b="0" i="0" u="none" strike="noStrike" cap="none" normalizeH="0" baseline="0" dirty="0">
                <a:ln>
                  <a:noFill/>
                </a:ln>
                <a:effectLst/>
                <a:latin typeface="Open Sans" panose="020B0606030504020204" pitchFamily="34" charset="0"/>
              </a:rPr>
              <a:t> the points according to sex</a:t>
            </a:r>
          </a:p>
          <a:p>
            <a:pPr defTabSz="914400">
              <a:lnSpc>
                <a:spcPct val="100000"/>
              </a:lnSpc>
            </a:pPr>
            <a:endParaRPr kumimoji="0" lang="en-US" altLang="en-US" sz="2000" b="0" i="0" u="none" strike="noStrike" cap="none" normalizeH="0" baseline="0" dirty="0">
              <a:ln>
                <a:noFill/>
              </a:ln>
              <a:effectLst/>
              <a:latin typeface="Open Sans" panose="020B0606030504020204" pitchFamily="34" charset="0"/>
            </a:endParaRPr>
          </a:p>
          <a:p>
            <a:pPr defTabSz="914400">
              <a:lnSpc>
                <a:spcPct val="100000"/>
              </a:lnSpc>
            </a:pPr>
            <a:r>
              <a:rPr kumimoji="0" lang="en-US" altLang="en-US" sz="2000" b="0" i="0" u="none" strike="noStrike" cap="none" normalizeH="0" baseline="0" dirty="0">
                <a:ln>
                  <a:noFill/>
                </a:ln>
                <a:effectLst/>
                <a:latin typeface="Open Sans" panose="020B0606030504020204" pitchFamily="34" charset="0"/>
              </a:rPr>
              <a:t>An attribute, determining how something looks </a:t>
            </a:r>
            <a:r>
              <a:rPr kumimoji="0" lang="en-US" altLang="en-US" sz="2000" b="0" i="1" u="none" strike="noStrike" cap="none" normalizeH="0" baseline="0" dirty="0">
                <a:ln>
                  <a:noFill/>
                </a:ln>
                <a:effectLst/>
                <a:latin typeface="Open Sans" panose="020B0606030504020204" pitchFamily="34" charset="0"/>
              </a:rPr>
              <a:t>not related to dat</a:t>
            </a:r>
            <a:r>
              <a:rPr lang="en-US" altLang="en-US" sz="2000" i="1" dirty="0">
                <a:latin typeface="Open Sans" panose="020B0606030504020204" pitchFamily="34" charset="0"/>
              </a:rPr>
              <a:t>a values</a:t>
            </a:r>
          </a:p>
          <a:p>
            <a:pPr defTabSz="914400">
              <a:lnSpc>
                <a:spcPct val="100000"/>
              </a:lnSpc>
            </a:pPr>
            <a:endParaRPr kumimoji="0" lang="en-US" altLang="en-US" sz="2000" b="0" i="0" u="none" strike="noStrike" cap="none" normalizeH="0" baseline="0" dirty="0">
              <a:ln>
                <a:noFill/>
              </a:ln>
              <a:effectLst/>
              <a:latin typeface="Open Sans" panose="020B0606030504020204" pitchFamily="34" charset="0"/>
            </a:endParaRPr>
          </a:p>
          <a:p>
            <a:pPr marL="0" indent="0" defTabSz="914400">
              <a:lnSpc>
                <a:spcPct val="100000"/>
              </a:lnSpc>
              <a:buNone/>
            </a:pPr>
            <a:r>
              <a:rPr kumimoji="0" lang="en-US" altLang="en-US" sz="2000" b="0" i="0" u="none" strike="noStrike" cap="none" normalizeH="0" baseline="0" dirty="0">
                <a:ln>
                  <a:noFill/>
                </a:ln>
                <a:effectLst/>
                <a:latin typeface="Open Sans" panose="020B0606030504020204" pitchFamily="34" charset="0"/>
              </a:rPr>
              <a:t>e.g. </a:t>
            </a:r>
            <a:r>
              <a:rPr lang="en-US" altLang="en-US" sz="2000" dirty="0">
                <a:latin typeface="Open Sans" panose="020B0606030504020204" pitchFamily="34" charset="0"/>
              </a:rPr>
              <a:t>making all the points red</a:t>
            </a:r>
          </a:p>
          <a:p>
            <a:pPr defTabSz="914400">
              <a:lnSpc>
                <a:spcPct val="100000"/>
              </a:lnSpc>
            </a:pPr>
            <a:r>
              <a:rPr lang="en-US" altLang="en-US" sz="2000" dirty="0">
                <a:latin typeface="Open Sans" panose="020B0606030504020204" pitchFamily="34" charset="0"/>
              </a:rPr>
              <a:t>an </a:t>
            </a:r>
            <a:r>
              <a:rPr lang="en-US" altLang="en-US" sz="2000" i="1" dirty="0">
                <a:latin typeface="Open Sans" panose="020B0606030504020204" pitchFamily="34" charset="0"/>
              </a:rPr>
              <a:t>attribute </a:t>
            </a:r>
            <a:r>
              <a:rPr kumimoji="0" lang="en-US" altLang="en-US" sz="2000" b="0" i="0" u="none" strike="noStrike" cap="none" normalizeH="0" baseline="0" dirty="0">
                <a:ln>
                  <a:noFill/>
                </a:ln>
                <a:effectLst/>
                <a:latin typeface="Open Sans" panose="020B0606030504020204" pitchFamily="34" charset="0"/>
              </a:rPr>
              <a:t>should be defined as part of the </a:t>
            </a:r>
            <a:r>
              <a:rPr kumimoji="0" lang="en-US" altLang="en-US" sz="2000" b="0" i="0" u="none" strike="noStrike" cap="none" normalizeH="0" baseline="0" dirty="0" err="1">
                <a:ln>
                  <a:noFill/>
                </a:ln>
                <a:effectLst/>
                <a:latin typeface="Open Sans" panose="020B0606030504020204" pitchFamily="34" charset="0"/>
              </a:rPr>
              <a:t>geom</a:t>
            </a:r>
            <a:r>
              <a:rPr kumimoji="0" lang="en-US" altLang="en-US" sz="2000" b="0" i="0" u="none" strike="noStrike" cap="none" normalizeH="0" baseline="0" dirty="0">
                <a:ln>
                  <a:noFill/>
                </a:ln>
                <a:effectLst/>
                <a:latin typeface="Open Sans" panose="020B0606030504020204" pitchFamily="34" charset="0"/>
              </a:rPr>
              <a:t> and not in the </a:t>
            </a:r>
            <a:r>
              <a:rPr kumimoji="0" lang="en-US" altLang="en-US" sz="2000" b="0" i="0" u="none" strike="noStrike" cap="none" normalizeH="0" baseline="0" dirty="0" err="1">
                <a:ln>
                  <a:noFill/>
                </a:ln>
                <a:effectLst/>
                <a:latin typeface="Courier New" panose="02070309020205020404" pitchFamily="49" charset="0"/>
                <a:cs typeface="Courier New" panose="02070309020205020404" pitchFamily="49" charset="0"/>
              </a:rPr>
              <a:t>aes</a:t>
            </a:r>
            <a: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effectLst/>
                <a:latin typeface="Open Sans" panose="020B0606030504020204" pitchFamily="34" charset="0"/>
              </a:rPr>
              <a:t> function.</a:t>
            </a:r>
            <a:r>
              <a:rPr kumimoji="0" lang="en-US" altLang="en-US" sz="2000" b="0" i="0" u="none" strike="noStrike" cap="none" normalizeH="0" baseline="0" dirty="0">
                <a:ln>
                  <a:noFill/>
                </a:ln>
                <a:effectLst/>
              </a:rPr>
              <a:t> </a:t>
            </a:r>
            <a:endParaRPr kumimoji="0" lang="en-US" altLang="en-US" sz="2000" b="0" i="0" u="none" strike="noStrike" cap="none" normalizeH="0" baseline="0" dirty="0">
              <a:ln>
                <a:noFill/>
              </a:ln>
              <a:effectLst/>
              <a:latin typeface="Arial" panose="020B0604020202020204" pitchFamily="34" charset="0"/>
            </a:endParaRPr>
          </a:p>
        </p:txBody>
      </p:sp>
      <p:sp>
        <p:nvSpPr>
          <p:cNvPr id="5" name="TextBox 4">
            <a:extLst>
              <a:ext uri="{FF2B5EF4-FFF2-40B4-BE49-F238E27FC236}">
                <a16:creationId xmlns:a16="http://schemas.microsoft.com/office/drawing/2014/main" id="{16FEBC25-52CC-4571-860D-0F5952F90D51}"/>
              </a:ext>
            </a:extLst>
          </p:cNvPr>
          <p:cNvSpPr txBox="1"/>
          <p:nvPr/>
        </p:nvSpPr>
        <p:spPr>
          <a:xfrm>
            <a:off x="7355393" y="1229026"/>
            <a:ext cx="4652387" cy="646331"/>
          </a:xfrm>
          <a:prstGeom prst="rect">
            <a:avLst/>
          </a:prstGeom>
          <a:solidFill>
            <a:schemeClr val="bg1">
              <a:lumMod val="95000"/>
            </a:schemeClr>
          </a:solidFill>
        </p:spPr>
        <p:txBody>
          <a:bodyPr wrap="square">
            <a:spAutoFit/>
          </a:bodyPr>
          <a:lstStyle/>
          <a:p>
            <a:r>
              <a:rPr lang="en-GB" dirty="0" err="1"/>
              <a:t>ggplot</a:t>
            </a:r>
            <a:r>
              <a:rPr lang="en-GB" dirty="0"/>
              <a:t>(data, </a:t>
            </a:r>
            <a:r>
              <a:rPr lang="en-GB" dirty="0" err="1"/>
              <a:t>aes</a:t>
            </a:r>
            <a:r>
              <a:rPr lang="en-GB" dirty="0"/>
              <a:t>(x=</a:t>
            </a:r>
            <a:r>
              <a:rPr lang="en-GB" dirty="0" err="1"/>
              <a:t>wt</a:t>
            </a:r>
            <a:r>
              <a:rPr lang="en-GB" dirty="0"/>
              <a:t>, y=mpg)) +</a:t>
            </a:r>
          </a:p>
          <a:p>
            <a:r>
              <a:rPr lang="en-GB" dirty="0"/>
              <a:t>  </a:t>
            </a:r>
            <a:r>
              <a:rPr lang="en-GB" dirty="0" err="1"/>
              <a:t>geom_point</a:t>
            </a:r>
            <a:r>
              <a:rPr lang="en-GB" dirty="0"/>
              <a:t>(colour=“red”)</a:t>
            </a:r>
          </a:p>
        </p:txBody>
      </p:sp>
      <p:pic>
        <p:nvPicPr>
          <p:cNvPr id="7" name="Picture 6">
            <a:extLst>
              <a:ext uri="{FF2B5EF4-FFF2-40B4-BE49-F238E27FC236}">
                <a16:creationId xmlns:a16="http://schemas.microsoft.com/office/drawing/2014/main" id="{49187A8C-784D-405C-BC7E-3A76A37741C4}"/>
              </a:ext>
            </a:extLst>
          </p:cNvPr>
          <p:cNvPicPr>
            <a:picLocks noChangeAspect="1"/>
          </p:cNvPicPr>
          <p:nvPr/>
        </p:nvPicPr>
        <p:blipFill>
          <a:blip r:embed="rId2"/>
          <a:stretch>
            <a:fillRect/>
          </a:stretch>
        </p:blipFill>
        <p:spPr>
          <a:xfrm>
            <a:off x="7707111" y="2083189"/>
            <a:ext cx="4067472" cy="2691621"/>
          </a:xfrm>
          <a:prstGeom prst="rect">
            <a:avLst/>
          </a:prstGeom>
        </p:spPr>
      </p:pic>
    </p:spTree>
    <p:extLst>
      <p:ext uri="{BB962C8B-B14F-4D97-AF65-F5344CB8AC3E}">
        <p14:creationId xmlns:p14="http://schemas.microsoft.com/office/powerpoint/2010/main" val="291696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A9EA6-DE53-4C49-8969-CCB0268769C0}"/>
              </a:ext>
            </a:extLst>
          </p:cNvPr>
          <p:cNvSpPr>
            <a:spLocks noGrp="1"/>
          </p:cNvSpPr>
          <p:nvPr>
            <p:ph type="title"/>
          </p:nvPr>
        </p:nvSpPr>
        <p:spPr/>
        <p:txBody>
          <a:bodyPr/>
          <a:lstStyle/>
          <a:p>
            <a:r>
              <a:rPr lang="en-GB" dirty="0"/>
              <a:t>Further aesthetics options</a:t>
            </a:r>
          </a:p>
        </p:txBody>
      </p:sp>
      <p:sp>
        <p:nvSpPr>
          <p:cNvPr id="3" name="Content Placeholder 2">
            <a:extLst>
              <a:ext uri="{FF2B5EF4-FFF2-40B4-BE49-F238E27FC236}">
                <a16:creationId xmlns:a16="http://schemas.microsoft.com/office/drawing/2014/main" id="{24533A51-8E8F-4A8E-8324-8255CE8FB64B}"/>
              </a:ext>
            </a:extLst>
          </p:cNvPr>
          <p:cNvSpPr>
            <a:spLocks noGrp="1"/>
          </p:cNvSpPr>
          <p:nvPr>
            <p:ph idx="1"/>
          </p:nvPr>
        </p:nvSpPr>
        <p:spPr>
          <a:xfrm>
            <a:off x="806245" y="1747226"/>
            <a:ext cx="10515600" cy="4351338"/>
          </a:xfrm>
        </p:spPr>
        <p:txBody>
          <a:bodyPr>
            <a:normAutofit/>
          </a:bodyPr>
          <a:lstStyle/>
          <a:p>
            <a:r>
              <a:rPr lang="en-GB" dirty="0"/>
              <a:t>Many other options:</a:t>
            </a:r>
          </a:p>
          <a:p>
            <a:pPr lvl="1"/>
            <a:r>
              <a:rPr lang="en-GB" dirty="0"/>
              <a:t>Jittering points to deal with many overlapping points</a:t>
            </a:r>
          </a:p>
          <a:p>
            <a:pPr lvl="1"/>
            <a:r>
              <a:rPr lang="en-GB" dirty="0"/>
              <a:t>Changing what values the axes start on/go to</a:t>
            </a:r>
          </a:p>
          <a:p>
            <a:pPr lvl="1"/>
            <a:r>
              <a:rPr lang="en-GB" dirty="0"/>
              <a:t>Changing to e.g. a log scale</a:t>
            </a:r>
          </a:p>
          <a:p>
            <a:endParaRPr lang="en-GB" dirty="0"/>
          </a:p>
          <a:p>
            <a:endParaRPr lang="en-GB" dirty="0"/>
          </a:p>
          <a:p>
            <a:r>
              <a:rPr lang="en-GB" dirty="0"/>
              <a:t>IMPORTANT – all these kinds of modifications are specific to a data layer rather than global attributes. Therefore they will be specified inside </a:t>
            </a:r>
            <a:r>
              <a:rPr lang="en-GB" dirty="0" err="1"/>
              <a:t>geom</a:t>
            </a:r>
            <a:r>
              <a:rPr lang="en-GB" dirty="0"/>
              <a:t>_&lt;type&gt;, not inside </a:t>
            </a:r>
            <a:r>
              <a:rPr lang="en-GB" dirty="0" err="1"/>
              <a:t>ggplot</a:t>
            </a:r>
            <a:r>
              <a:rPr lang="en-GB" dirty="0"/>
              <a:t>(), and they will be specified outside of </a:t>
            </a:r>
            <a:r>
              <a:rPr lang="en-GB" dirty="0" err="1"/>
              <a:t>aes</a:t>
            </a:r>
            <a:r>
              <a:rPr lang="en-GB" dirty="0"/>
              <a:t>()</a:t>
            </a:r>
          </a:p>
        </p:txBody>
      </p:sp>
    </p:spTree>
    <p:extLst>
      <p:ext uri="{BB962C8B-B14F-4D97-AF65-F5344CB8AC3E}">
        <p14:creationId xmlns:p14="http://schemas.microsoft.com/office/powerpoint/2010/main" val="98374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C0B6F-95DE-4724-9627-73C8E64DDEDC}"/>
              </a:ext>
            </a:extLst>
          </p:cNvPr>
          <p:cNvSpPr>
            <a:spLocks noGrp="1"/>
          </p:cNvSpPr>
          <p:nvPr>
            <p:ph type="title"/>
          </p:nvPr>
        </p:nvSpPr>
        <p:spPr/>
        <p:txBody>
          <a:bodyPr/>
          <a:lstStyle/>
          <a:p>
            <a:r>
              <a:rPr lang="en-GB" dirty="0"/>
              <a:t>Positions</a:t>
            </a:r>
          </a:p>
        </p:txBody>
      </p:sp>
      <p:sp>
        <p:nvSpPr>
          <p:cNvPr id="3" name="Content Placeholder 2">
            <a:extLst>
              <a:ext uri="{FF2B5EF4-FFF2-40B4-BE49-F238E27FC236}">
                <a16:creationId xmlns:a16="http://schemas.microsoft.com/office/drawing/2014/main" id="{B3F70F6C-2D4C-4FFE-9964-7C94D383EC85}"/>
              </a:ext>
            </a:extLst>
          </p:cNvPr>
          <p:cNvSpPr>
            <a:spLocks noGrp="1"/>
          </p:cNvSpPr>
          <p:nvPr>
            <p:ph idx="1"/>
          </p:nvPr>
        </p:nvSpPr>
        <p:spPr>
          <a:xfrm>
            <a:off x="838200" y="1563328"/>
            <a:ext cx="10515600" cy="4043363"/>
          </a:xfrm>
        </p:spPr>
        <p:txBody>
          <a:bodyPr>
            <a:normAutofit/>
          </a:bodyPr>
          <a:lstStyle/>
          <a:p>
            <a:r>
              <a:rPr lang="en-GB" sz="1600" b="0" i="0" dirty="0">
                <a:effectLst/>
                <a:latin typeface="Open Sans" panose="020B0606030504020204" pitchFamily="34" charset="0"/>
              </a:rPr>
              <a:t>It’s quite common to adjust position, this is how you can account for overlapping data. The default position is “identity” which means that it takes the value exactly as it is in the data to position within the plot. There are a number of other options available though:</a:t>
            </a:r>
            <a:endParaRPr lang="en-GB" sz="1600" dirty="0"/>
          </a:p>
        </p:txBody>
      </p:sp>
      <p:graphicFrame>
        <p:nvGraphicFramePr>
          <p:cNvPr id="4" name="Table 3">
            <a:extLst>
              <a:ext uri="{FF2B5EF4-FFF2-40B4-BE49-F238E27FC236}">
                <a16:creationId xmlns:a16="http://schemas.microsoft.com/office/drawing/2014/main" id="{72F5C93A-82F2-43EE-BDB3-0E6EC6785FC2}"/>
              </a:ext>
            </a:extLst>
          </p:cNvPr>
          <p:cNvGraphicFramePr>
            <a:graphicFrameLocks noGrp="1"/>
          </p:cNvGraphicFramePr>
          <p:nvPr>
            <p:extLst>
              <p:ext uri="{D42A27DB-BD31-4B8C-83A1-F6EECF244321}">
                <p14:modId xmlns:p14="http://schemas.microsoft.com/office/powerpoint/2010/main" val="1332861519"/>
              </p:ext>
            </p:extLst>
          </p:nvPr>
        </p:nvGraphicFramePr>
        <p:xfrm>
          <a:off x="838200" y="2621987"/>
          <a:ext cx="10515600" cy="3181350"/>
        </p:xfrm>
        <a:graphic>
          <a:graphicData uri="http://schemas.openxmlformats.org/drawingml/2006/table">
            <a:tbl>
              <a:tblPr/>
              <a:tblGrid>
                <a:gridCol w="5257800">
                  <a:extLst>
                    <a:ext uri="{9D8B030D-6E8A-4147-A177-3AD203B41FA5}">
                      <a16:colId xmlns:a16="http://schemas.microsoft.com/office/drawing/2014/main" val="3189290651"/>
                    </a:ext>
                  </a:extLst>
                </a:gridCol>
                <a:gridCol w="5257800">
                  <a:extLst>
                    <a:ext uri="{9D8B030D-6E8A-4147-A177-3AD203B41FA5}">
                      <a16:colId xmlns:a16="http://schemas.microsoft.com/office/drawing/2014/main" val="1942691359"/>
                    </a:ext>
                  </a:extLst>
                </a:gridCol>
              </a:tblGrid>
              <a:tr h="0">
                <a:tc>
                  <a:txBody>
                    <a:bodyPr/>
                    <a:lstStyle/>
                    <a:p>
                      <a:pPr algn="l" fontAlgn="b"/>
                      <a:r>
                        <a:rPr lang="en-GB">
                          <a:solidFill>
                            <a:srgbClr val="666666"/>
                          </a:solidFill>
                          <a:effectLst/>
                          <a:latin typeface="Open Sans" panose="020B0606030504020204" pitchFamily="34" charset="0"/>
                        </a:rPr>
                        <a:t>Function</a:t>
                      </a:r>
                    </a:p>
                  </a:txBody>
                  <a:tcPr marL="47625" marR="47625" marT="95250" marB="95250" anchor="b">
                    <a:lnL>
                      <a:noFill/>
                    </a:lnL>
                    <a:lnR>
                      <a:noFill/>
                    </a:lnR>
                    <a:lnT>
                      <a:noFill/>
                    </a:lnT>
                    <a:lnB>
                      <a:noFill/>
                    </a:lnB>
                    <a:solidFill>
                      <a:srgbClr val="FFFFFF"/>
                    </a:solidFill>
                  </a:tcPr>
                </a:tc>
                <a:tc>
                  <a:txBody>
                    <a:bodyPr/>
                    <a:lstStyle/>
                    <a:p>
                      <a:pPr algn="l" fontAlgn="b"/>
                      <a:r>
                        <a:rPr lang="en-GB">
                          <a:solidFill>
                            <a:srgbClr val="666666"/>
                          </a:solidFill>
                          <a:effectLst/>
                          <a:latin typeface="Open Sans" panose="020B0606030504020204" pitchFamily="34" charset="0"/>
                        </a:rPr>
                        <a:t>Description</a:t>
                      </a:r>
                    </a:p>
                  </a:txBody>
                  <a:tcPr marL="47625" marR="47625" marT="95250" marB="95250" anchor="b">
                    <a:lnL>
                      <a:noFill/>
                    </a:lnL>
                    <a:lnR>
                      <a:noFill/>
                    </a:lnR>
                    <a:lnT>
                      <a:noFill/>
                    </a:lnT>
                    <a:lnB>
                      <a:noFill/>
                    </a:lnB>
                    <a:solidFill>
                      <a:srgbClr val="FFFFFF"/>
                    </a:solidFill>
                  </a:tcPr>
                </a:tc>
                <a:extLst>
                  <a:ext uri="{0D108BD9-81ED-4DB2-BD59-A6C34878D82A}">
                    <a16:rowId xmlns:a16="http://schemas.microsoft.com/office/drawing/2014/main" val="2443147198"/>
                  </a:ext>
                </a:extLst>
              </a:tr>
              <a:tr h="0">
                <a:tc>
                  <a:txBody>
                    <a:bodyPr/>
                    <a:lstStyle/>
                    <a:p>
                      <a:pPr algn="l" fontAlgn="ctr"/>
                      <a:r>
                        <a:rPr lang="en-GB" b="1" dirty="0" err="1">
                          <a:effectLst/>
                          <a:latin typeface="Open Sans" panose="020B0606030504020204" pitchFamily="34" charset="0"/>
                        </a:rPr>
                        <a:t>position_dodge</a:t>
                      </a:r>
                      <a:r>
                        <a:rPr lang="en-GB" b="1" dirty="0">
                          <a:effectLst/>
                          <a:latin typeface="Open Sans" panose="020B0606030504020204" pitchFamily="34" charset="0"/>
                        </a:rPr>
                        <a:t>()</a:t>
                      </a:r>
                      <a:r>
                        <a:rPr lang="en-GB" dirty="0">
                          <a:effectLst/>
                          <a:latin typeface="Open Sans" panose="020B0606030504020204" pitchFamily="34" charset="0"/>
                        </a:rPr>
                        <a:t> </a:t>
                      </a:r>
                      <a:r>
                        <a:rPr lang="en-GB" b="1" dirty="0">
                          <a:effectLst/>
                          <a:latin typeface="Open Sans" panose="020B0606030504020204" pitchFamily="34" charset="0"/>
                        </a:rPr>
                        <a:t>position_dodge2()</a:t>
                      </a:r>
                      <a:endParaRPr lang="en-GB" dirty="0">
                        <a:effectLst/>
                        <a:latin typeface="Open Sans" panose="020B0606030504020204" pitchFamily="34" charset="0"/>
                      </a:endParaRPr>
                    </a:p>
                  </a:txBody>
                  <a:tcPr marL="47625" marR="47625" marT="66675" marB="66675" anchor="ctr">
                    <a:lnL>
                      <a:noFill/>
                    </a:lnL>
                    <a:lnR>
                      <a:noFill/>
                    </a:lnR>
                    <a:lnT>
                      <a:noFill/>
                    </a:lnT>
                    <a:lnB>
                      <a:noFill/>
                    </a:lnB>
                    <a:solidFill>
                      <a:srgbClr val="FFFFFF"/>
                    </a:solidFill>
                  </a:tcPr>
                </a:tc>
                <a:tc>
                  <a:txBody>
                    <a:bodyPr/>
                    <a:lstStyle/>
                    <a:p>
                      <a:pPr algn="l" fontAlgn="ctr"/>
                      <a:r>
                        <a:rPr lang="en-GB">
                          <a:effectLst/>
                          <a:latin typeface="Open Sans" panose="020B0606030504020204" pitchFamily="34" charset="0"/>
                        </a:rPr>
                        <a:t>Dodge overlapping objects side-to-side, preserving the vertical position. The position_dodge() version requires a grouping in the data, position_dodge2() doesn’t</a:t>
                      </a:r>
                    </a:p>
                  </a:txBody>
                  <a:tcPr marL="47625" marR="47625" marT="66675" marB="66675" anchor="ctr">
                    <a:lnL>
                      <a:noFill/>
                    </a:lnL>
                    <a:lnR>
                      <a:noFill/>
                    </a:lnR>
                    <a:lnT>
                      <a:noFill/>
                    </a:lnT>
                    <a:lnB>
                      <a:noFill/>
                    </a:lnB>
                    <a:solidFill>
                      <a:srgbClr val="FFFFFF"/>
                    </a:solidFill>
                  </a:tcPr>
                </a:tc>
                <a:extLst>
                  <a:ext uri="{0D108BD9-81ED-4DB2-BD59-A6C34878D82A}">
                    <a16:rowId xmlns:a16="http://schemas.microsoft.com/office/drawing/2014/main" val="2654395487"/>
                  </a:ext>
                </a:extLst>
              </a:tr>
              <a:tr h="0">
                <a:tc>
                  <a:txBody>
                    <a:bodyPr/>
                    <a:lstStyle/>
                    <a:p>
                      <a:pPr algn="l" fontAlgn="ctr"/>
                      <a:r>
                        <a:rPr lang="en-GB" b="1">
                          <a:effectLst/>
                          <a:latin typeface="Open Sans" panose="020B0606030504020204" pitchFamily="34" charset="0"/>
                        </a:rPr>
                        <a:t>position_identity()</a:t>
                      </a:r>
                      <a:endParaRPr lang="en-GB">
                        <a:effectLst/>
                        <a:latin typeface="Open Sans" panose="020B0606030504020204" pitchFamily="34" charset="0"/>
                      </a:endParaRPr>
                    </a:p>
                  </a:txBody>
                  <a:tcPr marL="47625" marR="47625" marT="66675" marB="66675" anchor="ctr">
                    <a:lnL>
                      <a:noFill/>
                    </a:lnL>
                    <a:lnR>
                      <a:noFill/>
                    </a:lnR>
                    <a:lnT>
                      <a:noFill/>
                    </a:lnT>
                    <a:lnB>
                      <a:noFill/>
                    </a:lnB>
                    <a:solidFill>
                      <a:srgbClr val="FFFFFF"/>
                    </a:solidFill>
                  </a:tcPr>
                </a:tc>
                <a:tc>
                  <a:txBody>
                    <a:bodyPr/>
                    <a:lstStyle/>
                    <a:p>
                      <a:pPr algn="l" fontAlgn="ctr"/>
                      <a:r>
                        <a:rPr lang="en-GB">
                          <a:effectLst/>
                          <a:latin typeface="Open Sans" panose="020B0606030504020204" pitchFamily="34" charset="0"/>
                        </a:rPr>
                        <a:t>No adjustment to position </a:t>
                      </a:r>
                      <a:r>
                        <a:rPr lang="en-GB" i="1">
                          <a:effectLst/>
                          <a:latin typeface="Open Sans" panose="020B0606030504020204" pitchFamily="34" charset="0"/>
                        </a:rPr>
                        <a:t>(default)</a:t>
                      </a:r>
                      <a:endParaRPr lang="en-GB">
                        <a:effectLst/>
                        <a:latin typeface="Open Sans" panose="020B0606030504020204" pitchFamily="34" charset="0"/>
                      </a:endParaRPr>
                    </a:p>
                  </a:txBody>
                  <a:tcPr marL="47625" marR="47625" marT="66675" marB="66675" anchor="ctr">
                    <a:lnL>
                      <a:noFill/>
                    </a:lnL>
                    <a:lnR>
                      <a:noFill/>
                    </a:lnR>
                    <a:lnT>
                      <a:noFill/>
                    </a:lnT>
                    <a:lnB>
                      <a:noFill/>
                    </a:lnB>
                    <a:solidFill>
                      <a:srgbClr val="FFFFFF"/>
                    </a:solidFill>
                  </a:tcPr>
                </a:tc>
                <a:extLst>
                  <a:ext uri="{0D108BD9-81ED-4DB2-BD59-A6C34878D82A}">
                    <a16:rowId xmlns:a16="http://schemas.microsoft.com/office/drawing/2014/main" val="581200718"/>
                  </a:ext>
                </a:extLst>
              </a:tr>
              <a:tr h="0">
                <a:tc>
                  <a:txBody>
                    <a:bodyPr/>
                    <a:lstStyle/>
                    <a:p>
                      <a:pPr algn="l" fontAlgn="ctr"/>
                      <a:r>
                        <a:rPr lang="en-GB" b="1">
                          <a:effectLst/>
                          <a:latin typeface="Open Sans" panose="020B0606030504020204" pitchFamily="34" charset="0"/>
                        </a:rPr>
                        <a:t>position_jitter()</a:t>
                      </a:r>
                      <a:endParaRPr lang="en-GB">
                        <a:effectLst/>
                        <a:latin typeface="Open Sans" panose="020B0606030504020204" pitchFamily="34" charset="0"/>
                      </a:endParaRPr>
                    </a:p>
                  </a:txBody>
                  <a:tcPr marL="47625" marR="47625" marT="66675" marB="66675" anchor="ctr">
                    <a:lnL>
                      <a:noFill/>
                    </a:lnL>
                    <a:lnR>
                      <a:noFill/>
                    </a:lnR>
                    <a:lnT>
                      <a:noFill/>
                    </a:lnT>
                    <a:lnB>
                      <a:noFill/>
                    </a:lnB>
                    <a:solidFill>
                      <a:srgbClr val="FFFFFF"/>
                    </a:solidFill>
                  </a:tcPr>
                </a:tc>
                <a:tc>
                  <a:txBody>
                    <a:bodyPr/>
                    <a:lstStyle/>
                    <a:p>
                      <a:pPr algn="l" fontAlgn="ctr"/>
                      <a:r>
                        <a:rPr lang="en-GB">
                          <a:effectLst/>
                          <a:latin typeface="Open Sans" panose="020B0606030504020204" pitchFamily="34" charset="0"/>
                        </a:rPr>
                        <a:t>A pseudo-randomisation of points to seperate them</a:t>
                      </a:r>
                    </a:p>
                  </a:txBody>
                  <a:tcPr marL="47625" marR="47625" marT="66675" marB="66675" anchor="ctr">
                    <a:lnL>
                      <a:noFill/>
                    </a:lnL>
                    <a:lnR>
                      <a:noFill/>
                    </a:lnR>
                    <a:lnT>
                      <a:noFill/>
                    </a:lnT>
                    <a:lnB>
                      <a:noFill/>
                    </a:lnB>
                    <a:solidFill>
                      <a:srgbClr val="FFFFFF"/>
                    </a:solidFill>
                  </a:tcPr>
                </a:tc>
                <a:extLst>
                  <a:ext uri="{0D108BD9-81ED-4DB2-BD59-A6C34878D82A}">
                    <a16:rowId xmlns:a16="http://schemas.microsoft.com/office/drawing/2014/main" val="1839432257"/>
                  </a:ext>
                </a:extLst>
              </a:tr>
              <a:tr h="0">
                <a:tc>
                  <a:txBody>
                    <a:bodyPr/>
                    <a:lstStyle/>
                    <a:p>
                      <a:pPr algn="l" fontAlgn="ctr"/>
                      <a:r>
                        <a:rPr lang="en-GB" b="1">
                          <a:effectLst/>
                          <a:latin typeface="Open Sans" panose="020B0606030504020204" pitchFamily="34" charset="0"/>
                        </a:rPr>
                        <a:t>position_jitterdodge()</a:t>
                      </a:r>
                      <a:endParaRPr lang="en-GB">
                        <a:effectLst/>
                        <a:latin typeface="Open Sans" panose="020B0606030504020204" pitchFamily="34" charset="0"/>
                      </a:endParaRPr>
                    </a:p>
                  </a:txBody>
                  <a:tcPr marL="47625" marR="47625" marT="66675" marB="66675" anchor="ctr">
                    <a:lnL>
                      <a:noFill/>
                    </a:lnL>
                    <a:lnR>
                      <a:noFill/>
                    </a:lnR>
                    <a:lnT>
                      <a:noFill/>
                    </a:lnT>
                    <a:lnB>
                      <a:noFill/>
                    </a:lnB>
                    <a:solidFill>
                      <a:srgbClr val="FFFFFF"/>
                    </a:solidFill>
                  </a:tcPr>
                </a:tc>
                <a:tc>
                  <a:txBody>
                    <a:bodyPr/>
                    <a:lstStyle/>
                    <a:p>
                      <a:pPr algn="l" fontAlgn="ctr"/>
                      <a:r>
                        <a:rPr lang="en-GB">
                          <a:effectLst/>
                          <a:latin typeface="Open Sans" panose="020B0606030504020204" pitchFamily="34" charset="0"/>
                        </a:rPr>
                        <a:t>Simultaneously dodge and jitter</a:t>
                      </a:r>
                    </a:p>
                  </a:txBody>
                  <a:tcPr marL="47625" marR="47625" marT="66675" marB="66675" anchor="ctr">
                    <a:lnL>
                      <a:noFill/>
                    </a:lnL>
                    <a:lnR>
                      <a:noFill/>
                    </a:lnR>
                    <a:lnT>
                      <a:noFill/>
                    </a:lnT>
                    <a:lnB>
                      <a:noFill/>
                    </a:lnB>
                    <a:solidFill>
                      <a:srgbClr val="FFFFFF"/>
                    </a:solidFill>
                  </a:tcPr>
                </a:tc>
                <a:extLst>
                  <a:ext uri="{0D108BD9-81ED-4DB2-BD59-A6C34878D82A}">
                    <a16:rowId xmlns:a16="http://schemas.microsoft.com/office/drawing/2014/main" val="363345921"/>
                  </a:ext>
                </a:extLst>
              </a:tr>
              <a:tr h="0">
                <a:tc>
                  <a:txBody>
                    <a:bodyPr/>
                    <a:lstStyle/>
                    <a:p>
                      <a:pPr algn="l" fontAlgn="ctr"/>
                      <a:r>
                        <a:rPr lang="en-GB" b="1">
                          <a:effectLst/>
                          <a:latin typeface="Open Sans" panose="020B0606030504020204" pitchFamily="34" charset="0"/>
                        </a:rPr>
                        <a:t>position_nudge()</a:t>
                      </a:r>
                      <a:endParaRPr lang="en-GB">
                        <a:effectLst/>
                        <a:latin typeface="Open Sans" panose="020B0606030504020204" pitchFamily="34" charset="0"/>
                      </a:endParaRPr>
                    </a:p>
                  </a:txBody>
                  <a:tcPr marL="47625" marR="47625" marT="66675" marB="66675" anchor="ctr">
                    <a:lnL>
                      <a:noFill/>
                    </a:lnL>
                    <a:lnR>
                      <a:noFill/>
                    </a:lnR>
                    <a:lnT>
                      <a:noFill/>
                    </a:lnT>
                    <a:lnB>
                      <a:noFill/>
                    </a:lnB>
                    <a:solidFill>
                      <a:srgbClr val="FFFFFF"/>
                    </a:solidFill>
                  </a:tcPr>
                </a:tc>
                <a:tc>
                  <a:txBody>
                    <a:bodyPr/>
                    <a:lstStyle/>
                    <a:p>
                      <a:pPr algn="l" fontAlgn="ctr"/>
                      <a:r>
                        <a:rPr lang="en-GB">
                          <a:effectLst/>
                          <a:latin typeface="Open Sans" panose="020B0606030504020204" pitchFamily="34" charset="0"/>
                        </a:rPr>
                        <a:t>Nudge points a fixed distance</a:t>
                      </a:r>
                    </a:p>
                  </a:txBody>
                  <a:tcPr marL="47625" marR="47625" marT="66675" marB="66675" anchor="ctr">
                    <a:lnL>
                      <a:noFill/>
                    </a:lnL>
                    <a:lnR>
                      <a:noFill/>
                    </a:lnR>
                    <a:lnT>
                      <a:noFill/>
                    </a:lnT>
                    <a:lnB>
                      <a:noFill/>
                    </a:lnB>
                    <a:solidFill>
                      <a:srgbClr val="FFFFFF"/>
                    </a:solidFill>
                  </a:tcPr>
                </a:tc>
                <a:extLst>
                  <a:ext uri="{0D108BD9-81ED-4DB2-BD59-A6C34878D82A}">
                    <a16:rowId xmlns:a16="http://schemas.microsoft.com/office/drawing/2014/main" val="3397771771"/>
                  </a:ext>
                </a:extLst>
              </a:tr>
              <a:tr h="0">
                <a:tc>
                  <a:txBody>
                    <a:bodyPr/>
                    <a:lstStyle/>
                    <a:p>
                      <a:pPr algn="l" fontAlgn="ctr"/>
                      <a:r>
                        <a:rPr lang="en-GB" b="1">
                          <a:effectLst/>
                          <a:latin typeface="Open Sans" panose="020B0606030504020204" pitchFamily="34" charset="0"/>
                        </a:rPr>
                        <a:t>position_stack()</a:t>
                      </a:r>
                      <a:endParaRPr lang="en-GB">
                        <a:effectLst/>
                        <a:latin typeface="Open Sans" panose="020B0606030504020204" pitchFamily="34" charset="0"/>
                      </a:endParaRPr>
                    </a:p>
                  </a:txBody>
                  <a:tcPr marL="47625" marR="47625" marT="66675" marB="66675" anchor="ctr">
                    <a:lnL>
                      <a:noFill/>
                    </a:lnL>
                    <a:lnR>
                      <a:noFill/>
                    </a:lnR>
                    <a:lnT>
                      <a:noFill/>
                    </a:lnT>
                    <a:lnB>
                      <a:noFill/>
                    </a:lnB>
                    <a:solidFill>
                      <a:srgbClr val="FFFFFF"/>
                    </a:solidFill>
                  </a:tcPr>
                </a:tc>
                <a:tc>
                  <a:txBody>
                    <a:bodyPr/>
                    <a:lstStyle/>
                    <a:p>
                      <a:pPr algn="l" fontAlgn="ctr"/>
                      <a:r>
                        <a:rPr lang="en-GB">
                          <a:effectLst/>
                          <a:latin typeface="Open Sans" panose="020B0606030504020204" pitchFamily="34" charset="0"/>
                        </a:rPr>
                        <a:t>Stacks bars on top of each other</a:t>
                      </a:r>
                    </a:p>
                  </a:txBody>
                  <a:tcPr marL="47625" marR="47625" marT="66675" marB="66675" anchor="ctr">
                    <a:lnL>
                      <a:noFill/>
                    </a:lnL>
                    <a:lnR>
                      <a:noFill/>
                    </a:lnR>
                    <a:lnT>
                      <a:noFill/>
                    </a:lnT>
                    <a:lnB>
                      <a:noFill/>
                    </a:lnB>
                    <a:solidFill>
                      <a:srgbClr val="FFFFFF"/>
                    </a:solidFill>
                  </a:tcPr>
                </a:tc>
                <a:extLst>
                  <a:ext uri="{0D108BD9-81ED-4DB2-BD59-A6C34878D82A}">
                    <a16:rowId xmlns:a16="http://schemas.microsoft.com/office/drawing/2014/main" val="2348258405"/>
                  </a:ext>
                </a:extLst>
              </a:tr>
              <a:tr h="0">
                <a:tc>
                  <a:txBody>
                    <a:bodyPr/>
                    <a:lstStyle/>
                    <a:p>
                      <a:pPr algn="l" fontAlgn="ctr"/>
                      <a:r>
                        <a:rPr lang="en-GB" b="1">
                          <a:effectLst/>
                          <a:latin typeface="Open Sans" panose="020B0606030504020204" pitchFamily="34" charset="0"/>
                        </a:rPr>
                        <a:t>position_fill()</a:t>
                      </a:r>
                      <a:endParaRPr lang="en-GB">
                        <a:effectLst/>
                        <a:latin typeface="Open Sans" panose="020B0606030504020204" pitchFamily="34" charset="0"/>
                      </a:endParaRPr>
                    </a:p>
                  </a:txBody>
                  <a:tcPr marL="47625" marR="47625" marT="66675" marB="66675" anchor="ctr">
                    <a:lnL>
                      <a:noFill/>
                    </a:lnL>
                    <a:lnR>
                      <a:noFill/>
                    </a:lnR>
                    <a:lnT>
                      <a:noFill/>
                    </a:lnT>
                    <a:lnB>
                      <a:noFill/>
                    </a:lnB>
                    <a:solidFill>
                      <a:srgbClr val="FFFFFF"/>
                    </a:solidFill>
                  </a:tcPr>
                </a:tc>
                <a:tc>
                  <a:txBody>
                    <a:bodyPr/>
                    <a:lstStyle/>
                    <a:p>
                      <a:pPr algn="l" fontAlgn="ctr"/>
                      <a:r>
                        <a:rPr lang="en-GB" dirty="0">
                          <a:effectLst/>
                          <a:latin typeface="Open Sans" panose="020B0606030504020204" pitchFamily="34" charset="0"/>
                        </a:rPr>
                        <a:t>Stacks bars and standardises each stack to have constant height</a:t>
                      </a:r>
                    </a:p>
                  </a:txBody>
                  <a:tcPr marL="47625" marR="47625" marT="66675" marB="66675" anchor="ctr">
                    <a:lnL>
                      <a:noFill/>
                    </a:lnL>
                    <a:lnR>
                      <a:noFill/>
                    </a:lnR>
                    <a:lnT>
                      <a:noFill/>
                    </a:lnT>
                    <a:lnB>
                      <a:noFill/>
                    </a:lnB>
                    <a:solidFill>
                      <a:srgbClr val="FFFFFF"/>
                    </a:solidFill>
                  </a:tcPr>
                </a:tc>
                <a:extLst>
                  <a:ext uri="{0D108BD9-81ED-4DB2-BD59-A6C34878D82A}">
                    <a16:rowId xmlns:a16="http://schemas.microsoft.com/office/drawing/2014/main" val="641478068"/>
                  </a:ext>
                </a:extLst>
              </a:tr>
            </a:tbl>
          </a:graphicData>
        </a:graphic>
      </p:graphicFrame>
    </p:spTree>
    <p:extLst>
      <p:ext uri="{BB962C8B-B14F-4D97-AF65-F5344CB8AC3E}">
        <p14:creationId xmlns:p14="http://schemas.microsoft.com/office/powerpoint/2010/main" val="1077064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E9EC1-77AE-48E9-993B-FE6712862D5B}"/>
              </a:ext>
            </a:extLst>
          </p:cNvPr>
          <p:cNvSpPr>
            <a:spLocks noGrp="1"/>
          </p:cNvSpPr>
          <p:nvPr>
            <p:ph type="title"/>
          </p:nvPr>
        </p:nvSpPr>
        <p:spPr/>
        <p:txBody>
          <a:bodyPr/>
          <a:lstStyle/>
          <a:p>
            <a:r>
              <a:rPr lang="en-GB" dirty="0"/>
              <a:t>Exercise 2</a:t>
            </a:r>
          </a:p>
        </p:txBody>
      </p:sp>
      <p:sp>
        <p:nvSpPr>
          <p:cNvPr id="3" name="Content Placeholder 2">
            <a:extLst>
              <a:ext uri="{FF2B5EF4-FFF2-40B4-BE49-F238E27FC236}">
                <a16:creationId xmlns:a16="http://schemas.microsoft.com/office/drawing/2014/main" id="{CAEEA666-751C-409B-8169-009F39608875}"/>
              </a:ext>
            </a:extLst>
          </p:cNvPr>
          <p:cNvSpPr>
            <a:spLocks noGrp="1"/>
          </p:cNvSpPr>
          <p:nvPr>
            <p:ph idx="1"/>
          </p:nvPr>
        </p:nvSpPr>
        <p:spPr/>
        <p:txBody>
          <a:bodyPr/>
          <a:lstStyle/>
          <a:p>
            <a:r>
              <a:rPr lang="en-GB" dirty="0"/>
              <a:t> exercise 2 in the exercises file, or the exercise that comes after the “positions” section on the aesthetics page of the app</a:t>
            </a:r>
          </a:p>
        </p:txBody>
      </p:sp>
    </p:spTree>
    <p:extLst>
      <p:ext uri="{BB962C8B-B14F-4D97-AF65-F5344CB8AC3E}">
        <p14:creationId xmlns:p14="http://schemas.microsoft.com/office/powerpoint/2010/main" val="1045435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2A8F9-B3BA-44FB-8EFA-4C5746D380BA}"/>
              </a:ext>
            </a:extLst>
          </p:cNvPr>
          <p:cNvSpPr>
            <a:spLocks noGrp="1"/>
          </p:cNvSpPr>
          <p:nvPr>
            <p:ph type="title"/>
          </p:nvPr>
        </p:nvSpPr>
        <p:spPr/>
        <p:txBody>
          <a:bodyPr/>
          <a:lstStyle/>
          <a:p>
            <a:r>
              <a:rPr lang="en-GB" dirty="0"/>
              <a:t>Scales and axes</a:t>
            </a:r>
          </a:p>
        </p:txBody>
      </p:sp>
      <p:sp>
        <p:nvSpPr>
          <p:cNvPr id="3" name="Content Placeholder 2">
            <a:extLst>
              <a:ext uri="{FF2B5EF4-FFF2-40B4-BE49-F238E27FC236}">
                <a16:creationId xmlns:a16="http://schemas.microsoft.com/office/drawing/2014/main" id="{392C7B0E-C3AC-474A-AFE5-18A8C2D91E35}"/>
              </a:ext>
            </a:extLst>
          </p:cNvPr>
          <p:cNvSpPr>
            <a:spLocks noGrp="1"/>
          </p:cNvSpPr>
          <p:nvPr>
            <p:ph idx="1"/>
          </p:nvPr>
        </p:nvSpPr>
        <p:spPr/>
        <p:txBody>
          <a:bodyPr/>
          <a:lstStyle/>
          <a:p>
            <a:r>
              <a:rPr lang="en-GB" dirty="0"/>
              <a:t>Scales affect how the aesthetics are set up and control visual properties of the data values.</a:t>
            </a:r>
          </a:p>
          <a:p>
            <a:r>
              <a:rPr lang="en-GB" dirty="0"/>
              <a:t>Functions of the type scale_&lt;name&gt;_&lt;</a:t>
            </a:r>
            <a:r>
              <a:rPr lang="en-GB" dirty="0" err="1"/>
              <a:t>data_type</a:t>
            </a:r>
            <a:r>
              <a:rPr lang="en-GB" dirty="0"/>
              <a:t>&gt;</a:t>
            </a:r>
          </a:p>
          <a:p>
            <a:pPr lvl="1"/>
            <a:r>
              <a:rPr lang="en-GB" dirty="0"/>
              <a:t>E.g. </a:t>
            </a:r>
            <a:r>
              <a:rPr lang="en-GB" dirty="0" err="1">
                <a:highlight>
                  <a:srgbClr val="C0C0C0"/>
                </a:highlight>
                <a:latin typeface="Consolas" panose="020B0609020204030204" pitchFamily="49" charset="0"/>
              </a:rPr>
              <a:t>scale_x_contiuous</a:t>
            </a:r>
            <a:r>
              <a:rPr lang="en-GB" dirty="0">
                <a:highlight>
                  <a:srgbClr val="C0C0C0"/>
                </a:highlight>
                <a:latin typeface="Consolas" panose="020B0609020204030204" pitchFamily="49" charset="0"/>
              </a:rPr>
              <a:t>()</a:t>
            </a:r>
            <a:r>
              <a:rPr lang="en-GB" dirty="0"/>
              <a:t>,  </a:t>
            </a:r>
            <a:r>
              <a:rPr lang="en-GB" dirty="0" err="1">
                <a:highlight>
                  <a:srgbClr val="C0C0C0"/>
                </a:highlight>
                <a:latin typeface="Consolas" panose="020B0609020204030204" pitchFamily="49" charset="0"/>
              </a:rPr>
              <a:t>scale_y_discrete</a:t>
            </a:r>
            <a:r>
              <a:rPr lang="en-GB" dirty="0">
                <a:highlight>
                  <a:srgbClr val="C0C0C0"/>
                </a:highlight>
                <a:latin typeface="Consolas" panose="020B0609020204030204" pitchFamily="49" charset="0"/>
              </a:rPr>
              <a:t>(), </a:t>
            </a:r>
            <a:r>
              <a:rPr lang="en-GB" dirty="0" err="1">
                <a:highlight>
                  <a:srgbClr val="C0C0C0"/>
                </a:highlight>
                <a:latin typeface="Consolas" panose="020B0609020204030204" pitchFamily="49" charset="0"/>
              </a:rPr>
              <a:t>scale_colour_continuous</a:t>
            </a:r>
            <a:r>
              <a:rPr lang="en-GB" dirty="0">
                <a:highlight>
                  <a:srgbClr val="C0C0C0"/>
                </a:highlight>
                <a:latin typeface="Consolas" panose="020B0609020204030204" pitchFamily="49" charset="0"/>
              </a:rPr>
              <a:t>()</a:t>
            </a:r>
          </a:p>
          <a:p>
            <a:r>
              <a:rPr lang="en-GB" dirty="0"/>
              <a:t>Within these you can define things such as: limits of the axes, labels and axis titles, colour palette, </a:t>
            </a:r>
          </a:p>
          <a:p>
            <a:endParaRPr lang="en-GB" dirty="0"/>
          </a:p>
          <a:p>
            <a:r>
              <a:rPr lang="en-GB" dirty="0"/>
              <a:t>There are </a:t>
            </a:r>
            <a:r>
              <a:rPr lang="en-GB" i="1" dirty="0"/>
              <a:t>many, many</a:t>
            </a:r>
            <a:r>
              <a:rPr lang="en-GB" dirty="0"/>
              <a:t> scale options/ functions – do not try and memorise them all, just be aware that they are available!</a:t>
            </a:r>
          </a:p>
        </p:txBody>
      </p:sp>
    </p:spTree>
    <p:extLst>
      <p:ext uri="{BB962C8B-B14F-4D97-AF65-F5344CB8AC3E}">
        <p14:creationId xmlns:p14="http://schemas.microsoft.com/office/powerpoint/2010/main" val="3295144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D23F0-5235-4EF4-B6DA-3DDAE5471B47}"/>
              </a:ext>
            </a:extLst>
          </p:cNvPr>
          <p:cNvSpPr>
            <a:spLocks noGrp="1"/>
          </p:cNvSpPr>
          <p:nvPr>
            <p:ph type="title"/>
          </p:nvPr>
        </p:nvSpPr>
        <p:spPr/>
        <p:txBody>
          <a:bodyPr/>
          <a:lstStyle/>
          <a:p>
            <a:r>
              <a:rPr lang="en-GB" dirty="0"/>
              <a:t>Why visualising data is important</a:t>
            </a:r>
          </a:p>
        </p:txBody>
      </p:sp>
      <p:sp>
        <p:nvSpPr>
          <p:cNvPr id="3" name="Content Placeholder 2">
            <a:extLst>
              <a:ext uri="{FF2B5EF4-FFF2-40B4-BE49-F238E27FC236}">
                <a16:creationId xmlns:a16="http://schemas.microsoft.com/office/drawing/2014/main" id="{2CF3AB9C-74F0-4013-B8B4-166520545EB4}"/>
              </a:ext>
            </a:extLst>
          </p:cNvPr>
          <p:cNvSpPr>
            <a:spLocks noGrp="1"/>
          </p:cNvSpPr>
          <p:nvPr>
            <p:ph idx="1"/>
          </p:nvPr>
        </p:nvSpPr>
        <p:spPr/>
        <p:txBody>
          <a:bodyPr/>
          <a:lstStyle/>
          <a:p>
            <a:r>
              <a:rPr lang="en-GB" dirty="0"/>
              <a:t>A picture is worth  1000 words…. </a:t>
            </a:r>
          </a:p>
          <a:p>
            <a:pPr lvl="1"/>
            <a:r>
              <a:rPr lang="en-GB" dirty="0"/>
              <a:t>Reveals things the stats might not</a:t>
            </a:r>
          </a:p>
          <a:p>
            <a:pPr lvl="1"/>
            <a:r>
              <a:rPr lang="en-GB" dirty="0"/>
              <a:t>Easier to grasp for many people</a:t>
            </a:r>
          </a:p>
          <a:p>
            <a:pPr lvl="1"/>
            <a:r>
              <a:rPr lang="en-GB" dirty="0"/>
              <a:t>Quickly identify main features, anomalies</a:t>
            </a:r>
          </a:p>
          <a:p>
            <a:pPr lvl="1"/>
            <a:r>
              <a:rPr lang="en-GB" dirty="0"/>
              <a:t>Holds an audiences interest more than a wall of text/numbers</a:t>
            </a:r>
          </a:p>
          <a:p>
            <a:endParaRPr lang="en-GB" dirty="0"/>
          </a:p>
        </p:txBody>
      </p:sp>
    </p:spTree>
    <p:extLst>
      <p:ext uri="{BB962C8B-B14F-4D97-AF65-F5344CB8AC3E}">
        <p14:creationId xmlns:p14="http://schemas.microsoft.com/office/powerpoint/2010/main" val="28110393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E9EC1-77AE-48E9-993B-FE6712862D5B}"/>
              </a:ext>
            </a:extLst>
          </p:cNvPr>
          <p:cNvSpPr>
            <a:spLocks noGrp="1"/>
          </p:cNvSpPr>
          <p:nvPr>
            <p:ph type="title"/>
          </p:nvPr>
        </p:nvSpPr>
        <p:spPr/>
        <p:txBody>
          <a:bodyPr/>
          <a:lstStyle/>
          <a:p>
            <a:r>
              <a:rPr lang="en-GB" dirty="0"/>
              <a:t>Exercise 3</a:t>
            </a:r>
          </a:p>
        </p:txBody>
      </p:sp>
      <p:sp>
        <p:nvSpPr>
          <p:cNvPr id="3" name="Content Placeholder 2">
            <a:extLst>
              <a:ext uri="{FF2B5EF4-FFF2-40B4-BE49-F238E27FC236}">
                <a16:creationId xmlns:a16="http://schemas.microsoft.com/office/drawing/2014/main" id="{CAEEA666-751C-409B-8169-009F39608875}"/>
              </a:ext>
            </a:extLst>
          </p:cNvPr>
          <p:cNvSpPr>
            <a:spLocks noGrp="1"/>
          </p:cNvSpPr>
          <p:nvPr>
            <p:ph idx="1"/>
          </p:nvPr>
        </p:nvSpPr>
        <p:spPr/>
        <p:txBody>
          <a:bodyPr/>
          <a:lstStyle/>
          <a:p>
            <a:r>
              <a:rPr lang="en-GB" dirty="0"/>
              <a:t> exercise 3 in the exercises file, or the exercise that comes after the “scale” section on the aesthetics page of the app</a:t>
            </a:r>
          </a:p>
        </p:txBody>
      </p:sp>
    </p:spTree>
    <p:extLst>
      <p:ext uri="{BB962C8B-B14F-4D97-AF65-F5344CB8AC3E}">
        <p14:creationId xmlns:p14="http://schemas.microsoft.com/office/powerpoint/2010/main" val="2446342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343E-497F-413D-8A05-8F6319857A99}"/>
              </a:ext>
            </a:extLst>
          </p:cNvPr>
          <p:cNvSpPr>
            <a:spLocks noGrp="1"/>
          </p:cNvSpPr>
          <p:nvPr>
            <p:ph type="title"/>
          </p:nvPr>
        </p:nvSpPr>
        <p:spPr/>
        <p:txBody>
          <a:bodyPr/>
          <a:lstStyle/>
          <a:p>
            <a:r>
              <a:rPr lang="en-GB" dirty="0"/>
              <a:t>Themes</a:t>
            </a:r>
          </a:p>
        </p:txBody>
      </p:sp>
      <p:sp>
        <p:nvSpPr>
          <p:cNvPr id="3" name="Content Placeholder 2">
            <a:extLst>
              <a:ext uri="{FF2B5EF4-FFF2-40B4-BE49-F238E27FC236}">
                <a16:creationId xmlns:a16="http://schemas.microsoft.com/office/drawing/2014/main" id="{59922AFD-6058-464E-9E59-79680CD5743F}"/>
              </a:ext>
            </a:extLst>
          </p:cNvPr>
          <p:cNvSpPr>
            <a:spLocks noGrp="1"/>
          </p:cNvSpPr>
          <p:nvPr>
            <p:ph idx="1"/>
          </p:nvPr>
        </p:nvSpPr>
        <p:spPr/>
        <p:txBody>
          <a:bodyPr>
            <a:normAutofit/>
          </a:bodyPr>
          <a:lstStyle/>
          <a:p>
            <a:r>
              <a:rPr lang="en-GB" dirty="0"/>
              <a:t>Make the plot look pretty!</a:t>
            </a:r>
          </a:p>
          <a:p>
            <a:r>
              <a:rPr lang="en-GB" dirty="0"/>
              <a:t>You can change all the individual items: plot titles, subtitles, axis title, legend title, legend position, axis line type, line thickness, grid lines, plot background colour…. etc </a:t>
            </a:r>
            <a:r>
              <a:rPr lang="en-GB" dirty="0" err="1"/>
              <a:t>etc</a:t>
            </a:r>
            <a:endParaRPr lang="en-GB" dirty="0"/>
          </a:p>
          <a:p>
            <a:r>
              <a:rPr lang="en-GB" dirty="0"/>
              <a:t>Each element has its own name and can be accessed through the </a:t>
            </a:r>
            <a:r>
              <a:rPr lang="en-GB" dirty="0">
                <a:highlight>
                  <a:srgbClr val="C0C0C0"/>
                </a:highlight>
                <a:latin typeface="Consolas" panose="020B0609020204030204" pitchFamily="49" charset="0"/>
              </a:rPr>
              <a:t>theme() </a:t>
            </a:r>
            <a:r>
              <a:rPr lang="en-GB" dirty="0"/>
              <a:t>function. </a:t>
            </a:r>
          </a:p>
          <a:p>
            <a:r>
              <a:rPr lang="en-GB" dirty="0"/>
              <a:t>You can edit multiple items individually, but some are also grouped so that you can alter properties without going into every item in the group:</a:t>
            </a:r>
          </a:p>
          <a:p>
            <a:pPr lvl="1"/>
            <a:r>
              <a:rPr lang="en-GB" dirty="0"/>
              <a:t>E.g. you could alter axis text size by using the function </a:t>
            </a:r>
            <a:r>
              <a:rPr lang="en-GB" dirty="0" err="1">
                <a:highlight>
                  <a:srgbClr val="C0C0C0"/>
                </a:highlight>
              </a:rPr>
              <a:t>axis.title</a:t>
            </a:r>
            <a:r>
              <a:rPr lang="en-GB" dirty="0">
                <a:highlight>
                  <a:srgbClr val="C0C0C0"/>
                </a:highlight>
              </a:rPr>
              <a:t>(</a:t>
            </a:r>
            <a:r>
              <a:rPr lang="en-GB" dirty="0"/>
              <a:t>), OR if you wanted to edit the x axis title and the y axis title separately, you could use </a:t>
            </a:r>
            <a:r>
              <a:rPr lang="en-GB" dirty="0" err="1">
                <a:highlight>
                  <a:srgbClr val="C0C0C0"/>
                </a:highlight>
              </a:rPr>
              <a:t>axis.title.x</a:t>
            </a:r>
            <a:r>
              <a:rPr lang="en-GB" dirty="0">
                <a:highlight>
                  <a:srgbClr val="C0C0C0"/>
                </a:highlight>
              </a:rPr>
              <a:t>()</a:t>
            </a:r>
            <a:r>
              <a:rPr lang="en-GB" dirty="0"/>
              <a:t> and </a:t>
            </a:r>
            <a:r>
              <a:rPr lang="en-GB" dirty="0" err="1">
                <a:highlight>
                  <a:srgbClr val="C0C0C0"/>
                </a:highlight>
              </a:rPr>
              <a:t>axis.title.y</a:t>
            </a:r>
            <a:r>
              <a:rPr lang="en-GB" dirty="0">
                <a:highlight>
                  <a:srgbClr val="C0C0C0"/>
                </a:highlight>
              </a:rPr>
              <a:t>()</a:t>
            </a:r>
          </a:p>
        </p:txBody>
      </p:sp>
    </p:spTree>
    <p:extLst>
      <p:ext uri="{BB962C8B-B14F-4D97-AF65-F5344CB8AC3E}">
        <p14:creationId xmlns:p14="http://schemas.microsoft.com/office/powerpoint/2010/main" val="4051679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343E-497F-413D-8A05-8F6319857A99}"/>
              </a:ext>
            </a:extLst>
          </p:cNvPr>
          <p:cNvSpPr>
            <a:spLocks noGrp="1"/>
          </p:cNvSpPr>
          <p:nvPr>
            <p:ph type="title"/>
          </p:nvPr>
        </p:nvSpPr>
        <p:spPr/>
        <p:txBody>
          <a:bodyPr/>
          <a:lstStyle/>
          <a:p>
            <a:r>
              <a:rPr lang="en-GB" dirty="0"/>
              <a:t>Themes</a:t>
            </a:r>
          </a:p>
        </p:txBody>
      </p:sp>
      <p:sp>
        <p:nvSpPr>
          <p:cNvPr id="3" name="Content Placeholder 2">
            <a:extLst>
              <a:ext uri="{FF2B5EF4-FFF2-40B4-BE49-F238E27FC236}">
                <a16:creationId xmlns:a16="http://schemas.microsoft.com/office/drawing/2014/main" id="{59922AFD-6058-464E-9E59-79680CD5743F}"/>
              </a:ext>
            </a:extLst>
          </p:cNvPr>
          <p:cNvSpPr>
            <a:spLocks noGrp="1"/>
          </p:cNvSpPr>
          <p:nvPr>
            <p:ph idx="1"/>
          </p:nvPr>
        </p:nvSpPr>
        <p:spPr>
          <a:xfrm>
            <a:off x="838200" y="1825625"/>
            <a:ext cx="3743632" cy="4351338"/>
          </a:xfrm>
        </p:spPr>
        <p:txBody>
          <a:bodyPr>
            <a:normAutofit/>
          </a:bodyPr>
          <a:lstStyle/>
          <a:p>
            <a:r>
              <a:rPr lang="en-GB" dirty="0"/>
              <a:t>Some example functions available in </a:t>
            </a:r>
            <a:r>
              <a:rPr lang="en-GB" dirty="0">
                <a:highlight>
                  <a:srgbClr val="C0C0C0"/>
                </a:highlight>
              </a:rPr>
              <a:t>theme()</a:t>
            </a:r>
          </a:p>
        </p:txBody>
      </p:sp>
      <p:graphicFrame>
        <p:nvGraphicFramePr>
          <p:cNvPr id="4" name="Table 3">
            <a:extLst>
              <a:ext uri="{FF2B5EF4-FFF2-40B4-BE49-F238E27FC236}">
                <a16:creationId xmlns:a16="http://schemas.microsoft.com/office/drawing/2014/main" id="{03A01969-15C8-471D-ACB0-2DBD38A57204}"/>
              </a:ext>
            </a:extLst>
          </p:cNvPr>
          <p:cNvGraphicFramePr>
            <a:graphicFrameLocks noGrp="1"/>
          </p:cNvGraphicFramePr>
          <p:nvPr>
            <p:extLst>
              <p:ext uri="{D42A27DB-BD31-4B8C-83A1-F6EECF244321}">
                <p14:modId xmlns:p14="http://schemas.microsoft.com/office/powerpoint/2010/main" val="313389769"/>
              </p:ext>
            </p:extLst>
          </p:nvPr>
        </p:nvGraphicFramePr>
        <p:xfrm>
          <a:off x="5454869" y="461769"/>
          <a:ext cx="5776653" cy="5640174"/>
        </p:xfrm>
        <a:graphic>
          <a:graphicData uri="http://schemas.openxmlformats.org/drawingml/2006/table">
            <a:tbl>
              <a:tblPr/>
              <a:tblGrid>
                <a:gridCol w="1362157">
                  <a:extLst>
                    <a:ext uri="{9D8B030D-6E8A-4147-A177-3AD203B41FA5}">
                      <a16:colId xmlns:a16="http://schemas.microsoft.com/office/drawing/2014/main" val="2815166911"/>
                    </a:ext>
                  </a:extLst>
                </a:gridCol>
                <a:gridCol w="2207248">
                  <a:extLst>
                    <a:ext uri="{9D8B030D-6E8A-4147-A177-3AD203B41FA5}">
                      <a16:colId xmlns:a16="http://schemas.microsoft.com/office/drawing/2014/main" val="2132125178"/>
                    </a:ext>
                  </a:extLst>
                </a:gridCol>
                <a:gridCol w="2207248">
                  <a:extLst>
                    <a:ext uri="{9D8B030D-6E8A-4147-A177-3AD203B41FA5}">
                      <a16:colId xmlns:a16="http://schemas.microsoft.com/office/drawing/2014/main" val="3265001403"/>
                    </a:ext>
                  </a:extLst>
                </a:gridCol>
              </a:tblGrid>
              <a:tr h="314482">
                <a:tc>
                  <a:txBody>
                    <a:bodyPr/>
                    <a:lstStyle/>
                    <a:p>
                      <a:pPr algn="l" fontAlgn="b"/>
                      <a:r>
                        <a:rPr lang="en-GB" sz="1600" b="1">
                          <a:solidFill>
                            <a:srgbClr val="666666"/>
                          </a:solidFill>
                          <a:effectLst/>
                          <a:latin typeface="Open Sans" panose="020B0606030504020204" pitchFamily="34" charset="0"/>
                        </a:rPr>
                        <a:t>Type</a:t>
                      </a:r>
                    </a:p>
                  </a:txBody>
                  <a:tcPr marL="37798" marR="37798" marT="75597" marB="75597" anchor="b">
                    <a:lnL>
                      <a:noFill/>
                    </a:lnL>
                    <a:lnR>
                      <a:noFill/>
                    </a:lnR>
                    <a:lnT>
                      <a:noFill/>
                    </a:lnT>
                    <a:lnB>
                      <a:noFill/>
                    </a:lnB>
                    <a:solidFill>
                      <a:schemeClr val="bg1"/>
                    </a:solidFill>
                  </a:tcPr>
                </a:tc>
                <a:tc>
                  <a:txBody>
                    <a:bodyPr/>
                    <a:lstStyle/>
                    <a:p>
                      <a:pPr algn="l" fontAlgn="b"/>
                      <a:r>
                        <a:rPr lang="en-GB" sz="1600" b="1">
                          <a:solidFill>
                            <a:srgbClr val="666666"/>
                          </a:solidFill>
                          <a:effectLst/>
                          <a:latin typeface="Open Sans" panose="020B0606030504020204" pitchFamily="34" charset="0"/>
                        </a:rPr>
                        <a:t>Top Level Function</a:t>
                      </a:r>
                    </a:p>
                  </a:txBody>
                  <a:tcPr marL="37798" marR="37798" marT="75597" marB="75597" anchor="b">
                    <a:lnL>
                      <a:noFill/>
                    </a:lnL>
                    <a:lnR>
                      <a:noFill/>
                    </a:lnR>
                    <a:lnT>
                      <a:noFill/>
                    </a:lnT>
                    <a:lnB>
                      <a:noFill/>
                    </a:lnB>
                    <a:solidFill>
                      <a:schemeClr val="bg1"/>
                    </a:solidFill>
                  </a:tcPr>
                </a:tc>
                <a:tc>
                  <a:txBody>
                    <a:bodyPr/>
                    <a:lstStyle/>
                    <a:p>
                      <a:pPr algn="l" fontAlgn="b"/>
                      <a:r>
                        <a:rPr lang="en-GB" sz="1600" b="1" dirty="0">
                          <a:solidFill>
                            <a:srgbClr val="666666"/>
                          </a:solidFill>
                          <a:effectLst/>
                          <a:latin typeface="Open Sans" panose="020B0606030504020204" pitchFamily="34" charset="0"/>
                        </a:rPr>
                        <a:t>2nd Level Function</a:t>
                      </a:r>
                    </a:p>
                  </a:txBody>
                  <a:tcPr marL="37798" marR="37798" marT="75597" marB="75597" anchor="b">
                    <a:lnL>
                      <a:noFill/>
                    </a:lnL>
                    <a:lnR>
                      <a:noFill/>
                    </a:lnR>
                    <a:lnT>
                      <a:noFill/>
                    </a:lnT>
                    <a:lnB>
                      <a:noFill/>
                    </a:lnB>
                    <a:solidFill>
                      <a:schemeClr val="bg1"/>
                    </a:solidFill>
                  </a:tcPr>
                </a:tc>
                <a:extLst>
                  <a:ext uri="{0D108BD9-81ED-4DB2-BD59-A6C34878D82A}">
                    <a16:rowId xmlns:a16="http://schemas.microsoft.com/office/drawing/2014/main" val="2099508454"/>
                  </a:ext>
                </a:extLst>
              </a:tr>
              <a:tr h="269124">
                <a:tc rowSpan="6">
                  <a:txBody>
                    <a:bodyPr/>
                    <a:lstStyle/>
                    <a:p>
                      <a:pPr algn="l" fontAlgn="ctr"/>
                      <a:r>
                        <a:rPr lang="en-GB" sz="1600" dirty="0">
                          <a:effectLst/>
                          <a:latin typeface="Open Sans" panose="020B0606030504020204" pitchFamily="34" charset="0"/>
                        </a:rPr>
                        <a:t>Text</a:t>
                      </a:r>
                    </a:p>
                  </a:txBody>
                  <a:tcPr marL="37798" marR="37798" marT="52918" marB="52918" anchor="ctr">
                    <a:lnL>
                      <a:noFill/>
                    </a:lnL>
                    <a:lnR>
                      <a:noFill/>
                    </a:lnR>
                    <a:lnT>
                      <a:noFill/>
                    </a:lnT>
                    <a:lnB>
                      <a:noFill/>
                    </a:lnB>
                    <a:solidFill>
                      <a:schemeClr val="bg1"/>
                    </a:solidFill>
                  </a:tcPr>
                </a:tc>
                <a:tc rowSpan="2">
                  <a:txBody>
                    <a:bodyPr/>
                    <a:lstStyle/>
                    <a:p>
                      <a:pPr algn="l" fontAlgn="ctr"/>
                      <a:r>
                        <a:rPr lang="en-GB" sz="1600" b="1">
                          <a:effectLst/>
                          <a:latin typeface="Open Sans" panose="020B0606030504020204" pitchFamily="34" charset="0"/>
                        </a:rPr>
                        <a:t>axis.title()</a:t>
                      </a:r>
                      <a:endParaRPr lang="en-GB" sz="1600">
                        <a:effectLst/>
                        <a:latin typeface="Open Sans" panose="020B0606030504020204" pitchFamily="34" charset="0"/>
                      </a:endParaRPr>
                    </a:p>
                  </a:txBody>
                  <a:tcPr marL="37798" marR="37798" marT="52918" marB="52918" anchor="ctr">
                    <a:lnL>
                      <a:noFill/>
                    </a:lnL>
                    <a:lnR>
                      <a:noFill/>
                    </a:lnR>
                    <a:lnT>
                      <a:noFill/>
                    </a:lnT>
                    <a:lnB>
                      <a:noFill/>
                    </a:lnB>
                    <a:solidFill>
                      <a:schemeClr val="bg1"/>
                    </a:solidFill>
                  </a:tcPr>
                </a:tc>
                <a:tc>
                  <a:txBody>
                    <a:bodyPr/>
                    <a:lstStyle/>
                    <a:p>
                      <a:pPr algn="l" fontAlgn="ctr"/>
                      <a:r>
                        <a:rPr lang="en-GB" sz="1600" b="1">
                          <a:effectLst/>
                          <a:latin typeface="Open Sans" panose="020B0606030504020204" pitchFamily="34" charset="0"/>
                        </a:rPr>
                        <a:t>axis.title.x()</a:t>
                      </a:r>
                      <a:endParaRPr lang="en-GB" sz="1600">
                        <a:effectLst/>
                        <a:latin typeface="Open Sans" panose="020B0606030504020204" pitchFamily="34" charset="0"/>
                      </a:endParaRPr>
                    </a:p>
                  </a:txBody>
                  <a:tcPr marL="37798" marR="37798" marT="52918" marB="52918" anchor="ctr">
                    <a:lnL>
                      <a:noFill/>
                    </a:lnL>
                    <a:lnR>
                      <a:noFill/>
                    </a:lnR>
                    <a:lnT>
                      <a:noFill/>
                    </a:lnT>
                    <a:lnB>
                      <a:noFill/>
                    </a:lnB>
                    <a:solidFill>
                      <a:schemeClr val="bg1"/>
                    </a:solidFill>
                  </a:tcPr>
                </a:tc>
                <a:extLst>
                  <a:ext uri="{0D108BD9-81ED-4DB2-BD59-A6C34878D82A}">
                    <a16:rowId xmlns:a16="http://schemas.microsoft.com/office/drawing/2014/main" val="2786872624"/>
                  </a:ext>
                </a:extLst>
              </a:tr>
              <a:tr h="269124">
                <a:tc vMerge="1">
                  <a:txBody>
                    <a:bodyPr/>
                    <a:lstStyle/>
                    <a:p>
                      <a:endParaRPr lang="en-GB"/>
                    </a:p>
                  </a:txBody>
                  <a:tcPr/>
                </a:tc>
                <a:tc vMerge="1">
                  <a:txBody>
                    <a:bodyPr/>
                    <a:lstStyle/>
                    <a:p>
                      <a:endParaRPr lang="en-GB"/>
                    </a:p>
                  </a:txBody>
                  <a:tcPr/>
                </a:tc>
                <a:tc>
                  <a:txBody>
                    <a:bodyPr/>
                    <a:lstStyle/>
                    <a:p>
                      <a:pPr algn="l" fontAlgn="ctr"/>
                      <a:r>
                        <a:rPr lang="en-GB" sz="1600" b="1" dirty="0" err="1">
                          <a:effectLst/>
                          <a:latin typeface="Open Sans" panose="020B0606030504020204" pitchFamily="34" charset="0"/>
                        </a:rPr>
                        <a:t>axis.title.y</a:t>
                      </a:r>
                      <a:r>
                        <a:rPr lang="en-GB" sz="1600" b="1" dirty="0">
                          <a:effectLst/>
                          <a:latin typeface="Open Sans" panose="020B0606030504020204" pitchFamily="34" charset="0"/>
                        </a:rPr>
                        <a:t>()</a:t>
                      </a:r>
                      <a:endParaRPr lang="en-GB" sz="1600" dirty="0">
                        <a:effectLst/>
                        <a:latin typeface="Open Sans" panose="020B0606030504020204" pitchFamily="34" charset="0"/>
                      </a:endParaRPr>
                    </a:p>
                  </a:txBody>
                  <a:tcPr marL="37798" marR="37798" marT="52918" marB="52918" anchor="ctr">
                    <a:lnL>
                      <a:noFill/>
                    </a:lnL>
                    <a:lnR>
                      <a:noFill/>
                    </a:lnR>
                    <a:lnT>
                      <a:no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74634775"/>
                  </a:ext>
                </a:extLst>
              </a:tr>
              <a:tr h="269124">
                <a:tc vMerge="1">
                  <a:txBody>
                    <a:bodyPr/>
                    <a:lstStyle/>
                    <a:p>
                      <a:endParaRPr lang="en-GB"/>
                    </a:p>
                  </a:txBody>
                  <a:tcPr/>
                </a:tc>
                <a:tc rowSpan="2">
                  <a:txBody>
                    <a:bodyPr/>
                    <a:lstStyle/>
                    <a:p>
                      <a:pPr algn="l" fontAlgn="ctr"/>
                      <a:r>
                        <a:rPr lang="en-GB" sz="1600" b="1" dirty="0" err="1">
                          <a:effectLst/>
                          <a:latin typeface="Open Sans" panose="020B0606030504020204" pitchFamily="34" charset="0"/>
                        </a:rPr>
                        <a:t>axis.text</a:t>
                      </a:r>
                      <a:r>
                        <a:rPr lang="en-GB" sz="1600" b="1" dirty="0">
                          <a:effectLst/>
                          <a:latin typeface="Open Sans" panose="020B0606030504020204" pitchFamily="34" charset="0"/>
                        </a:rPr>
                        <a:t>()</a:t>
                      </a:r>
                      <a:endParaRPr lang="en-GB" sz="1600" dirty="0">
                        <a:effectLst/>
                        <a:latin typeface="Open Sans" panose="020B0606030504020204" pitchFamily="34" charset="0"/>
                      </a:endParaRPr>
                    </a:p>
                  </a:txBody>
                  <a:tcPr marL="37798" marR="37798" marT="52918" marB="52918" anchor="ctr">
                    <a:lnL>
                      <a:noFill/>
                    </a:lnL>
                    <a:lnR>
                      <a:noFill/>
                    </a:lnR>
                    <a:lnT>
                      <a:noFill/>
                    </a:lnT>
                    <a:lnB>
                      <a:noFill/>
                    </a:lnB>
                    <a:solidFill>
                      <a:schemeClr val="bg1"/>
                    </a:solidFill>
                  </a:tcPr>
                </a:tc>
                <a:tc>
                  <a:txBody>
                    <a:bodyPr/>
                    <a:lstStyle/>
                    <a:p>
                      <a:pPr algn="l" fontAlgn="ctr"/>
                      <a:r>
                        <a:rPr lang="en-GB" sz="1600" b="1">
                          <a:effectLst/>
                          <a:latin typeface="Open Sans" panose="020B0606030504020204" pitchFamily="34" charset="0"/>
                        </a:rPr>
                        <a:t>axis.text.x()</a:t>
                      </a:r>
                      <a:endParaRPr lang="en-GB" sz="1600">
                        <a:effectLst/>
                        <a:latin typeface="Open Sans" panose="020B0606030504020204" pitchFamily="34" charset="0"/>
                      </a:endParaRPr>
                    </a:p>
                  </a:txBody>
                  <a:tcPr marL="37798" marR="37798" marT="52918" marB="52918"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916767044"/>
                  </a:ext>
                </a:extLst>
              </a:tr>
              <a:tr h="269124">
                <a:tc vMerge="1">
                  <a:txBody>
                    <a:bodyPr/>
                    <a:lstStyle/>
                    <a:p>
                      <a:endParaRPr lang="en-GB"/>
                    </a:p>
                  </a:txBody>
                  <a:tcPr/>
                </a:tc>
                <a:tc vMerge="1">
                  <a:txBody>
                    <a:bodyPr/>
                    <a:lstStyle/>
                    <a:p>
                      <a:endParaRPr lang="en-GB"/>
                    </a:p>
                  </a:txBody>
                  <a:tcPr/>
                </a:tc>
                <a:tc>
                  <a:txBody>
                    <a:bodyPr/>
                    <a:lstStyle/>
                    <a:p>
                      <a:pPr algn="l" fontAlgn="ctr"/>
                      <a:r>
                        <a:rPr lang="en-GB" sz="1600" b="1" dirty="0" err="1">
                          <a:effectLst/>
                          <a:latin typeface="Open Sans" panose="020B0606030504020204" pitchFamily="34" charset="0"/>
                        </a:rPr>
                        <a:t>axis.text.y</a:t>
                      </a:r>
                      <a:r>
                        <a:rPr lang="en-GB" sz="1600" b="1" dirty="0">
                          <a:effectLst/>
                          <a:latin typeface="Open Sans" panose="020B0606030504020204" pitchFamily="34" charset="0"/>
                        </a:rPr>
                        <a:t>()</a:t>
                      </a:r>
                      <a:endParaRPr lang="en-GB" sz="1600" dirty="0">
                        <a:effectLst/>
                        <a:latin typeface="Open Sans" panose="020B0606030504020204" pitchFamily="34" charset="0"/>
                      </a:endParaRPr>
                    </a:p>
                  </a:txBody>
                  <a:tcPr marL="37798" marR="37798" marT="52918" marB="52918" anchor="ctr">
                    <a:lnL>
                      <a:noFill/>
                    </a:lnL>
                    <a:lnR>
                      <a:noFill/>
                    </a:lnR>
                    <a:lnT>
                      <a:no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81866657"/>
                  </a:ext>
                </a:extLst>
              </a:tr>
              <a:tr h="269124">
                <a:tc vMerge="1">
                  <a:txBody>
                    <a:bodyPr/>
                    <a:lstStyle/>
                    <a:p>
                      <a:endParaRPr lang="en-GB"/>
                    </a:p>
                  </a:txBody>
                  <a:tcPr/>
                </a:tc>
                <a:tc>
                  <a:txBody>
                    <a:bodyPr/>
                    <a:lstStyle/>
                    <a:p>
                      <a:pPr algn="l" fontAlgn="ctr"/>
                      <a:r>
                        <a:rPr lang="en-GB" sz="1600" b="1">
                          <a:effectLst/>
                          <a:latin typeface="Open Sans" panose="020B0606030504020204" pitchFamily="34" charset="0"/>
                        </a:rPr>
                        <a:t>legend.text()</a:t>
                      </a:r>
                      <a:endParaRPr lang="en-GB" sz="1600">
                        <a:effectLst/>
                        <a:latin typeface="Open Sans" panose="020B0606030504020204" pitchFamily="34" charset="0"/>
                      </a:endParaRPr>
                    </a:p>
                  </a:txBody>
                  <a:tcPr marL="37798" marR="37798" marT="52918" marB="52918" anchor="ctr">
                    <a:lnL>
                      <a:noFill/>
                    </a:lnL>
                    <a:lnR>
                      <a:noFill/>
                    </a:lnR>
                    <a:lnT>
                      <a:noFill/>
                    </a:lnT>
                    <a:lnB>
                      <a:noFill/>
                    </a:lnB>
                    <a:solidFill>
                      <a:schemeClr val="bg1"/>
                    </a:solidFill>
                  </a:tcPr>
                </a:tc>
                <a:tc>
                  <a:txBody>
                    <a:bodyPr/>
                    <a:lstStyle/>
                    <a:p>
                      <a:pPr algn="l" fontAlgn="ctr"/>
                      <a:endParaRPr lang="en-GB" sz="1600">
                        <a:effectLst/>
                        <a:latin typeface="Open Sans" panose="020B0606030504020204" pitchFamily="34" charset="0"/>
                      </a:endParaRPr>
                    </a:p>
                  </a:txBody>
                  <a:tcPr marL="37798" marR="37798" marT="52918" marB="52918"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720176621"/>
                  </a:ext>
                </a:extLst>
              </a:tr>
              <a:tr h="269124">
                <a:tc vMerge="1">
                  <a:txBody>
                    <a:bodyPr/>
                    <a:lstStyle/>
                    <a:p>
                      <a:endParaRPr lang="en-GB"/>
                    </a:p>
                  </a:txBody>
                  <a:tcPr/>
                </a:tc>
                <a:tc>
                  <a:txBody>
                    <a:bodyPr/>
                    <a:lstStyle/>
                    <a:p>
                      <a:pPr algn="l" fontAlgn="ctr"/>
                      <a:r>
                        <a:rPr lang="en-GB" sz="1600" b="1" dirty="0" err="1">
                          <a:effectLst/>
                          <a:latin typeface="Open Sans" panose="020B0606030504020204" pitchFamily="34" charset="0"/>
                        </a:rPr>
                        <a:t>plot.title</a:t>
                      </a:r>
                      <a:r>
                        <a:rPr lang="en-GB" sz="1600" b="1" dirty="0">
                          <a:effectLst/>
                          <a:latin typeface="Open Sans" panose="020B0606030504020204" pitchFamily="34" charset="0"/>
                        </a:rPr>
                        <a:t>()</a:t>
                      </a:r>
                      <a:endParaRPr lang="en-GB" sz="1600" dirty="0">
                        <a:effectLst/>
                        <a:latin typeface="Open Sans" panose="020B0606030504020204" pitchFamily="34" charset="0"/>
                      </a:endParaRPr>
                    </a:p>
                  </a:txBody>
                  <a:tcPr marL="37798" marR="37798" marT="52918" marB="52918" anchor="ctr">
                    <a:lnL>
                      <a:noFill/>
                    </a:lnL>
                    <a:lnR>
                      <a:noFill/>
                    </a:lnR>
                    <a:lnT>
                      <a:noFill/>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endParaRPr lang="en-GB" sz="1600" dirty="0">
                        <a:effectLst/>
                        <a:latin typeface="Open Sans" panose="020B0606030504020204" pitchFamily="34" charset="0"/>
                      </a:endParaRPr>
                    </a:p>
                  </a:txBody>
                  <a:tcPr marL="37798" marR="37798" marT="52918" marB="52918" anchor="ctr">
                    <a:lnL>
                      <a:noFill/>
                    </a:lnL>
                    <a:lnR>
                      <a:noFill/>
                    </a:lnR>
                    <a:lnT>
                      <a:no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25795323"/>
                  </a:ext>
                </a:extLst>
              </a:tr>
              <a:tr h="269124">
                <a:tc rowSpan="6">
                  <a:txBody>
                    <a:bodyPr/>
                    <a:lstStyle/>
                    <a:p>
                      <a:pPr algn="l" fontAlgn="ctr"/>
                      <a:r>
                        <a:rPr lang="en-GB" sz="1600" dirty="0">
                          <a:effectLst/>
                          <a:latin typeface="Open Sans" panose="020B0606030504020204" pitchFamily="34" charset="0"/>
                        </a:rPr>
                        <a:t>Line</a:t>
                      </a:r>
                    </a:p>
                  </a:txBody>
                  <a:tcPr marL="37798" marR="37798" marT="52918" marB="52918" anchor="ctr">
                    <a:lnL>
                      <a:noFill/>
                    </a:lnL>
                    <a:lnR>
                      <a:noFill/>
                    </a:lnR>
                    <a:lnT>
                      <a:noFill/>
                    </a:lnT>
                    <a:lnB>
                      <a:noFill/>
                    </a:lnB>
                    <a:solidFill>
                      <a:schemeClr val="bg1"/>
                    </a:solidFill>
                  </a:tcPr>
                </a:tc>
                <a:tc rowSpan="2">
                  <a:txBody>
                    <a:bodyPr/>
                    <a:lstStyle/>
                    <a:p>
                      <a:pPr algn="l" fontAlgn="ctr"/>
                      <a:r>
                        <a:rPr lang="en-GB" sz="1600" b="1">
                          <a:effectLst/>
                          <a:latin typeface="Open Sans" panose="020B0606030504020204" pitchFamily="34" charset="0"/>
                        </a:rPr>
                        <a:t>axis.ticks()</a:t>
                      </a:r>
                      <a:endParaRPr lang="en-GB" sz="1600">
                        <a:effectLst/>
                        <a:latin typeface="Open Sans" panose="020B0606030504020204" pitchFamily="34" charset="0"/>
                      </a:endParaRPr>
                    </a:p>
                  </a:txBody>
                  <a:tcPr marL="37798" marR="37798" marT="52918" marB="52918"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tc>
                  <a:txBody>
                    <a:bodyPr/>
                    <a:lstStyle/>
                    <a:p>
                      <a:pPr algn="l" fontAlgn="ctr"/>
                      <a:r>
                        <a:rPr lang="en-GB" sz="1600" b="1">
                          <a:effectLst/>
                          <a:latin typeface="Open Sans" panose="020B0606030504020204" pitchFamily="34" charset="0"/>
                        </a:rPr>
                        <a:t>axis.ticks.x()</a:t>
                      </a:r>
                      <a:endParaRPr lang="en-GB" sz="1600">
                        <a:effectLst/>
                        <a:latin typeface="Open Sans" panose="020B0606030504020204" pitchFamily="34" charset="0"/>
                      </a:endParaRPr>
                    </a:p>
                  </a:txBody>
                  <a:tcPr marL="37798" marR="37798" marT="52918" marB="52918"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4000597786"/>
                  </a:ext>
                </a:extLst>
              </a:tr>
              <a:tr h="269124">
                <a:tc vMerge="1">
                  <a:txBody>
                    <a:bodyPr/>
                    <a:lstStyle/>
                    <a:p>
                      <a:endParaRPr lang="en-GB"/>
                    </a:p>
                  </a:txBody>
                  <a:tcPr/>
                </a:tc>
                <a:tc vMerge="1">
                  <a:txBody>
                    <a:bodyPr/>
                    <a:lstStyle/>
                    <a:p>
                      <a:endParaRPr lang="en-GB"/>
                    </a:p>
                  </a:txBody>
                  <a:tcPr/>
                </a:tc>
                <a:tc>
                  <a:txBody>
                    <a:bodyPr/>
                    <a:lstStyle/>
                    <a:p>
                      <a:pPr algn="l" fontAlgn="ctr"/>
                      <a:r>
                        <a:rPr lang="en-GB" sz="1600" b="1" dirty="0" err="1">
                          <a:effectLst/>
                          <a:latin typeface="Open Sans" panose="020B0606030504020204" pitchFamily="34" charset="0"/>
                        </a:rPr>
                        <a:t>axis.ticks.y</a:t>
                      </a:r>
                      <a:r>
                        <a:rPr lang="en-GB" sz="1600" b="1" dirty="0">
                          <a:effectLst/>
                          <a:latin typeface="Open Sans" panose="020B0606030504020204" pitchFamily="34" charset="0"/>
                        </a:rPr>
                        <a:t>()</a:t>
                      </a:r>
                      <a:endParaRPr lang="en-GB" sz="1600" dirty="0">
                        <a:effectLst/>
                        <a:latin typeface="Open Sans" panose="020B0606030504020204" pitchFamily="34" charset="0"/>
                      </a:endParaRPr>
                    </a:p>
                  </a:txBody>
                  <a:tcPr marL="37798" marR="37798" marT="52918" marB="52918" anchor="ctr">
                    <a:lnL>
                      <a:noFill/>
                    </a:lnL>
                    <a:lnR>
                      <a:noFill/>
                    </a:lnR>
                    <a:lnT>
                      <a:no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63140501"/>
                  </a:ext>
                </a:extLst>
              </a:tr>
              <a:tr h="269124">
                <a:tc vMerge="1">
                  <a:txBody>
                    <a:bodyPr/>
                    <a:lstStyle/>
                    <a:p>
                      <a:endParaRPr lang="en-GB"/>
                    </a:p>
                  </a:txBody>
                  <a:tcPr/>
                </a:tc>
                <a:tc rowSpan="2">
                  <a:txBody>
                    <a:bodyPr/>
                    <a:lstStyle/>
                    <a:p>
                      <a:pPr algn="l" fontAlgn="ctr"/>
                      <a:r>
                        <a:rPr lang="en-GB" sz="1600" b="1" dirty="0" err="1">
                          <a:effectLst/>
                          <a:latin typeface="Open Sans" panose="020B0606030504020204" pitchFamily="34" charset="0"/>
                        </a:rPr>
                        <a:t>axis.line</a:t>
                      </a:r>
                      <a:r>
                        <a:rPr lang="en-GB" sz="1600" b="1" dirty="0">
                          <a:effectLst/>
                          <a:latin typeface="Open Sans" panose="020B0606030504020204" pitchFamily="34" charset="0"/>
                        </a:rPr>
                        <a:t>()</a:t>
                      </a:r>
                      <a:endParaRPr lang="en-GB" sz="1600" dirty="0">
                        <a:effectLst/>
                        <a:latin typeface="Open Sans" panose="020B0606030504020204" pitchFamily="34" charset="0"/>
                      </a:endParaRPr>
                    </a:p>
                  </a:txBody>
                  <a:tcPr marL="37798" marR="37798" marT="52918" marB="52918" anchor="ctr">
                    <a:lnL>
                      <a:noFill/>
                    </a:lnL>
                    <a:lnR>
                      <a:noFill/>
                    </a:lnR>
                    <a:lnT>
                      <a:noFill/>
                    </a:lnT>
                    <a:lnB>
                      <a:noFill/>
                    </a:lnB>
                    <a:solidFill>
                      <a:schemeClr val="bg1"/>
                    </a:solidFill>
                  </a:tcPr>
                </a:tc>
                <a:tc>
                  <a:txBody>
                    <a:bodyPr/>
                    <a:lstStyle/>
                    <a:p>
                      <a:pPr algn="l" fontAlgn="ctr"/>
                      <a:r>
                        <a:rPr lang="en-GB" sz="1600" b="1">
                          <a:effectLst/>
                          <a:latin typeface="Open Sans" panose="020B0606030504020204" pitchFamily="34" charset="0"/>
                        </a:rPr>
                        <a:t>axis.line.x()</a:t>
                      </a:r>
                      <a:endParaRPr lang="en-GB" sz="1600">
                        <a:effectLst/>
                        <a:latin typeface="Open Sans" panose="020B0606030504020204" pitchFamily="34" charset="0"/>
                      </a:endParaRPr>
                    </a:p>
                  </a:txBody>
                  <a:tcPr marL="37798" marR="37798" marT="52918" marB="52918"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3355947364"/>
                  </a:ext>
                </a:extLst>
              </a:tr>
              <a:tr h="269124">
                <a:tc vMerge="1">
                  <a:txBody>
                    <a:bodyPr/>
                    <a:lstStyle/>
                    <a:p>
                      <a:endParaRPr lang="en-GB"/>
                    </a:p>
                  </a:txBody>
                  <a:tcPr/>
                </a:tc>
                <a:tc vMerge="1">
                  <a:txBody>
                    <a:bodyPr/>
                    <a:lstStyle/>
                    <a:p>
                      <a:endParaRPr lang="en-GB"/>
                    </a:p>
                  </a:txBody>
                  <a:tcPr/>
                </a:tc>
                <a:tc>
                  <a:txBody>
                    <a:bodyPr/>
                    <a:lstStyle/>
                    <a:p>
                      <a:pPr algn="l" fontAlgn="ctr"/>
                      <a:r>
                        <a:rPr lang="en-GB" sz="1600" b="1" dirty="0" err="1">
                          <a:effectLst/>
                          <a:latin typeface="Open Sans" panose="020B0606030504020204" pitchFamily="34" charset="0"/>
                        </a:rPr>
                        <a:t>axis.line.y</a:t>
                      </a:r>
                      <a:r>
                        <a:rPr lang="en-GB" sz="1600" b="1" dirty="0">
                          <a:effectLst/>
                          <a:latin typeface="Open Sans" panose="020B0606030504020204" pitchFamily="34" charset="0"/>
                        </a:rPr>
                        <a:t>()</a:t>
                      </a:r>
                      <a:endParaRPr lang="en-GB" sz="1600" dirty="0">
                        <a:effectLst/>
                        <a:latin typeface="Open Sans" panose="020B0606030504020204" pitchFamily="34" charset="0"/>
                      </a:endParaRPr>
                    </a:p>
                  </a:txBody>
                  <a:tcPr marL="37798" marR="37798" marT="52918" marB="52918" anchor="ctr">
                    <a:lnL>
                      <a:noFill/>
                    </a:lnL>
                    <a:lnR>
                      <a:noFill/>
                    </a:lnR>
                    <a:lnT>
                      <a:no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87485527"/>
                  </a:ext>
                </a:extLst>
              </a:tr>
              <a:tr h="269124">
                <a:tc vMerge="1">
                  <a:txBody>
                    <a:bodyPr/>
                    <a:lstStyle/>
                    <a:p>
                      <a:endParaRPr lang="en-GB"/>
                    </a:p>
                  </a:txBody>
                  <a:tcPr/>
                </a:tc>
                <a:tc rowSpan="2">
                  <a:txBody>
                    <a:bodyPr/>
                    <a:lstStyle/>
                    <a:p>
                      <a:pPr algn="l" fontAlgn="ctr"/>
                      <a:r>
                        <a:rPr lang="en-GB" sz="1600" b="1" dirty="0" err="1">
                          <a:effectLst/>
                          <a:latin typeface="Open Sans" panose="020B0606030504020204" pitchFamily="34" charset="0"/>
                        </a:rPr>
                        <a:t>panel.grid</a:t>
                      </a:r>
                      <a:r>
                        <a:rPr lang="en-GB" sz="1600" b="1" dirty="0">
                          <a:effectLst/>
                          <a:latin typeface="Open Sans" panose="020B0606030504020204" pitchFamily="34" charset="0"/>
                        </a:rPr>
                        <a:t>()</a:t>
                      </a:r>
                      <a:endParaRPr lang="en-GB" sz="1600" dirty="0">
                        <a:effectLst/>
                        <a:latin typeface="Open Sans" panose="020B0606030504020204" pitchFamily="34" charset="0"/>
                      </a:endParaRPr>
                    </a:p>
                  </a:txBody>
                  <a:tcPr marL="37798" marR="37798" marT="52918" marB="52918" anchor="ctr">
                    <a:lnL>
                      <a:noFill/>
                    </a:lnL>
                    <a:lnR>
                      <a:noFill/>
                    </a:lnR>
                    <a:lnT>
                      <a:noFill/>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GB" sz="1600" b="1" dirty="0" err="1">
                          <a:effectLst/>
                          <a:latin typeface="Open Sans" panose="020B0606030504020204" pitchFamily="34" charset="0"/>
                        </a:rPr>
                        <a:t>panel.grid.major</a:t>
                      </a:r>
                      <a:r>
                        <a:rPr lang="en-GB" sz="1600" b="1" dirty="0">
                          <a:effectLst/>
                          <a:latin typeface="Open Sans" panose="020B0606030504020204" pitchFamily="34" charset="0"/>
                        </a:rPr>
                        <a:t>()</a:t>
                      </a:r>
                      <a:endParaRPr lang="en-GB" sz="1600" dirty="0">
                        <a:effectLst/>
                        <a:latin typeface="Open Sans" panose="020B0606030504020204" pitchFamily="34" charset="0"/>
                      </a:endParaRPr>
                    </a:p>
                  </a:txBody>
                  <a:tcPr marL="37798" marR="37798" marT="52918" marB="52918"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4009582350"/>
                  </a:ext>
                </a:extLst>
              </a:tr>
              <a:tr h="269124">
                <a:tc vMerge="1">
                  <a:txBody>
                    <a:bodyPr/>
                    <a:lstStyle/>
                    <a:p>
                      <a:endParaRPr lang="en-GB"/>
                    </a:p>
                  </a:txBody>
                  <a:tcPr/>
                </a:tc>
                <a:tc vMerge="1">
                  <a:txBody>
                    <a:bodyPr/>
                    <a:lstStyle/>
                    <a:p>
                      <a:endParaRPr lang="en-GB"/>
                    </a:p>
                  </a:txBody>
                  <a:tcPr/>
                </a:tc>
                <a:tc>
                  <a:txBody>
                    <a:bodyPr/>
                    <a:lstStyle/>
                    <a:p>
                      <a:pPr algn="l" fontAlgn="ctr"/>
                      <a:r>
                        <a:rPr lang="en-GB" sz="1600" b="1" dirty="0" err="1">
                          <a:effectLst/>
                          <a:latin typeface="Open Sans" panose="020B0606030504020204" pitchFamily="34" charset="0"/>
                        </a:rPr>
                        <a:t>panel.grid.minor</a:t>
                      </a:r>
                      <a:r>
                        <a:rPr lang="en-GB" sz="1600" b="1" dirty="0">
                          <a:effectLst/>
                          <a:latin typeface="Open Sans" panose="020B0606030504020204" pitchFamily="34" charset="0"/>
                        </a:rPr>
                        <a:t>()</a:t>
                      </a:r>
                      <a:endParaRPr lang="en-GB" sz="1600" dirty="0">
                        <a:effectLst/>
                        <a:latin typeface="Open Sans" panose="020B0606030504020204" pitchFamily="34" charset="0"/>
                      </a:endParaRPr>
                    </a:p>
                  </a:txBody>
                  <a:tcPr marL="37798" marR="37798" marT="52918" marB="52918" anchor="ctr">
                    <a:lnL>
                      <a:noFill/>
                    </a:lnL>
                    <a:lnR>
                      <a:noFill/>
                    </a:lnR>
                    <a:lnT>
                      <a:no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6979322"/>
                  </a:ext>
                </a:extLst>
              </a:tr>
              <a:tr h="269124">
                <a:tc rowSpan="3">
                  <a:txBody>
                    <a:bodyPr/>
                    <a:lstStyle/>
                    <a:p>
                      <a:pPr algn="l" fontAlgn="ctr"/>
                      <a:r>
                        <a:rPr lang="en-GB" sz="1600">
                          <a:effectLst/>
                          <a:latin typeface="Open Sans" panose="020B0606030504020204" pitchFamily="34" charset="0"/>
                        </a:rPr>
                        <a:t>Rect</a:t>
                      </a:r>
                    </a:p>
                  </a:txBody>
                  <a:tcPr marL="37798" marR="37798" marT="52918" marB="52918" anchor="ctr">
                    <a:lnL>
                      <a:noFill/>
                    </a:lnL>
                    <a:lnR>
                      <a:noFill/>
                    </a:lnR>
                    <a:lnT>
                      <a:noFill/>
                    </a:lnT>
                    <a:lnB>
                      <a:noFill/>
                    </a:lnB>
                    <a:solidFill>
                      <a:schemeClr val="bg1"/>
                    </a:solidFill>
                  </a:tcPr>
                </a:tc>
                <a:tc>
                  <a:txBody>
                    <a:bodyPr/>
                    <a:lstStyle/>
                    <a:p>
                      <a:pPr algn="l" fontAlgn="ctr"/>
                      <a:r>
                        <a:rPr lang="en-GB" sz="1600" b="1">
                          <a:effectLst/>
                          <a:latin typeface="Open Sans" panose="020B0606030504020204" pitchFamily="34" charset="0"/>
                        </a:rPr>
                        <a:t>legend.background()</a:t>
                      </a:r>
                      <a:endParaRPr lang="en-GB" sz="1600">
                        <a:effectLst/>
                        <a:latin typeface="Open Sans" panose="020B0606030504020204" pitchFamily="34" charset="0"/>
                      </a:endParaRPr>
                    </a:p>
                  </a:txBody>
                  <a:tcPr marL="37798" marR="37798" marT="52918" marB="52918"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tc>
                  <a:txBody>
                    <a:bodyPr/>
                    <a:lstStyle/>
                    <a:p>
                      <a:pPr algn="l" fontAlgn="ctr"/>
                      <a:endParaRPr lang="en-GB" sz="1600">
                        <a:effectLst/>
                        <a:latin typeface="Open Sans" panose="020B0606030504020204" pitchFamily="34" charset="0"/>
                      </a:endParaRPr>
                    </a:p>
                  </a:txBody>
                  <a:tcPr marL="37798" marR="37798" marT="52918" marB="52918" anchor="ctr">
                    <a:lnL>
                      <a:noFill/>
                    </a:lnL>
                    <a:lnR>
                      <a:noFill/>
                    </a:lnR>
                    <a:lnT w="12700" cap="flat" cmpd="sng" algn="ctr">
                      <a:solidFill>
                        <a:schemeClr val="tx1"/>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3362123738"/>
                  </a:ext>
                </a:extLst>
              </a:tr>
              <a:tr h="269124">
                <a:tc vMerge="1">
                  <a:txBody>
                    <a:bodyPr/>
                    <a:lstStyle/>
                    <a:p>
                      <a:endParaRPr lang="en-GB"/>
                    </a:p>
                  </a:txBody>
                  <a:tcPr/>
                </a:tc>
                <a:tc>
                  <a:txBody>
                    <a:bodyPr/>
                    <a:lstStyle/>
                    <a:p>
                      <a:pPr algn="l" fontAlgn="ctr"/>
                      <a:r>
                        <a:rPr lang="en-GB" sz="1600" b="1">
                          <a:effectLst/>
                          <a:latin typeface="Open Sans" panose="020B0606030504020204" pitchFamily="34" charset="0"/>
                        </a:rPr>
                        <a:t>panel.background()</a:t>
                      </a:r>
                      <a:endParaRPr lang="en-GB" sz="1600">
                        <a:effectLst/>
                        <a:latin typeface="Open Sans" panose="020B0606030504020204" pitchFamily="34" charset="0"/>
                      </a:endParaRPr>
                    </a:p>
                  </a:txBody>
                  <a:tcPr marL="37798" marR="37798" marT="52918" marB="52918" anchor="ctr">
                    <a:lnL>
                      <a:noFill/>
                    </a:lnL>
                    <a:lnR>
                      <a:noFill/>
                    </a:lnR>
                    <a:lnT>
                      <a:noFill/>
                    </a:lnT>
                    <a:lnB>
                      <a:noFill/>
                    </a:lnB>
                    <a:solidFill>
                      <a:schemeClr val="bg1"/>
                    </a:solidFill>
                  </a:tcPr>
                </a:tc>
                <a:tc>
                  <a:txBody>
                    <a:bodyPr/>
                    <a:lstStyle/>
                    <a:p>
                      <a:pPr algn="l" fontAlgn="ctr"/>
                      <a:endParaRPr lang="en-GB" sz="1600">
                        <a:effectLst/>
                        <a:latin typeface="Open Sans" panose="020B0606030504020204" pitchFamily="34" charset="0"/>
                      </a:endParaRPr>
                    </a:p>
                  </a:txBody>
                  <a:tcPr marL="37798" marR="37798" marT="52918" marB="52918" anchor="ctr">
                    <a:lnL>
                      <a:noFill/>
                    </a:lnL>
                    <a:lnR>
                      <a:noFill/>
                    </a:lnR>
                    <a:lnT>
                      <a:noFill/>
                    </a:lnT>
                    <a:lnB>
                      <a:noFill/>
                    </a:lnB>
                    <a:solidFill>
                      <a:schemeClr val="bg1"/>
                    </a:solidFill>
                  </a:tcPr>
                </a:tc>
                <a:extLst>
                  <a:ext uri="{0D108BD9-81ED-4DB2-BD59-A6C34878D82A}">
                    <a16:rowId xmlns:a16="http://schemas.microsoft.com/office/drawing/2014/main" val="3614105122"/>
                  </a:ext>
                </a:extLst>
              </a:tr>
              <a:tr h="269124">
                <a:tc vMerge="1">
                  <a:txBody>
                    <a:bodyPr/>
                    <a:lstStyle/>
                    <a:p>
                      <a:endParaRPr lang="en-GB"/>
                    </a:p>
                  </a:txBody>
                  <a:tcPr/>
                </a:tc>
                <a:tc>
                  <a:txBody>
                    <a:bodyPr/>
                    <a:lstStyle/>
                    <a:p>
                      <a:pPr algn="l" fontAlgn="ctr"/>
                      <a:r>
                        <a:rPr lang="en-GB" sz="1600" b="1">
                          <a:effectLst/>
                          <a:latin typeface="Open Sans" panose="020B0606030504020204" pitchFamily="34" charset="0"/>
                        </a:rPr>
                        <a:t>plot.background()</a:t>
                      </a:r>
                      <a:endParaRPr lang="en-GB" sz="1600">
                        <a:effectLst/>
                        <a:latin typeface="Open Sans" panose="020B0606030504020204" pitchFamily="34" charset="0"/>
                      </a:endParaRPr>
                    </a:p>
                  </a:txBody>
                  <a:tcPr marL="37798" marR="37798" marT="52918" marB="52918" anchor="ctr">
                    <a:lnL>
                      <a:noFill/>
                    </a:lnL>
                    <a:lnR>
                      <a:noFill/>
                    </a:lnR>
                    <a:lnT>
                      <a:noFill/>
                    </a:lnT>
                    <a:lnB>
                      <a:noFill/>
                    </a:lnB>
                    <a:solidFill>
                      <a:schemeClr val="bg1"/>
                    </a:solidFill>
                  </a:tcPr>
                </a:tc>
                <a:tc>
                  <a:txBody>
                    <a:bodyPr/>
                    <a:lstStyle/>
                    <a:p>
                      <a:pPr algn="l" fontAlgn="ctr"/>
                      <a:endParaRPr lang="en-GB" sz="1600" dirty="0">
                        <a:effectLst/>
                        <a:latin typeface="Open Sans" panose="020B0606030504020204" pitchFamily="34" charset="0"/>
                      </a:endParaRPr>
                    </a:p>
                  </a:txBody>
                  <a:tcPr marL="37798" marR="37798" marT="52918" marB="52918" anchor="ctr">
                    <a:lnL>
                      <a:noFill/>
                    </a:lnL>
                    <a:lnR>
                      <a:noFill/>
                    </a:lnR>
                    <a:lnT>
                      <a:noFill/>
                    </a:lnT>
                    <a:lnB>
                      <a:noFill/>
                    </a:lnB>
                    <a:solidFill>
                      <a:schemeClr val="bg1"/>
                    </a:solidFill>
                  </a:tcPr>
                </a:tc>
                <a:extLst>
                  <a:ext uri="{0D108BD9-81ED-4DB2-BD59-A6C34878D82A}">
                    <a16:rowId xmlns:a16="http://schemas.microsoft.com/office/drawing/2014/main" val="2787237202"/>
                  </a:ext>
                </a:extLst>
              </a:tr>
            </a:tbl>
          </a:graphicData>
        </a:graphic>
      </p:graphicFrame>
      <p:sp>
        <p:nvSpPr>
          <p:cNvPr id="5" name="Rectangle 1">
            <a:extLst>
              <a:ext uri="{FF2B5EF4-FFF2-40B4-BE49-F238E27FC236}">
                <a16:creationId xmlns:a16="http://schemas.microsoft.com/office/drawing/2014/main" id="{6E9A4091-557D-4E09-A992-E1C0F8077E6A}"/>
              </a:ext>
            </a:extLst>
          </p:cNvPr>
          <p:cNvSpPr>
            <a:spLocks noChangeArrowheads="1"/>
          </p:cNvSpPr>
          <p:nvPr/>
        </p:nvSpPr>
        <p:spPr bwMode="auto">
          <a:xfrm>
            <a:off x="1922463" y="1696135"/>
            <a:ext cx="967333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Open Sans" panose="020B0606030504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009926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343E-497F-413D-8A05-8F6319857A99}"/>
              </a:ext>
            </a:extLst>
          </p:cNvPr>
          <p:cNvSpPr>
            <a:spLocks noGrp="1"/>
          </p:cNvSpPr>
          <p:nvPr>
            <p:ph type="title"/>
          </p:nvPr>
        </p:nvSpPr>
        <p:spPr/>
        <p:txBody>
          <a:bodyPr/>
          <a:lstStyle/>
          <a:p>
            <a:r>
              <a:rPr lang="en-GB" dirty="0"/>
              <a:t>Themes</a:t>
            </a:r>
          </a:p>
        </p:txBody>
      </p:sp>
      <p:sp>
        <p:nvSpPr>
          <p:cNvPr id="3" name="Content Placeholder 2">
            <a:extLst>
              <a:ext uri="{FF2B5EF4-FFF2-40B4-BE49-F238E27FC236}">
                <a16:creationId xmlns:a16="http://schemas.microsoft.com/office/drawing/2014/main" id="{59922AFD-6058-464E-9E59-79680CD5743F}"/>
              </a:ext>
            </a:extLst>
          </p:cNvPr>
          <p:cNvSpPr>
            <a:spLocks noGrp="1"/>
          </p:cNvSpPr>
          <p:nvPr>
            <p:ph idx="1"/>
          </p:nvPr>
        </p:nvSpPr>
        <p:spPr>
          <a:xfrm>
            <a:off x="838200" y="1825625"/>
            <a:ext cx="9072716" cy="4351338"/>
          </a:xfrm>
        </p:spPr>
        <p:txBody>
          <a:bodyPr>
            <a:normAutofit/>
          </a:bodyPr>
          <a:lstStyle/>
          <a:p>
            <a:r>
              <a:rPr lang="en-GB" dirty="0">
                <a:hlinkClick r:id="rId2"/>
              </a:rPr>
              <a:t>https://github.com/Public-Health-Scotland/phsstyles</a:t>
            </a:r>
            <a:r>
              <a:rPr lang="en-GB" dirty="0"/>
              <a:t> </a:t>
            </a:r>
          </a:p>
          <a:p>
            <a:endParaRPr lang="en-GB" dirty="0">
              <a:highlight>
                <a:srgbClr val="C0C0C0"/>
              </a:highlight>
            </a:endParaRPr>
          </a:p>
          <a:p>
            <a:r>
              <a:rPr lang="en-GB" dirty="0" err="1">
                <a:highlight>
                  <a:srgbClr val="C0C0C0"/>
                </a:highlight>
              </a:rPr>
              <a:t>phstheme</a:t>
            </a:r>
            <a:r>
              <a:rPr lang="en-GB" dirty="0">
                <a:highlight>
                  <a:srgbClr val="C0C0C0"/>
                </a:highlight>
              </a:rPr>
              <a:t>()</a:t>
            </a:r>
          </a:p>
        </p:txBody>
      </p:sp>
      <p:sp>
        <p:nvSpPr>
          <p:cNvPr id="5" name="Rectangle 1">
            <a:extLst>
              <a:ext uri="{FF2B5EF4-FFF2-40B4-BE49-F238E27FC236}">
                <a16:creationId xmlns:a16="http://schemas.microsoft.com/office/drawing/2014/main" id="{6E9A4091-557D-4E09-A992-E1C0F8077E6A}"/>
              </a:ext>
            </a:extLst>
          </p:cNvPr>
          <p:cNvSpPr>
            <a:spLocks noChangeArrowheads="1"/>
          </p:cNvSpPr>
          <p:nvPr/>
        </p:nvSpPr>
        <p:spPr bwMode="auto">
          <a:xfrm>
            <a:off x="1922463" y="1696135"/>
            <a:ext cx="967333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Open Sans" panose="020B0606030504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211666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EBCDF-0606-4526-87B1-8B18FED3A8C5}"/>
              </a:ext>
            </a:extLst>
          </p:cNvPr>
          <p:cNvSpPr>
            <a:spLocks noGrp="1"/>
          </p:cNvSpPr>
          <p:nvPr>
            <p:ph type="title"/>
          </p:nvPr>
        </p:nvSpPr>
        <p:spPr/>
        <p:txBody>
          <a:bodyPr/>
          <a:lstStyle/>
          <a:p>
            <a:r>
              <a:rPr lang="en-GB" dirty="0"/>
              <a:t>Themes Demo/Exercise</a:t>
            </a:r>
          </a:p>
        </p:txBody>
      </p:sp>
      <p:sp>
        <p:nvSpPr>
          <p:cNvPr id="3" name="Content Placeholder 2">
            <a:extLst>
              <a:ext uri="{FF2B5EF4-FFF2-40B4-BE49-F238E27FC236}">
                <a16:creationId xmlns:a16="http://schemas.microsoft.com/office/drawing/2014/main" id="{4AEBA96D-589F-418E-9657-412E90ACCECF}"/>
              </a:ext>
            </a:extLst>
          </p:cNvPr>
          <p:cNvSpPr>
            <a:spLocks noGrp="1"/>
          </p:cNvSpPr>
          <p:nvPr>
            <p:ph idx="1"/>
          </p:nvPr>
        </p:nvSpPr>
        <p:spPr/>
        <p:txBody>
          <a:bodyPr/>
          <a:lstStyle/>
          <a:p>
            <a:r>
              <a:rPr lang="en-GB" dirty="0"/>
              <a:t>Exercise 4</a:t>
            </a:r>
          </a:p>
        </p:txBody>
      </p:sp>
    </p:spTree>
    <p:extLst>
      <p:ext uri="{BB962C8B-B14F-4D97-AF65-F5344CB8AC3E}">
        <p14:creationId xmlns:p14="http://schemas.microsoft.com/office/powerpoint/2010/main" val="40550257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E6439-F092-4DD7-115F-3E6600F4B508}"/>
              </a:ext>
            </a:extLst>
          </p:cNvPr>
          <p:cNvSpPr>
            <a:spLocks noGrp="1"/>
          </p:cNvSpPr>
          <p:nvPr>
            <p:ph type="title"/>
          </p:nvPr>
        </p:nvSpPr>
        <p:spPr/>
        <p:txBody>
          <a:bodyPr/>
          <a:lstStyle/>
          <a:p>
            <a:r>
              <a:rPr lang="en-GB" dirty="0"/>
              <a:t>Summary – building up a </a:t>
            </a:r>
            <a:r>
              <a:rPr lang="en-GB" dirty="0" err="1"/>
              <a:t>ggplot</a:t>
            </a:r>
            <a:endParaRPr lang="en-GB" dirty="0"/>
          </a:p>
        </p:txBody>
      </p:sp>
      <p:sp>
        <p:nvSpPr>
          <p:cNvPr id="4" name="Content Placeholder 3">
            <a:extLst>
              <a:ext uri="{FF2B5EF4-FFF2-40B4-BE49-F238E27FC236}">
                <a16:creationId xmlns:a16="http://schemas.microsoft.com/office/drawing/2014/main" id="{7334930E-3C4B-8D2F-ADF0-D07A47935800}"/>
              </a:ext>
            </a:extLst>
          </p:cNvPr>
          <p:cNvSpPr txBox="1">
            <a:spLocks noGrp="1"/>
          </p:cNvSpPr>
          <p:nvPr>
            <p:ph idx="1"/>
          </p:nvPr>
        </p:nvSpPr>
        <p:spPr>
          <a:xfrm>
            <a:off x="806245" y="1864954"/>
            <a:ext cx="4247536" cy="1045414"/>
          </a:xfrm>
          <a:prstGeom prst="rect">
            <a:avLst/>
          </a:prstGeom>
          <a:solidFill>
            <a:schemeClr val="bg1">
              <a:lumMod val="95000"/>
            </a:schemeClr>
          </a:solidFill>
        </p:spPr>
        <p:txBody>
          <a:bodyPr wrap="square">
            <a:spAutoFit/>
          </a:bodyPr>
          <a:lstStyle/>
          <a:p>
            <a:pPr marL="0" indent="0">
              <a:buNone/>
            </a:pPr>
            <a:r>
              <a:rPr lang="en-GB" sz="1800" dirty="0" err="1">
                <a:latin typeface="Consolas" panose="020B0609020204030204" pitchFamily="49" charset="0"/>
              </a:rPr>
              <a:t>ggplot</a:t>
            </a:r>
            <a:r>
              <a:rPr lang="en-GB" sz="1800" dirty="0">
                <a:latin typeface="Consolas" panose="020B0609020204030204" pitchFamily="49" charset="0"/>
              </a:rPr>
              <a:t>(data, </a:t>
            </a:r>
            <a:r>
              <a:rPr lang="en-GB" sz="1800" dirty="0" err="1">
                <a:latin typeface="Consolas" panose="020B0609020204030204" pitchFamily="49" charset="0"/>
              </a:rPr>
              <a:t>aes</a:t>
            </a:r>
            <a:r>
              <a:rPr lang="en-GB" sz="1800" dirty="0">
                <a:latin typeface="Consolas" panose="020B0609020204030204" pitchFamily="49" charset="0"/>
              </a:rPr>
              <a:t>(x=</a:t>
            </a:r>
            <a:r>
              <a:rPr lang="en-GB" sz="1800" dirty="0" err="1">
                <a:latin typeface="Consolas" panose="020B0609020204030204" pitchFamily="49" charset="0"/>
              </a:rPr>
              <a:t>wt</a:t>
            </a:r>
            <a:r>
              <a:rPr lang="en-GB" sz="1800" dirty="0">
                <a:latin typeface="Consolas" panose="020B0609020204030204" pitchFamily="49" charset="0"/>
              </a:rPr>
              <a:t>, y=mpg)) +</a:t>
            </a:r>
          </a:p>
          <a:p>
            <a:pPr marL="0" indent="0">
              <a:buNone/>
            </a:pPr>
            <a:r>
              <a:rPr lang="en-GB" sz="1800" dirty="0">
                <a:latin typeface="Consolas" panose="020B0609020204030204" pitchFamily="49" charset="0"/>
              </a:rPr>
              <a:t> </a:t>
            </a:r>
            <a:r>
              <a:rPr lang="en-GB" sz="1800" dirty="0" err="1">
                <a:latin typeface="Consolas" panose="020B0609020204030204" pitchFamily="49" charset="0"/>
              </a:rPr>
              <a:t>geom_point</a:t>
            </a:r>
            <a:r>
              <a:rPr lang="en-GB" sz="1800" dirty="0">
                <a:latin typeface="Consolas" panose="020B0609020204030204" pitchFamily="49" charset="0"/>
              </a:rPr>
              <a:t>(colour=“red”) +</a:t>
            </a:r>
          </a:p>
          <a:p>
            <a:pPr marL="0" indent="0">
              <a:buNone/>
            </a:pPr>
            <a:r>
              <a:rPr lang="en-GB" sz="1800" dirty="0">
                <a:latin typeface="Consolas" panose="020B0609020204030204" pitchFamily="49" charset="0"/>
              </a:rPr>
              <a:t> </a:t>
            </a:r>
            <a:r>
              <a:rPr lang="en-GB" sz="1800" dirty="0" err="1">
                <a:latin typeface="Consolas" panose="020B0609020204030204" pitchFamily="49" charset="0"/>
              </a:rPr>
              <a:t>theme_phs</a:t>
            </a:r>
            <a:r>
              <a:rPr lang="en-GB" sz="1800" dirty="0">
                <a:latin typeface="Consolas" panose="020B0609020204030204" pitchFamily="49" charset="0"/>
              </a:rPr>
              <a:t>()</a:t>
            </a:r>
          </a:p>
        </p:txBody>
      </p:sp>
      <p:sp>
        <p:nvSpPr>
          <p:cNvPr id="5" name="Content Placeholder 3">
            <a:extLst>
              <a:ext uri="{FF2B5EF4-FFF2-40B4-BE49-F238E27FC236}">
                <a16:creationId xmlns:a16="http://schemas.microsoft.com/office/drawing/2014/main" id="{04F6753E-40B5-1590-C8B0-251DE6BBFE8A}"/>
              </a:ext>
            </a:extLst>
          </p:cNvPr>
          <p:cNvSpPr txBox="1">
            <a:spLocks/>
          </p:cNvSpPr>
          <p:nvPr/>
        </p:nvSpPr>
        <p:spPr>
          <a:xfrm>
            <a:off x="6213987" y="1852334"/>
            <a:ext cx="5338916" cy="1294713"/>
          </a:xfrm>
          <a:prstGeom prst="rect">
            <a:avLst/>
          </a:prstGeom>
          <a:solidFill>
            <a:schemeClr val="bg1">
              <a:lumMod val="95000"/>
            </a:schemeClr>
          </a:solidFill>
        </p:spPr>
        <p:txBody>
          <a:bodyPr vert="horz" wrap="square" lIns="91440" tIns="45720" rIns="91440" bIns="45720" rtlCol="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GB" sz="1800" dirty="0" err="1">
                <a:latin typeface="Consolas" panose="020B0609020204030204" pitchFamily="49" charset="0"/>
              </a:rPr>
              <a:t>ggplot</a:t>
            </a:r>
            <a:r>
              <a:rPr lang="en-GB" sz="1800" dirty="0">
                <a:latin typeface="Consolas" panose="020B0609020204030204" pitchFamily="49" charset="0"/>
              </a:rPr>
              <a:t>() +</a:t>
            </a:r>
          </a:p>
          <a:p>
            <a:pPr marL="0" indent="0">
              <a:buFont typeface="Arial" panose="020B0604020202020204" pitchFamily="34" charset="0"/>
              <a:buNone/>
            </a:pPr>
            <a:r>
              <a:rPr lang="en-GB" sz="1800" dirty="0">
                <a:latin typeface="Consolas" panose="020B0609020204030204" pitchFamily="49" charset="0"/>
              </a:rPr>
              <a:t> </a:t>
            </a:r>
            <a:r>
              <a:rPr lang="en-GB" sz="1800" dirty="0" err="1">
                <a:latin typeface="Consolas" panose="020B0609020204030204" pitchFamily="49" charset="0"/>
              </a:rPr>
              <a:t>geom_point</a:t>
            </a:r>
            <a:r>
              <a:rPr lang="en-GB" sz="1800" dirty="0">
                <a:latin typeface="Consolas" panose="020B0609020204030204" pitchFamily="49" charset="0"/>
              </a:rPr>
              <a:t>(data, </a:t>
            </a:r>
            <a:r>
              <a:rPr lang="en-GB" sz="1800" dirty="0" err="1">
                <a:latin typeface="Consolas" panose="020B0609020204030204" pitchFamily="49" charset="0"/>
              </a:rPr>
              <a:t>aes</a:t>
            </a:r>
            <a:r>
              <a:rPr lang="en-GB" sz="1800" dirty="0">
                <a:latin typeface="Consolas" panose="020B0609020204030204" pitchFamily="49" charset="0"/>
              </a:rPr>
              <a:t>(x=</a:t>
            </a:r>
            <a:r>
              <a:rPr lang="en-GB" sz="1800" dirty="0" err="1">
                <a:latin typeface="Consolas" panose="020B0609020204030204" pitchFamily="49" charset="0"/>
              </a:rPr>
              <a:t>wt</a:t>
            </a:r>
            <a:r>
              <a:rPr lang="en-GB" sz="1800" dirty="0">
                <a:latin typeface="Consolas" panose="020B0609020204030204" pitchFamily="49" charset="0"/>
              </a:rPr>
              <a:t>, y=mpg), colour=“red”) +</a:t>
            </a:r>
          </a:p>
          <a:p>
            <a:pPr marL="0" indent="0">
              <a:buFont typeface="Arial" panose="020B0604020202020204" pitchFamily="34" charset="0"/>
              <a:buNone/>
            </a:pPr>
            <a:r>
              <a:rPr lang="en-GB" sz="1800" dirty="0">
                <a:latin typeface="Consolas" panose="020B0609020204030204" pitchFamily="49" charset="0"/>
              </a:rPr>
              <a:t> </a:t>
            </a:r>
            <a:r>
              <a:rPr lang="en-GB" sz="1800" dirty="0" err="1">
                <a:latin typeface="Consolas" panose="020B0609020204030204" pitchFamily="49" charset="0"/>
              </a:rPr>
              <a:t>theme_phs</a:t>
            </a:r>
            <a:r>
              <a:rPr lang="en-GB" sz="1800" dirty="0">
                <a:latin typeface="Consolas" panose="020B0609020204030204" pitchFamily="49" charset="0"/>
              </a:rPr>
              <a:t>()</a:t>
            </a:r>
          </a:p>
        </p:txBody>
      </p:sp>
      <p:sp>
        <p:nvSpPr>
          <p:cNvPr id="6" name="TextBox 5">
            <a:extLst>
              <a:ext uri="{FF2B5EF4-FFF2-40B4-BE49-F238E27FC236}">
                <a16:creationId xmlns:a16="http://schemas.microsoft.com/office/drawing/2014/main" id="{E8FB5065-23F9-71D9-37EE-D2486B57B28C}"/>
              </a:ext>
            </a:extLst>
          </p:cNvPr>
          <p:cNvSpPr txBox="1"/>
          <p:nvPr/>
        </p:nvSpPr>
        <p:spPr>
          <a:xfrm>
            <a:off x="4483510" y="1339496"/>
            <a:ext cx="3018503" cy="369332"/>
          </a:xfrm>
          <a:prstGeom prst="rect">
            <a:avLst/>
          </a:prstGeom>
          <a:noFill/>
        </p:spPr>
        <p:txBody>
          <a:bodyPr wrap="square" rtlCol="0">
            <a:spAutoFit/>
          </a:bodyPr>
          <a:lstStyle/>
          <a:p>
            <a:r>
              <a:rPr lang="en-GB" dirty="0"/>
              <a:t>Always starts with </a:t>
            </a:r>
            <a:r>
              <a:rPr lang="en-GB" dirty="0" err="1"/>
              <a:t>ggplot</a:t>
            </a:r>
            <a:r>
              <a:rPr lang="en-GB" dirty="0"/>
              <a:t>()</a:t>
            </a:r>
          </a:p>
        </p:txBody>
      </p:sp>
      <p:cxnSp>
        <p:nvCxnSpPr>
          <p:cNvPr id="8" name="Straight Arrow Connector 7">
            <a:extLst>
              <a:ext uri="{FF2B5EF4-FFF2-40B4-BE49-F238E27FC236}">
                <a16:creationId xmlns:a16="http://schemas.microsoft.com/office/drawing/2014/main" id="{06B46BED-14F2-7997-13EE-B7E15C2A3593}"/>
              </a:ext>
            </a:extLst>
          </p:cNvPr>
          <p:cNvCxnSpPr/>
          <p:nvPr/>
        </p:nvCxnSpPr>
        <p:spPr>
          <a:xfrm flipH="1">
            <a:off x="1641987" y="1592826"/>
            <a:ext cx="2753032" cy="272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06E6282-807A-7E11-1C52-E580902429E1}"/>
              </a:ext>
            </a:extLst>
          </p:cNvPr>
          <p:cNvCxnSpPr>
            <a:cxnSpLocks/>
          </p:cNvCxnSpPr>
          <p:nvPr/>
        </p:nvCxnSpPr>
        <p:spPr>
          <a:xfrm>
            <a:off x="7076769" y="1539661"/>
            <a:ext cx="90947" cy="338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4DF5299-6580-C54A-566B-3EC6FC82EECE}"/>
              </a:ext>
            </a:extLst>
          </p:cNvPr>
          <p:cNvSpPr txBox="1"/>
          <p:nvPr/>
        </p:nvSpPr>
        <p:spPr>
          <a:xfrm>
            <a:off x="4483510" y="3434397"/>
            <a:ext cx="3018503" cy="369332"/>
          </a:xfrm>
          <a:prstGeom prst="rect">
            <a:avLst/>
          </a:prstGeom>
          <a:noFill/>
        </p:spPr>
        <p:txBody>
          <a:bodyPr wrap="square" rtlCol="0">
            <a:spAutoFit/>
          </a:bodyPr>
          <a:lstStyle/>
          <a:p>
            <a:r>
              <a:rPr lang="en-GB" dirty="0"/>
              <a:t>Need at least one </a:t>
            </a:r>
            <a:r>
              <a:rPr lang="en-GB" dirty="0" err="1"/>
              <a:t>geom</a:t>
            </a:r>
            <a:r>
              <a:rPr lang="en-GB" dirty="0"/>
              <a:t>_ layer</a:t>
            </a:r>
          </a:p>
        </p:txBody>
      </p:sp>
      <p:sp>
        <p:nvSpPr>
          <p:cNvPr id="13" name="TextBox 12">
            <a:extLst>
              <a:ext uri="{FF2B5EF4-FFF2-40B4-BE49-F238E27FC236}">
                <a16:creationId xmlns:a16="http://schemas.microsoft.com/office/drawing/2014/main" id="{6C4EDC0E-EFE6-4A01-29B7-E1D97285AE67}"/>
              </a:ext>
            </a:extLst>
          </p:cNvPr>
          <p:cNvSpPr txBox="1"/>
          <p:nvPr/>
        </p:nvSpPr>
        <p:spPr>
          <a:xfrm>
            <a:off x="4483510" y="3848016"/>
            <a:ext cx="3018503" cy="2031325"/>
          </a:xfrm>
          <a:prstGeom prst="rect">
            <a:avLst/>
          </a:prstGeom>
          <a:noFill/>
        </p:spPr>
        <p:txBody>
          <a:bodyPr wrap="square" rtlCol="0">
            <a:spAutoFit/>
          </a:bodyPr>
          <a:lstStyle/>
          <a:p>
            <a:r>
              <a:rPr lang="en-GB" dirty="0"/>
              <a:t>Always need data and </a:t>
            </a:r>
            <a:r>
              <a:rPr lang="en-GB" dirty="0" err="1"/>
              <a:t>aes</a:t>
            </a:r>
            <a:r>
              <a:rPr lang="en-GB" dirty="0"/>
              <a:t>() …..</a:t>
            </a:r>
          </a:p>
          <a:p>
            <a:r>
              <a:rPr lang="en-GB" dirty="0"/>
              <a:t>These can go in </a:t>
            </a:r>
            <a:r>
              <a:rPr lang="en-GB" dirty="0" err="1"/>
              <a:t>ggplot</a:t>
            </a:r>
            <a:r>
              <a:rPr lang="en-GB" dirty="0"/>
              <a:t>() and be applied to all layers (unless specified otherwise), or be added to each </a:t>
            </a:r>
            <a:r>
              <a:rPr lang="en-GB" dirty="0" err="1"/>
              <a:t>geom</a:t>
            </a:r>
            <a:r>
              <a:rPr lang="en-GB" dirty="0"/>
              <a:t>_ (useful in more complex plots)</a:t>
            </a:r>
          </a:p>
        </p:txBody>
      </p:sp>
      <p:sp>
        <p:nvSpPr>
          <p:cNvPr id="14" name="TextBox 13">
            <a:extLst>
              <a:ext uri="{FF2B5EF4-FFF2-40B4-BE49-F238E27FC236}">
                <a16:creationId xmlns:a16="http://schemas.microsoft.com/office/drawing/2014/main" id="{1949F971-AB71-5EB0-FF17-AD2958DB95FB}"/>
              </a:ext>
            </a:extLst>
          </p:cNvPr>
          <p:cNvSpPr txBox="1"/>
          <p:nvPr/>
        </p:nvSpPr>
        <p:spPr>
          <a:xfrm>
            <a:off x="8185354" y="3524850"/>
            <a:ext cx="3018503" cy="646331"/>
          </a:xfrm>
          <a:prstGeom prst="rect">
            <a:avLst/>
          </a:prstGeom>
          <a:noFill/>
        </p:spPr>
        <p:txBody>
          <a:bodyPr wrap="square" rtlCol="0">
            <a:spAutoFit/>
          </a:bodyPr>
          <a:lstStyle/>
          <a:p>
            <a:r>
              <a:rPr lang="en-GB" dirty="0"/>
              <a:t>The “+” goes at the </a:t>
            </a:r>
            <a:r>
              <a:rPr lang="en-GB" i="1" dirty="0"/>
              <a:t>end </a:t>
            </a:r>
            <a:r>
              <a:rPr lang="en-GB" dirty="0"/>
              <a:t> of the line, always</a:t>
            </a:r>
          </a:p>
        </p:txBody>
      </p:sp>
      <p:sp>
        <p:nvSpPr>
          <p:cNvPr id="15" name="TextBox 14">
            <a:extLst>
              <a:ext uri="{FF2B5EF4-FFF2-40B4-BE49-F238E27FC236}">
                <a16:creationId xmlns:a16="http://schemas.microsoft.com/office/drawing/2014/main" id="{61FE9F8C-E222-3B5D-5336-4D98DDD5A623}"/>
              </a:ext>
            </a:extLst>
          </p:cNvPr>
          <p:cNvSpPr txBox="1"/>
          <p:nvPr/>
        </p:nvSpPr>
        <p:spPr>
          <a:xfrm>
            <a:off x="294967" y="4080373"/>
            <a:ext cx="3018503" cy="646331"/>
          </a:xfrm>
          <a:prstGeom prst="rect">
            <a:avLst/>
          </a:prstGeom>
          <a:noFill/>
        </p:spPr>
        <p:txBody>
          <a:bodyPr wrap="square" rtlCol="0">
            <a:spAutoFit/>
          </a:bodyPr>
          <a:lstStyle/>
          <a:p>
            <a:r>
              <a:rPr lang="en-GB" dirty="0"/>
              <a:t>Add titles, labels to make your plot more easily readable</a:t>
            </a:r>
          </a:p>
        </p:txBody>
      </p:sp>
    </p:spTree>
    <p:extLst>
      <p:ext uri="{BB962C8B-B14F-4D97-AF65-F5344CB8AC3E}">
        <p14:creationId xmlns:p14="http://schemas.microsoft.com/office/powerpoint/2010/main" val="21812440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57F4D-890C-2146-861E-FAD6C999E263}"/>
              </a:ext>
            </a:extLst>
          </p:cNvPr>
          <p:cNvSpPr>
            <a:spLocks noGrp="1"/>
          </p:cNvSpPr>
          <p:nvPr>
            <p:ph type="title"/>
          </p:nvPr>
        </p:nvSpPr>
        <p:spPr/>
        <p:txBody>
          <a:bodyPr/>
          <a:lstStyle/>
          <a:p>
            <a:r>
              <a:rPr lang="en-GB" dirty="0"/>
              <a:t>Resources</a:t>
            </a:r>
          </a:p>
        </p:txBody>
      </p:sp>
      <p:sp>
        <p:nvSpPr>
          <p:cNvPr id="3" name="Content Placeholder 2">
            <a:extLst>
              <a:ext uri="{FF2B5EF4-FFF2-40B4-BE49-F238E27FC236}">
                <a16:creationId xmlns:a16="http://schemas.microsoft.com/office/drawing/2014/main" id="{46E8AD10-7712-FFB9-4306-D0BE98075808}"/>
              </a:ext>
            </a:extLst>
          </p:cNvPr>
          <p:cNvSpPr>
            <a:spLocks noGrp="1"/>
          </p:cNvSpPr>
          <p:nvPr>
            <p:ph idx="1"/>
          </p:nvPr>
        </p:nvSpPr>
        <p:spPr/>
        <p:txBody>
          <a:bodyPr/>
          <a:lstStyle/>
          <a:p>
            <a:r>
              <a:rPr lang="en-GB" dirty="0">
                <a:solidFill>
                  <a:srgbClr val="0563C1"/>
                </a:solidFill>
                <a:hlinkClick r:id="rId2">
                  <a:extLst>
                    <a:ext uri="{A12FA001-AC4F-418D-AE19-62706E023703}">
                      <ahyp:hlinkClr xmlns:ahyp="http://schemas.microsoft.com/office/drawing/2018/hyperlinkcolor" val="tx"/>
                    </a:ext>
                  </a:extLst>
                </a:hlinkClick>
              </a:rPr>
              <a:t>https://www.data-to-viz.com/ </a:t>
            </a:r>
          </a:p>
          <a:p>
            <a:pPr marL="0" indent="0">
              <a:buNone/>
            </a:pPr>
            <a:r>
              <a:rPr lang="en-GB" dirty="0"/>
              <a:t>Information to help you decide on the most appropriate graph for your data. Common errors to avoid. Links to code</a:t>
            </a:r>
          </a:p>
          <a:p>
            <a:r>
              <a:rPr lang="en-GB" dirty="0">
                <a:solidFill>
                  <a:srgbClr val="0563C1"/>
                </a:solidFill>
                <a:hlinkClick r:id="rId2">
                  <a:extLst>
                    <a:ext uri="{A12FA001-AC4F-418D-AE19-62706E023703}">
                      <ahyp:hlinkClr xmlns:ahyp="http://schemas.microsoft.com/office/drawing/2018/hyperlinkcolor" val="tx"/>
                    </a:ext>
                  </a:extLst>
                </a:hlinkClick>
              </a:rPr>
              <a:t>https://r-graph-gallery.com/</a:t>
            </a:r>
            <a:endParaRPr lang="en-GB" dirty="0"/>
          </a:p>
          <a:p>
            <a:pPr marL="0" indent="0">
              <a:buNone/>
            </a:pPr>
            <a:r>
              <a:rPr lang="en-GB" dirty="0"/>
              <a:t>Examples of different graph types with code</a:t>
            </a:r>
          </a:p>
          <a:p>
            <a:pPr marL="0" indent="0">
              <a:buNone/>
            </a:pPr>
            <a:endParaRPr lang="en-GB" dirty="0"/>
          </a:p>
          <a:p>
            <a:pPr marL="0" indent="0">
              <a:buNone/>
            </a:pPr>
            <a:endParaRPr lang="en-GB" dirty="0"/>
          </a:p>
          <a:p>
            <a:pPr marL="0" indent="0">
              <a:buNone/>
            </a:pPr>
            <a:r>
              <a:rPr lang="en-GB" dirty="0">
                <a:hlinkClick r:id="rId3"/>
              </a:rPr>
              <a:t>R for Data Science (2e) - 2  Data visualization (hadley.nz)</a:t>
            </a:r>
            <a:r>
              <a:rPr lang="en-GB" dirty="0"/>
              <a:t> – book chapter with code, reproducible examples and exercises.</a:t>
            </a:r>
          </a:p>
          <a:p>
            <a:pPr marL="0" indent="0">
              <a:buNone/>
            </a:pPr>
            <a:endParaRPr lang="en-GB" dirty="0"/>
          </a:p>
        </p:txBody>
      </p:sp>
    </p:spTree>
    <p:extLst>
      <p:ext uri="{BB962C8B-B14F-4D97-AF65-F5344CB8AC3E}">
        <p14:creationId xmlns:p14="http://schemas.microsoft.com/office/powerpoint/2010/main" val="1468387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3470E-64BD-48E6-8DDA-37BB4933A521}"/>
              </a:ext>
            </a:extLst>
          </p:cNvPr>
          <p:cNvSpPr>
            <a:spLocks noGrp="1"/>
          </p:cNvSpPr>
          <p:nvPr>
            <p:ph type="title"/>
          </p:nvPr>
        </p:nvSpPr>
        <p:spPr/>
        <p:txBody>
          <a:bodyPr/>
          <a:lstStyle/>
          <a:p>
            <a:r>
              <a:rPr lang="en-GB" dirty="0"/>
              <a:t>Why visualising data is important</a:t>
            </a:r>
          </a:p>
        </p:txBody>
      </p:sp>
      <p:sp>
        <p:nvSpPr>
          <p:cNvPr id="3" name="Content Placeholder 2">
            <a:extLst>
              <a:ext uri="{FF2B5EF4-FFF2-40B4-BE49-F238E27FC236}">
                <a16:creationId xmlns:a16="http://schemas.microsoft.com/office/drawing/2014/main" id="{D847CE8F-9CD3-41F3-9633-11F0650A8B60}"/>
              </a:ext>
            </a:extLst>
          </p:cNvPr>
          <p:cNvSpPr>
            <a:spLocks noGrp="1"/>
          </p:cNvSpPr>
          <p:nvPr>
            <p:ph idx="1"/>
          </p:nvPr>
        </p:nvSpPr>
        <p:spPr>
          <a:xfrm>
            <a:off x="838200" y="1825625"/>
            <a:ext cx="4023049" cy="4351338"/>
          </a:xfrm>
        </p:spPr>
        <p:txBody>
          <a:bodyPr/>
          <a:lstStyle/>
          <a:p>
            <a:r>
              <a:rPr lang="en-GB" dirty="0"/>
              <a:t>These datasets all have the same mean, median, standard deviation</a:t>
            </a:r>
          </a:p>
        </p:txBody>
      </p:sp>
      <p:pic>
        <p:nvPicPr>
          <p:cNvPr id="2050" name="Picture 2" descr="The Datasaurus Dozen">
            <a:extLst>
              <a:ext uri="{FF2B5EF4-FFF2-40B4-BE49-F238E27FC236}">
                <a16:creationId xmlns:a16="http://schemas.microsoft.com/office/drawing/2014/main" id="{BC4BE49D-BF8E-4D5A-8862-BFF17BE8104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07523" y="1690691"/>
            <a:ext cx="5909780" cy="4128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8945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7C5D2-39F8-4442-9218-AC866DADDA4A}"/>
              </a:ext>
            </a:extLst>
          </p:cNvPr>
          <p:cNvSpPr>
            <a:spLocks noGrp="1"/>
          </p:cNvSpPr>
          <p:nvPr>
            <p:ph type="title"/>
          </p:nvPr>
        </p:nvSpPr>
        <p:spPr/>
        <p:txBody>
          <a:bodyPr/>
          <a:lstStyle/>
          <a:p>
            <a:r>
              <a:rPr lang="en-GB" dirty="0"/>
              <a:t>What is ggplot2</a:t>
            </a:r>
          </a:p>
        </p:txBody>
      </p:sp>
      <p:sp>
        <p:nvSpPr>
          <p:cNvPr id="3" name="Content Placeholder 2">
            <a:extLst>
              <a:ext uri="{FF2B5EF4-FFF2-40B4-BE49-F238E27FC236}">
                <a16:creationId xmlns:a16="http://schemas.microsoft.com/office/drawing/2014/main" id="{EC42413C-5895-4B10-B46E-5371C9FFD3B3}"/>
              </a:ext>
            </a:extLst>
          </p:cNvPr>
          <p:cNvSpPr>
            <a:spLocks noGrp="1"/>
          </p:cNvSpPr>
          <p:nvPr>
            <p:ph idx="1"/>
          </p:nvPr>
        </p:nvSpPr>
        <p:spPr/>
        <p:txBody>
          <a:bodyPr/>
          <a:lstStyle/>
          <a:p>
            <a:r>
              <a:rPr lang="en-GB" dirty="0"/>
              <a:t>A package for creating plots</a:t>
            </a:r>
          </a:p>
          <a:p>
            <a:r>
              <a:rPr lang="en-GB" dirty="0"/>
              <a:t>Part of </a:t>
            </a:r>
            <a:r>
              <a:rPr lang="en-GB" dirty="0" err="1"/>
              <a:t>tidyverse</a:t>
            </a:r>
            <a:endParaRPr lang="en-GB" dirty="0"/>
          </a:p>
          <a:p>
            <a:endParaRPr lang="en-GB" dirty="0"/>
          </a:p>
          <a:p>
            <a:r>
              <a:rPr lang="en-GB" dirty="0"/>
              <a:t>Implements “grammar of graphics” to create graphs </a:t>
            </a:r>
          </a:p>
          <a:p>
            <a:r>
              <a:rPr lang="en-GB" dirty="0"/>
              <a:t> - this means a framework following a layered approach to construct visualisations of data</a:t>
            </a:r>
          </a:p>
        </p:txBody>
      </p:sp>
    </p:spTree>
    <p:extLst>
      <p:ext uri="{BB962C8B-B14F-4D97-AF65-F5344CB8AC3E}">
        <p14:creationId xmlns:p14="http://schemas.microsoft.com/office/powerpoint/2010/main" val="2070075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0B84F-AA76-427C-8A59-ECFAED89D069}"/>
              </a:ext>
            </a:extLst>
          </p:cNvPr>
          <p:cNvSpPr>
            <a:spLocks noGrp="1"/>
          </p:cNvSpPr>
          <p:nvPr>
            <p:ph type="title"/>
          </p:nvPr>
        </p:nvSpPr>
        <p:spPr/>
        <p:txBody>
          <a:bodyPr/>
          <a:lstStyle/>
          <a:p>
            <a:r>
              <a:rPr lang="en-GB" dirty="0" err="1"/>
              <a:t>ggplot</a:t>
            </a:r>
            <a:r>
              <a:rPr lang="en-GB" dirty="0"/>
              <a:t> layers</a:t>
            </a:r>
          </a:p>
        </p:txBody>
      </p:sp>
      <p:pic>
        <p:nvPicPr>
          <p:cNvPr id="5" name="Content Placeholder 4">
            <a:extLst>
              <a:ext uri="{FF2B5EF4-FFF2-40B4-BE49-F238E27FC236}">
                <a16:creationId xmlns:a16="http://schemas.microsoft.com/office/drawing/2014/main" id="{BB4C6E81-4C2B-4CD7-A9BC-B217F15D37F1}"/>
              </a:ext>
            </a:extLst>
          </p:cNvPr>
          <p:cNvPicPr>
            <a:picLocks noGrp="1" noChangeAspect="1"/>
          </p:cNvPicPr>
          <p:nvPr>
            <p:ph idx="1"/>
          </p:nvPr>
        </p:nvPicPr>
        <p:blipFill>
          <a:blip r:embed="rId2"/>
          <a:stretch>
            <a:fillRect/>
          </a:stretch>
        </p:blipFill>
        <p:spPr>
          <a:xfrm>
            <a:off x="209050" y="2067008"/>
            <a:ext cx="6677025" cy="3600450"/>
          </a:xfrm>
        </p:spPr>
      </p:pic>
      <p:sp>
        <p:nvSpPr>
          <p:cNvPr id="6" name="TextBox 5">
            <a:extLst>
              <a:ext uri="{FF2B5EF4-FFF2-40B4-BE49-F238E27FC236}">
                <a16:creationId xmlns:a16="http://schemas.microsoft.com/office/drawing/2014/main" id="{AA843767-6207-4EF6-9632-6892CFB854AE}"/>
              </a:ext>
            </a:extLst>
          </p:cNvPr>
          <p:cNvSpPr txBox="1"/>
          <p:nvPr/>
        </p:nvSpPr>
        <p:spPr>
          <a:xfrm>
            <a:off x="6727370" y="5010539"/>
            <a:ext cx="2584580" cy="338554"/>
          </a:xfrm>
          <a:prstGeom prst="rect">
            <a:avLst/>
          </a:prstGeom>
          <a:noFill/>
        </p:spPr>
        <p:txBody>
          <a:bodyPr wrap="square" rtlCol="0">
            <a:spAutoFit/>
          </a:bodyPr>
          <a:lstStyle/>
          <a:p>
            <a:r>
              <a:rPr lang="en-GB" sz="1600" dirty="0"/>
              <a:t>The dataset(s)</a:t>
            </a:r>
          </a:p>
        </p:txBody>
      </p:sp>
      <p:sp>
        <p:nvSpPr>
          <p:cNvPr id="7" name="TextBox 6">
            <a:extLst>
              <a:ext uri="{FF2B5EF4-FFF2-40B4-BE49-F238E27FC236}">
                <a16:creationId xmlns:a16="http://schemas.microsoft.com/office/drawing/2014/main" id="{3579A2B2-523E-4166-9648-808C2F381625}"/>
              </a:ext>
            </a:extLst>
          </p:cNvPr>
          <p:cNvSpPr txBox="1"/>
          <p:nvPr/>
        </p:nvSpPr>
        <p:spPr>
          <a:xfrm>
            <a:off x="8579498" y="5904047"/>
            <a:ext cx="2584580" cy="369332"/>
          </a:xfrm>
          <a:prstGeom prst="rect">
            <a:avLst/>
          </a:prstGeom>
          <a:noFill/>
        </p:spPr>
        <p:txBody>
          <a:bodyPr wrap="square" rtlCol="0">
            <a:spAutoFit/>
          </a:bodyPr>
          <a:lstStyle/>
          <a:p>
            <a:r>
              <a:rPr lang="en-GB" dirty="0"/>
              <a:t>The dataset(s)</a:t>
            </a:r>
          </a:p>
        </p:txBody>
      </p:sp>
      <p:sp>
        <p:nvSpPr>
          <p:cNvPr id="8" name="TextBox 7">
            <a:extLst>
              <a:ext uri="{FF2B5EF4-FFF2-40B4-BE49-F238E27FC236}">
                <a16:creationId xmlns:a16="http://schemas.microsoft.com/office/drawing/2014/main" id="{4DDF3B16-6724-4CD1-A318-DD7CB5436407}"/>
              </a:ext>
            </a:extLst>
          </p:cNvPr>
          <p:cNvSpPr txBox="1"/>
          <p:nvPr/>
        </p:nvSpPr>
        <p:spPr>
          <a:xfrm>
            <a:off x="6727370" y="3234442"/>
            <a:ext cx="4066592" cy="338554"/>
          </a:xfrm>
          <a:prstGeom prst="rect">
            <a:avLst/>
          </a:prstGeom>
          <a:noFill/>
        </p:spPr>
        <p:txBody>
          <a:bodyPr wrap="square" rtlCol="0">
            <a:spAutoFit/>
          </a:bodyPr>
          <a:lstStyle/>
          <a:p>
            <a:r>
              <a:rPr lang="en-GB" sz="1600" dirty="0"/>
              <a:t>e.g. mean, confidence intervals, quantiles</a:t>
            </a:r>
          </a:p>
        </p:txBody>
      </p:sp>
      <p:sp>
        <p:nvSpPr>
          <p:cNvPr id="9" name="TextBox 8">
            <a:extLst>
              <a:ext uri="{FF2B5EF4-FFF2-40B4-BE49-F238E27FC236}">
                <a16:creationId xmlns:a16="http://schemas.microsoft.com/office/drawing/2014/main" id="{119CDB33-C4E3-4DD9-B8B0-17FEB926EB13}"/>
              </a:ext>
            </a:extLst>
          </p:cNvPr>
          <p:cNvSpPr txBox="1"/>
          <p:nvPr/>
        </p:nvSpPr>
        <p:spPr>
          <a:xfrm>
            <a:off x="6727370" y="4129530"/>
            <a:ext cx="2584580" cy="338554"/>
          </a:xfrm>
          <a:prstGeom prst="rect">
            <a:avLst/>
          </a:prstGeom>
          <a:noFill/>
        </p:spPr>
        <p:txBody>
          <a:bodyPr wrap="square" rtlCol="0">
            <a:spAutoFit/>
          </a:bodyPr>
          <a:lstStyle/>
          <a:p>
            <a:r>
              <a:rPr lang="en-GB" sz="1600" dirty="0"/>
              <a:t>Lines, bars , points?</a:t>
            </a:r>
          </a:p>
        </p:txBody>
      </p:sp>
      <p:sp>
        <p:nvSpPr>
          <p:cNvPr id="10" name="TextBox 9">
            <a:extLst>
              <a:ext uri="{FF2B5EF4-FFF2-40B4-BE49-F238E27FC236}">
                <a16:creationId xmlns:a16="http://schemas.microsoft.com/office/drawing/2014/main" id="{78FE16C1-DA9C-4FF5-B11F-A994D3680C14}"/>
              </a:ext>
            </a:extLst>
          </p:cNvPr>
          <p:cNvSpPr txBox="1"/>
          <p:nvPr/>
        </p:nvSpPr>
        <p:spPr>
          <a:xfrm>
            <a:off x="6727370" y="4576284"/>
            <a:ext cx="2584580" cy="338554"/>
          </a:xfrm>
          <a:prstGeom prst="rect">
            <a:avLst/>
          </a:prstGeom>
          <a:noFill/>
        </p:spPr>
        <p:txBody>
          <a:bodyPr wrap="square" rtlCol="0">
            <a:spAutoFit/>
          </a:bodyPr>
          <a:lstStyle/>
          <a:p>
            <a:r>
              <a:rPr lang="en-GB" sz="1600" dirty="0"/>
              <a:t>Axes, plot position</a:t>
            </a:r>
          </a:p>
        </p:txBody>
      </p:sp>
      <p:sp>
        <p:nvSpPr>
          <p:cNvPr id="11" name="TextBox 10">
            <a:extLst>
              <a:ext uri="{FF2B5EF4-FFF2-40B4-BE49-F238E27FC236}">
                <a16:creationId xmlns:a16="http://schemas.microsoft.com/office/drawing/2014/main" id="{53407DEF-DE10-470C-A026-E8CD1EFEDA37}"/>
              </a:ext>
            </a:extLst>
          </p:cNvPr>
          <p:cNvSpPr txBox="1"/>
          <p:nvPr/>
        </p:nvSpPr>
        <p:spPr>
          <a:xfrm>
            <a:off x="6727370" y="3628092"/>
            <a:ext cx="5075854" cy="584775"/>
          </a:xfrm>
          <a:prstGeom prst="rect">
            <a:avLst/>
          </a:prstGeom>
          <a:noFill/>
        </p:spPr>
        <p:txBody>
          <a:bodyPr wrap="square" rtlCol="0">
            <a:spAutoFit/>
          </a:bodyPr>
          <a:lstStyle/>
          <a:p>
            <a:r>
              <a:rPr lang="en-GB" sz="1600" dirty="0"/>
              <a:t>Non-data aesthetics, i.e. plot style,  makes things look pretty</a:t>
            </a:r>
          </a:p>
        </p:txBody>
      </p:sp>
      <p:sp>
        <p:nvSpPr>
          <p:cNvPr id="12" name="TextBox 11">
            <a:extLst>
              <a:ext uri="{FF2B5EF4-FFF2-40B4-BE49-F238E27FC236}">
                <a16:creationId xmlns:a16="http://schemas.microsoft.com/office/drawing/2014/main" id="{BA0CEECF-F2E4-4E9A-B233-9D2D1C7214D5}"/>
              </a:ext>
            </a:extLst>
          </p:cNvPr>
          <p:cNvSpPr txBox="1"/>
          <p:nvPr/>
        </p:nvSpPr>
        <p:spPr>
          <a:xfrm>
            <a:off x="6727370" y="2780134"/>
            <a:ext cx="3778898" cy="338554"/>
          </a:xfrm>
          <a:prstGeom prst="rect">
            <a:avLst/>
          </a:prstGeom>
          <a:noFill/>
        </p:spPr>
        <p:txBody>
          <a:bodyPr wrap="square" rtlCol="0">
            <a:spAutoFit/>
          </a:bodyPr>
          <a:lstStyle/>
          <a:p>
            <a:r>
              <a:rPr lang="en-GB" sz="1600" dirty="0"/>
              <a:t>Coordinate system (cartesian, polar)</a:t>
            </a:r>
          </a:p>
        </p:txBody>
      </p:sp>
      <p:sp>
        <p:nvSpPr>
          <p:cNvPr id="13" name="TextBox 12">
            <a:extLst>
              <a:ext uri="{FF2B5EF4-FFF2-40B4-BE49-F238E27FC236}">
                <a16:creationId xmlns:a16="http://schemas.microsoft.com/office/drawing/2014/main" id="{91F9B971-6A3F-49B5-B584-1CCBE40EE266}"/>
              </a:ext>
            </a:extLst>
          </p:cNvPr>
          <p:cNvSpPr txBox="1"/>
          <p:nvPr/>
        </p:nvSpPr>
        <p:spPr>
          <a:xfrm>
            <a:off x="6727370" y="2301171"/>
            <a:ext cx="3778898" cy="338554"/>
          </a:xfrm>
          <a:prstGeom prst="rect">
            <a:avLst/>
          </a:prstGeom>
          <a:noFill/>
        </p:spPr>
        <p:txBody>
          <a:bodyPr wrap="square" rtlCol="0">
            <a:spAutoFit/>
          </a:bodyPr>
          <a:lstStyle/>
          <a:p>
            <a:r>
              <a:rPr lang="en-GB" sz="1600" dirty="0"/>
              <a:t>Subplots based on multiple variables</a:t>
            </a:r>
          </a:p>
        </p:txBody>
      </p:sp>
    </p:spTree>
    <p:extLst>
      <p:ext uri="{BB962C8B-B14F-4D97-AF65-F5344CB8AC3E}">
        <p14:creationId xmlns:p14="http://schemas.microsoft.com/office/powerpoint/2010/main" val="714421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2880D-8DD1-4E08-B625-DC9447F34233}"/>
              </a:ext>
            </a:extLst>
          </p:cNvPr>
          <p:cNvSpPr>
            <a:spLocks noGrp="1"/>
          </p:cNvSpPr>
          <p:nvPr>
            <p:ph type="title"/>
          </p:nvPr>
        </p:nvSpPr>
        <p:spPr/>
        <p:txBody>
          <a:bodyPr/>
          <a:lstStyle/>
          <a:p>
            <a:r>
              <a:rPr lang="en-GB" dirty="0"/>
              <a:t>Why ggplot2?</a:t>
            </a:r>
          </a:p>
        </p:txBody>
      </p:sp>
      <p:sp>
        <p:nvSpPr>
          <p:cNvPr id="3" name="Content Placeholder 2">
            <a:extLst>
              <a:ext uri="{FF2B5EF4-FFF2-40B4-BE49-F238E27FC236}">
                <a16:creationId xmlns:a16="http://schemas.microsoft.com/office/drawing/2014/main" id="{894BFEFA-94B7-4F0D-B257-6D6D1B06CB17}"/>
              </a:ext>
            </a:extLst>
          </p:cNvPr>
          <p:cNvSpPr>
            <a:spLocks noGrp="1"/>
          </p:cNvSpPr>
          <p:nvPr>
            <p:ph idx="1"/>
          </p:nvPr>
        </p:nvSpPr>
        <p:spPr/>
        <p:txBody>
          <a:bodyPr/>
          <a:lstStyle/>
          <a:p>
            <a:r>
              <a:rPr lang="en-GB" dirty="0"/>
              <a:t>Well developed package</a:t>
            </a:r>
          </a:p>
          <a:p>
            <a:r>
              <a:rPr lang="en-GB" dirty="0"/>
              <a:t>Lots of options/type of graph</a:t>
            </a:r>
          </a:p>
          <a:p>
            <a:r>
              <a:rPr lang="en-GB" dirty="0"/>
              <a:t>Well supported, lots of online resources</a:t>
            </a:r>
          </a:p>
          <a:p>
            <a:pPr marL="342900" lvl="1" indent="0">
              <a:buNone/>
            </a:pPr>
            <a:r>
              <a:rPr lang="en-GB" dirty="0"/>
              <a:t>E.g.</a:t>
            </a:r>
          </a:p>
          <a:p>
            <a:pPr marL="0" indent="0">
              <a:buNone/>
            </a:pPr>
            <a:r>
              <a:rPr lang="en-GB" dirty="0">
                <a:hlinkClick r:id="rId2"/>
              </a:rPr>
              <a:t>https://r-graph-gallery.com/ggplot2-package.html</a:t>
            </a:r>
            <a:r>
              <a:rPr lang="en-GB" dirty="0"/>
              <a:t> </a:t>
            </a:r>
          </a:p>
          <a:p>
            <a:pPr marL="0" indent="0">
              <a:buNone/>
            </a:pPr>
            <a:endParaRPr lang="en-GB" dirty="0"/>
          </a:p>
          <a:p>
            <a:pPr marL="0" indent="0">
              <a:buNone/>
            </a:pPr>
            <a:r>
              <a:rPr lang="en-GB" dirty="0">
                <a:hlinkClick r:id="rId3"/>
              </a:rPr>
              <a:t>R for Data Science (2e) - 2  Data visualization (hadley.nz)</a:t>
            </a:r>
            <a:endParaRPr lang="en-GB" dirty="0"/>
          </a:p>
          <a:p>
            <a:pPr marL="0" indent="0">
              <a:buNone/>
            </a:pPr>
            <a:endParaRPr lang="en-GB" dirty="0"/>
          </a:p>
        </p:txBody>
      </p:sp>
    </p:spTree>
    <p:extLst>
      <p:ext uri="{BB962C8B-B14F-4D97-AF65-F5344CB8AC3E}">
        <p14:creationId xmlns:p14="http://schemas.microsoft.com/office/powerpoint/2010/main" val="2382729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E21892D4-91F9-45C0-9568-C01068B92376}"/>
              </a:ext>
            </a:extLst>
          </p:cNvPr>
          <p:cNvPicPr>
            <a:picLocks noChangeAspect="1"/>
          </p:cNvPicPr>
          <p:nvPr/>
        </p:nvPicPr>
        <p:blipFill>
          <a:blip r:embed="rId2"/>
          <a:stretch>
            <a:fillRect/>
          </a:stretch>
        </p:blipFill>
        <p:spPr>
          <a:xfrm>
            <a:off x="6627608" y="1825623"/>
            <a:ext cx="5426074" cy="4113059"/>
          </a:xfrm>
          <a:prstGeom prst="rect">
            <a:avLst/>
          </a:prstGeom>
        </p:spPr>
      </p:pic>
      <p:sp>
        <p:nvSpPr>
          <p:cNvPr id="2" name="Title 1">
            <a:extLst>
              <a:ext uri="{FF2B5EF4-FFF2-40B4-BE49-F238E27FC236}">
                <a16:creationId xmlns:a16="http://schemas.microsoft.com/office/drawing/2014/main" id="{B8963267-1C7F-4482-A284-8D32184CD150}"/>
              </a:ext>
            </a:extLst>
          </p:cNvPr>
          <p:cNvSpPr>
            <a:spLocks noGrp="1"/>
          </p:cNvSpPr>
          <p:nvPr>
            <p:ph type="title"/>
          </p:nvPr>
        </p:nvSpPr>
        <p:spPr/>
        <p:txBody>
          <a:bodyPr/>
          <a:lstStyle/>
          <a:p>
            <a:r>
              <a:rPr lang="en-GB" dirty="0" err="1"/>
              <a:t>Geom_point</a:t>
            </a:r>
            <a:r>
              <a:rPr lang="en-GB" dirty="0"/>
              <a:t> example</a:t>
            </a:r>
          </a:p>
        </p:txBody>
      </p:sp>
      <p:sp>
        <p:nvSpPr>
          <p:cNvPr id="3" name="Content Placeholder 2">
            <a:extLst>
              <a:ext uri="{FF2B5EF4-FFF2-40B4-BE49-F238E27FC236}">
                <a16:creationId xmlns:a16="http://schemas.microsoft.com/office/drawing/2014/main" id="{96A05B51-13E3-4F25-8987-60250243171C}"/>
              </a:ext>
            </a:extLst>
          </p:cNvPr>
          <p:cNvSpPr>
            <a:spLocks noGrp="1"/>
          </p:cNvSpPr>
          <p:nvPr>
            <p:ph idx="1"/>
          </p:nvPr>
        </p:nvSpPr>
        <p:spPr>
          <a:xfrm>
            <a:off x="838201" y="1825624"/>
            <a:ext cx="6024715" cy="4113059"/>
          </a:xfrm>
          <a:solidFill>
            <a:schemeClr val="bg1">
              <a:lumMod val="85000"/>
            </a:schemeClr>
          </a:solidFill>
        </p:spPr>
        <p:txBody>
          <a:bodyPr>
            <a:normAutofit/>
          </a:bodyPr>
          <a:lstStyle/>
          <a:p>
            <a:pPr marL="0" indent="0">
              <a:buNone/>
            </a:pPr>
            <a:r>
              <a:rPr lang="en-GB" sz="1800" i="1" dirty="0">
                <a:solidFill>
                  <a:schemeClr val="tx1">
                    <a:lumMod val="65000"/>
                    <a:lumOff val="35000"/>
                  </a:schemeClr>
                </a:solidFill>
                <a:latin typeface="Consolas" panose="020B0609020204030204" pitchFamily="49" charset="0"/>
              </a:rPr>
              <a:t># Keep 30 first rows in the </a:t>
            </a:r>
            <a:r>
              <a:rPr lang="en-GB" sz="1800" i="1" dirty="0" err="1">
                <a:solidFill>
                  <a:schemeClr val="tx1">
                    <a:lumMod val="65000"/>
                    <a:lumOff val="35000"/>
                  </a:schemeClr>
                </a:solidFill>
                <a:latin typeface="Consolas" panose="020B0609020204030204" pitchFamily="49" charset="0"/>
              </a:rPr>
              <a:t>mtcars</a:t>
            </a:r>
            <a:r>
              <a:rPr lang="en-GB" sz="1800" i="1" dirty="0">
                <a:solidFill>
                  <a:schemeClr val="tx1">
                    <a:lumMod val="65000"/>
                    <a:lumOff val="35000"/>
                  </a:schemeClr>
                </a:solidFill>
                <a:latin typeface="Consolas" panose="020B0609020204030204" pitchFamily="49" charset="0"/>
              </a:rPr>
              <a:t> natively available dataset</a:t>
            </a:r>
          </a:p>
          <a:p>
            <a:pPr marL="0" indent="0">
              <a:buNone/>
            </a:pPr>
            <a:r>
              <a:rPr lang="en-GB" sz="1800" dirty="0" err="1">
                <a:latin typeface="Consolas" panose="020B0609020204030204" pitchFamily="49" charset="0"/>
              </a:rPr>
              <a:t>car_data</a:t>
            </a:r>
            <a:r>
              <a:rPr lang="en-GB" sz="1800" dirty="0">
                <a:latin typeface="Consolas" panose="020B0609020204030204" pitchFamily="49" charset="0"/>
              </a:rPr>
              <a:t> &lt;-head(</a:t>
            </a:r>
            <a:r>
              <a:rPr lang="en-GB" sz="1800" dirty="0" err="1">
                <a:latin typeface="Consolas" panose="020B0609020204030204" pitchFamily="49" charset="0"/>
              </a:rPr>
              <a:t>mtcars</a:t>
            </a:r>
            <a:r>
              <a:rPr lang="en-GB" sz="1800" dirty="0">
                <a:latin typeface="Consolas" panose="020B0609020204030204" pitchFamily="49" charset="0"/>
              </a:rPr>
              <a:t>, 30) </a:t>
            </a:r>
          </a:p>
          <a:p>
            <a:pPr marL="0" indent="0">
              <a:buNone/>
            </a:pPr>
            <a:endParaRPr lang="en-GB" sz="1800" dirty="0">
              <a:latin typeface="Consolas" panose="020B0609020204030204" pitchFamily="49" charset="0"/>
            </a:endParaRPr>
          </a:p>
          <a:p>
            <a:pPr marL="0" indent="0">
              <a:buNone/>
            </a:pPr>
            <a:r>
              <a:rPr lang="en-GB" sz="1800" i="1" dirty="0">
                <a:solidFill>
                  <a:schemeClr val="tx1">
                    <a:lumMod val="65000"/>
                    <a:lumOff val="35000"/>
                  </a:schemeClr>
                </a:solidFill>
                <a:latin typeface="Consolas" panose="020B0609020204030204" pitchFamily="49" charset="0"/>
              </a:rPr>
              <a:t>#add text with </a:t>
            </a:r>
            <a:r>
              <a:rPr lang="en-GB" sz="1800" i="1" dirty="0" err="1">
                <a:solidFill>
                  <a:schemeClr val="tx1">
                    <a:lumMod val="65000"/>
                    <a:lumOff val="35000"/>
                  </a:schemeClr>
                </a:solidFill>
                <a:latin typeface="Consolas" panose="020B0609020204030204" pitchFamily="49" charset="0"/>
              </a:rPr>
              <a:t>geom_text</a:t>
            </a:r>
            <a:r>
              <a:rPr lang="en-GB" sz="1800" i="1" dirty="0">
                <a:solidFill>
                  <a:schemeClr val="tx1">
                    <a:lumMod val="65000"/>
                    <a:lumOff val="35000"/>
                  </a:schemeClr>
                </a:solidFill>
                <a:latin typeface="Consolas" panose="020B0609020204030204" pitchFamily="49" charset="0"/>
              </a:rPr>
              <a:t>, use nudge to nudge the text</a:t>
            </a:r>
          </a:p>
          <a:p>
            <a:pPr marL="0" indent="0">
              <a:buNone/>
            </a:pPr>
            <a:r>
              <a:rPr lang="en-GB" sz="1800" dirty="0" err="1">
                <a:latin typeface="Consolas" panose="020B0609020204030204" pitchFamily="49" charset="0"/>
              </a:rPr>
              <a:t>ggplot</a:t>
            </a:r>
            <a:r>
              <a:rPr lang="en-GB" sz="1800" dirty="0">
                <a:latin typeface="Consolas" panose="020B0609020204030204" pitchFamily="49" charset="0"/>
              </a:rPr>
              <a:t>(data=</a:t>
            </a:r>
            <a:r>
              <a:rPr lang="en-GB" sz="1800" dirty="0" err="1">
                <a:latin typeface="Consolas" panose="020B0609020204030204" pitchFamily="49" charset="0"/>
              </a:rPr>
              <a:t>car_data</a:t>
            </a:r>
            <a:r>
              <a:rPr lang="en-GB" sz="1800" dirty="0">
                <a:latin typeface="Consolas" panose="020B0609020204030204" pitchFamily="49" charset="0"/>
              </a:rPr>
              <a:t>, </a:t>
            </a:r>
            <a:r>
              <a:rPr lang="en-GB" sz="1800" dirty="0" err="1">
                <a:latin typeface="Consolas" panose="020B0609020204030204" pitchFamily="49" charset="0"/>
              </a:rPr>
              <a:t>aes</a:t>
            </a:r>
            <a:r>
              <a:rPr lang="en-GB" sz="1800" dirty="0">
                <a:latin typeface="Consolas" panose="020B0609020204030204" pitchFamily="49" charset="0"/>
              </a:rPr>
              <a:t>(x=</a:t>
            </a:r>
            <a:r>
              <a:rPr lang="en-GB" sz="1800" dirty="0" err="1">
                <a:latin typeface="Consolas" panose="020B0609020204030204" pitchFamily="49" charset="0"/>
              </a:rPr>
              <a:t>wt</a:t>
            </a:r>
            <a:r>
              <a:rPr lang="en-GB" sz="1800" dirty="0">
                <a:latin typeface="Consolas" panose="020B0609020204030204" pitchFamily="49" charset="0"/>
              </a:rPr>
              <a:t>, y=mpg)) + </a:t>
            </a:r>
          </a:p>
          <a:p>
            <a:pPr marL="0" indent="0">
              <a:buNone/>
            </a:pPr>
            <a:r>
              <a:rPr lang="en-GB" sz="1800" dirty="0">
                <a:latin typeface="Consolas" panose="020B0609020204030204" pitchFamily="49" charset="0"/>
              </a:rPr>
              <a:t> </a:t>
            </a:r>
            <a:r>
              <a:rPr lang="en-GB" sz="1800" dirty="0" err="1">
                <a:latin typeface="Consolas" panose="020B0609020204030204" pitchFamily="49" charset="0"/>
              </a:rPr>
              <a:t>geom_point</a:t>
            </a:r>
            <a:r>
              <a:rPr lang="en-GB" sz="1800" dirty="0">
                <a:latin typeface="Consolas" panose="020B0609020204030204" pitchFamily="49" charset="0"/>
              </a:rPr>
              <a:t>() + # Show dots </a:t>
            </a:r>
          </a:p>
          <a:p>
            <a:pPr marL="0" indent="0">
              <a:buNone/>
            </a:pPr>
            <a:r>
              <a:rPr lang="en-GB" sz="1800" dirty="0">
                <a:latin typeface="Consolas" panose="020B0609020204030204" pitchFamily="49" charset="0"/>
              </a:rPr>
              <a:t> </a:t>
            </a:r>
            <a:r>
              <a:rPr lang="en-GB" sz="1800" dirty="0" err="1">
                <a:latin typeface="Consolas" panose="020B0609020204030204" pitchFamily="49" charset="0"/>
              </a:rPr>
              <a:t>geom_text</a:t>
            </a:r>
            <a:r>
              <a:rPr lang="en-GB" sz="1800" dirty="0">
                <a:latin typeface="Consolas" panose="020B0609020204030204" pitchFamily="49" charset="0"/>
              </a:rPr>
              <a:t>( </a:t>
            </a:r>
          </a:p>
          <a:p>
            <a:pPr marL="0" indent="0">
              <a:buNone/>
            </a:pPr>
            <a:r>
              <a:rPr lang="en-GB" sz="1800" dirty="0">
                <a:latin typeface="Consolas" panose="020B0609020204030204" pitchFamily="49" charset="0"/>
              </a:rPr>
              <a:t>   label=</a:t>
            </a:r>
            <a:r>
              <a:rPr lang="en-GB" sz="1800" dirty="0" err="1">
                <a:latin typeface="Consolas" panose="020B0609020204030204" pitchFamily="49" charset="0"/>
              </a:rPr>
              <a:t>rownames</a:t>
            </a:r>
            <a:r>
              <a:rPr lang="en-GB" sz="1800" dirty="0">
                <a:latin typeface="Consolas" panose="020B0609020204030204" pitchFamily="49" charset="0"/>
              </a:rPr>
              <a:t>(data), </a:t>
            </a:r>
          </a:p>
          <a:p>
            <a:pPr marL="0" indent="0">
              <a:buNone/>
            </a:pPr>
            <a:r>
              <a:rPr lang="en-GB" sz="1800" dirty="0">
                <a:latin typeface="Consolas" panose="020B0609020204030204" pitchFamily="49" charset="0"/>
              </a:rPr>
              <a:t>    </a:t>
            </a:r>
            <a:r>
              <a:rPr lang="en-GB" sz="1800" dirty="0" err="1">
                <a:latin typeface="Consolas" panose="020B0609020204030204" pitchFamily="49" charset="0"/>
              </a:rPr>
              <a:t>nudge_x</a:t>
            </a:r>
            <a:r>
              <a:rPr lang="en-GB" sz="1800" dirty="0">
                <a:latin typeface="Consolas" panose="020B0609020204030204" pitchFamily="49" charset="0"/>
              </a:rPr>
              <a:t> = 0.25, </a:t>
            </a:r>
            <a:r>
              <a:rPr lang="en-GB" sz="1800" dirty="0" err="1">
                <a:latin typeface="Consolas" panose="020B0609020204030204" pitchFamily="49" charset="0"/>
              </a:rPr>
              <a:t>nudge_y</a:t>
            </a:r>
            <a:r>
              <a:rPr lang="en-GB" sz="1800" dirty="0">
                <a:latin typeface="Consolas" panose="020B0609020204030204" pitchFamily="49" charset="0"/>
              </a:rPr>
              <a:t> = 0.25,</a:t>
            </a:r>
          </a:p>
          <a:p>
            <a:pPr marL="0" indent="0">
              <a:buNone/>
            </a:pPr>
            <a:r>
              <a:rPr lang="en-GB" sz="1800" dirty="0" err="1">
                <a:latin typeface="Consolas" panose="020B0609020204030204" pitchFamily="49" charset="0"/>
              </a:rPr>
              <a:t>check_overlap</a:t>
            </a:r>
            <a:r>
              <a:rPr lang="en-GB" sz="1800" dirty="0">
                <a:latin typeface="Consolas" panose="020B0609020204030204" pitchFamily="49" charset="0"/>
              </a:rPr>
              <a:t> = T  )</a:t>
            </a:r>
          </a:p>
        </p:txBody>
      </p:sp>
      <p:cxnSp>
        <p:nvCxnSpPr>
          <p:cNvPr id="13" name="Straight Arrow Connector 12">
            <a:extLst>
              <a:ext uri="{FF2B5EF4-FFF2-40B4-BE49-F238E27FC236}">
                <a16:creationId xmlns:a16="http://schemas.microsoft.com/office/drawing/2014/main" id="{DC4F709A-4F00-4494-BB94-7E2EE25EA26A}"/>
              </a:ext>
            </a:extLst>
          </p:cNvPr>
          <p:cNvCxnSpPr>
            <a:cxnSpLocks/>
          </p:cNvCxnSpPr>
          <p:nvPr/>
        </p:nvCxnSpPr>
        <p:spPr>
          <a:xfrm flipH="1" flipV="1">
            <a:off x="5270090" y="4139381"/>
            <a:ext cx="865240" cy="20924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BF42DC5-9C47-4EA1-AF2D-B0ACFD302E1C}"/>
              </a:ext>
            </a:extLst>
          </p:cNvPr>
          <p:cNvSpPr/>
          <p:nvPr/>
        </p:nvSpPr>
        <p:spPr>
          <a:xfrm>
            <a:off x="3684637" y="3657600"/>
            <a:ext cx="2155723" cy="481781"/>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FBA5A92D-32C0-46EA-8069-32DDFD987C29}"/>
              </a:ext>
            </a:extLst>
          </p:cNvPr>
          <p:cNvSpPr/>
          <p:nvPr/>
        </p:nvSpPr>
        <p:spPr>
          <a:xfrm>
            <a:off x="915067" y="4414372"/>
            <a:ext cx="5002160" cy="1474837"/>
          </a:xfrm>
          <a:prstGeom prst="rect">
            <a:avLst/>
          </a:prstGeom>
          <a:solidFill>
            <a:schemeClr val="bg1">
              <a:lumMod val="8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F196D8A2-ECC8-499C-9582-93D93C12C2FF}"/>
              </a:ext>
            </a:extLst>
          </p:cNvPr>
          <p:cNvSpPr/>
          <p:nvPr/>
        </p:nvSpPr>
        <p:spPr>
          <a:xfrm>
            <a:off x="2540970" y="4114490"/>
            <a:ext cx="356419" cy="299882"/>
          </a:xfrm>
          <a:prstGeom prst="rect">
            <a:avLst/>
          </a:prstGeom>
          <a:solidFill>
            <a:schemeClr val="bg1">
              <a:lumMod val="8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nvGrpSpPr>
          <p:cNvPr id="18" name="Group 17">
            <a:extLst>
              <a:ext uri="{FF2B5EF4-FFF2-40B4-BE49-F238E27FC236}">
                <a16:creationId xmlns:a16="http://schemas.microsoft.com/office/drawing/2014/main" id="{F3582083-4FE5-4B9A-B8F8-BC677D7BB362}"/>
              </a:ext>
            </a:extLst>
          </p:cNvPr>
          <p:cNvGrpSpPr/>
          <p:nvPr/>
        </p:nvGrpSpPr>
        <p:grpSpPr>
          <a:xfrm>
            <a:off x="1779639" y="2880852"/>
            <a:ext cx="3598606" cy="1258529"/>
            <a:chOff x="1779639" y="2880852"/>
            <a:chExt cx="3598606" cy="1258529"/>
          </a:xfrm>
        </p:grpSpPr>
        <p:cxnSp>
          <p:nvCxnSpPr>
            <p:cNvPr id="5" name="Straight Arrow Connector 4">
              <a:extLst>
                <a:ext uri="{FF2B5EF4-FFF2-40B4-BE49-F238E27FC236}">
                  <a16:creationId xmlns:a16="http://schemas.microsoft.com/office/drawing/2014/main" id="{A6343F8F-6F67-4E7F-A8BF-72C09D32D626}"/>
                </a:ext>
              </a:extLst>
            </p:cNvPr>
            <p:cNvCxnSpPr>
              <a:cxnSpLocks/>
            </p:cNvCxnSpPr>
            <p:nvPr/>
          </p:nvCxnSpPr>
          <p:spPr>
            <a:xfrm flipH="1">
              <a:off x="2654710" y="3165987"/>
              <a:ext cx="285135" cy="49161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4F4DBE2D-36A2-46D9-9D3F-C9713ADB2539}"/>
                </a:ext>
              </a:extLst>
            </p:cNvPr>
            <p:cNvSpPr/>
            <p:nvPr/>
          </p:nvSpPr>
          <p:spPr>
            <a:xfrm>
              <a:off x="1779639" y="3657600"/>
              <a:ext cx="1750142" cy="481781"/>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161F88C0-276B-485E-94B0-1A1929AEA9A3}"/>
                </a:ext>
              </a:extLst>
            </p:cNvPr>
            <p:cNvSpPr txBox="1"/>
            <p:nvPr/>
          </p:nvSpPr>
          <p:spPr>
            <a:xfrm>
              <a:off x="2851355" y="2880852"/>
              <a:ext cx="2526890" cy="369332"/>
            </a:xfrm>
            <a:prstGeom prst="rect">
              <a:avLst/>
            </a:prstGeom>
            <a:solidFill>
              <a:schemeClr val="bg1"/>
            </a:solidFill>
          </p:spPr>
          <p:txBody>
            <a:bodyPr wrap="square" rtlCol="0">
              <a:spAutoFit/>
            </a:bodyPr>
            <a:lstStyle/>
            <a:p>
              <a:r>
                <a:rPr lang="en-GB" dirty="0"/>
                <a:t>Define your dataset</a:t>
              </a:r>
            </a:p>
          </p:txBody>
        </p:sp>
      </p:grpSp>
      <p:pic>
        <p:nvPicPr>
          <p:cNvPr id="28" name="Picture 27">
            <a:extLst>
              <a:ext uri="{FF2B5EF4-FFF2-40B4-BE49-F238E27FC236}">
                <a16:creationId xmlns:a16="http://schemas.microsoft.com/office/drawing/2014/main" id="{770E9827-3BA0-45D0-8FDB-0F9D365900BD}"/>
              </a:ext>
            </a:extLst>
          </p:cNvPr>
          <p:cNvPicPr>
            <a:picLocks noChangeAspect="1"/>
          </p:cNvPicPr>
          <p:nvPr/>
        </p:nvPicPr>
        <p:blipFill>
          <a:blip r:embed="rId3"/>
          <a:stretch>
            <a:fillRect/>
          </a:stretch>
        </p:blipFill>
        <p:spPr>
          <a:xfrm>
            <a:off x="6811964" y="1841960"/>
            <a:ext cx="5393915" cy="4113059"/>
          </a:xfrm>
          <a:prstGeom prst="rect">
            <a:avLst/>
          </a:prstGeom>
        </p:spPr>
      </p:pic>
      <p:sp>
        <p:nvSpPr>
          <p:cNvPr id="15" name="TextBox 14">
            <a:extLst>
              <a:ext uri="{FF2B5EF4-FFF2-40B4-BE49-F238E27FC236}">
                <a16:creationId xmlns:a16="http://schemas.microsoft.com/office/drawing/2014/main" id="{295577AF-8687-4733-AF14-A8D166935A86}"/>
              </a:ext>
            </a:extLst>
          </p:cNvPr>
          <p:cNvSpPr txBox="1"/>
          <p:nvPr/>
        </p:nvSpPr>
        <p:spPr>
          <a:xfrm>
            <a:off x="6135330" y="4129549"/>
            <a:ext cx="3401959" cy="923330"/>
          </a:xfrm>
          <a:prstGeom prst="rect">
            <a:avLst/>
          </a:prstGeom>
          <a:solidFill>
            <a:schemeClr val="bg1"/>
          </a:solidFill>
        </p:spPr>
        <p:txBody>
          <a:bodyPr wrap="square" rtlCol="0">
            <a:spAutoFit/>
          </a:bodyPr>
          <a:lstStyle/>
          <a:p>
            <a:r>
              <a:rPr lang="en-GB" dirty="0" err="1"/>
              <a:t>aes</a:t>
            </a:r>
            <a:r>
              <a:rPr lang="en-GB" dirty="0"/>
              <a:t> (aesthetics). What are your x and y values?</a:t>
            </a:r>
          </a:p>
          <a:p>
            <a:endParaRPr lang="en-GB" dirty="0"/>
          </a:p>
        </p:txBody>
      </p:sp>
    </p:spTree>
    <p:extLst>
      <p:ext uri="{BB962C8B-B14F-4D97-AF65-F5344CB8AC3E}">
        <p14:creationId xmlns:p14="http://schemas.microsoft.com/office/powerpoint/2010/main" val="3344989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5" grpId="0" animBg="1"/>
      <p:bldP spid="26"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1930C-1E4F-4386-BFDD-53BB271A802C}"/>
              </a:ext>
            </a:extLst>
          </p:cNvPr>
          <p:cNvSpPr>
            <a:spLocks noGrp="1"/>
          </p:cNvSpPr>
          <p:nvPr>
            <p:ph type="title"/>
          </p:nvPr>
        </p:nvSpPr>
        <p:spPr/>
        <p:txBody>
          <a:bodyPr/>
          <a:lstStyle/>
          <a:p>
            <a:r>
              <a:rPr lang="en-GB" dirty="0"/>
              <a:t>Aesthetics</a:t>
            </a:r>
          </a:p>
        </p:txBody>
      </p:sp>
      <p:sp>
        <p:nvSpPr>
          <p:cNvPr id="3" name="Content Placeholder 2">
            <a:extLst>
              <a:ext uri="{FF2B5EF4-FFF2-40B4-BE49-F238E27FC236}">
                <a16:creationId xmlns:a16="http://schemas.microsoft.com/office/drawing/2014/main" id="{0817800D-C97B-41A7-A983-17CA982A3C3C}"/>
              </a:ext>
            </a:extLst>
          </p:cNvPr>
          <p:cNvSpPr>
            <a:spLocks noGrp="1"/>
          </p:cNvSpPr>
          <p:nvPr>
            <p:ph idx="1"/>
          </p:nvPr>
        </p:nvSpPr>
        <p:spPr/>
        <p:txBody>
          <a:bodyPr/>
          <a:lstStyle/>
          <a:p>
            <a:r>
              <a:rPr lang="en-GB" dirty="0"/>
              <a:t>Commonly use x and y but can add more dimensions, e.g. using colour</a:t>
            </a:r>
          </a:p>
          <a:p>
            <a:endParaRPr lang="en-GB" i="1" dirty="0"/>
          </a:p>
        </p:txBody>
      </p:sp>
      <p:pic>
        <p:nvPicPr>
          <p:cNvPr id="5" name="Picture 4">
            <a:extLst>
              <a:ext uri="{FF2B5EF4-FFF2-40B4-BE49-F238E27FC236}">
                <a16:creationId xmlns:a16="http://schemas.microsoft.com/office/drawing/2014/main" id="{EF31EAA4-5236-4EDB-A22B-0D4CEC7ED475}"/>
              </a:ext>
            </a:extLst>
          </p:cNvPr>
          <p:cNvPicPr>
            <a:picLocks noChangeAspect="1"/>
          </p:cNvPicPr>
          <p:nvPr/>
        </p:nvPicPr>
        <p:blipFill>
          <a:blip r:embed="rId2"/>
          <a:stretch>
            <a:fillRect/>
          </a:stretch>
        </p:blipFill>
        <p:spPr>
          <a:xfrm>
            <a:off x="6106505" y="2597998"/>
            <a:ext cx="6028011" cy="3393441"/>
          </a:xfrm>
          <a:prstGeom prst="rect">
            <a:avLst/>
          </a:prstGeom>
        </p:spPr>
      </p:pic>
      <p:sp>
        <p:nvSpPr>
          <p:cNvPr id="7" name="TextBox 6">
            <a:extLst>
              <a:ext uri="{FF2B5EF4-FFF2-40B4-BE49-F238E27FC236}">
                <a16:creationId xmlns:a16="http://schemas.microsoft.com/office/drawing/2014/main" id="{EE3198BB-42CC-4E31-9BDD-30B0D907263B}"/>
              </a:ext>
            </a:extLst>
          </p:cNvPr>
          <p:cNvSpPr txBox="1"/>
          <p:nvPr/>
        </p:nvSpPr>
        <p:spPr>
          <a:xfrm>
            <a:off x="838200" y="3077964"/>
            <a:ext cx="5257800" cy="1477328"/>
          </a:xfrm>
          <a:prstGeom prst="rect">
            <a:avLst/>
          </a:prstGeom>
          <a:solidFill>
            <a:schemeClr val="bg2"/>
          </a:solidFill>
        </p:spPr>
        <p:txBody>
          <a:bodyPr wrap="square">
            <a:spAutoFit/>
          </a:bodyPr>
          <a:lstStyle/>
          <a:p>
            <a:r>
              <a:rPr lang="en-GB" dirty="0" err="1">
                <a:latin typeface="Consolas" panose="020B0609020204030204" pitchFamily="49" charset="0"/>
              </a:rPr>
              <a:t>borders_data</a:t>
            </a:r>
            <a:r>
              <a:rPr lang="en-GB" dirty="0">
                <a:latin typeface="Consolas" panose="020B0609020204030204" pitchFamily="49" charset="0"/>
              </a:rPr>
              <a:t> %&gt;%  </a:t>
            </a:r>
          </a:p>
          <a:p>
            <a:r>
              <a:rPr lang="en-GB" dirty="0" err="1">
                <a:latin typeface="Consolas" panose="020B0609020204030204" pitchFamily="49" charset="0"/>
              </a:rPr>
              <a:t>ggplot</a:t>
            </a:r>
            <a:r>
              <a:rPr lang="en-GB" dirty="0">
                <a:latin typeface="Consolas" panose="020B0609020204030204" pitchFamily="49" charset="0"/>
              </a:rPr>
              <a:t>(</a:t>
            </a:r>
            <a:r>
              <a:rPr lang="en-GB" dirty="0" err="1">
                <a:latin typeface="Consolas" panose="020B0609020204030204" pitchFamily="49" charset="0"/>
              </a:rPr>
              <a:t>aes</a:t>
            </a:r>
            <a:r>
              <a:rPr lang="en-GB" dirty="0">
                <a:latin typeface="Consolas" panose="020B0609020204030204" pitchFamily="49" charset="0"/>
              </a:rPr>
              <a:t>(x = </a:t>
            </a:r>
            <a:r>
              <a:rPr lang="en-GB" dirty="0" err="1">
                <a:latin typeface="Consolas" panose="020B0609020204030204" pitchFamily="49" charset="0"/>
              </a:rPr>
              <a:t>ageonadmission</a:t>
            </a:r>
            <a:r>
              <a:rPr lang="en-GB" dirty="0">
                <a:latin typeface="Consolas" panose="020B0609020204030204" pitchFamily="49" charset="0"/>
              </a:rPr>
              <a:t>,              y = </a:t>
            </a:r>
            <a:r>
              <a:rPr lang="en-GB" dirty="0" err="1">
                <a:latin typeface="Consolas" panose="020B0609020204030204" pitchFamily="49" charset="0"/>
              </a:rPr>
              <a:t>LengthOfStay</a:t>
            </a:r>
            <a:r>
              <a:rPr lang="en-GB" dirty="0">
                <a:latin typeface="Consolas" panose="020B0609020204030204" pitchFamily="49" charset="0"/>
              </a:rPr>
              <a:t>, </a:t>
            </a:r>
          </a:p>
          <a:p>
            <a:r>
              <a:rPr lang="en-GB" dirty="0">
                <a:latin typeface="Consolas" panose="020B0609020204030204" pitchFamily="49" charset="0"/>
              </a:rPr>
              <a:t>colour = </a:t>
            </a:r>
            <a:r>
              <a:rPr lang="en-GB" dirty="0" err="1">
                <a:latin typeface="Consolas" panose="020B0609020204030204" pitchFamily="49" charset="0"/>
              </a:rPr>
              <a:t>as.character</a:t>
            </a:r>
            <a:r>
              <a:rPr lang="en-GB" dirty="0">
                <a:latin typeface="Consolas" panose="020B0609020204030204" pitchFamily="49" charset="0"/>
              </a:rPr>
              <a:t>(Sex))) +  </a:t>
            </a:r>
            <a:r>
              <a:rPr lang="en-GB" dirty="0" err="1">
                <a:latin typeface="Consolas" panose="020B0609020204030204" pitchFamily="49" charset="0"/>
              </a:rPr>
              <a:t>geom_point</a:t>
            </a:r>
            <a:r>
              <a:rPr lang="en-GB" dirty="0">
                <a:latin typeface="Consolas" panose="020B0609020204030204" pitchFamily="49" charset="0"/>
              </a:rPr>
              <a:t>()</a:t>
            </a:r>
          </a:p>
        </p:txBody>
      </p:sp>
    </p:spTree>
    <p:extLst>
      <p:ext uri="{BB962C8B-B14F-4D97-AF65-F5344CB8AC3E}">
        <p14:creationId xmlns:p14="http://schemas.microsoft.com/office/powerpoint/2010/main" val="3527850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1930C-1E4F-4386-BFDD-53BB271A802C}"/>
              </a:ext>
            </a:extLst>
          </p:cNvPr>
          <p:cNvSpPr>
            <a:spLocks noGrp="1"/>
          </p:cNvSpPr>
          <p:nvPr>
            <p:ph type="title"/>
          </p:nvPr>
        </p:nvSpPr>
        <p:spPr/>
        <p:txBody>
          <a:bodyPr/>
          <a:lstStyle/>
          <a:p>
            <a:r>
              <a:rPr lang="en-GB" dirty="0"/>
              <a:t>Aesthetics</a:t>
            </a:r>
          </a:p>
        </p:txBody>
      </p:sp>
      <p:sp>
        <p:nvSpPr>
          <p:cNvPr id="3" name="Content Placeholder 2">
            <a:extLst>
              <a:ext uri="{FF2B5EF4-FFF2-40B4-BE49-F238E27FC236}">
                <a16:creationId xmlns:a16="http://schemas.microsoft.com/office/drawing/2014/main" id="{0817800D-C97B-41A7-A983-17CA982A3C3C}"/>
              </a:ext>
            </a:extLst>
          </p:cNvPr>
          <p:cNvSpPr>
            <a:spLocks noGrp="1"/>
          </p:cNvSpPr>
          <p:nvPr>
            <p:ph idx="1"/>
          </p:nvPr>
        </p:nvSpPr>
        <p:spPr/>
        <p:txBody>
          <a:bodyPr/>
          <a:lstStyle/>
          <a:p>
            <a:r>
              <a:rPr lang="en-GB" dirty="0"/>
              <a:t>Histograms use only x….</a:t>
            </a:r>
          </a:p>
        </p:txBody>
      </p:sp>
      <p:sp>
        <p:nvSpPr>
          <p:cNvPr id="5" name="TextBox 4">
            <a:extLst>
              <a:ext uri="{FF2B5EF4-FFF2-40B4-BE49-F238E27FC236}">
                <a16:creationId xmlns:a16="http://schemas.microsoft.com/office/drawing/2014/main" id="{4AAEC1B7-71EB-46B5-8CF3-56480F401D78}"/>
              </a:ext>
            </a:extLst>
          </p:cNvPr>
          <p:cNvSpPr txBox="1"/>
          <p:nvPr/>
        </p:nvSpPr>
        <p:spPr>
          <a:xfrm>
            <a:off x="838200" y="2705170"/>
            <a:ext cx="6096000" cy="646331"/>
          </a:xfrm>
          <a:prstGeom prst="rect">
            <a:avLst/>
          </a:prstGeom>
          <a:noFill/>
        </p:spPr>
        <p:txBody>
          <a:bodyPr wrap="square">
            <a:spAutoFit/>
          </a:bodyPr>
          <a:lstStyle/>
          <a:p>
            <a:r>
              <a:rPr lang="en-GB" dirty="0" err="1"/>
              <a:t>ggplot</a:t>
            </a:r>
            <a:r>
              <a:rPr lang="en-GB" dirty="0"/>
              <a:t>(data=</a:t>
            </a:r>
            <a:r>
              <a:rPr lang="en-GB" dirty="0" err="1"/>
              <a:t>borders_data</a:t>
            </a:r>
            <a:r>
              <a:rPr lang="en-GB" dirty="0"/>
              <a:t>, </a:t>
            </a:r>
            <a:r>
              <a:rPr lang="en-GB" dirty="0" err="1"/>
              <a:t>aes</a:t>
            </a:r>
            <a:r>
              <a:rPr lang="en-GB" dirty="0"/>
              <a:t>(x= </a:t>
            </a:r>
            <a:r>
              <a:rPr lang="en-GB" dirty="0" err="1"/>
              <a:t>LengthOfStay</a:t>
            </a:r>
            <a:r>
              <a:rPr lang="en-GB" dirty="0"/>
              <a:t>)) +  </a:t>
            </a:r>
            <a:r>
              <a:rPr lang="en-GB" dirty="0" err="1"/>
              <a:t>geom_histogram</a:t>
            </a:r>
            <a:r>
              <a:rPr lang="en-GB" dirty="0"/>
              <a:t>()</a:t>
            </a:r>
          </a:p>
        </p:txBody>
      </p:sp>
      <p:pic>
        <p:nvPicPr>
          <p:cNvPr id="7" name="Picture 6">
            <a:extLst>
              <a:ext uri="{FF2B5EF4-FFF2-40B4-BE49-F238E27FC236}">
                <a16:creationId xmlns:a16="http://schemas.microsoft.com/office/drawing/2014/main" id="{085EC343-3D31-47BB-BF58-8DF87A21B741}"/>
              </a:ext>
            </a:extLst>
          </p:cNvPr>
          <p:cNvPicPr>
            <a:picLocks noChangeAspect="1"/>
          </p:cNvPicPr>
          <p:nvPr/>
        </p:nvPicPr>
        <p:blipFill>
          <a:blip r:embed="rId2"/>
          <a:stretch>
            <a:fillRect/>
          </a:stretch>
        </p:blipFill>
        <p:spPr>
          <a:xfrm>
            <a:off x="6213226" y="2004641"/>
            <a:ext cx="5287136" cy="3993305"/>
          </a:xfrm>
          <a:prstGeom prst="rect">
            <a:avLst/>
          </a:prstGeom>
        </p:spPr>
      </p:pic>
    </p:spTree>
    <p:extLst>
      <p:ext uri="{BB962C8B-B14F-4D97-AF65-F5344CB8AC3E}">
        <p14:creationId xmlns:p14="http://schemas.microsoft.com/office/powerpoint/2010/main" val="3750701073"/>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6DF04D2D-DB05-4B30-9DB2-5DCCE36B7DFF}" vid="{08BBE955-6CA4-487A-966A-472BAE2B99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49E360D75DDE845BD31B7204E9B8E6D" ma:contentTypeVersion="0" ma:contentTypeDescription="Create a new document." ma:contentTypeScope="" ma:versionID="659fdf77c7da3dae286546a3338ab112">
  <xsd:schema xmlns:xsd="http://www.w3.org/2001/XMLSchema" xmlns:xs="http://www.w3.org/2001/XMLSchema" xmlns:p="http://schemas.microsoft.com/office/2006/metadata/properties" targetNamespace="http://schemas.microsoft.com/office/2006/metadata/properties" ma:root="true" ma:fieldsID="7be2570776fbcaa7c7a71900390d214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D6B120D-A0FB-4DD8-992E-3D48283A8AF5}">
  <ds:schemaRefs>
    <ds:schemaRef ds:uri="http://schemas.microsoft.com/sharepoint/v3/contenttype/forms"/>
  </ds:schemaRefs>
</ds:datastoreItem>
</file>

<file path=customXml/itemProps2.xml><?xml version="1.0" encoding="utf-8"?>
<ds:datastoreItem xmlns:ds="http://schemas.openxmlformats.org/officeDocument/2006/customXml" ds:itemID="{4C73297F-598B-4DCB-BCE9-E508A25225E1}">
  <ds:schemaRefs>
    <ds:schemaRef ds:uri="http://schemas.microsoft.com/office/2006/documentManagement/types"/>
    <ds:schemaRef ds:uri="http://www.w3.org/XML/1998/namespace"/>
    <ds:schemaRef ds:uri="http://purl.org/dc/elements/1.1/"/>
    <ds:schemaRef ds:uri="http://schemas.microsoft.com/office/2006/metadata/properties"/>
    <ds:schemaRef ds:uri="http://purl.org/dc/dcmitype/"/>
    <ds:schemaRef ds:uri="http://schemas.microsoft.com/office/infopath/2007/PartnerControls"/>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1F1E5AA6-C6AF-4367-93A3-EFA43BF197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PHS template</Template>
  <TotalTime>11843</TotalTime>
  <Words>1726</Words>
  <Application>Microsoft Office PowerPoint</Application>
  <PresentationFormat>Widescreen</PresentationFormat>
  <Paragraphs>210</Paragraphs>
  <Slides>26</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Arial Black</vt:lpstr>
      <vt:lpstr>Calibri</vt:lpstr>
      <vt:lpstr>Consolas</vt:lpstr>
      <vt:lpstr>Courier New</vt:lpstr>
      <vt:lpstr>Open Sans</vt:lpstr>
      <vt:lpstr>Source Sans Pro</vt:lpstr>
      <vt:lpstr>Custom Design</vt:lpstr>
      <vt:lpstr>Introduction to ggplot</vt:lpstr>
      <vt:lpstr>Why visualising data is important</vt:lpstr>
      <vt:lpstr>Why visualising data is important</vt:lpstr>
      <vt:lpstr>What is ggplot2</vt:lpstr>
      <vt:lpstr>ggplot layers</vt:lpstr>
      <vt:lpstr>Why ggplot2?</vt:lpstr>
      <vt:lpstr>Geom_point example</vt:lpstr>
      <vt:lpstr>Aesthetics</vt:lpstr>
      <vt:lpstr>Aesthetics</vt:lpstr>
      <vt:lpstr>Demo/Exercise 1</vt:lpstr>
      <vt:lpstr>Geometry layers</vt:lpstr>
      <vt:lpstr>Geometry layers</vt:lpstr>
      <vt:lpstr>Mapping vs aesthetics</vt:lpstr>
      <vt:lpstr>Aesthetic mapping options</vt:lpstr>
      <vt:lpstr>Aesthetic vs mapping</vt:lpstr>
      <vt:lpstr>Further aesthetics options</vt:lpstr>
      <vt:lpstr>Positions</vt:lpstr>
      <vt:lpstr>Exercise 2</vt:lpstr>
      <vt:lpstr>Scales and axes</vt:lpstr>
      <vt:lpstr>Exercise 3</vt:lpstr>
      <vt:lpstr>Themes</vt:lpstr>
      <vt:lpstr>Themes</vt:lpstr>
      <vt:lpstr>Themes</vt:lpstr>
      <vt:lpstr>Themes Demo/Exercise</vt:lpstr>
      <vt:lpstr>Summary – building up a ggplot</vt:lpstr>
      <vt:lpstr>Resources</vt:lpstr>
    </vt:vector>
  </TitlesOfParts>
  <Company>NHSS National Services Scotland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ggplot</dc:title>
  <dc:creator>Emily Moore</dc:creator>
  <cp:lastModifiedBy>Emily Moore</cp:lastModifiedBy>
  <cp:revision>14</cp:revision>
  <dcterms:created xsi:type="dcterms:W3CDTF">2022-11-30T14:10:51Z</dcterms:created>
  <dcterms:modified xsi:type="dcterms:W3CDTF">2023-02-17T18:10:52Z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0x010100349E360D75DDE845BD31B7204E9B8E6D</vt:lpwstr>
  </property>
</Properties>
</file>