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94"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3" r:id="rId39"/>
    <p:sldId id="292" r:id="rId40"/>
  </p:sldIdLst>
  <p:sldSz cx="12960350" cy="79200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73549" autoAdjust="0"/>
  </p:normalViewPr>
  <p:slideViewPr>
    <p:cSldViewPr snapToGrid="0">
      <p:cViewPr varScale="1">
        <p:scale>
          <a:sx n="42" d="100"/>
          <a:sy n="42" d="100"/>
        </p:scale>
        <p:origin x="1468" y="52"/>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644B0F-DF20-45AA-A1C9-C65467068C3C}" type="datetimeFigureOut">
              <a:rPr lang="en-GB" smtClean="0"/>
              <a:t>25/01/2023</a:t>
            </a:fld>
            <a:endParaRPr lang="en-GB"/>
          </a:p>
        </p:txBody>
      </p:sp>
      <p:sp>
        <p:nvSpPr>
          <p:cNvPr id="4" name="Slide Image Placeholder 3"/>
          <p:cNvSpPr>
            <a:spLocks noGrp="1" noRot="1" noChangeAspect="1"/>
          </p:cNvSpPr>
          <p:nvPr>
            <p:ph type="sldImg" idx="2"/>
          </p:nvPr>
        </p:nvSpPr>
        <p:spPr>
          <a:xfrm>
            <a:off x="903288" y="1143000"/>
            <a:ext cx="50514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4D0F2E-1CC4-4C0A-BCB9-EE2357174F5B}" type="slidenum">
              <a:rPr lang="en-GB" smtClean="0"/>
              <a:t>‹#›</a:t>
            </a:fld>
            <a:endParaRPr lang="en-GB"/>
          </a:p>
        </p:txBody>
      </p:sp>
    </p:spTree>
    <p:extLst>
      <p:ext uri="{BB962C8B-B14F-4D97-AF65-F5344CB8AC3E}">
        <p14:creationId xmlns:p14="http://schemas.microsoft.com/office/powerpoint/2010/main" val="3686703996"/>
      </p:ext>
    </p:extLst>
  </p:cSld>
  <p:clrMap bg1="lt1" tx1="dk1" bg2="lt2" tx2="dk2" accent1="accent1" accent2="accent2" accent3="accent3" accent4="accent4" accent5="accent5" accent6="accent6" hlink="hlink" folHlink="folHlink"/>
  <p:notesStyle>
    <a:lvl1pPr marL="0" algn="l" defTabSz="1002182" rtl="0" eaLnBrk="1" latinLnBrk="0" hangingPunct="1">
      <a:defRPr sz="1315" kern="1200">
        <a:solidFill>
          <a:schemeClr val="tx1"/>
        </a:solidFill>
        <a:latin typeface="+mn-lt"/>
        <a:ea typeface="+mn-ea"/>
        <a:cs typeface="+mn-cs"/>
      </a:defRPr>
    </a:lvl1pPr>
    <a:lvl2pPr marL="501091" algn="l" defTabSz="1002182" rtl="0" eaLnBrk="1" latinLnBrk="0" hangingPunct="1">
      <a:defRPr sz="1315" kern="1200">
        <a:solidFill>
          <a:schemeClr val="tx1"/>
        </a:solidFill>
        <a:latin typeface="+mn-lt"/>
        <a:ea typeface="+mn-ea"/>
        <a:cs typeface="+mn-cs"/>
      </a:defRPr>
    </a:lvl2pPr>
    <a:lvl3pPr marL="1002182" algn="l" defTabSz="1002182" rtl="0" eaLnBrk="1" latinLnBrk="0" hangingPunct="1">
      <a:defRPr sz="1315" kern="1200">
        <a:solidFill>
          <a:schemeClr val="tx1"/>
        </a:solidFill>
        <a:latin typeface="+mn-lt"/>
        <a:ea typeface="+mn-ea"/>
        <a:cs typeface="+mn-cs"/>
      </a:defRPr>
    </a:lvl3pPr>
    <a:lvl4pPr marL="1503274" algn="l" defTabSz="1002182" rtl="0" eaLnBrk="1" latinLnBrk="0" hangingPunct="1">
      <a:defRPr sz="1315" kern="1200">
        <a:solidFill>
          <a:schemeClr val="tx1"/>
        </a:solidFill>
        <a:latin typeface="+mn-lt"/>
        <a:ea typeface="+mn-ea"/>
        <a:cs typeface="+mn-cs"/>
      </a:defRPr>
    </a:lvl4pPr>
    <a:lvl5pPr marL="2004365" algn="l" defTabSz="1002182" rtl="0" eaLnBrk="1" latinLnBrk="0" hangingPunct="1">
      <a:defRPr sz="1315" kern="1200">
        <a:solidFill>
          <a:schemeClr val="tx1"/>
        </a:solidFill>
        <a:latin typeface="+mn-lt"/>
        <a:ea typeface="+mn-ea"/>
        <a:cs typeface="+mn-cs"/>
      </a:defRPr>
    </a:lvl5pPr>
    <a:lvl6pPr marL="2505456" algn="l" defTabSz="1002182" rtl="0" eaLnBrk="1" latinLnBrk="0" hangingPunct="1">
      <a:defRPr sz="1315" kern="1200">
        <a:solidFill>
          <a:schemeClr val="tx1"/>
        </a:solidFill>
        <a:latin typeface="+mn-lt"/>
        <a:ea typeface="+mn-ea"/>
        <a:cs typeface="+mn-cs"/>
      </a:defRPr>
    </a:lvl6pPr>
    <a:lvl7pPr marL="3006547" algn="l" defTabSz="1002182" rtl="0" eaLnBrk="1" latinLnBrk="0" hangingPunct="1">
      <a:defRPr sz="1315" kern="1200">
        <a:solidFill>
          <a:schemeClr val="tx1"/>
        </a:solidFill>
        <a:latin typeface="+mn-lt"/>
        <a:ea typeface="+mn-ea"/>
        <a:cs typeface="+mn-cs"/>
      </a:defRPr>
    </a:lvl7pPr>
    <a:lvl8pPr marL="3507638" algn="l" defTabSz="1002182" rtl="0" eaLnBrk="1" latinLnBrk="0" hangingPunct="1">
      <a:defRPr sz="1315" kern="1200">
        <a:solidFill>
          <a:schemeClr val="tx1"/>
        </a:solidFill>
        <a:latin typeface="+mn-lt"/>
        <a:ea typeface="+mn-ea"/>
        <a:cs typeface="+mn-cs"/>
      </a:defRPr>
    </a:lvl8pPr>
    <a:lvl9pPr marL="4008730" algn="l" defTabSz="1002182" rtl="0" eaLnBrk="1" latinLnBrk="0" hangingPunct="1">
      <a:defRPr sz="131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cotpho.org.uk/health-wellbeing-and-disease/allergic-conditions/introduction/"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fontawesome.com/v5.15/icons?d=gallery&amp;p=2" TargetMode="External"/><Relationship Id="rId4" Type="http://schemas.openxmlformats.org/officeDocument/2006/relationships/hyperlink" Target="https://www.scotpho.org.uk/health-wellbeing-and-disease/asthma/introduction/"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our previous session, we created a basic single script dashboard. Now we’re going to look at advanced dashboard building where the code is split across multiple scripts.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We’re going to use these scripts to create a functional Public Health Scotland dashboard.</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3</a:t>
            </a:fld>
            <a:endParaRPr lang="en-GB"/>
          </a:p>
        </p:txBody>
      </p:sp>
    </p:spTree>
    <p:extLst>
      <p:ext uri="{BB962C8B-B14F-4D97-AF65-F5344CB8AC3E}">
        <p14:creationId xmlns:p14="http://schemas.microsoft.com/office/powerpoint/2010/main" val="959982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As with before, we’ll begin with the UI. We need to use </a:t>
            </a:r>
            <a:r>
              <a:rPr lang="en-GB" sz="1200" b="1" dirty="0" err="1"/>
              <a:t>tabPanel</a:t>
            </a:r>
            <a:r>
              <a:rPr lang="en-GB" sz="1200" b="1" dirty="0"/>
              <a:t>() </a:t>
            </a:r>
            <a:r>
              <a:rPr lang="en-GB" sz="1200" dirty="0"/>
              <a:t>again underneath the first, to create another new tab within our navigation bar, this will appear next to our pre-existing Information tab.</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15</a:t>
            </a:fld>
            <a:endParaRPr lang="en-GB"/>
          </a:p>
        </p:txBody>
      </p:sp>
    </p:spTree>
    <p:extLst>
      <p:ext uri="{BB962C8B-B14F-4D97-AF65-F5344CB8AC3E}">
        <p14:creationId xmlns:p14="http://schemas.microsoft.com/office/powerpoint/2010/main" val="1456869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Now we’ll write the UI code for our user inputs and chart output. </a:t>
            </a:r>
          </a:p>
          <a:p>
            <a:endParaRPr lang="en-GB" sz="1200" dirty="0"/>
          </a:p>
          <a:p>
            <a:r>
              <a:rPr lang="en-GB" sz="1200" dirty="0"/>
              <a:t>We’ll use </a:t>
            </a:r>
            <a:r>
              <a:rPr lang="en-GB" sz="1200" dirty="0" err="1"/>
              <a:t>fluidRow</a:t>
            </a:r>
            <a:r>
              <a:rPr lang="en-GB" sz="1200" dirty="0"/>
              <a:t>() to put two user input menus above the chart. </a:t>
            </a:r>
            <a:r>
              <a:rPr lang="en-GB" sz="1200" b="1" dirty="0"/>
              <a:t>Hint: play around with column widths to see how the layout changes.</a:t>
            </a:r>
          </a:p>
          <a:p>
            <a:endParaRPr lang="en-GB" sz="1200" b="1" dirty="0"/>
          </a:p>
          <a:p>
            <a:r>
              <a:rPr lang="en-GB" sz="1200" dirty="0"/>
              <a:t>We’ve used the </a:t>
            </a:r>
            <a:r>
              <a:rPr lang="en-GB" sz="1200" dirty="0" err="1"/>
              <a:t>shinyWidget</a:t>
            </a:r>
            <a:r>
              <a:rPr lang="en-GB" sz="1200" dirty="0"/>
              <a:t> “</a:t>
            </a:r>
            <a:r>
              <a:rPr lang="en-GB" sz="1200" b="1" dirty="0" err="1"/>
              <a:t>selectInput</a:t>
            </a:r>
            <a:r>
              <a:rPr lang="en-GB" sz="1200" b="1" dirty="0"/>
              <a:t>()</a:t>
            </a:r>
            <a:r>
              <a:rPr lang="en-GB" sz="1200" dirty="0"/>
              <a:t>” before, where we set an </a:t>
            </a:r>
            <a:r>
              <a:rPr lang="en-GB" sz="1200" dirty="0" err="1"/>
              <a:t>inputId</a:t>
            </a:r>
            <a:r>
              <a:rPr lang="en-GB" sz="1200" dirty="0"/>
              <a:t>, a label for the menu, and choices from the data. </a:t>
            </a:r>
            <a:r>
              <a:rPr lang="en-GB" sz="1200" b="1" dirty="0" err="1"/>
              <a:t>selectizeInput</a:t>
            </a:r>
            <a:r>
              <a:rPr lang="en-GB" sz="1200" b="1" dirty="0"/>
              <a:t>() </a:t>
            </a:r>
            <a:r>
              <a:rPr lang="en-GB" sz="1200" dirty="0"/>
              <a:t>works in much the same way, but allows us to select multiple inputs for the chart – in this case, a maximum of four. </a:t>
            </a:r>
            <a:r>
              <a:rPr lang="en-GB" sz="1200" b="1" dirty="0"/>
              <a:t>Note that in this case we’ve used “</a:t>
            </a:r>
            <a:r>
              <a:rPr lang="en-GB" sz="1200" b="1" dirty="0" err="1"/>
              <a:t>conditions_list</a:t>
            </a:r>
            <a:r>
              <a:rPr lang="en-GB" sz="1200" b="1" dirty="0"/>
              <a:t>” for our choices – this was defined in the </a:t>
            </a:r>
            <a:r>
              <a:rPr lang="en-GB" sz="1200" b="1" dirty="0" err="1"/>
              <a:t>global.R</a:t>
            </a:r>
            <a:r>
              <a:rPr lang="en-GB" sz="1200" b="1" dirty="0"/>
              <a:t> script!</a:t>
            </a:r>
          </a:p>
          <a:p>
            <a:endParaRPr lang="en-GB"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As we’re creating interactive charts, we’ll be using </a:t>
            </a:r>
            <a:r>
              <a:rPr lang="en-GB" sz="1200" b="1" dirty="0" err="1"/>
              <a:t>plotlyOutput</a:t>
            </a:r>
            <a:r>
              <a:rPr lang="en-GB" sz="1200" b="1" dirty="0"/>
              <a:t>() </a:t>
            </a:r>
            <a:r>
              <a:rPr lang="en-GB" sz="1200" dirty="0"/>
              <a:t>instead of </a:t>
            </a:r>
            <a:r>
              <a:rPr lang="en-GB" sz="1200" b="1" dirty="0" err="1"/>
              <a:t>plotOutput</a:t>
            </a:r>
            <a:r>
              <a:rPr lang="en-GB" sz="1200" b="1" dirty="0"/>
              <a:t>().</a:t>
            </a:r>
            <a:r>
              <a:rPr lang="en-GB" sz="1200" dirty="0"/>
              <a:t> You can also set the width and height of the chart within this function. Play with these numbers and observe how the size of your chart changes within the app.</a:t>
            </a:r>
          </a:p>
          <a:p>
            <a:endParaRPr lang="en-GB" sz="1200" b="1" dirty="0"/>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16</a:t>
            </a:fld>
            <a:endParaRPr lang="en-GB"/>
          </a:p>
        </p:txBody>
      </p:sp>
    </p:spTree>
    <p:extLst>
      <p:ext uri="{BB962C8B-B14F-4D97-AF65-F5344CB8AC3E}">
        <p14:creationId xmlns:p14="http://schemas.microsoft.com/office/powerpoint/2010/main" val="4186930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sz="1200" dirty="0"/>
              <a:t>We do a small amount of data wrangling. Namely telling R that the “type” column of our data should reflect the condition the user inputs: “</a:t>
            </a:r>
            <a:r>
              <a:rPr lang="en-GB" sz="1200" b="1" dirty="0"/>
              <a:t>type %in% </a:t>
            </a:r>
            <a:r>
              <a:rPr lang="en-GB" sz="1200" b="1" dirty="0" err="1"/>
              <a:t>input$conditions</a:t>
            </a:r>
            <a:r>
              <a:rPr lang="en-GB" sz="1200" b="1" dirty="0"/>
              <a:t>” </a:t>
            </a:r>
            <a:r>
              <a:rPr lang="en-GB" sz="1200" dirty="0"/>
              <a:t>and the measure should be what the user inputs as measure: “</a:t>
            </a:r>
            <a:r>
              <a:rPr lang="en-GB" sz="1200" b="1" dirty="0"/>
              <a:t>measure==</a:t>
            </a:r>
            <a:r>
              <a:rPr lang="en-GB" sz="1200" b="1" dirty="0" err="1"/>
              <a:t>input$measure</a:t>
            </a:r>
            <a:r>
              <a:rPr lang="en-GB" sz="1200" b="1" dirty="0"/>
              <a:t>”.</a:t>
            </a:r>
          </a:p>
          <a:p>
            <a:pPr marL="171450" indent="-171450">
              <a:buFont typeface="Wingdings" panose="05000000000000000000" pitchFamily="2" charset="2"/>
              <a:buChar char="Ø"/>
            </a:pPr>
            <a:r>
              <a:rPr lang="en-GB" sz="1100" b="1" dirty="0"/>
              <a:t>Remember we labelled the Id as “conditions” and “measure” in the UI!</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1100" b="1" dirty="0"/>
              <a:t>Remember the Id was “chart” in the UI!</a:t>
            </a:r>
          </a:p>
          <a:p>
            <a:pPr marL="171450" indent="-171450">
              <a:buFont typeface="Wingdings" panose="05000000000000000000" pitchFamily="2" charset="2"/>
              <a:buChar char="Ø"/>
            </a:pPr>
            <a:endParaRPr lang="en-GB" sz="1100" b="1" dirty="0"/>
          </a:p>
          <a:p>
            <a:pPr marL="171450" indent="-171450">
              <a:buFont typeface="Wingdings" panose="05000000000000000000" pitchFamily="2" charset="2"/>
              <a:buChar char="Ø"/>
            </a:pPr>
            <a:endParaRPr lang="en-GB" sz="1100" b="1"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1100" dirty="0"/>
              <a:t>We use some general code to define the y-axis title to change based on whatever the user inputs. Then we define the plot using the </a:t>
            </a:r>
            <a:r>
              <a:rPr lang="en-GB" sz="1100" b="1" dirty="0" err="1"/>
              <a:t>plot_ly</a:t>
            </a:r>
            <a:r>
              <a:rPr lang="en-GB" sz="1100" b="1" dirty="0"/>
              <a:t>()</a:t>
            </a:r>
            <a:r>
              <a:rPr lang="en-GB" sz="1100" dirty="0"/>
              <a:t> function, filling in some visual-based parameters</a:t>
            </a:r>
            <a:endParaRPr lang="en-GB" sz="1050" b="1" dirty="0"/>
          </a:p>
          <a:p>
            <a:pPr marL="171450" indent="-171450">
              <a:buFont typeface="Wingdings" panose="05000000000000000000" pitchFamily="2" charset="2"/>
              <a:buChar char="Ø"/>
            </a:pPr>
            <a:endParaRPr lang="en-GB" sz="1100" b="1" dirty="0"/>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18</a:t>
            </a:fld>
            <a:endParaRPr lang="en-GB"/>
          </a:p>
        </p:txBody>
      </p:sp>
    </p:spTree>
    <p:extLst>
      <p:ext uri="{BB962C8B-B14F-4D97-AF65-F5344CB8AC3E}">
        <p14:creationId xmlns:p14="http://schemas.microsoft.com/office/powerpoint/2010/main" val="3500025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If you’re asked to create a Shiny dashboard, it’s likely that you’ll be asked to include and display various different datasets. We’ve already got one on our app, we’ll now work on adding a whole new dataset in another tab, and we’ll try to display it in a different way. </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20</a:t>
            </a:fld>
            <a:endParaRPr lang="en-GB"/>
          </a:p>
        </p:txBody>
      </p:sp>
    </p:spTree>
    <p:extLst>
      <p:ext uri="{BB962C8B-B14F-4D97-AF65-F5344CB8AC3E}">
        <p14:creationId xmlns:p14="http://schemas.microsoft.com/office/powerpoint/2010/main" val="3651704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dirty="0"/>
              <a:t>If you feel confident, try adding the </a:t>
            </a:r>
            <a:r>
              <a:rPr lang="en-GB" dirty="0" err="1"/>
              <a:t>plotlyOutput</a:t>
            </a:r>
            <a:r>
              <a:rPr lang="en-GB" dirty="0"/>
              <a:t>() lines of code to the UI for each of the 6 charts.</a:t>
            </a:r>
          </a:p>
        </p:txBody>
      </p:sp>
      <p:sp>
        <p:nvSpPr>
          <p:cNvPr id="4" name="Slide Number Placeholder 3"/>
          <p:cNvSpPr>
            <a:spLocks noGrp="1"/>
          </p:cNvSpPr>
          <p:nvPr>
            <p:ph type="sldNum" sz="quarter" idx="10"/>
          </p:nvPr>
        </p:nvSpPr>
        <p:spPr/>
        <p:txBody>
          <a:bodyPr/>
          <a:lstStyle/>
          <a:p>
            <a:fld id="{A34D0F2E-1CC4-4C0A-BCB9-EE2357174F5B}" type="slidenum">
              <a:rPr lang="en-GB" smtClean="0"/>
              <a:t>21</a:t>
            </a:fld>
            <a:endParaRPr lang="en-GB"/>
          </a:p>
        </p:txBody>
      </p:sp>
    </p:spTree>
    <p:extLst>
      <p:ext uri="{BB962C8B-B14F-4D97-AF65-F5344CB8AC3E}">
        <p14:creationId xmlns:p14="http://schemas.microsoft.com/office/powerpoint/2010/main" val="690652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sz="1200" dirty="0"/>
              <a:t>Here, we have code that is much the same as our allergies tab section of the UI. </a:t>
            </a:r>
          </a:p>
          <a:p>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t>reminder: your </a:t>
            </a:r>
            <a:r>
              <a:rPr lang="en-GB" sz="1200" b="1" dirty="0" err="1"/>
              <a:t>inputId</a:t>
            </a:r>
            <a:r>
              <a:rPr lang="en-GB" sz="1200" b="1" dirty="0"/>
              <a:t> for each user selection or </a:t>
            </a:r>
            <a:r>
              <a:rPr lang="en-GB" sz="1200" b="1" dirty="0" err="1"/>
              <a:t>plotlyOutput</a:t>
            </a:r>
            <a:r>
              <a:rPr lang="en-GB" sz="1200" b="1" dirty="0"/>
              <a:t> CANNOT be the same as what we used for the allergies tab – otherwise your charts will try to respond to user inputs on the allergies tab instead! (you may also just get an error).</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22</a:t>
            </a:fld>
            <a:endParaRPr lang="en-GB"/>
          </a:p>
        </p:txBody>
      </p:sp>
    </p:spTree>
    <p:extLst>
      <p:ext uri="{BB962C8B-B14F-4D97-AF65-F5344CB8AC3E}">
        <p14:creationId xmlns:p14="http://schemas.microsoft.com/office/powerpoint/2010/main" val="590340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dirty="0"/>
              <a:t>We create a function for chart</a:t>
            </a:r>
            <a:r>
              <a:rPr lang="en-GB" baseline="0" dirty="0"/>
              <a:t> outputs so that we don’t have to repeat massive amounts of </a:t>
            </a:r>
            <a:r>
              <a:rPr lang="en-GB" baseline="0" dirty="0" err="1"/>
              <a:t>plotly</a:t>
            </a:r>
            <a:r>
              <a:rPr lang="en-GB" baseline="0" dirty="0"/>
              <a:t> code over and over again for each chart.</a:t>
            </a:r>
          </a:p>
          <a:p>
            <a:endParaRPr lang="en-GB" baseline="0" dirty="0"/>
          </a:p>
          <a:p>
            <a:r>
              <a:rPr lang="en-GB" baseline="0" dirty="0"/>
              <a:t>Again, this code has been added to your pre-prepared scripts but is currently commented out. Uncomment to use the code.</a:t>
            </a:r>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24</a:t>
            </a:fld>
            <a:endParaRPr lang="en-GB"/>
          </a:p>
        </p:txBody>
      </p:sp>
    </p:spTree>
    <p:extLst>
      <p:ext uri="{BB962C8B-B14F-4D97-AF65-F5344CB8AC3E}">
        <p14:creationId xmlns:p14="http://schemas.microsoft.com/office/powerpoint/2010/main" val="1972289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sz="1200" dirty="0"/>
              <a:t>This time, we create a reactive dataset from our current one because we’re creating multiple different charts based off this one object. We touched in this in the first session.</a:t>
            </a:r>
          </a:p>
          <a:p>
            <a:r>
              <a:rPr lang="en-GB" sz="1200" b="1" dirty="0"/>
              <a:t>Remember I set my </a:t>
            </a:r>
            <a:r>
              <a:rPr lang="en-GB" sz="1200" b="1" dirty="0" err="1"/>
              <a:t>inputId</a:t>
            </a:r>
            <a:r>
              <a:rPr lang="en-GB" sz="1200" b="1" dirty="0"/>
              <a:t> as “diagnosis” in the UI, and so I must match to this in the server. My other filter was set as “</a:t>
            </a:r>
            <a:r>
              <a:rPr lang="en-GB" sz="1200" b="1" dirty="0" err="1"/>
              <a:t>measure_asthma</a:t>
            </a:r>
            <a:r>
              <a:rPr lang="en-GB" sz="1200" b="1" dirty="0"/>
              <a:t>”.</a:t>
            </a:r>
          </a:p>
          <a:p>
            <a:endParaRPr lang="en-GB" sz="1200" b="1" dirty="0"/>
          </a:p>
          <a:p>
            <a:r>
              <a:rPr lang="en-GB" sz="1200" dirty="0"/>
              <a:t>I’ve used very similar code to what we used before in order to generate the charts. But this time it’s held within the </a:t>
            </a:r>
            <a:r>
              <a:rPr lang="en-GB" sz="1200" b="1" dirty="0" err="1"/>
              <a:t>plot_charts</a:t>
            </a:r>
            <a:r>
              <a:rPr lang="en-GB" sz="1200" b="1" dirty="0"/>
              <a:t> function</a:t>
            </a:r>
            <a:r>
              <a:rPr lang="en-GB" sz="1200" dirty="0"/>
              <a:t> I’ve just created.</a:t>
            </a:r>
          </a:p>
          <a:p>
            <a:r>
              <a:rPr lang="en-GB" sz="1200" dirty="0"/>
              <a:t>This function relies on two arguments; </a:t>
            </a:r>
            <a:r>
              <a:rPr lang="en-GB" sz="1200" b="1" dirty="0"/>
              <a:t>“sex_chosen” </a:t>
            </a:r>
            <a:r>
              <a:rPr lang="en-GB" sz="1200" dirty="0"/>
              <a:t>defined as </a:t>
            </a:r>
            <a:r>
              <a:rPr lang="en-GB" sz="1200" b="1" dirty="0"/>
              <a:t>“sex” </a:t>
            </a:r>
            <a:r>
              <a:rPr lang="en-GB" sz="1200" dirty="0"/>
              <a:t>from the data, and </a:t>
            </a:r>
            <a:r>
              <a:rPr lang="en-GB" sz="1200" b="1" dirty="0"/>
              <a:t>“</a:t>
            </a:r>
            <a:r>
              <a:rPr lang="en-GB" sz="1200" b="1" dirty="0" err="1"/>
              <a:t>age_grp_chosen</a:t>
            </a:r>
            <a:r>
              <a:rPr lang="en-GB" sz="1200" b="1" dirty="0"/>
              <a:t>”</a:t>
            </a:r>
            <a:r>
              <a:rPr lang="en-GB" sz="1200" dirty="0"/>
              <a:t> defined from the </a:t>
            </a:r>
            <a:r>
              <a:rPr lang="en-GB" sz="1200" b="1" dirty="0"/>
              <a:t>“</a:t>
            </a:r>
            <a:r>
              <a:rPr lang="en-GB" sz="1200" b="1" dirty="0" err="1"/>
              <a:t>age_grp</a:t>
            </a:r>
            <a:r>
              <a:rPr lang="en-GB" sz="1200" b="1" dirty="0"/>
              <a:t>” </a:t>
            </a:r>
            <a:r>
              <a:rPr lang="en-GB" sz="1200" dirty="0"/>
              <a:t>column of our data. </a:t>
            </a:r>
          </a:p>
          <a:p>
            <a:endParaRPr lang="en-GB" sz="1200" b="1" dirty="0"/>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25</a:t>
            </a:fld>
            <a:endParaRPr lang="en-GB"/>
          </a:p>
        </p:txBody>
      </p:sp>
    </p:spTree>
    <p:extLst>
      <p:ext uri="{BB962C8B-B14F-4D97-AF65-F5344CB8AC3E}">
        <p14:creationId xmlns:p14="http://schemas.microsoft.com/office/powerpoint/2010/main" val="2437966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sz="1200" dirty="0"/>
              <a:t>We define </a:t>
            </a:r>
            <a:r>
              <a:rPr lang="en-GB" sz="1200" b="1" dirty="0"/>
              <a:t>sex_chosen</a:t>
            </a:r>
            <a:r>
              <a:rPr lang="en-GB" sz="1200" dirty="0"/>
              <a:t> and </a:t>
            </a:r>
            <a:r>
              <a:rPr lang="en-GB" sz="1200" b="1" dirty="0" err="1"/>
              <a:t>age_grp_chosen</a:t>
            </a:r>
            <a:r>
              <a:rPr lang="en-GB" sz="1200" dirty="0"/>
              <a:t> for each split we want, as required arguments for the </a:t>
            </a:r>
            <a:r>
              <a:rPr lang="en-GB" sz="1200" b="1" dirty="0" err="1"/>
              <a:t>plot_charts</a:t>
            </a:r>
            <a:r>
              <a:rPr lang="en-GB" sz="1200" b="1" dirty="0"/>
              <a:t>()</a:t>
            </a:r>
            <a:r>
              <a:rPr lang="en-GB" sz="1200" dirty="0"/>
              <a:t> function.</a:t>
            </a:r>
          </a:p>
          <a:p>
            <a:r>
              <a:rPr lang="en-GB" sz="1200" dirty="0"/>
              <a:t>We can also pipe and use </a:t>
            </a:r>
            <a:r>
              <a:rPr lang="en-GB" sz="1200" b="1" dirty="0"/>
              <a:t>layout()</a:t>
            </a:r>
            <a:r>
              <a:rPr lang="en-GB" sz="1200" dirty="0"/>
              <a:t> to add a title to each chart at this point.</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26</a:t>
            </a:fld>
            <a:endParaRPr lang="en-GB"/>
          </a:p>
        </p:txBody>
      </p:sp>
    </p:spTree>
    <p:extLst>
      <p:ext uri="{BB962C8B-B14F-4D97-AF65-F5344CB8AC3E}">
        <p14:creationId xmlns:p14="http://schemas.microsoft.com/office/powerpoint/2010/main" val="153740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Here, I’ve created a data table downloads tab. I’ve introduced it with some text and included a drop-down menu allowing the user to select which dataset they want to look at, and subsequently download. </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30</a:t>
            </a:fld>
            <a:endParaRPr lang="en-GB"/>
          </a:p>
        </p:txBody>
      </p:sp>
    </p:spTree>
    <p:extLst>
      <p:ext uri="{BB962C8B-B14F-4D97-AF65-F5344CB8AC3E}">
        <p14:creationId xmlns:p14="http://schemas.microsoft.com/office/powerpoint/2010/main" val="1015423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sz="1200" dirty="0"/>
              <a:t>I’ve given some (slightly) pre-prepared scripts. This is what will be included in dashboard using skills from previous lesson and new skills</a:t>
            </a:r>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4</a:t>
            </a:fld>
            <a:endParaRPr lang="en-GB"/>
          </a:p>
        </p:txBody>
      </p:sp>
    </p:spTree>
    <p:extLst>
      <p:ext uri="{BB962C8B-B14F-4D97-AF65-F5344CB8AC3E}">
        <p14:creationId xmlns:p14="http://schemas.microsoft.com/office/powerpoint/2010/main" val="2376403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As with most things we’ve done, except for simple text prints, we need to update the server side to include code enabling the </a:t>
            </a:r>
            <a:r>
              <a:rPr lang="en-GB" sz="1200" b="1" dirty="0"/>
              <a:t>download button</a:t>
            </a:r>
            <a:r>
              <a:rPr lang="en-GB" sz="1200" dirty="0"/>
              <a:t> to function. This requires a few small sections of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We then have an </a:t>
            </a:r>
            <a:r>
              <a:rPr lang="en-GB" sz="1200" b="1" dirty="0"/>
              <a:t>if-else statement </a:t>
            </a:r>
            <a:r>
              <a:rPr lang="en-GB" sz="1200" dirty="0"/>
              <a:t>that effectively says “If the user selects allergies, select these columns from that dataset and display them on the table.  If the user selects asthma, select these columns and display them on the table instead.</a:t>
            </a:r>
            <a:endParaRPr lang="en-GB"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31</a:t>
            </a:fld>
            <a:endParaRPr lang="en-GB"/>
          </a:p>
        </p:txBody>
      </p:sp>
    </p:spTree>
    <p:extLst>
      <p:ext uri="{BB962C8B-B14F-4D97-AF65-F5344CB8AC3E}">
        <p14:creationId xmlns:p14="http://schemas.microsoft.com/office/powerpoint/2010/main" val="2821374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dirty="0"/>
              <a:t>There’s a little bit of formatting done to the column names (which you may or may not want to do).</a:t>
            </a:r>
          </a:p>
          <a:p>
            <a:endParaRPr lang="en-GB" dirty="0"/>
          </a:p>
          <a:p>
            <a:r>
              <a:rPr lang="en-GB" dirty="0"/>
              <a:t>We then use </a:t>
            </a:r>
            <a:r>
              <a:rPr lang="en-GB" b="1" dirty="0"/>
              <a:t>DT::</a:t>
            </a:r>
            <a:r>
              <a:rPr lang="en-GB" b="1" dirty="0" err="1"/>
              <a:t>datatable</a:t>
            </a:r>
            <a:r>
              <a:rPr lang="en-GB" dirty="0"/>
              <a:t> for further formatting, you can look up the package info and see what else is available for these settings, or just mess around with them yourself!</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32</a:t>
            </a:fld>
            <a:endParaRPr lang="en-GB"/>
          </a:p>
        </p:txBody>
      </p:sp>
    </p:spTree>
    <p:extLst>
      <p:ext uri="{BB962C8B-B14F-4D97-AF65-F5344CB8AC3E}">
        <p14:creationId xmlns:p14="http://schemas.microsoft.com/office/powerpoint/2010/main" val="2804350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dirty="0"/>
              <a:t>The small function for </a:t>
            </a:r>
            <a:r>
              <a:rPr lang="en-GB" b="1" dirty="0"/>
              <a:t>“filename =“ </a:t>
            </a:r>
            <a:r>
              <a:rPr lang="en-GB" dirty="0"/>
              <a:t>tells Shiny to name the file based on the user input (the data selected) and to add </a:t>
            </a:r>
            <a:r>
              <a:rPr lang="en-GB" b="1" dirty="0"/>
              <a:t>.csv </a:t>
            </a:r>
            <a:r>
              <a:rPr lang="en-GB" dirty="0"/>
              <a:t>at the end.</a:t>
            </a:r>
          </a:p>
          <a:p>
            <a:endParaRPr lang="en-GB" dirty="0"/>
          </a:p>
          <a:p>
            <a:r>
              <a:rPr lang="en-GB" dirty="0"/>
              <a:t>The small function for </a:t>
            </a:r>
            <a:r>
              <a:rPr lang="en-GB" b="1" dirty="0"/>
              <a:t>“content =“</a:t>
            </a:r>
            <a:r>
              <a:rPr lang="en-GB" dirty="0"/>
              <a:t> means that if the user has filtered the </a:t>
            </a:r>
            <a:r>
              <a:rPr lang="en-GB" b="1" dirty="0"/>
              <a:t>DT </a:t>
            </a:r>
            <a:r>
              <a:rPr lang="en-GB" dirty="0"/>
              <a:t>table on the app </a:t>
            </a:r>
            <a:r>
              <a:rPr lang="en-GB" dirty="0" err="1"/>
              <a:t>eg</a:t>
            </a:r>
            <a:r>
              <a:rPr lang="en-GB" dirty="0"/>
              <a:t>. by age group or sex, the download will take this into account.</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33</a:t>
            </a:fld>
            <a:endParaRPr lang="en-GB"/>
          </a:p>
        </p:txBody>
      </p:sp>
    </p:spTree>
    <p:extLst>
      <p:ext uri="{BB962C8B-B14F-4D97-AF65-F5344CB8AC3E}">
        <p14:creationId xmlns:p14="http://schemas.microsoft.com/office/powerpoint/2010/main" val="3689894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dirty="0"/>
              <a:t>The first chunk of code sets the account information for the PHS shiny.io account. The token and secret can be obtained from one of the account managers, who you should contact if ever deploying an app. </a:t>
            </a:r>
          </a:p>
          <a:p>
            <a:endParaRPr lang="en-GB" dirty="0"/>
          </a:p>
          <a:p>
            <a:r>
              <a:rPr lang="en-GB" dirty="0"/>
              <a:t>The second chunk of code locates the app in your working directory and deploys it to the link designated, for example this would be located at: https://scotland.shinyapps.io/</a:t>
            </a:r>
            <a:r>
              <a:rPr lang="en-GB" b="1" dirty="0"/>
              <a:t>our-shiny-training-app</a:t>
            </a:r>
            <a:r>
              <a:rPr lang="en-GB" dirty="0"/>
              <a:t>/</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36</a:t>
            </a:fld>
            <a:endParaRPr lang="en-GB"/>
          </a:p>
        </p:txBody>
      </p:sp>
    </p:spTree>
    <p:extLst>
      <p:ext uri="{BB962C8B-B14F-4D97-AF65-F5344CB8AC3E}">
        <p14:creationId xmlns:p14="http://schemas.microsoft.com/office/powerpoint/2010/main" val="7802640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Shiny dashboards can end up being thousands upon thousands of lines of code, with live ones sometimes updated monthly, weekly, or even daily. Often with large dashboards, multiple members of PHS staff can be working on them at once.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Pushing your dashboard code to GitHub allows for code tracking, sharing and collaboration. Multiple team members can be working on, or updating, the same Shiny dashboard and GitHub allows them to do this on different code branches so the overall master code is not affected, and they do not overwrite each others work. They can also access, check and review each others changes.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you haven’t checked out our teams </a:t>
            </a:r>
            <a:r>
              <a:rPr lang="en-GB" b="1" dirty="0"/>
              <a:t>GitHub Training Course</a:t>
            </a:r>
            <a:r>
              <a:rPr lang="en-GB" dirty="0"/>
              <a:t>, please do so.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37</a:t>
            </a:fld>
            <a:endParaRPr lang="en-GB"/>
          </a:p>
        </p:txBody>
      </p:sp>
    </p:spTree>
    <p:extLst>
      <p:ext uri="{BB962C8B-B14F-4D97-AF65-F5344CB8AC3E}">
        <p14:creationId xmlns:p14="http://schemas.microsoft.com/office/powerpoint/2010/main" val="3556839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dirty="0"/>
              <a:t>Today we’re introducing the global script. This is a good place to load relevant packages required to run the functions used in your app, load up data sets, and create objects from the data that will be used for filtering in the app</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Later on, we’ll be creating drop-down filters for allergic conditions and asthma diagnosis codes, as well as selected data for download. It’s good to create these lists/objects in the global script as well.</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5</a:t>
            </a:fld>
            <a:endParaRPr lang="en-GB"/>
          </a:p>
        </p:txBody>
      </p:sp>
    </p:spTree>
    <p:extLst>
      <p:ext uri="{BB962C8B-B14F-4D97-AF65-F5344CB8AC3E}">
        <p14:creationId xmlns:p14="http://schemas.microsoft.com/office/powerpoint/2010/main" val="856676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We’ve used </a:t>
            </a:r>
            <a:r>
              <a:rPr lang="en-GB" sz="1200" dirty="0" err="1"/>
              <a:t>shinythemes</a:t>
            </a:r>
            <a:r>
              <a:rPr lang="en-GB" sz="1200" dirty="0"/>
              <a:t> in the previous session to make our dashboards stand out. However, in cases of corporate/public facing dashboards, it’s good to brand them with PHS colours and logos.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We’ve got the PHS logo, favicon and styles-</a:t>
            </a:r>
            <a:r>
              <a:rPr lang="en-GB" sz="1200" dirty="0" err="1"/>
              <a:t>css</a:t>
            </a:r>
            <a:r>
              <a:rPr lang="en-GB" sz="1200" dirty="0"/>
              <a:t> saved in our “www” folder.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This chunk of code can be copy and pasted into any future dashboards you make to give them that PHS look.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6</a:t>
            </a:fld>
            <a:endParaRPr lang="en-GB"/>
          </a:p>
        </p:txBody>
      </p:sp>
    </p:spTree>
    <p:extLst>
      <p:ext uri="{BB962C8B-B14F-4D97-AF65-F5344CB8AC3E}">
        <p14:creationId xmlns:p14="http://schemas.microsoft.com/office/powerpoint/2010/main" val="2397149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sz="1200" dirty="0"/>
              <a:t>Text information, if interested: </a:t>
            </a:r>
          </a:p>
          <a:p>
            <a:pPr marL="285750" indent="-285750">
              <a:buFont typeface="Wingdings" panose="05000000000000000000" pitchFamily="2" charset="2"/>
              <a:buChar char="§"/>
            </a:pPr>
            <a:r>
              <a:rPr lang="en-GB" sz="1200" dirty="0"/>
              <a:t>Allergic conditions: </a:t>
            </a:r>
            <a:r>
              <a:rPr lang="en-GB" sz="1200" dirty="0">
                <a:hlinkClick r:id="rId3"/>
              </a:rPr>
              <a:t>https://www.scotpho.org.uk/health-wellbeing-and-disease/allergic-conditions/introduction/</a:t>
            </a:r>
            <a:endParaRPr lang="en-GB" sz="1200" dirty="0"/>
          </a:p>
          <a:p>
            <a:pPr marL="285750" indent="-285750">
              <a:buFont typeface="Wingdings" panose="05000000000000000000" pitchFamily="2" charset="2"/>
              <a:buChar char="§"/>
            </a:pPr>
            <a:r>
              <a:rPr lang="en-GB" sz="1200" dirty="0"/>
              <a:t>Asthma: </a:t>
            </a:r>
            <a:r>
              <a:rPr lang="en-GB" sz="1200" dirty="0">
                <a:hlinkClick r:id="rId4"/>
              </a:rPr>
              <a:t>https://www.scotpho.org.uk/health-wellbeing-and-disease/asthma/introduction/</a:t>
            </a:r>
            <a:r>
              <a:rPr lang="en-GB" sz="1200" dirty="0"/>
              <a:t> </a:t>
            </a:r>
          </a:p>
          <a:p>
            <a:endParaRPr lang="en-GB" dirty="0"/>
          </a:p>
          <a:p>
            <a:r>
              <a:rPr lang="en-GB" dirty="0"/>
              <a:t>Icons: </a:t>
            </a:r>
            <a:r>
              <a:rPr lang="en-GB" sz="1200" dirty="0">
                <a:hlinkClick r:id="rId5"/>
              </a:rPr>
              <a:t>https://fontawesome.com/v5.15/icons?d=gallery&amp;p=2</a:t>
            </a:r>
            <a:r>
              <a:rPr lang="en-GB" sz="1200" dirty="0"/>
              <a:t> </a:t>
            </a:r>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9</a:t>
            </a:fld>
            <a:endParaRPr lang="en-GB"/>
          </a:p>
        </p:txBody>
      </p:sp>
    </p:spTree>
    <p:extLst>
      <p:ext uri="{BB962C8B-B14F-4D97-AF65-F5344CB8AC3E}">
        <p14:creationId xmlns:p14="http://schemas.microsoft.com/office/powerpoint/2010/main" val="1254094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10</a:t>
            </a:fld>
            <a:endParaRPr lang="en-GB"/>
          </a:p>
        </p:txBody>
      </p:sp>
    </p:spTree>
    <p:extLst>
      <p:ext uri="{BB962C8B-B14F-4D97-AF65-F5344CB8AC3E}">
        <p14:creationId xmlns:p14="http://schemas.microsoft.com/office/powerpoint/2010/main" val="2681368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In the UI, we make a short and simple addition to the code that will cause an action button to appear on our introduction tab.</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We use </a:t>
            </a:r>
            <a:r>
              <a:rPr lang="en-GB" sz="1200" b="1" dirty="0"/>
              <a:t>column()</a:t>
            </a:r>
            <a:r>
              <a:rPr lang="en-GB" sz="1200" dirty="0"/>
              <a:t> to set where our action button will appear (you may need to play with column widths in real situations).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lvl="1">
              <a:buFont typeface="Wingdings" panose="05000000000000000000" pitchFamily="2" charset="2"/>
              <a:buChar char="§"/>
            </a:pPr>
            <a:r>
              <a:rPr lang="en-GB" sz="2000" dirty="0"/>
              <a:t> “</a:t>
            </a:r>
            <a:r>
              <a:rPr lang="en-GB" sz="2000" dirty="0" err="1"/>
              <a:t>new_next</a:t>
            </a:r>
            <a:r>
              <a:rPr lang="en-GB" sz="2000" dirty="0"/>
              <a:t>” is the name we’re giving for the </a:t>
            </a:r>
            <a:r>
              <a:rPr lang="en-GB" sz="2000" b="1" dirty="0" err="1"/>
              <a:t>inputId</a:t>
            </a:r>
            <a:r>
              <a:rPr lang="en-GB" sz="2000" dirty="0"/>
              <a:t> </a:t>
            </a:r>
          </a:p>
          <a:p>
            <a:pPr lvl="1">
              <a:buFont typeface="Wingdings" panose="05000000000000000000" pitchFamily="2" charset="2"/>
              <a:buChar char="§"/>
            </a:pPr>
            <a:r>
              <a:rPr lang="en-GB" sz="2000" dirty="0"/>
              <a:t>“New content and future updates” is the </a:t>
            </a:r>
            <a:r>
              <a:rPr lang="en-GB" sz="2000" b="1" dirty="0"/>
              <a:t>label</a:t>
            </a:r>
            <a:r>
              <a:rPr lang="en-GB" sz="2000" dirty="0"/>
              <a:t> we’re putting on the button. </a:t>
            </a:r>
          </a:p>
          <a:p>
            <a:pPr lvl="1">
              <a:buFont typeface="Wingdings" panose="05000000000000000000" pitchFamily="2" charset="2"/>
              <a:buChar char="§"/>
            </a:pPr>
            <a:r>
              <a:rPr lang="en-GB" sz="2000" dirty="0"/>
              <a:t>And </a:t>
            </a:r>
            <a:r>
              <a:rPr lang="en-GB" sz="2000" b="1" dirty="0"/>
              <a:t>icon()</a:t>
            </a:r>
            <a:r>
              <a:rPr lang="en-GB" sz="2000" dirty="0"/>
              <a:t>, we’ve used before.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11</a:t>
            </a:fld>
            <a:endParaRPr lang="en-GB"/>
          </a:p>
        </p:txBody>
      </p:sp>
    </p:spTree>
    <p:extLst>
      <p:ext uri="{BB962C8B-B14F-4D97-AF65-F5344CB8AC3E}">
        <p14:creationId xmlns:p14="http://schemas.microsoft.com/office/powerpoint/2010/main" val="1379564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Here we create the “behind the scenes” effect of our action button.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t>observeEvent</a:t>
            </a:r>
            <a:r>
              <a:rPr lang="en-GB" sz="1200" dirty="0"/>
              <a:t>() responds to “event-like” reactive inputs, such as the user clicking an action button.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err="1"/>
              <a:t>showModal</a:t>
            </a:r>
            <a:r>
              <a:rPr lang="en-GB" sz="1200" b="1" dirty="0"/>
              <a:t>() </a:t>
            </a:r>
            <a:r>
              <a:rPr lang="en-GB" sz="1200" dirty="0"/>
              <a:t>and </a:t>
            </a:r>
            <a:r>
              <a:rPr lang="en-GB" sz="1200" b="1" dirty="0" err="1"/>
              <a:t>modalDialog</a:t>
            </a:r>
            <a:r>
              <a:rPr lang="en-GB" sz="1200" b="1" dirty="0"/>
              <a:t>() </a:t>
            </a:r>
            <a:r>
              <a:rPr lang="en-GB" sz="1200" dirty="0"/>
              <a:t>are relatively self explanatory. The first tells the modal to appear when the action button is clicked. The latter allows us to add text to the modal, in this case, a heading and bullet points highlighting key dates.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Other important arguments within </a:t>
            </a:r>
            <a:r>
              <a:rPr lang="en-GB" sz="1200" b="1" dirty="0" err="1"/>
              <a:t>showModal</a:t>
            </a:r>
            <a:r>
              <a:rPr lang="en-GB" sz="1200" b="1" dirty="0"/>
              <a:t>() </a:t>
            </a:r>
            <a:r>
              <a:rPr lang="en-GB" sz="1200" dirty="0"/>
              <a:t>include setting the </a:t>
            </a:r>
            <a:r>
              <a:rPr lang="en-GB" sz="1200" b="1" dirty="0"/>
              <a:t>size</a:t>
            </a:r>
            <a:r>
              <a:rPr lang="en-GB" sz="1200" dirty="0"/>
              <a:t>, enabling </a:t>
            </a:r>
            <a:r>
              <a:rPr lang="en-GB" sz="1200" b="1" dirty="0" err="1"/>
              <a:t>easyClose</a:t>
            </a:r>
            <a:r>
              <a:rPr lang="en-GB" sz="1200" b="1" dirty="0"/>
              <a:t> </a:t>
            </a:r>
            <a:r>
              <a:rPr lang="en-GB" sz="1200" dirty="0"/>
              <a:t>(click anywhere on app to close) and adding an escape button (or “</a:t>
            </a:r>
            <a:r>
              <a:rPr lang="en-GB" sz="1200" b="1" dirty="0" err="1"/>
              <a:t>modalButton</a:t>
            </a:r>
            <a:r>
              <a:rPr lang="en-GB" sz="1200" b="1" dirty="0"/>
              <a:t>”</a:t>
            </a:r>
            <a:r>
              <a:rPr lang="en-GB" sz="1200" dirty="0"/>
              <a:t>) to the </a:t>
            </a:r>
            <a:r>
              <a:rPr lang="en-GB" sz="1200" b="1" dirty="0"/>
              <a:t>footer</a:t>
            </a:r>
            <a:r>
              <a:rPr lang="en-GB" sz="1200" dirty="0"/>
              <a:t> of the modal, enabling it to be closed this way as well. </a:t>
            </a:r>
            <a:endParaRPr lang="en-GB"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12</a:t>
            </a:fld>
            <a:endParaRPr lang="en-GB"/>
          </a:p>
        </p:txBody>
      </p:sp>
    </p:spTree>
    <p:extLst>
      <p:ext uri="{BB962C8B-B14F-4D97-AF65-F5344CB8AC3E}">
        <p14:creationId xmlns:p14="http://schemas.microsoft.com/office/powerpoint/2010/main" val="2306959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I’ve given you the data file and prepared </a:t>
            </a:r>
            <a:r>
              <a:rPr lang="en-GB" sz="1200" dirty="0" err="1"/>
              <a:t>global.R</a:t>
            </a:r>
            <a:r>
              <a:rPr lang="en-GB" sz="1200" dirty="0"/>
              <a:t> script. Run and open the </a:t>
            </a:r>
            <a:r>
              <a:rPr lang="en-GB" sz="1200" b="1" dirty="0" err="1"/>
              <a:t>data_allergy</a:t>
            </a:r>
            <a:r>
              <a:rPr lang="en-GB" sz="1200" dirty="0"/>
              <a:t> object which contains our allergy data. Have a look at the data – column names, variable names etc. to get a feel for where some of the labels and inputs may be coming from.</a:t>
            </a:r>
          </a:p>
          <a:p>
            <a:endParaRPr lang="en-GB" dirty="0"/>
          </a:p>
        </p:txBody>
      </p:sp>
      <p:sp>
        <p:nvSpPr>
          <p:cNvPr id="4" name="Slide Number Placeholder 3"/>
          <p:cNvSpPr>
            <a:spLocks noGrp="1"/>
          </p:cNvSpPr>
          <p:nvPr>
            <p:ph type="sldNum" sz="quarter" idx="10"/>
          </p:nvPr>
        </p:nvSpPr>
        <p:spPr/>
        <p:txBody>
          <a:bodyPr/>
          <a:lstStyle/>
          <a:p>
            <a:fld id="{A34D0F2E-1CC4-4C0A-BCB9-EE2357174F5B}" type="slidenum">
              <a:rPr lang="en-GB" smtClean="0"/>
              <a:t>14</a:t>
            </a:fld>
            <a:endParaRPr lang="en-GB"/>
          </a:p>
        </p:txBody>
      </p:sp>
    </p:spTree>
    <p:extLst>
      <p:ext uri="{BB962C8B-B14F-4D97-AF65-F5344CB8AC3E}">
        <p14:creationId xmlns:p14="http://schemas.microsoft.com/office/powerpoint/2010/main" val="1621058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376" y="7392035"/>
            <a:ext cx="12956975" cy="528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7315256"/>
            <a:ext cx="12956975" cy="73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66431" y="876484"/>
            <a:ext cx="10692289" cy="4118420"/>
          </a:xfrm>
        </p:spPr>
        <p:txBody>
          <a:bodyPr anchor="b">
            <a:normAutofit/>
          </a:bodyPr>
          <a:lstStyle>
            <a:lvl1pPr algn="l">
              <a:lnSpc>
                <a:spcPct val="85000"/>
              </a:lnSpc>
              <a:defRPr sz="8504" spc="-53"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69377" y="5145623"/>
            <a:ext cx="10692289" cy="1320006"/>
          </a:xfrm>
        </p:spPr>
        <p:txBody>
          <a:bodyPr lIns="91440" rIns="91440">
            <a:normAutofit/>
          </a:bodyPr>
          <a:lstStyle>
            <a:lvl1pPr marL="0" indent="0" algn="l">
              <a:buNone/>
              <a:defRPr sz="2551" cap="all" spc="213" baseline="0">
                <a:solidFill>
                  <a:schemeClr val="tx2"/>
                </a:solidFill>
                <a:latin typeface="+mj-lt"/>
              </a:defRPr>
            </a:lvl1pPr>
            <a:lvl2pPr marL="486004" indent="0" algn="ctr">
              <a:buNone/>
              <a:defRPr sz="2551"/>
            </a:lvl2pPr>
            <a:lvl3pPr marL="972007" indent="0" algn="ctr">
              <a:buNone/>
              <a:defRPr sz="2551"/>
            </a:lvl3pPr>
            <a:lvl4pPr marL="1458011" indent="0" algn="ctr">
              <a:buNone/>
              <a:defRPr sz="2126"/>
            </a:lvl4pPr>
            <a:lvl5pPr marL="1944014" indent="0" algn="ctr">
              <a:buNone/>
              <a:defRPr sz="2126"/>
            </a:lvl5pPr>
            <a:lvl6pPr marL="2430018" indent="0" algn="ctr">
              <a:buNone/>
              <a:defRPr sz="2126"/>
            </a:lvl6pPr>
            <a:lvl7pPr marL="2916022" indent="0" algn="ctr">
              <a:buNone/>
              <a:defRPr sz="2126"/>
            </a:lvl7pPr>
            <a:lvl8pPr marL="3402025" indent="0" algn="ctr">
              <a:buNone/>
              <a:defRPr sz="2126"/>
            </a:lvl8pPr>
            <a:lvl9pPr marL="3888029" indent="0" algn="ctr">
              <a:buNone/>
              <a:defRPr sz="212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694F6C-87BF-4E25-AF2A-BC4BD8C3DBBF}" type="datetimeFigureOut">
              <a:rPr lang="en-GB" smtClean="0"/>
              <a:t>25/01/2023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1A0F5-47DC-4B5D-82EA-D5E4311DC505}" type="slidenum">
              <a:rPr lang="en-GB" smtClean="0"/>
              <a:t>‹#›</a:t>
            </a:fld>
            <a:endParaRPr lang="en-GB"/>
          </a:p>
        </p:txBody>
      </p:sp>
      <p:cxnSp>
        <p:nvCxnSpPr>
          <p:cNvPr id="9" name="Straight Connector 8"/>
          <p:cNvCxnSpPr/>
          <p:nvPr/>
        </p:nvCxnSpPr>
        <p:spPr>
          <a:xfrm>
            <a:off x="1283765" y="5016024"/>
            <a:ext cx="1049788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532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94F6C-87BF-4E25-AF2A-BC4BD8C3DBBF}" type="datetimeFigureOut">
              <a:rPr lang="en-GB" smtClean="0"/>
              <a:t>25/01/2023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1900526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376" y="7392035"/>
            <a:ext cx="12956975" cy="528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7315256"/>
            <a:ext cx="12956975" cy="73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274751" y="479012"/>
            <a:ext cx="2794575" cy="66490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91024" y="479011"/>
            <a:ext cx="8221722" cy="6649023"/>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94F6C-87BF-4E25-AF2A-BC4BD8C3DBBF}" type="datetimeFigureOut">
              <a:rPr lang="en-GB" smtClean="0"/>
              <a:t>25/01/2023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4095816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94F6C-87BF-4E25-AF2A-BC4BD8C3DBBF}" type="datetimeFigureOut">
              <a:rPr lang="en-GB" smtClean="0"/>
              <a:t>25/01/2023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4059602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376" y="7392035"/>
            <a:ext cx="12956975" cy="528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7315256"/>
            <a:ext cx="12956975" cy="73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66431" y="876484"/>
            <a:ext cx="10692289" cy="4118420"/>
          </a:xfrm>
        </p:spPr>
        <p:txBody>
          <a:bodyPr anchor="b" anchorCtr="0">
            <a:normAutofit/>
          </a:bodyPr>
          <a:lstStyle>
            <a:lvl1pPr>
              <a:lnSpc>
                <a:spcPct val="85000"/>
              </a:lnSpc>
              <a:defRPr sz="8504"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166431" y="5142745"/>
            <a:ext cx="10692289" cy="1320006"/>
          </a:xfrm>
        </p:spPr>
        <p:txBody>
          <a:bodyPr lIns="91440" rIns="91440" anchor="t" anchorCtr="0">
            <a:normAutofit/>
          </a:bodyPr>
          <a:lstStyle>
            <a:lvl1pPr marL="0" indent="0">
              <a:buNone/>
              <a:defRPr sz="2551" cap="all" spc="213" baseline="0">
                <a:solidFill>
                  <a:schemeClr val="tx2"/>
                </a:solidFill>
                <a:latin typeface="+mj-lt"/>
              </a:defRPr>
            </a:lvl1pPr>
            <a:lvl2pPr marL="486004" indent="0">
              <a:buNone/>
              <a:defRPr sz="1913">
                <a:solidFill>
                  <a:schemeClr val="tx1">
                    <a:tint val="75000"/>
                  </a:schemeClr>
                </a:solidFill>
              </a:defRPr>
            </a:lvl2pPr>
            <a:lvl3pPr marL="972007" indent="0">
              <a:buNone/>
              <a:defRPr sz="1701">
                <a:solidFill>
                  <a:schemeClr val="tx1">
                    <a:tint val="75000"/>
                  </a:schemeClr>
                </a:solidFill>
              </a:defRPr>
            </a:lvl3pPr>
            <a:lvl4pPr marL="1458011" indent="0">
              <a:buNone/>
              <a:defRPr sz="1488">
                <a:solidFill>
                  <a:schemeClr val="tx1">
                    <a:tint val="75000"/>
                  </a:schemeClr>
                </a:solidFill>
              </a:defRPr>
            </a:lvl4pPr>
            <a:lvl5pPr marL="1944014" indent="0">
              <a:buNone/>
              <a:defRPr sz="1488">
                <a:solidFill>
                  <a:schemeClr val="tx1">
                    <a:tint val="75000"/>
                  </a:schemeClr>
                </a:solidFill>
              </a:defRPr>
            </a:lvl5pPr>
            <a:lvl6pPr marL="2430018" indent="0">
              <a:buNone/>
              <a:defRPr sz="1488">
                <a:solidFill>
                  <a:schemeClr val="tx1">
                    <a:tint val="75000"/>
                  </a:schemeClr>
                </a:solidFill>
              </a:defRPr>
            </a:lvl6pPr>
            <a:lvl7pPr marL="2916022" indent="0">
              <a:buNone/>
              <a:defRPr sz="1488">
                <a:solidFill>
                  <a:schemeClr val="tx1">
                    <a:tint val="75000"/>
                  </a:schemeClr>
                </a:solidFill>
              </a:defRPr>
            </a:lvl7pPr>
            <a:lvl8pPr marL="3402025" indent="0">
              <a:buNone/>
              <a:defRPr sz="1488">
                <a:solidFill>
                  <a:schemeClr val="tx1">
                    <a:tint val="75000"/>
                  </a:schemeClr>
                </a:solidFill>
              </a:defRPr>
            </a:lvl8pPr>
            <a:lvl9pPr marL="3888029" indent="0">
              <a:buNone/>
              <a:defRPr sz="148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694F6C-87BF-4E25-AF2A-BC4BD8C3DBBF}" type="datetimeFigureOut">
              <a:rPr lang="en-GB" smtClean="0"/>
              <a:t>25/01/2023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01A0F5-47DC-4B5D-82EA-D5E4311DC505}" type="slidenum">
              <a:rPr lang="en-GB" smtClean="0"/>
              <a:t>‹#›</a:t>
            </a:fld>
            <a:endParaRPr lang="en-GB"/>
          </a:p>
        </p:txBody>
      </p:sp>
      <p:cxnSp>
        <p:nvCxnSpPr>
          <p:cNvPr id="9" name="Straight Connector 8"/>
          <p:cNvCxnSpPr/>
          <p:nvPr/>
        </p:nvCxnSpPr>
        <p:spPr>
          <a:xfrm>
            <a:off x="1283765" y="5016024"/>
            <a:ext cx="1049788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924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166431" y="330987"/>
            <a:ext cx="10692289" cy="167542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66430" y="2131567"/>
            <a:ext cx="5248942" cy="464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9778" y="2131568"/>
            <a:ext cx="5248942" cy="464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694F6C-87BF-4E25-AF2A-BC4BD8C3DBBF}" type="datetimeFigureOut">
              <a:rPr lang="en-GB" smtClean="0"/>
              <a:t>25/01/2023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44939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166431" y="330987"/>
            <a:ext cx="10692289" cy="167542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66431" y="2131934"/>
            <a:ext cx="5248942" cy="850304"/>
          </a:xfrm>
        </p:spPr>
        <p:txBody>
          <a:bodyPr lIns="91440" rIns="91440" anchor="ctr">
            <a:normAutofit/>
          </a:bodyPr>
          <a:lstStyle>
            <a:lvl1pPr marL="0" indent="0">
              <a:buNone/>
              <a:defRPr sz="2126" b="0" cap="all" baseline="0">
                <a:solidFill>
                  <a:schemeClr val="tx2"/>
                </a:solidFill>
              </a:defRPr>
            </a:lvl1pPr>
            <a:lvl2pPr marL="486004" indent="0">
              <a:buNone/>
              <a:defRPr sz="2126" b="1"/>
            </a:lvl2pPr>
            <a:lvl3pPr marL="972007" indent="0">
              <a:buNone/>
              <a:defRPr sz="1913" b="1"/>
            </a:lvl3pPr>
            <a:lvl4pPr marL="1458011" indent="0">
              <a:buNone/>
              <a:defRPr sz="1701" b="1"/>
            </a:lvl4pPr>
            <a:lvl5pPr marL="1944014" indent="0">
              <a:buNone/>
              <a:defRPr sz="1701" b="1"/>
            </a:lvl5pPr>
            <a:lvl6pPr marL="2430018" indent="0">
              <a:buNone/>
              <a:defRPr sz="1701" b="1"/>
            </a:lvl6pPr>
            <a:lvl7pPr marL="2916022" indent="0">
              <a:buNone/>
              <a:defRPr sz="1701" b="1"/>
            </a:lvl7pPr>
            <a:lvl8pPr marL="3402025" indent="0">
              <a:buNone/>
              <a:defRPr sz="1701" b="1"/>
            </a:lvl8pPr>
            <a:lvl9pPr marL="3888029" indent="0">
              <a:buNone/>
              <a:defRPr sz="1701" b="1"/>
            </a:lvl9pPr>
          </a:lstStyle>
          <a:p>
            <a:pPr lvl="0"/>
            <a:r>
              <a:rPr lang="en-US"/>
              <a:t>Edit Master text styles</a:t>
            </a:r>
          </a:p>
        </p:txBody>
      </p:sp>
      <p:sp>
        <p:nvSpPr>
          <p:cNvPr id="4" name="Content Placeholder 3"/>
          <p:cNvSpPr>
            <a:spLocks noGrp="1"/>
          </p:cNvSpPr>
          <p:nvPr>
            <p:ph sz="half" idx="2"/>
          </p:nvPr>
        </p:nvSpPr>
        <p:spPr>
          <a:xfrm>
            <a:off x="1166431" y="2982237"/>
            <a:ext cx="5248942" cy="3901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09778" y="2131934"/>
            <a:ext cx="5248942" cy="850304"/>
          </a:xfrm>
        </p:spPr>
        <p:txBody>
          <a:bodyPr lIns="91440" rIns="91440" anchor="ctr">
            <a:normAutofit/>
          </a:bodyPr>
          <a:lstStyle>
            <a:lvl1pPr marL="0" indent="0">
              <a:buNone/>
              <a:defRPr sz="2126" b="0" cap="all" baseline="0">
                <a:solidFill>
                  <a:schemeClr val="tx2"/>
                </a:solidFill>
              </a:defRPr>
            </a:lvl1pPr>
            <a:lvl2pPr marL="486004" indent="0">
              <a:buNone/>
              <a:defRPr sz="2126" b="1"/>
            </a:lvl2pPr>
            <a:lvl3pPr marL="972007" indent="0">
              <a:buNone/>
              <a:defRPr sz="1913" b="1"/>
            </a:lvl3pPr>
            <a:lvl4pPr marL="1458011" indent="0">
              <a:buNone/>
              <a:defRPr sz="1701" b="1"/>
            </a:lvl4pPr>
            <a:lvl5pPr marL="1944014" indent="0">
              <a:buNone/>
              <a:defRPr sz="1701" b="1"/>
            </a:lvl5pPr>
            <a:lvl6pPr marL="2430018" indent="0">
              <a:buNone/>
              <a:defRPr sz="1701" b="1"/>
            </a:lvl6pPr>
            <a:lvl7pPr marL="2916022" indent="0">
              <a:buNone/>
              <a:defRPr sz="1701" b="1"/>
            </a:lvl7pPr>
            <a:lvl8pPr marL="3402025" indent="0">
              <a:buNone/>
              <a:defRPr sz="1701" b="1"/>
            </a:lvl8pPr>
            <a:lvl9pPr marL="3888029" indent="0">
              <a:buNone/>
              <a:defRPr sz="1701" b="1"/>
            </a:lvl9pPr>
          </a:lstStyle>
          <a:p>
            <a:pPr lvl="0"/>
            <a:r>
              <a:rPr lang="en-US"/>
              <a:t>Edit Master text styles</a:t>
            </a:r>
          </a:p>
        </p:txBody>
      </p:sp>
      <p:sp>
        <p:nvSpPr>
          <p:cNvPr id="6" name="Content Placeholder 5"/>
          <p:cNvSpPr>
            <a:spLocks noGrp="1"/>
          </p:cNvSpPr>
          <p:nvPr>
            <p:ph sz="quarter" idx="4"/>
          </p:nvPr>
        </p:nvSpPr>
        <p:spPr>
          <a:xfrm>
            <a:off x="6609778" y="2982237"/>
            <a:ext cx="5248942" cy="39013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694F6C-87BF-4E25-AF2A-BC4BD8C3DBBF}" type="datetimeFigureOut">
              <a:rPr lang="en-GB" smtClean="0"/>
              <a:t>25/01/2023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1653175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694F6C-87BF-4E25-AF2A-BC4BD8C3DBBF}" type="datetimeFigureOut">
              <a:rPr lang="en-GB" smtClean="0"/>
              <a:t>25/01/2023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1550076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376" y="7392035"/>
            <a:ext cx="12956975" cy="528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7315256"/>
            <a:ext cx="12956975" cy="73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694F6C-87BF-4E25-AF2A-BC4BD8C3DBBF}" type="datetimeFigureOut">
              <a:rPr lang="en-GB" smtClean="0"/>
              <a:t>25/01/2023</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3364397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306075" cy="7920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294680" y="0"/>
            <a:ext cx="68042" cy="7920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86013" y="686402"/>
            <a:ext cx="3402092" cy="2640013"/>
          </a:xfrm>
        </p:spPr>
        <p:txBody>
          <a:bodyPr anchor="b">
            <a:normAutofit/>
          </a:bodyPr>
          <a:lstStyle>
            <a:lvl1pPr>
              <a:defRPr sz="3827"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103138" y="844804"/>
            <a:ext cx="6901386" cy="60720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86013" y="3379216"/>
            <a:ext cx="3402092" cy="3902419"/>
          </a:xfrm>
        </p:spPr>
        <p:txBody>
          <a:bodyPr lIns="91440" rIns="91440">
            <a:normAutofit/>
          </a:bodyPr>
          <a:lstStyle>
            <a:lvl1pPr marL="0" indent="0">
              <a:buNone/>
              <a:defRPr sz="1595">
                <a:solidFill>
                  <a:srgbClr val="FFFFFF"/>
                </a:solidFill>
              </a:defRPr>
            </a:lvl1pPr>
            <a:lvl2pPr marL="486004" indent="0">
              <a:buNone/>
              <a:defRPr sz="1276"/>
            </a:lvl2pPr>
            <a:lvl3pPr marL="972007" indent="0">
              <a:buNone/>
              <a:defRPr sz="1063"/>
            </a:lvl3pPr>
            <a:lvl4pPr marL="1458011" indent="0">
              <a:buNone/>
              <a:defRPr sz="957"/>
            </a:lvl4pPr>
            <a:lvl5pPr marL="1944014" indent="0">
              <a:buNone/>
              <a:defRPr sz="957"/>
            </a:lvl5pPr>
            <a:lvl6pPr marL="2430018" indent="0">
              <a:buNone/>
              <a:defRPr sz="957"/>
            </a:lvl6pPr>
            <a:lvl7pPr marL="2916022" indent="0">
              <a:buNone/>
              <a:defRPr sz="957"/>
            </a:lvl7pPr>
            <a:lvl8pPr marL="3402025" indent="0">
              <a:buNone/>
              <a:defRPr sz="957"/>
            </a:lvl8pPr>
            <a:lvl9pPr marL="3888029" indent="0">
              <a:buNone/>
              <a:defRPr sz="957"/>
            </a:lvl9pPr>
          </a:lstStyle>
          <a:p>
            <a:pPr lvl="0"/>
            <a:r>
              <a:rPr lang="en-US"/>
              <a:t>Edit Master text styles</a:t>
            </a:r>
          </a:p>
        </p:txBody>
      </p:sp>
      <p:sp>
        <p:nvSpPr>
          <p:cNvPr id="5" name="Date Placeholder 4"/>
          <p:cNvSpPr>
            <a:spLocks noGrp="1"/>
          </p:cNvSpPr>
          <p:nvPr>
            <p:ph type="dt" sz="half" idx="10"/>
          </p:nvPr>
        </p:nvSpPr>
        <p:spPr>
          <a:xfrm>
            <a:off x="494849" y="7460155"/>
            <a:ext cx="2783531" cy="421669"/>
          </a:xfrm>
        </p:spPr>
        <p:txBody>
          <a:bodyPr/>
          <a:lstStyle>
            <a:lvl1pPr algn="l">
              <a:defRPr/>
            </a:lvl1pPr>
          </a:lstStyle>
          <a:p>
            <a:fld id="{3D694F6C-87BF-4E25-AF2A-BC4BD8C3DBBF}" type="datetimeFigureOut">
              <a:rPr lang="en-GB" smtClean="0"/>
              <a:t>25/01/2023</a:t>
            </a:fld>
            <a:endParaRPr lang="en-GB"/>
          </a:p>
        </p:txBody>
      </p:sp>
      <p:sp>
        <p:nvSpPr>
          <p:cNvPr id="6" name="Footer Placeholder 5"/>
          <p:cNvSpPr>
            <a:spLocks noGrp="1"/>
          </p:cNvSpPr>
          <p:nvPr>
            <p:ph type="ftr" sz="quarter" idx="11"/>
          </p:nvPr>
        </p:nvSpPr>
        <p:spPr>
          <a:xfrm>
            <a:off x="5103138" y="7460155"/>
            <a:ext cx="4941133" cy="421669"/>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A01A0F5-47DC-4B5D-82EA-D5E4311DC505}" type="slidenum">
              <a:rPr lang="en-GB" smtClean="0"/>
              <a:t>‹#›</a:t>
            </a:fld>
            <a:endParaRPr lang="en-GB"/>
          </a:p>
        </p:txBody>
      </p:sp>
    </p:spTree>
    <p:extLst>
      <p:ext uri="{BB962C8B-B14F-4D97-AF65-F5344CB8AC3E}">
        <p14:creationId xmlns:p14="http://schemas.microsoft.com/office/powerpoint/2010/main" val="1327204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720027"/>
            <a:ext cx="12956975" cy="22000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5676231"/>
            <a:ext cx="12956975" cy="73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66432" y="5860828"/>
            <a:ext cx="10750610" cy="950405"/>
          </a:xfrm>
        </p:spPr>
        <p:txBody>
          <a:bodyPr lIns="91440" tIns="0" rIns="91440" bIns="0" anchor="b">
            <a:noAutofit/>
          </a:bodyPr>
          <a:lstStyle>
            <a:lvl1pPr>
              <a:defRPr sz="3827"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960334" cy="5676230"/>
          </a:xfrm>
          <a:blipFill>
            <a:blip r:embed="rId2"/>
            <a:stretch>
              <a:fillRect/>
            </a:stretch>
          </a:blipFill>
        </p:spPr>
        <p:txBody>
          <a:bodyPr lIns="457200" tIns="457200" anchor="t"/>
          <a:lstStyle>
            <a:lvl1pPr marL="0" indent="0">
              <a:buNone/>
              <a:defRPr sz="3402">
                <a:solidFill>
                  <a:schemeClr val="bg1"/>
                </a:solidFill>
              </a:defRPr>
            </a:lvl1pPr>
            <a:lvl2pPr marL="486004" indent="0">
              <a:buNone/>
              <a:defRPr sz="2976"/>
            </a:lvl2pPr>
            <a:lvl3pPr marL="972007" indent="0">
              <a:buNone/>
              <a:defRPr sz="2551"/>
            </a:lvl3pPr>
            <a:lvl4pPr marL="1458011" indent="0">
              <a:buNone/>
              <a:defRPr sz="2126"/>
            </a:lvl4pPr>
            <a:lvl5pPr marL="1944014" indent="0">
              <a:buNone/>
              <a:defRPr sz="2126"/>
            </a:lvl5pPr>
            <a:lvl6pPr marL="2430018" indent="0">
              <a:buNone/>
              <a:defRPr sz="2126"/>
            </a:lvl6pPr>
            <a:lvl7pPr marL="2916022" indent="0">
              <a:buNone/>
              <a:defRPr sz="2126"/>
            </a:lvl7pPr>
            <a:lvl8pPr marL="3402025" indent="0">
              <a:buNone/>
              <a:defRPr sz="2126"/>
            </a:lvl8pPr>
            <a:lvl9pPr marL="3888029" indent="0">
              <a:buNone/>
              <a:defRPr sz="2126"/>
            </a:lvl9pPr>
          </a:lstStyle>
          <a:p>
            <a:r>
              <a:rPr lang="en-US"/>
              <a:t>Click icon to add picture</a:t>
            </a:r>
            <a:endParaRPr lang="en-US" dirty="0"/>
          </a:p>
        </p:txBody>
      </p:sp>
      <p:sp>
        <p:nvSpPr>
          <p:cNvPr id="4" name="Text Placeholder 3"/>
          <p:cNvSpPr>
            <a:spLocks noGrp="1"/>
          </p:cNvSpPr>
          <p:nvPr>
            <p:ph type="body" sz="half" idx="2"/>
          </p:nvPr>
        </p:nvSpPr>
        <p:spPr>
          <a:xfrm>
            <a:off x="1166432" y="6821792"/>
            <a:ext cx="10750610" cy="686403"/>
          </a:xfrm>
        </p:spPr>
        <p:txBody>
          <a:bodyPr lIns="91440" tIns="0" rIns="91440" bIns="0">
            <a:normAutofit/>
          </a:bodyPr>
          <a:lstStyle>
            <a:lvl1pPr marL="0" indent="0">
              <a:spcBef>
                <a:spcPts val="0"/>
              </a:spcBef>
              <a:spcAft>
                <a:spcPts val="638"/>
              </a:spcAft>
              <a:buNone/>
              <a:defRPr sz="1595">
                <a:solidFill>
                  <a:srgbClr val="FFFFFF"/>
                </a:solidFill>
              </a:defRPr>
            </a:lvl1pPr>
            <a:lvl2pPr marL="486004" indent="0">
              <a:buNone/>
              <a:defRPr sz="1276"/>
            </a:lvl2pPr>
            <a:lvl3pPr marL="972007" indent="0">
              <a:buNone/>
              <a:defRPr sz="1063"/>
            </a:lvl3pPr>
            <a:lvl4pPr marL="1458011" indent="0">
              <a:buNone/>
              <a:defRPr sz="957"/>
            </a:lvl4pPr>
            <a:lvl5pPr marL="1944014" indent="0">
              <a:buNone/>
              <a:defRPr sz="957"/>
            </a:lvl5pPr>
            <a:lvl6pPr marL="2430018" indent="0">
              <a:buNone/>
              <a:defRPr sz="957"/>
            </a:lvl6pPr>
            <a:lvl7pPr marL="2916022" indent="0">
              <a:buNone/>
              <a:defRPr sz="957"/>
            </a:lvl7pPr>
            <a:lvl8pPr marL="3402025" indent="0">
              <a:buNone/>
              <a:defRPr sz="957"/>
            </a:lvl8pPr>
            <a:lvl9pPr marL="3888029" indent="0">
              <a:buNone/>
              <a:defRPr sz="957"/>
            </a:lvl9pPr>
          </a:lstStyle>
          <a:p>
            <a:pPr lvl="0"/>
            <a:r>
              <a:rPr lang="en-US"/>
              <a:t>Edit Master text styles</a:t>
            </a:r>
          </a:p>
        </p:txBody>
      </p:sp>
      <p:sp>
        <p:nvSpPr>
          <p:cNvPr id="5" name="Date Placeholder 4"/>
          <p:cNvSpPr>
            <a:spLocks noGrp="1"/>
          </p:cNvSpPr>
          <p:nvPr>
            <p:ph type="dt" sz="half" idx="10"/>
          </p:nvPr>
        </p:nvSpPr>
        <p:spPr/>
        <p:txBody>
          <a:bodyPr/>
          <a:lstStyle/>
          <a:p>
            <a:fld id="{3D694F6C-87BF-4E25-AF2A-BC4BD8C3DBBF}" type="datetimeFigureOut">
              <a:rPr lang="en-GB" smtClean="0"/>
              <a:t>25/01/2023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01A0F5-47DC-4B5D-82EA-D5E4311DC505}" type="slidenum">
              <a:rPr lang="en-GB" smtClean="0"/>
              <a:t>‹#›</a:t>
            </a:fld>
            <a:endParaRPr lang="en-GB"/>
          </a:p>
        </p:txBody>
      </p:sp>
    </p:spTree>
    <p:extLst>
      <p:ext uri="{BB962C8B-B14F-4D97-AF65-F5344CB8AC3E}">
        <p14:creationId xmlns:p14="http://schemas.microsoft.com/office/powerpoint/2010/main" val="2264446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392035"/>
            <a:ext cx="12960350" cy="528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7315255"/>
            <a:ext cx="12960351" cy="762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66431" y="330987"/>
            <a:ext cx="10692289" cy="167542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66431" y="2131567"/>
            <a:ext cx="10692289" cy="4646422"/>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66432" y="7460155"/>
            <a:ext cx="2628076" cy="421669"/>
          </a:xfrm>
          <a:prstGeom prst="rect">
            <a:avLst/>
          </a:prstGeom>
        </p:spPr>
        <p:txBody>
          <a:bodyPr vert="horz" lIns="91440" tIns="45720" rIns="91440" bIns="45720" rtlCol="0" anchor="ctr"/>
          <a:lstStyle>
            <a:lvl1pPr algn="l">
              <a:defRPr sz="957">
                <a:solidFill>
                  <a:srgbClr val="FFFFFF"/>
                </a:solidFill>
              </a:defRPr>
            </a:lvl1pPr>
          </a:lstStyle>
          <a:p>
            <a:fld id="{3D694F6C-87BF-4E25-AF2A-BC4BD8C3DBBF}" type="datetimeFigureOut">
              <a:rPr lang="en-GB" smtClean="0"/>
              <a:t>25/01/2023</a:t>
            </a:fld>
            <a:endParaRPr lang="en-GB"/>
          </a:p>
        </p:txBody>
      </p:sp>
      <p:sp>
        <p:nvSpPr>
          <p:cNvPr id="5" name="Footer Placeholder 4"/>
          <p:cNvSpPr>
            <a:spLocks noGrp="1"/>
          </p:cNvSpPr>
          <p:nvPr>
            <p:ph type="ftr" sz="quarter" idx="3"/>
          </p:nvPr>
        </p:nvSpPr>
        <p:spPr>
          <a:xfrm>
            <a:off x="3918492" y="7460155"/>
            <a:ext cx="5126741" cy="421669"/>
          </a:xfrm>
          <a:prstGeom prst="rect">
            <a:avLst/>
          </a:prstGeom>
        </p:spPr>
        <p:txBody>
          <a:bodyPr vert="horz" lIns="91440" tIns="45720" rIns="91440" bIns="45720" rtlCol="0" anchor="ctr"/>
          <a:lstStyle>
            <a:lvl1pPr algn="ctr">
              <a:defRPr sz="957"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10524394" y="7460155"/>
            <a:ext cx="1394710" cy="421669"/>
          </a:xfrm>
          <a:prstGeom prst="rect">
            <a:avLst/>
          </a:prstGeom>
        </p:spPr>
        <p:txBody>
          <a:bodyPr vert="horz" lIns="91440" tIns="45720" rIns="91440" bIns="45720" rtlCol="0" anchor="ctr"/>
          <a:lstStyle>
            <a:lvl1pPr algn="r">
              <a:defRPr sz="1116">
                <a:solidFill>
                  <a:srgbClr val="FFFFFF"/>
                </a:solidFill>
              </a:defRPr>
            </a:lvl1pPr>
          </a:lstStyle>
          <a:p>
            <a:fld id="{6A01A0F5-47DC-4B5D-82EA-D5E4311DC505}" type="slidenum">
              <a:rPr lang="en-GB" smtClean="0"/>
              <a:t>‹#›</a:t>
            </a:fld>
            <a:endParaRPr lang="en-GB"/>
          </a:p>
        </p:txBody>
      </p:sp>
      <p:cxnSp>
        <p:nvCxnSpPr>
          <p:cNvPr id="10" name="Straight Connector 9"/>
          <p:cNvCxnSpPr/>
          <p:nvPr/>
        </p:nvCxnSpPr>
        <p:spPr>
          <a:xfrm>
            <a:off x="1268749" y="2006970"/>
            <a:ext cx="1059508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5021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72007" rtl="0" eaLnBrk="1" latinLnBrk="0" hangingPunct="1">
        <a:lnSpc>
          <a:spcPct val="85000"/>
        </a:lnSpc>
        <a:spcBef>
          <a:spcPct val="0"/>
        </a:spcBef>
        <a:buNone/>
        <a:defRPr sz="5102" kern="1200" spc="-53" baseline="0">
          <a:solidFill>
            <a:schemeClr val="tx1">
              <a:lumMod val="75000"/>
              <a:lumOff val="25000"/>
            </a:schemeClr>
          </a:solidFill>
          <a:latin typeface="+mj-lt"/>
          <a:ea typeface="+mj-ea"/>
          <a:cs typeface="+mj-cs"/>
        </a:defRPr>
      </a:lvl1pPr>
    </p:titleStyle>
    <p:bodyStyle>
      <a:lvl1pPr marL="97201" indent="-97201" algn="l" defTabSz="972007" rtl="0" eaLnBrk="1" latinLnBrk="0" hangingPunct="1">
        <a:lnSpc>
          <a:spcPct val="90000"/>
        </a:lnSpc>
        <a:spcBef>
          <a:spcPts val="1276"/>
        </a:spcBef>
        <a:spcAft>
          <a:spcPts val="213"/>
        </a:spcAft>
        <a:buClr>
          <a:schemeClr val="accent1"/>
        </a:buClr>
        <a:buSzPct val="100000"/>
        <a:buFont typeface="Calibri" panose="020F0502020204030204" pitchFamily="34" charset="0"/>
        <a:buChar char=" "/>
        <a:defRPr sz="2126" kern="1200">
          <a:solidFill>
            <a:schemeClr val="tx1">
              <a:lumMod val="75000"/>
              <a:lumOff val="25000"/>
            </a:schemeClr>
          </a:solidFill>
          <a:latin typeface="+mn-lt"/>
          <a:ea typeface="+mn-ea"/>
          <a:cs typeface="+mn-cs"/>
        </a:defRPr>
      </a:lvl1pPr>
      <a:lvl2pPr marL="408243" indent="-194401" algn="l" defTabSz="972007" rtl="0" eaLnBrk="1" latinLnBrk="0" hangingPunct="1">
        <a:lnSpc>
          <a:spcPct val="90000"/>
        </a:lnSpc>
        <a:spcBef>
          <a:spcPts val="213"/>
        </a:spcBef>
        <a:spcAft>
          <a:spcPts val="425"/>
        </a:spcAft>
        <a:buClr>
          <a:schemeClr val="accent1"/>
        </a:buClr>
        <a:buFont typeface="Calibri" pitchFamily="34" charset="0"/>
        <a:buChar char="◦"/>
        <a:defRPr sz="1913" kern="1200">
          <a:solidFill>
            <a:schemeClr val="tx1">
              <a:lumMod val="75000"/>
              <a:lumOff val="25000"/>
            </a:schemeClr>
          </a:solidFill>
          <a:latin typeface="+mn-lt"/>
          <a:ea typeface="+mn-ea"/>
          <a:cs typeface="+mn-cs"/>
        </a:defRPr>
      </a:lvl2pPr>
      <a:lvl3pPr marL="602644" indent="-194401"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3pPr>
      <a:lvl4pPr marL="797046" indent="-194401"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4pPr>
      <a:lvl5pPr marL="991447" indent="-194401"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5pPr>
      <a:lvl6pPr marL="1169300" indent="-243002"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6pPr>
      <a:lvl7pPr marL="1381900" indent="-243002"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7pPr>
      <a:lvl8pPr marL="1594500" indent="-243002"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8pPr>
      <a:lvl9pPr marL="1807100" indent="-243002"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9pPr>
    </p:bodyStyle>
    <p:otherStyle>
      <a:defPPr>
        <a:defRPr lang="en-US"/>
      </a:defPPr>
      <a:lvl1pPr marL="0" algn="l" defTabSz="972007" rtl="0" eaLnBrk="1" latinLnBrk="0" hangingPunct="1">
        <a:defRPr sz="1913" kern="1200">
          <a:solidFill>
            <a:schemeClr val="tx1"/>
          </a:solidFill>
          <a:latin typeface="+mn-lt"/>
          <a:ea typeface="+mn-ea"/>
          <a:cs typeface="+mn-cs"/>
        </a:defRPr>
      </a:lvl1pPr>
      <a:lvl2pPr marL="486004" algn="l" defTabSz="972007" rtl="0" eaLnBrk="1" latinLnBrk="0" hangingPunct="1">
        <a:defRPr sz="1913" kern="1200">
          <a:solidFill>
            <a:schemeClr val="tx1"/>
          </a:solidFill>
          <a:latin typeface="+mn-lt"/>
          <a:ea typeface="+mn-ea"/>
          <a:cs typeface="+mn-cs"/>
        </a:defRPr>
      </a:lvl2pPr>
      <a:lvl3pPr marL="972007" algn="l" defTabSz="972007" rtl="0" eaLnBrk="1" latinLnBrk="0" hangingPunct="1">
        <a:defRPr sz="1913" kern="1200">
          <a:solidFill>
            <a:schemeClr val="tx1"/>
          </a:solidFill>
          <a:latin typeface="+mn-lt"/>
          <a:ea typeface="+mn-ea"/>
          <a:cs typeface="+mn-cs"/>
        </a:defRPr>
      </a:lvl3pPr>
      <a:lvl4pPr marL="1458011" algn="l" defTabSz="972007" rtl="0" eaLnBrk="1" latinLnBrk="0" hangingPunct="1">
        <a:defRPr sz="1913" kern="1200">
          <a:solidFill>
            <a:schemeClr val="tx1"/>
          </a:solidFill>
          <a:latin typeface="+mn-lt"/>
          <a:ea typeface="+mn-ea"/>
          <a:cs typeface="+mn-cs"/>
        </a:defRPr>
      </a:lvl4pPr>
      <a:lvl5pPr marL="1944014" algn="l" defTabSz="972007" rtl="0" eaLnBrk="1" latinLnBrk="0" hangingPunct="1">
        <a:defRPr sz="1913" kern="1200">
          <a:solidFill>
            <a:schemeClr val="tx1"/>
          </a:solidFill>
          <a:latin typeface="+mn-lt"/>
          <a:ea typeface="+mn-ea"/>
          <a:cs typeface="+mn-cs"/>
        </a:defRPr>
      </a:lvl5pPr>
      <a:lvl6pPr marL="2430018" algn="l" defTabSz="972007" rtl="0" eaLnBrk="1" latinLnBrk="0" hangingPunct="1">
        <a:defRPr sz="1913" kern="1200">
          <a:solidFill>
            <a:schemeClr val="tx1"/>
          </a:solidFill>
          <a:latin typeface="+mn-lt"/>
          <a:ea typeface="+mn-ea"/>
          <a:cs typeface="+mn-cs"/>
        </a:defRPr>
      </a:lvl6pPr>
      <a:lvl7pPr marL="2916022" algn="l" defTabSz="972007" rtl="0" eaLnBrk="1" latinLnBrk="0" hangingPunct="1">
        <a:defRPr sz="1913" kern="1200">
          <a:solidFill>
            <a:schemeClr val="tx1"/>
          </a:solidFill>
          <a:latin typeface="+mn-lt"/>
          <a:ea typeface="+mn-ea"/>
          <a:cs typeface="+mn-cs"/>
        </a:defRPr>
      </a:lvl7pPr>
      <a:lvl8pPr marL="3402025" algn="l" defTabSz="972007" rtl="0" eaLnBrk="1" latinLnBrk="0" hangingPunct="1">
        <a:defRPr sz="1913" kern="1200">
          <a:solidFill>
            <a:schemeClr val="tx1"/>
          </a:solidFill>
          <a:latin typeface="+mn-lt"/>
          <a:ea typeface="+mn-ea"/>
          <a:cs typeface="+mn-cs"/>
        </a:defRPr>
      </a:lvl8pPr>
      <a:lvl9pPr marL="3888029" algn="l" defTabSz="972007" rtl="0" eaLnBrk="1" latinLnBrk="0" hangingPunct="1">
        <a:defRPr sz="19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7322" y="3036594"/>
            <a:ext cx="9476312" cy="1858970"/>
          </a:xfrm>
          <a:prstGeom prst="rect">
            <a:avLst/>
          </a:prstGeom>
          <a:noFill/>
        </p:spPr>
        <p:txBody>
          <a:bodyPr wrap="none" rtlCol="0">
            <a:spAutoFit/>
          </a:bodyPr>
          <a:lstStyle/>
          <a:p>
            <a:r>
              <a:rPr lang="en-GB" sz="5740" dirty="0">
                <a:latin typeface="Arial Black" panose="020B0A04020102020204" pitchFamily="34" charset="0"/>
              </a:rPr>
              <a:t>Introduction to R Shiny</a:t>
            </a:r>
          </a:p>
          <a:p>
            <a:pPr algn="ctr"/>
            <a:r>
              <a:rPr lang="en-GB" sz="5740" dirty="0">
                <a:latin typeface="Arial Black" panose="020B0A04020102020204" pitchFamily="34" charset="0"/>
              </a:rPr>
              <a:t>Day 2</a:t>
            </a:r>
          </a:p>
        </p:txBody>
      </p:sp>
      <p:pic>
        <p:nvPicPr>
          <p:cNvPr id="5"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9795" y="763246"/>
            <a:ext cx="4586749" cy="1657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10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Introduction tab</a:t>
            </a:r>
            <a:endParaRPr lang="en-GB" sz="3402" dirty="0"/>
          </a:p>
        </p:txBody>
      </p:sp>
      <p:sp>
        <p:nvSpPr>
          <p:cNvPr id="3" name="Content Placeholder 2"/>
          <p:cNvSpPr>
            <a:spLocks noGrp="1"/>
          </p:cNvSpPr>
          <p:nvPr>
            <p:ph idx="1"/>
          </p:nvPr>
        </p:nvSpPr>
        <p:spPr>
          <a:xfrm>
            <a:off x="1166431" y="2921226"/>
            <a:ext cx="10692289" cy="3158038"/>
          </a:xfrm>
        </p:spPr>
        <p:txBody>
          <a:bodyPr>
            <a:normAutofit/>
          </a:bodyPr>
          <a:lstStyle/>
          <a:p>
            <a:r>
              <a:rPr lang="en-GB" sz="2400" dirty="0"/>
              <a:t>Now we’re going to introduce a few new shiny functions to create an action button which users can click to open a pop-up information box.</a:t>
            </a:r>
          </a:p>
          <a:p>
            <a:r>
              <a:rPr lang="en-GB" sz="2400" dirty="0"/>
              <a:t>These buttons and pop-up boxes are great for when you have excess information which may be important, but you don’t want it to be present on the face of your dashboard at all times.</a:t>
            </a:r>
          </a:p>
          <a:p>
            <a:r>
              <a:rPr lang="en-GB" sz="2400" dirty="0"/>
              <a:t>Now it’s time to delve back into the server, as well as the UI.</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453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action buttons and modals.</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1166431" y="5187757"/>
            <a:ext cx="10842511" cy="885570"/>
          </a:xfrm>
          <a:prstGeom prst="rect">
            <a:avLst/>
          </a:prstGeom>
        </p:spPr>
        <p:txBody>
          <a:bodyPr vert="horz" lIns="0" tIns="48601" rIns="0" bIns="48601"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GB" sz="2400" b="1" dirty="0" err="1">
                <a:latin typeface="Courier New" panose="02070309020205020404" pitchFamily="49" charset="0"/>
                <a:cs typeface="Courier New" panose="02070309020205020404" pitchFamily="49" charset="0"/>
              </a:rPr>
              <a:t>actionButton</a:t>
            </a:r>
            <a:r>
              <a:rPr lang="en-GB" sz="2400" b="1" dirty="0">
                <a:latin typeface="Courier New" panose="02070309020205020404" pitchFamily="49" charset="0"/>
                <a:cs typeface="Courier New" panose="02070309020205020404" pitchFamily="49" charset="0"/>
              </a:rPr>
              <a:t>()</a:t>
            </a:r>
            <a:r>
              <a:rPr lang="en-GB" sz="2400" dirty="0"/>
              <a:t> creates the actual button we see and click on within the tab. We require three arguments here: </a:t>
            </a:r>
            <a:r>
              <a:rPr lang="en-GB" sz="2400" b="1" dirty="0" err="1">
                <a:latin typeface="Courier New" panose="02070309020205020404" pitchFamily="49" charset="0"/>
                <a:cs typeface="Courier New" panose="02070309020205020404" pitchFamily="49" charset="0"/>
              </a:rPr>
              <a:t>inputId</a:t>
            </a:r>
            <a:r>
              <a:rPr lang="en-GB" sz="2400" dirty="0"/>
              <a:t>, </a:t>
            </a:r>
            <a:r>
              <a:rPr lang="en-GB" sz="2400" b="1" dirty="0">
                <a:latin typeface="Courier New" panose="02070309020205020404" pitchFamily="49" charset="0"/>
                <a:cs typeface="Courier New" panose="02070309020205020404" pitchFamily="49" charset="0"/>
              </a:rPr>
              <a:t>label</a:t>
            </a:r>
            <a:r>
              <a:rPr lang="en-GB" sz="2400" dirty="0"/>
              <a:t>, and </a:t>
            </a:r>
            <a:r>
              <a:rPr lang="en-GB" sz="2400" b="1" dirty="0">
                <a:latin typeface="Courier New" panose="02070309020205020404" pitchFamily="49" charset="0"/>
                <a:cs typeface="Courier New" panose="02070309020205020404" pitchFamily="49" charset="0"/>
              </a:rPr>
              <a:t>icon()</a:t>
            </a:r>
            <a:endParaRPr lang="en-GB" sz="2400" dirty="0">
              <a:latin typeface="Courier New" panose="02070309020205020404" pitchFamily="49" charset="0"/>
              <a:cs typeface="Courier New" panose="02070309020205020404" pitchFamily="49" charset="0"/>
            </a:endParaRPr>
          </a:p>
          <a:p>
            <a:endParaRPr lang="en-GB" sz="2400" dirty="0"/>
          </a:p>
        </p:txBody>
      </p:sp>
      <p:sp>
        <p:nvSpPr>
          <p:cNvPr id="9" name="Content Placeholder 2"/>
          <p:cNvSpPr txBox="1">
            <a:spLocks/>
          </p:cNvSpPr>
          <p:nvPr/>
        </p:nvSpPr>
        <p:spPr>
          <a:xfrm>
            <a:off x="1166431" y="6127727"/>
            <a:ext cx="10692289" cy="787930"/>
          </a:xfrm>
          <a:prstGeom prst="rect">
            <a:avLst/>
          </a:prstGeom>
        </p:spPr>
        <p:txBody>
          <a:bodyPr vert="horz" lIns="0" tIns="48601" rIns="0" bIns="48601"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GB" sz="2400" b="1" dirty="0"/>
              <a:t>Key point: Try running the app with this code added, but WITHOUT adding to the server – what happens?</a:t>
            </a:r>
          </a:p>
        </p:txBody>
      </p:sp>
      <p:sp>
        <p:nvSpPr>
          <p:cNvPr id="10" name="TextBox 9"/>
          <p:cNvSpPr txBox="1"/>
          <p:nvPr/>
        </p:nvSpPr>
        <p:spPr>
          <a:xfrm>
            <a:off x="919816" y="2296000"/>
            <a:ext cx="11185517" cy="2644698"/>
          </a:xfrm>
          <a:prstGeom prst="rect">
            <a:avLst/>
          </a:prstGeom>
          <a:solidFill>
            <a:schemeClr val="bg2"/>
          </a:solidFill>
        </p:spPr>
        <p:txBody>
          <a:bodyPr wrap="square" rtlCol="0">
            <a:spAutoFit/>
          </a:bodyPr>
          <a:lstStyle/>
          <a:p>
            <a:r>
              <a:rPr lang="en-GB" sz="1276" b="1" dirty="0" err="1">
                <a:solidFill>
                  <a:schemeClr val="accent6">
                    <a:lumMod val="75000"/>
                  </a:schemeClr>
                </a:solidFill>
                <a:latin typeface="Courier New" panose="02070309020205020404" pitchFamily="49" charset="0"/>
                <a:cs typeface="Courier New" panose="02070309020205020404" pitchFamily="49" charset="0"/>
              </a:rPr>
              <a:t>tabPanel</a:t>
            </a:r>
            <a:r>
              <a:rPr lang="en-GB" sz="1276" b="1" dirty="0">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"Information"</a:t>
            </a:r>
            <a:r>
              <a:rPr lang="en-GB" sz="1276" b="1" dirty="0">
                <a:latin typeface="Courier New" panose="02070309020205020404" pitchFamily="49" charset="0"/>
                <a:cs typeface="Courier New" panose="02070309020205020404" pitchFamily="49" charset="0"/>
              </a:rPr>
              <a:t>, icon = </a:t>
            </a:r>
            <a:r>
              <a:rPr lang="en-GB" sz="1276" b="1" dirty="0">
                <a:solidFill>
                  <a:schemeClr val="accent6">
                    <a:lumMod val="75000"/>
                  </a:schemeClr>
                </a:solidFill>
                <a:latin typeface="Courier New" panose="02070309020205020404" pitchFamily="49" charset="0"/>
                <a:cs typeface="Courier New" panose="02070309020205020404" pitchFamily="49" charset="0"/>
              </a:rPr>
              <a:t>icon</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"info-circle"</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h2</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"Background Information"</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actionButton</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new_next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b</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“New content and future updates”</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icon = </a:t>
            </a:r>
            <a:r>
              <a:rPr lang="en-GB" sz="1276" b="1" dirty="0">
                <a:solidFill>
                  <a:schemeClr val="accent6">
                    <a:lumMod val="75000"/>
                  </a:schemeClr>
                </a:solidFill>
                <a:latin typeface="Courier New" panose="02070309020205020404" pitchFamily="49" charset="0"/>
                <a:cs typeface="Courier New" panose="02070309020205020404" pitchFamily="49" charset="0"/>
              </a:rPr>
              <a:t>icon</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“calendar-alt”</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12</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h4</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b</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"Allergic Conditions"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"Allergic conditions arise from an abnormal reaction of the immune system to a typically harmless </a:t>
            </a:r>
          </a:p>
          <a:p>
            <a:r>
              <a:rPr lang="en-GB" sz="1276" b="1" dirty="0">
                <a:solidFill>
                  <a:srgbClr val="00B050"/>
                </a:solidFill>
                <a:latin typeface="Courier New" panose="02070309020205020404" pitchFamily="49" charset="0"/>
                <a:cs typeface="Courier New" panose="02070309020205020404" pitchFamily="49" charset="0"/>
              </a:rPr>
              <a:t>			  environmental trigger. Allergic conditions have a wide variety of impacts on health, ranging from </a:t>
            </a:r>
          </a:p>
        </p:txBody>
      </p:sp>
      <p:cxnSp>
        <p:nvCxnSpPr>
          <p:cNvPr id="6" name="Straight Arrow Connector 5"/>
          <p:cNvCxnSpPr/>
          <p:nvPr/>
        </p:nvCxnSpPr>
        <p:spPr>
          <a:xfrm flipH="1" flipV="1">
            <a:off x="8920041" y="3366709"/>
            <a:ext cx="1478382" cy="82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477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action buttons and modals.</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66431" y="2239466"/>
            <a:ext cx="10692289" cy="830997"/>
          </a:xfrm>
          <a:prstGeom prst="rect">
            <a:avLst/>
          </a:prstGeom>
          <a:noFill/>
        </p:spPr>
        <p:txBody>
          <a:bodyPr wrap="square" rtlCol="0">
            <a:spAutoFit/>
          </a:bodyPr>
          <a:lstStyle/>
          <a:p>
            <a:r>
              <a:rPr lang="en-GB" sz="2400" b="1" dirty="0" err="1">
                <a:latin typeface="Courier New" panose="02070309020205020404" pitchFamily="49" charset="0"/>
                <a:cs typeface="Courier New" panose="02070309020205020404" pitchFamily="49" charset="0"/>
              </a:rPr>
              <a:t>observeEvent</a:t>
            </a:r>
            <a:r>
              <a:rPr lang="en-GB" sz="2400" b="1" dirty="0">
                <a:latin typeface="Courier New" panose="02070309020205020404" pitchFamily="49" charset="0"/>
                <a:cs typeface="Courier New" panose="02070309020205020404" pitchFamily="49" charset="0"/>
              </a:rPr>
              <a:t>()</a:t>
            </a:r>
            <a:r>
              <a:rPr lang="en-GB" sz="2400" dirty="0"/>
              <a:t> responds to “event-like” reactive inputs. We’re setting the input as “</a:t>
            </a:r>
            <a:r>
              <a:rPr lang="en-GB" sz="2400" dirty="0" err="1"/>
              <a:t>new_next</a:t>
            </a:r>
            <a:r>
              <a:rPr lang="en-GB" sz="2400" dirty="0"/>
              <a:t>” </a:t>
            </a:r>
            <a:r>
              <a:rPr lang="en-GB" sz="2400" b="1" dirty="0"/>
              <a:t>– remember this matches what we’ve named it in the UI!</a:t>
            </a:r>
          </a:p>
        </p:txBody>
      </p:sp>
      <p:sp>
        <p:nvSpPr>
          <p:cNvPr id="8" name="TextBox 7"/>
          <p:cNvSpPr txBox="1"/>
          <p:nvPr/>
        </p:nvSpPr>
        <p:spPr>
          <a:xfrm>
            <a:off x="1166431" y="6013134"/>
            <a:ext cx="10692289" cy="830997"/>
          </a:xfrm>
          <a:prstGeom prst="rect">
            <a:avLst/>
          </a:prstGeom>
          <a:noFill/>
        </p:spPr>
        <p:txBody>
          <a:bodyPr wrap="square" rtlCol="0">
            <a:spAutoFit/>
          </a:bodyPr>
          <a:lstStyle/>
          <a:p>
            <a:r>
              <a:rPr lang="en-GB" sz="2400" dirty="0"/>
              <a:t>We introduce </a:t>
            </a:r>
            <a:r>
              <a:rPr lang="en-GB" sz="2400" b="1" dirty="0" err="1">
                <a:latin typeface="Courier New" panose="02070309020205020404" pitchFamily="49" charset="0"/>
                <a:cs typeface="Courier New" panose="02070309020205020404" pitchFamily="49" charset="0"/>
              </a:rPr>
              <a:t>showModal</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and </a:t>
            </a:r>
            <a:r>
              <a:rPr lang="en-GB" sz="2400" b="1" dirty="0" err="1">
                <a:latin typeface="Courier New" panose="02070309020205020404" pitchFamily="49" charset="0"/>
                <a:cs typeface="Courier New" panose="02070309020205020404" pitchFamily="49" charset="0"/>
              </a:rPr>
              <a:t>modalDialog</a:t>
            </a:r>
            <a:r>
              <a:rPr lang="en-GB" sz="2400" b="1" dirty="0">
                <a:latin typeface="Courier New" panose="02070309020205020404" pitchFamily="49" charset="0"/>
                <a:cs typeface="Courier New" panose="02070309020205020404" pitchFamily="49" charset="0"/>
              </a:rPr>
              <a:t>()</a:t>
            </a:r>
            <a:r>
              <a:rPr lang="en-GB" sz="2400" dirty="0">
                <a:cs typeface="Courier New" panose="02070309020205020404" pitchFamily="49" charset="0"/>
              </a:rPr>
              <a:t>and the arguments within these.</a:t>
            </a:r>
            <a:endParaRPr lang="en-GB" sz="2400" b="1" dirty="0">
              <a:cs typeface="Courier New" panose="02070309020205020404" pitchFamily="49" charset="0"/>
            </a:endParaRPr>
          </a:p>
        </p:txBody>
      </p:sp>
      <p:sp>
        <p:nvSpPr>
          <p:cNvPr id="7" name="TextBox 6"/>
          <p:cNvSpPr txBox="1"/>
          <p:nvPr/>
        </p:nvSpPr>
        <p:spPr>
          <a:xfrm>
            <a:off x="2155626" y="3379262"/>
            <a:ext cx="8449429" cy="2448363"/>
          </a:xfrm>
          <a:prstGeom prst="rect">
            <a:avLst/>
          </a:prstGeom>
          <a:solidFill>
            <a:schemeClr val="bg2"/>
          </a:solidFill>
        </p:spPr>
        <p:txBody>
          <a:bodyPr wrap="none" rtlCol="0">
            <a:spAutoFit/>
          </a:bodyPr>
          <a:lstStyle/>
          <a:p>
            <a:r>
              <a:rPr lang="en-GB" sz="1276" b="1" dirty="0">
                <a:solidFill>
                  <a:schemeClr val="accent6">
                    <a:lumMod val="75000"/>
                  </a:schemeClr>
                </a:solidFill>
                <a:latin typeface="Courier New" panose="02070309020205020404" pitchFamily="49" charset="0"/>
                <a:cs typeface="Courier New" panose="02070309020205020404" pitchFamily="49" charset="0"/>
              </a:rPr>
              <a:t>function</a:t>
            </a:r>
            <a:r>
              <a:rPr lang="en-GB" sz="1276" b="1" dirty="0">
                <a:latin typeface="Courier New" panose="02070309020205020404" pitchFamily="49" charset="0"/>
                <a:cs typeface="Courier New" panose="02070309020205020404" pitchFamily="49" charset="0"/>
              </a:rPr>
              <a:t>(input, output) {  </a:t>
            </a:r>
          </a:p>
          <a:p>
            <a:endParaRPr lang="en-GB" sz="1276" b="1" dirty="0">
              <a:latin typeface="Courier New" panose="02070309020205020404" pitchFamily="49" charset="0"/>
              <a:cs typeface="Courier New" panose="02070309020205020404" pitchFamily="49" charset="0"/>
            </a:endParaRPr>
          </a:p>
          <a:p>
            <a:r>
              <a:rPr lang="en-GB" sz="1276" b="1" dirty="0" err="1">
                <a:solidFill>
                  <a:schemeClr val="accent6">
                    <a:lumMod val="75000"/>
                  </a:schemeClr>
                </a:solidFill>
                <a:latin typeface="Courier New" panose="02070309020205020404" pitchFamily="49" charset="0"/>
                <a:cs typeface="Courier New" panose="02070309020205020404" pitchFamily="49" charset="0"/>
              </a:rPr>
              <a:t>observeEvent</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new_next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showModal</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modalDialog</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title = </a:t>
            </a:r>
            <a:r>
              <a:rPr lang="en-GB" sz="1276" b="1" dirty="0">
                <a:solidFill>
                  <a:srgbClr val="00B050"/>
                </a:solidFill>
                <a:latin typeface="Courier New" panose="02070309020205020404" pitchFamily="49" charset="0"/>
                <a:cs typeface="Courier New" panose="02070309020205020404" pitchFamily="49" charset="0"/>
              </a:rPr>
              <a:t>"New content added and future updates"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h4</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"Future updates"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ul</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li</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"7 July 2023 - Allergies data update."</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li</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"16 June 2025 - Asthma data update."</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size = </a:t>
            </a:r>
            <a:r>
              <a:rPr lang="en-GB" sz="1276" b="1" dirty="0">
                <a:solidFill>
                  <a:srgbClr val="00B050"/>
                </a:solidFill>
                <a:latin typeface="Courier New" panose="02070309020205020404" pitchFamily="49" charset="0"/>
                <a:cs typeface="Courier New" panose="02070309020205020404" pitchFamily="49" charset="0"/>
              </a:rPr>
              <a:t>"m"</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easyClose</a:t>
            </a:r>
            <a:r>
              <a:rPr lang="en-GB" sz="1276" b="1" dirty="0">
                <a:latin typeface="Courier New" panose="02070309020205020404" pitchFamily="49" charset="0"/>
                <a:cs typeface="Courier New" panose="02070309020205020404" pitchFamily="49" charset="0"/>
              </a:rPr>
              <a:t> = TRUE, fade=</a:t>
            </a:r>
            <a:r>
              <a:rPr lang="en-GB" sz="1276" b="1" dirty="0" err="1">
                <a:latin typeface="Courier New" panose="02070309020205020404" pitchFamily="49" charset="0"/>
                <a:cs typeface="Courier New" panose="02070309020205020404" pitchFamily="49" charset="0"/>
              </a:rPr>
              <a:t>FALSE,footer</a:t>
            </a:r>
            <a:r>
              <a:rPr lang="en-GB" sz="1276" b="1" dirty="0">
                <a:latin typeface="Courier New" panose="02070309020205020404" pitchFamily="49" charset="0"/>
                <a:cs typeface="Courier New" panose="02070309020205020404" pitchFamily="49" charset="0"/>
              </a:rPr>
              <a:t> = </a:t>
            </a:r>
            <a:r>
              <a:rPr lang="en-GB" sz="1276" b="1" dirty="0" err="1">
                <a:solidFill>
                  <a:schemeClr val="accent6">
                    <a:lumMod val="75000"/>
                  </a:schemeClr>
                </a:solidFill>
                <a:latin typeface="Courier New" panose="02070309020205020404" pitchFamily="49" charset="0"/>
                <a:cs typeface="Courier New" panose="02070309020205020404" pitchFamily="49" charset="0"/>
              </a:rPr>
              <a:t>modalButton</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"Close (Esc)"</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20271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Introduction tab</a:t>
            </a:r>
            <a:endParaRPr lang="en-GB" sz="3402"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560204" y="3109128"/>
            <a:ext cx="6683881" cy="3523963"/>
          </a:xfrm>
          <a:prstGeom prst="rect">
            <a:avLst/>
          </a:prstGeom>
        </p:spPr>
      </p:pic>
      <p:pic>
        <p:nvPicPr>
          <p:cNvPr id="6" name="Picture 5"/>
          <p:cNvPicPr>
            <a:picLocks noChangeAspect="1"/>
          </p:cNvPicPr>
          <p:nvPr/>
        </p:nvPicPr>
        <p:blipFill>
          <a:blip r:embed="rId4"/>
          <a:stretch>
            <a:fillRect/>
          </a:stretch>
        </p:blipFill>
        <p:spPr>
          <a:xfrm>
            <a:off x="6603153" y="2559972"/>
            <a:ext cx="5768092" cy="2445170"/>
          </a:xfrm>
          <a:prstGeom prst="rect">
            <a:avLst/>
          </a:prstGeom>
        </p:spPr>
      </p:pic>
    </p:spTree>
    <p:extLst>
      <p:ext uri="{BB962C8B-B14F-4D97-AF65-F5344CB8AC3E}">
        <p14:creationId xmlns:p14="http://schemas.microsoft.com/office/powerpoint/2010/main" val="2917194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Allergic conditions data</a:t>
            </a:r>
            <a:endParaRPr lang="en-GB" sz="3402" dirty="0"/>
          </a:p>
        </p:txBody>
      </p:sp>
      <p:sp>
        <p:nvSpPr>
          <p:cNvPr id="3" name="Content Placeholder 2"/>
          <p:cNvSpPr>
            <a:spLocks noGrp="1"/>
          </p:cNvSpPr>
          <p:nvPr>
            <p:ph idx="1"/>
          </p:nvPr>
        </p:nvSpPr>
        <p:spPr>
          <a:xfrm>
            <a:off x="1166431" y="2466438"/>
            <a:ext cx="10692289" cy="2959934"/>
          </a:xfrm>
        </p:spPr>
        <p:txBody>
          <a:bodyPr>
            <a:noAutofit/>
          </a:bodyPr>
          <a:lstStyle/>
          <a:p>
            <a:r>
              <a:rPr lang="en-GB" sz="2400" dirty="0"/>
              <a:t>Go to the </a:t>
            </a:r>
            <a:r>
              <a:rPr lang="en-GB" sz="2400" b="1" dirty="0" err="1">
                <a:latin typeface="Courier New" panose="02070309020205020404" pitchFamily="49" charset="0"/>
                <a:cs typeface="Courier New" panose="02070309020205020404" pitchFamily="49" charset="0"/>
              </a:rPr>
              <a:t>global.R</a:t>
            </a:r>
            <a:r>
              <a:rPr lang="en-GB" sz="2400" dirty="0"/>
              <a:t> script. Run and open the </a:t>
            </a:r>
            <a:r>
              <a:rPr lang="en-GB" sz="2400" b="1" dirty="0" err="1">
                <a:latin typeface="Courier New" panose="02070309020205020404" pitchFamily="49" charset="0"/>
                <a:cs typeface="Courier New" panose="02070309020205020404" pitchFamily="49" charset="0"/>
              </a:rPr>
              <a:t>data_allergy</a:t>
            </a:r>
            <a:r>
              <a:rPr lang="en-GB" sz="2400" dirty="0"/>
              <a:t> object which contains our allergy data. </a:t>
            </a:r>
          </a:p>
          <a:p>
            <a:endParaRPr lang="en-GB" sz="2400" dirty="0"/>
          </a:p>
          <a:p>
            <a:r>
              <a:rPr lang="en-GB" sz="2400" dirty="0"/>
              <a:t>Our aim is to create an interactive </a:t>
            </a:r>
            <a:r>
              <a:rPr lang="en-GB" sz="2400" dirty="0" err="1"/>
              <a:t>plotly</a:t>
            </a:r>
            <a:r>
              <a:rPr lang="en-GB" sz="2400" dirty="0"/>
              <a:t> chart which responds to user inputs:</a:t>
            </a:r>
          </a:p>
          <a:p>
            <a:pPr lvl="2">
              <a:buFont typeface="Wingdings" panose="05000000000000000000" pitchFamily="2" charset="2"/>
              <a:buChar char="§"/>
            </a:pPr>
            <a:r>
              <a:rPr lang="en-GB" sz="2400" dirty="0"/>
              <a:t> A drop down menu to select either rate or crude number.</a:t>
            </a:r>
          </a:p>
          <a:p>
            <a:pPr lvl="2">
              <a:buFont typeface="Wingdings" panose="05000000000000000000" pitchFamily="2" charset="2"/>
              <a:buChar char="§"/>
            </a:pPr>
            <a:r>
              <a:rPr lang="en-GB" sz="2400" dirty="0"/>
              <a:t> A selection box which allows us to put data for up to 4 allergic conditions on the line chart at once.</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166431" y="5850116"/>
            <a:ext cx="10692289" cy="465066"/>
          </a:xfrm>
          <a:prstGeom prst="rect">
            <a:avLst/>
          </a:prstGeom>
        </p:spPr>
        <p:txBody>
          <a:bodyPr vert="horz" lIns="0" tIns="48601" rIns="0" bIns="48601"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2400" dirty="0"/>
              <a:t>We can also include some headings and text above the chart for extra information.</a:t>
            </a:r>
          </a:p>
        </p:txBody>
      </p:sp>
    </p:spTree>
    <p:extLst>
      <p:ext uri="{BB962C8B-B14F-4D97-AF65-F5344CB8AC3E}">
        <p14:creationId xmlns:p14="http://schemas.microsoft.com/office/powerpoint/2010/main" val="4246129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Exercise: Building a PHS Shiny dashboard – Allergic conditions data UI</a:t>
            </a:r>
            <a:endParaRPr lang="en-GB" sz="3402" dirty="0"/>
          </a:p>
        </p:txBody>
      </p:sp>
      <p:sp>
        <p:nvSpPr>
          <p:cNvPr id="3" name="Content Placeholder 2"/>
          <p:cNvSpPr>
            <a:spLocks noGrp="1"/>
          </p:cNvSpPr>
          <p:nvPr>
            <p:ph idx="1"/>
          </p:nvPr>
        </p:nvSpPr>
        <p:spPr>
          <a:xfrm>
            <a:off x="1166431" y="2377696"/>
            <a:ext cx="10692289" cy="1874630"/>
          </a:xfrm>
        </p:spPr>
        <p:txBody>
          <a:bodyPr>
            <a:noAutofit/>
          </a:bodyPr>
          <a:lstStyle/>
          <a:p>
            <a:r>
              <a:rPr lang="en-GB" sz="2400" dirty="0"/>
              <a:t>Begin with the </a:t>
            </a:r>
            <a:r>
              <a:rPr lang="en-GB" sz="2400" b="1" dirty="0" err="1">
                <a:latin typeface="Courier New" panose="02070309020205020404" pitchFamily="49" charset="0"/>
                <a:cs typeface="Courier New" panose="02070309020205020404" pitchFamily="49" charset="0"/>
              </a:rPr>
              <a:t>ui.R</a:t>
            </a:r>
            <a:r>
              <a:rPr lang="en-GB" sz="2400" dirty="0"/>
              <a:t>. We need to use </a:t>
            </a:r>
            <a:r>
              <a:rPr lang="en-GB" sz="2400" b="1" dirty="0" err="1">
                <a:latin typeface="Courier New" panose="02070309020205020404" pitchFamily="49" charset="0"/>
                <a:cs typeface="Courier New" panose="02070309020205020404" pitchFamily="49" charset="0"/>
              </a:rPr>
              <a:t>tabPanel</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again underneath the first, to create another new tab.</a:t>
            </a:r>
          </a:p>
          <a:p>
            <a:pPr>
              <a:buFont typeface="Wingdings" panose="05000000000000000000" pitchFamily="2" charset="2"/>
              <a:buChar char="§"/>
            </a:pPr>
            <a:r>
              <a:rPr lang="en-GB" sz="2400" dirty="0"/>
              <a:t> Give your new tab a title and icon.</a:t>
            </a:r>
          </a:p>
          <a:p>
            <a:pPr>
              <a:buFont typeface="Wingdings" panose="05000000000000000000" pitchFamily="2" charset="2"/>
              <a:buChar char="§"/>
            </a:pPr>
            <a:r>
              <a:rPr lang="en-GB" sz="2400" dirty="0"/>
              <a:t> Add a heading and some information text within the tab.</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818260" y="6304421"/>
            <a:ext cx="3388632" cy="461665"/>
          </a:xfrm>
          <a:prstGeom prst="rect">
            <a:avLst/>
          </a:prstGeom>
          <a:noFill/>
        </p:spPr>
        <p:txBody>
          <a:bodyPr wrap="square" rtlCol="0">
            <a:spAutoFit/>
          </a:bodyPr>
          <a:lstStyle/>
          <a:p>
            <a:r>
              <a:rPr lang="en-GB" sz="2400" dirty="0"/>
              <a:t>Add any text you like.</a:t>
            </a:r>
          </a:p>
        </p:txBody>
      </p:sp>
      <p:sp>
        <p:nvSpPr>
          <p:cNvPr id="7" name="TextBox 6"/>
          <p:cNvSpPr txBox="1"/>
          <p:nvPr/>
        </p:nvSpPr>
        <p:spPr>
          <a:xfrm>
            <a:off x="751315" y="4489293"/>
            <a:ext cx="11757065" cy="1663019"/>
          </a:xfrm>
          <a:prstGeom prst="rect">
            <a:avLst/>
          </a:prstGeom>
          <a:solidFill>
            <a:schemeClr val="bg2"/>
          </a:solidFill>
        </p:spPr>
        <p:txBody>
          <a:bodyPr wrap="none" rtlCol="0">
            <a:spAutoFit/>
          </a:bodyPr>
          <a:lstStyle/>
          <a:p>
            <a:r>
              <a:rPr lang="en-GB" sz="1276" b="1" dirty="0" err="1">
                <a:solidFill>
                  <a:schemeClr val="accent6">
                    <a:lumMod val="75000"/>
                  </a:schemeClr>
                </a:solidFill>
                <a:latin typeface="Courier New" panose="02070309020205020404" pitchFamily="49" charset="0"/>
                <a:cs typeface="Courier New" panose="02070309020205020404" pitchFamily="49" charset="0"/>
              </a:rPr>
              <a:t>tabPanel</a:t>
            </a:r>
            <a:r>
              <a:rPr lang="en-GB" sz="1276" b="1" dirty="0">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"All Allergic Conditions"</a:t>
            </a:r>
            <a:r>
              <a:rPr lang="en-GB" sz="1276" b="1" dirty="0">
                <a:latin typeface="Courier New" panose="02070309020205020404" pitchFamily="49" charset="0"/>
                <a:cs typeface="Courier New" panose="02070309020205020404" pitchFamily="49" charset="0"/>
              </a:rPr>
              <a:t>, icon = </a:t>
            </a:r>
            <a:r>
              <a:rPr lang="en-GB" sz="1276" b="1" dirty="0">
                <a:solidFill>
                  <a:schemeClr val="accent6">
                    <a:lumMod val="75000"/>
                  </a:schemeClr>
                </a:solidFill>
                <a:latin typeface="Courier New" panose="02070309020205020404" pitchFamily="49" charset="0"/>
                <a:cs typeface="Courier New" panose="02070309020205020404" pitchFamily="49" charset="0"/>
              </a:rPr>
              <a:t>icon</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"hospital"</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h2</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"Hospital admissions for different allergic conditions"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"Since most people with allergic conditions are managed in primary care, secondary care (hospital) data </a:t>
            </a:r>
          </a:p>
          <a:p>
            <a:r>
              <a:rPr lang="en-GB" sz="1276" b="1" dirty="0">
                <a:solidFill>
                  <a:srgbClr val="00B050"/>
                </a:solidFill>
                <a:latin typeface="Courier New" panose="02070309020205020404" pitchFamily="49" charset="0"/>
                <a:cs typeface="Courier New" panose="02070309020205020404" pitchFamily="49" charset="0"/>
              </a:rPr>
              <a:t>		  relate to a smaller group of people, generally with more severe conditions."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"The chart shows data from the Scottish Morbidity Record (SMR01) scheme, which records hospital inpatient </a:t>
            </a:r>
          </a:p>
          <a:p>
            <a:r>
              <a:rPr lang="en-GB" sz="1276" b="1" dirty="0">
                <a:solidFill>
                  <a:srgbClr val="00B050"/>
                </a:solidFill>
                <a:latin typeface="Courier New" panose="02070309020205020404" pitchFamily="49" charset="0"/>
                <a:cs typeface="Courier New" panose="02070309020205020404" pitchFamily="49" charset="0"/>
              </a:rPr>
              <a:t>		  and day case activity for Scotland.”</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"The chart shows that rates of hospital admissions per 100,000 of the population have remained relatively </a:t>
            </a:r>
          </a:p>
          <a:p>
            <a:r>
              <a:rPr lang="en-GB" sz="1276" b="1" dirty="0">
                <a:solidFill>
                  <a:srgbClr val="00B050"/>
                </a:solidFill>
                <a:latin typeface="Courier New" panose="02070309020205020404" pitchFamily="49" charset="0"/>
                <a:cs typeface="Courier New" panose="02070309020205020404" pitchFamily="49" charset="0"/>
              </a:rPr>
              <a:t>		  constant for all allergies across the past 10 years in Scotland."</a:t>
            </a:r>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63176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402" b="1" dirty="0">
                <a:latin typeface="Arial Black" panose="020B0A04020102020204" pitchFamily="34" charset="0"/>
              </a:rPr>
              <a:t>Exercise: Building a PHS Shiny dashboard – Allergic conditions data UI</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3204" y="2121393"/>
            <a:ext cx="12487146" cy="461665"/>
          </a:xfrm>
          <a:prstGeom prst="rect">
            <a:avLst/>
          </a:prstGeom>
          <a:noFill/>
        </p:spPr>
        <p:txBody>
          <a:bodyPr wrap="square" rtlCol="0">
            <a:spAutoFit/>
          </a:bodyPr>
          <a:lstStyle/>
          <a:p>
            <a:r>
              <a:rPr lang="en-GB" sz="2400" b="1" dirty="0"/>
              <a:t>Note that in this case we’ve used “</a:t>
            </a:r>
            <a:r>
              <a:rPr lang="en-GB" sz="2400" b="1" dirty="0" err="1">
                <a:latin typeface="Courier New" panose="02070309020205020404" pitchFamily="49" charset="0"/>
                <a:cs typeface="Courier New" panose="02070309020205020404" pitchFamily="49" charset="0"/>
              </a:rPr>
              <a:t>conditions_list</a:t>
            </a:r>
            <a:r>
              <a:rPr lang="en-GB" sz="2400" b="1" dirty="0"/>
              <a:t>” – defined in the </a:t>
            </a:r>
            <a:r>
              <a:rPr lang="en-GB" sz="2400" b="1" dirty="0" err="1">
                <a:latin typeface="Courier New" panose="02070309020205020404" pitchFamily="49" charset="0"/>
                <a:cs typeface="Courier New" panose="02070309020205020404" pitchFamily="49" charset="0"/>
              </a:rPr>
              <a:t>global.R</a:t>
            </a:r>
            <a:r>
              <a:rPr lang="en-GB" sz="2400" b="1" dirty="0"/>
              <a:t> script!</a:t>
            </a:r>
          </a:p>
        </p:txBody>
      </p:sp>
      <p:sp>
        <p:nvSpPr>
          <p:cNvPr id="7" name="Content Placeholder 2"/>
          <p:cNvSpPr txBox="1">
            <a:spLocks/>
          </p:cNvSpPr>
          <p:nvPr/>
        </p:nvSpPr>
        <p:spPr>
          <a:xfrm>
            <a:off x="473204" y="6577125"/>
            <a:ext cx="12377888" cy="738074"/>
          </a:xfrm>
          <a:prstGeom prst="rect">
            <a:avLst/>
          </a:prstGeom>
        </p:spPr>
        <p:txBody>
          <a:bodyPr vert="horz" lIns="0" tIns="48601" rIns="0" bIns="48601"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2400" b="1" dirty="0"/>
              <a:t>Key point: note the </a:t>
            </a:r>
            <a:r>
              <a:rPr lang="en-GB" sz="2400" b="1" dirty="0" err="1">
                <a:latin typeface="Courier New" panose="02070309020205020404" pitchFamily="49" charset="0"/>
                <a:cs typeface="Courier New" panose="02070309020205020404" pitchFamily="49" charset="0"/>
              </a:rPr>
              <a:t>inputId</a:t>
            </a:r>
            <a:r>
              <a:rPr lang="en-GB" sz="2400" b="1" dirty="0"/>
              <a:t> used! </a:t>
            </a:r>
            <a:r>
              <a:rPr lang="en-GB" sz="2400" b="1" dirty="0" err="1"/>
              <a:t>eg</a:t>
            </a:r>
            <a:r>
              <a:rPr lang="en-GB" sz="2400" b="1" dirty="0"/>
              <a:t>. “</a:t>
            </a:r>
            <a:r>
              <a:rPr lang="en-GB" sz="2400" b="1" dirty="0">
                <a:latin typeface="Courier New" panose="02070309020205020404" pitchFamily="49" charset="0"/>
                <a:cs typeface="Courier New" panose="02070309020205020404" pitchFamily="49" charset="0"/>
              </a:rPr>
              <a:t>measure</a:t>
            </a:r>
            <a:r>
              <a:rPr lang="en-GB" sz="2400" b="1" dirty="0"/>
              <a:t>”, “</a:t>
            </a:r>
            <a:r>
              <a:rPr lang="en-GB" sz="2400" b="1" dirty="0">
                <a:latin typeface="Courier New" panose="02070309020205020404" pitchFamily="49" charset="0"/>
                <a:cs typeface="Courier New" panose="02070309020205020404" pitchFamily="49" charset="0"/>
              </a:rPr>
              <a:t>conditions</a:t>
            </a:r>
            <a:r>
              <a:rPr lang="en-GB" sz="2400" b="1" dirty="0"/>
              <a:t>”, “</a:t>
            </a:r>
            <a:r>
              <a:rPr lang="en-GB" sz="2400" b="1" dirty="0">
                <a:latin typeface="Courier New" panose="02070309020205020404" pitchFamily="49" charset="0"/>
                <a:cs typeface="Courier New" panose="02070309020205020404" pitchFamily="49" charset="0"/>
              </a:rPr>
              <a:t>chart</a:t>
            </a:r>
            <a:r>
              <a:rPr lang="en-GB" sz="2400" b="1" dirty="0"/>
              <a:t>”. We need to match these in the server side!</a:t>
            </a:r>
          </a:p>
        </p:txBody>
      </p:sp>
      <p:sp>
        <p:nvSpPr>
          <p:cNvPr id="8" name="TextBox 7"/>
          <p:cNvSpPr txBox="1"/>
          <p:nvPr/>
        </p:nvSpPr>
        <p:spPr>
          <a:xfrm>
            <a:off x="1396727" y="2655850"/>
            <a:ext cx="10231695" cy="3822713"/>
          </a:xfrm>
          <a:prstGeom prst="rect">
            <a:avLst/>
          </a:prstGeom>
          <a:solidFill>
            <a:schemeClr val="bg2"/>
          </a:solidFill>
        </p:spPr>
        <p:txBody>
          <a:bodyPr wrap="square" rtlCol="0">
            <a:spAutoFit/>
          </a:bodyPr>
          <a:lstStyle/>
          <a:p>
            <a:r>
              <a:rPr lang="en-GB" sz="1276" b="1" dirty="0">
                <a:solidFill>
                  <a:schemeClr val="accent6">
                    <a:lumMod val="75000"/>
                  </a:schemeClr>
                </a:solidFill>
                <a:latin typeface="Courier New" panose="02070309020205020404" pitchFamily="49" charset="0"/>
                <a:cs typeface="Courier New" panose="02070309020205020404" pitchFamily="49" charset="0"/>
              </a:rPr>
              <a:t>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"The chart shows that rates of hospital admissions per 100,000 of the population have remained</a:t>
            </a:r>
          </a:p>
          <a:p>
            <a:r>
              <a:rPr lang="en-GB" sz="1276" b="1" dirty="0">
                <a:solidFill>
                  <a:srgbClr val="00B050"/>
                </a:solidFill>
                <a:latin typeface="Courier New" panose="02070309020205020404" pitchFamily="49" charset="0"/>
                <a:cs typeface="Courier New" panose="02070309020205020404" pitchFamily="49" charset="0"/>
              </a:rPr>
              <a:t>  relatively constant for all allergies across the past 10 years in Scotland."</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3</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selectInput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"measure"</a:t>
            </a:r>
            <a:r>
              <a:rPr lang="en-GB" sz="1276" b="1" dirty="0">
                <a:latin typeface="Courier New" panose="02070309020205020404" pitchFamily="49" charset="0"/>
                <a:cs typeface="Courier New" panose="02070309020205020404" pitchFamily="49" charset="0"/>
              </a:rPr>
              <a:t>, label = </a:t>
            </a:r>
            <a:r>
              <a:rPr lang="en-GB" sz="1276" b="1" dirty="0">
                <a:solidFill>
                  <a:srgbClr val="00B050"/>
                </a:solidFill>
                <a:latin typeface="Courier New" panose="02070309020205020404" pitchFamily="49" charset="0"/>
                <a:cs typeface="Courier New" panose="02070309020205020404" pitchFamily="49" charset="0"/>
              </a:rPr>
              <a:t>"Select numbers or rates"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choices = </a:t>
            </a:r>
            <a:r>
              <a:rPr lang="en-GB" sz="1276" b="1" dirty="0">
                <a:solidFill>
                  <a:schemeClr val="accent6">
                    <a:lumMod val="75000"/>
                  </a:schemeClr>
                </a:solidFill>
                <a:latin typeface="Courier New" panose="02070309020205020404" pitchFamily="49" charset="0"/>
                <a:cs typeface="Courier New" panose="02070309020205020404" pitchFamily="49" charset="0"/>
              </a:rPr>
              <a:t>c</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"Number"</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"Rate"</a:t>
            </a:r>
            <a:r>
              <a:rPr lang="en-GB" sz="1276" b="1" dirty="0">
                <a:latin typeface="Courier New" panose="02070309020205020404" pitchFamily="49" charset="0"/>
                <a:cs typeface="Courier New" panose="02070309020205020404" pitchFamily="49" charset="0"/>
              </a:rPr>
              <a:t>), selected = </a:t>
            </a:r>
            <a:r>
              <a:rPr lang="en-GB" sz="1276" b="1" dirty="0">
                <a:solidFill>
                  <a:srgbClr val="00B050"/>
                </a:solidFill>
                <a:latin typeface="Courier New" panose="02070309020205020404" pitchFamily="49" charset="0"/>
                <a:cs typeface="Courier New" panose="02070309020205020404" pitchFamily="49" charset="0"/>
              </a:rPr>
              <a:t>"Rate"</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3</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selectizeInput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"conditions"</a:t>
            </a:r>
            <a:r>
              <a:rPr lang="en-GB" sz="1276" b="1" dirty="0">
                <a:latin typeface="Courier New" panose="02070309020205020404" pitchFamily="49" charset="0"/>
                <a:cs typeface="Courier New" panose="02070309020205020404" pitchFamily="49" charset="0"/>
              </a:rPr>
              <a:t>, label = </a:t>
            </a:r>
            <a:r>
              <a:rPr lang="en-GB" sz="1276" b="1" dirty="0">
                <a:solidFill>
                  <a:srgbClr val="00B050"/>
                </a:solidFill>
                <a:latin typeface="Courier New" panose="02070309020205020404" pitchFamily="49" charset="0"/>
                <a:cs typeface="Courier New" panose="02070309020205020404" pitchFamily="49" charset="0"/>
              </a:rPr>
              <a:t>"Select one or more allergic conditions (up to four)"</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choices = </a:t>
            </a:r>
            <a:r>
              <a:rPr lang="en-GB" sz="1276" b="1" dirty="0" err="1">
                <a:latin typeface="Courier New" panose="02070309020205020404" pitchFamily="49" charset="0"/>
                <a:cs typeface="Courier New" panose="02070309020205020404" pitchFamily="49" charset="0"/>
              </a:rPr>
              <a:t>condition_list</a:t>
            </a:r>
            <a:r>
              <a:rPr lang="en-GB" sz="1276" b="1" dirty="0">
                <a:latin typeface="Courier New" panose="02070309020205020404" pitchFamily="49" charset="0"/>
                <a:cs typeface="Courier New" panose="02070309020205020404" pitchFamily="49" charset="0"/>
              </a:rPr>
              <a:t>, multiple = TRUE, selected = </a:t>
            </a:r>
            <a:r>
              <a:rPr lang="en-GB" sz="1276" b="1" dirty="0">
                <a:solidFill>
                  <a:srgbClr val="00B050"/>
                </a:solidFill>
                <a:latin typeface="Courier New" panose="02070309020205020404" pitchFamily="49" charset="0"/>
                <a:cs typeface="Courier New" panose="02070309020205020404" pitchFamily="49" charset="0"/>
              </a:rPr>
              <a:t>"All allergies"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options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maxItems</a:t>
            </a:r>
            <a:r>
              <a:rPr lang="en-GB" sz="1276" b="1" dirty="0">
                <a:latin typeface="Courier New" panose="02070309020205020404" pitchFamily="49" charset="0"/>
                <a:cs typeface="Courier New" panose="02070309020205020404" pitchFamily="49" charset="0"/>
              </a:rPr>
              <a:t> =4L))</a:t>
            </a:r>
          </a:p>
          <a:p>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                      </a:t>
            </a:r>
          </a:p>
          <a:p>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3</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plotlyOutput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"chart"</a:t>
            </a:r>
            <a:r>
              <a:rPr lang="en-GB" sz="1276" b="1" dirty="0">
                <a:latin typeface="Courier New" panose="02070309020205020404" pitchFamily="49" charset="0"/>
                <a:cs typeface="Courier New" panose="02070309020205020404" pitchFamily="49" charset="0"/>
              </a:rPr>
              <a:t>, width = </a:t>
            </a:r>
            <a:r>
              <a:rPr lang="en-GB" sz="1276" b="1" dirty="0">
                <a:solidFill>
                  <a:srgbClr val="00B050"/>
                </a:solidFill>
                <a:latin typeface="Courier New" panose="02070309020205020404" pitchFamily="49" charset="0"/>
                <a:cs typeface="Courier New" panose="02070309020205020404" pitchFamily="49" charset="0"/>
              </a:rPr>
              <a:t>"100%"</a:t>
            </a:r>
            <a:r>
              <a:rPr lang="en-GB" sz="1276" b="1" dirty="0">
                <a:latin typeface="Courier New" panose="02070309020205020404" pitchFamily="49" charset="0"/>
                <a:cs typeface="Courier New" panose="02070309020205020404" pitchFamily="49" charset="0"/>
              </a:rPr>
              <a:t>, height = </a:t>
            </a:r>
            <a:r>
              <a:rPr lang="en-GB" sz="1276" b="1" dirty="0">
                <a:solidFill>
                  <a:srgbClr val="00B050"/>
                </a:solidFill>
                <a:latin typeface="Courier New" panose="02070309020205020404" pitchFamily="49" charset="0"/>
                <a:cs typeface="Courier New" panose="02070309020205020404" pitchFamily="49" charset="0"/>
              </a:rPr>
              <a:t>"350px"</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42929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402" b="1" dirty="0">
                <a:latin typeface="Arial Black" panose="020B0A04020102020204" pitchFamily="34" charset="0"/>
              </a:rPr>
              <a:t>Exercise: Building a PHS Shiny dashboard – Allergic conditions data server</a:t>
            </a:r>
            <a:endParaRPr lang="en-GB" sz="3402" dirty="0"/>
          </a:p>
        </p:txBody>
      </p:sp>
      <p:sp>
        <p:nvSpPr>
          <p:cNvPr id="3" name="Content Placeholder 2"/>
          <p:cNvSpPr>
            <a:spLocks noGrp="1"/>
          </p:cNvSpPr>
          <p:nvPr>
            <p:ph idx="1"/>
          </p:nvPr>
        </p:nvSpPr>
        <p:spPr>
          <a:xfrm>
            <a:off x="1166431" y="2842108"/>
            <a:ext cx="10692289" cy="3361486"/>
          </a:xfrm>
        </p:spPr>
        <p:txBody>
          <a:bodyPr>
            <a:normAutofit/>
          </a:bodyPr>
          <a:lstStyle/>
          <a:p>
            <a:r>
              <a:rPr lang="en-GB" sz="2400" dirty="0"/>
              <a:t>Let’s move to the server side for the allergic conditions tab.</a:t>
            </a:r>
          </a:p>
          <a:p>
            <a:r>
              <a:rPr lang="en-GB" sz="2400" dirty="0"/>
              <a:t>Hopefully you have some prior knowledge of </a:t>
            </a:r>
            <a:r>
              <a:rPr lang="en-GB" sz="2400" dirty="0" err="1"/>
              <a:t>plotly</a:t>
            </a:r>
            <a:r>
              <a:rPr lang="en-GB" sz="2400" dirty="0"/>
              <a:t> or have read up on it in advance. It works in a similar way to ggplot2 but of course, functions and parameters differ in various ways.</a:t>
            </a:r>
          </a:p>
          <a:p>
            <a:r>
              <a:rPr lang="en-GB" sz="2400" dirty="0"/>
              <a:t>The only thing we need to add to our server side is code for our plot output.</a:t>
            </a:r>
          </a:p>
          <a:p>
            <a:r>
              <a:rPr lang="en-GB" sz="2400" dirty="0"/>
              <a:t>I’ve given you some pre-prepared </a:t>
            </a:r>
            <a:r>
              <a:rPr lang="en-GB" sz="2400" dirty="0" err="1"/>
              <a:t>plotly</a:t>
            </a:r>
            <a:r>
              <a:rPr lang="en-GB" sz="2400" dirty="0"/>
              <a:t> code (currently commented out on the </a:t>
            </a:r>
            <a:r>
              <a:rPr lang="en-GB" sz="2400" b="1" dirty="0" err="1">
                <a:latin typeface="Courier New" panose="02070309020205020404" pitchFamily="49" charset="0"/>
                <a:cs typeface="Courier New" panose="02070309020205020404" pitchFamily="49" charset="0"/>
              </a:rPr>
              <a:t>server.R</a:t>
            </a:r>
            <a:r>
              <a:rPr lang="en-GB" sz="2400" dirty="0"/>
              <a:t> script, uncomment it for the following steps).</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453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402" b="1" dirty="0">
                <a:latin typeface="Arial Black" panose="020B0A04020102020204" pitchFamily="34" charset="0"/>
              </a:rPr>
              <a:t>Exercise: Building a PHS Shiny dashboard – Allergic conditions data server</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81408" y="2186958"/>
            <a:ext cx="8499579" cy="461665"/>
          </a:xfrm>
          <a:prstGeom prst="rect">
            <a:avLst/>
          </a:prstGeom>
          <a:noFill/>
        </p:spPr>
        <p:txBody>
          <a:bodyPr wrap="square" rtlCol="0">
            <a:spAutoFit/>
          </a:bodyPr>
          <a:lstStyle/>
          <a:p>
            <a:r>
              <a:rPr lang="en-GB" sz="2400" dirty="0"/>
              <a:t>We create </a:t>
            </a:r>
            <a:r>
              <a:rPr lang="en-GB" sz="2400" b="1" dirty="0" err="1">
                <a:latin typeface="Courier New" panose="02070309020205020404" pitchFamily="49" charset="0"/>
                <a:cs typeface="Courier New" panose="02070309020205020404" pitchFamily="49" charset="0"/>
              </a:rPr>
              <a:t>output$chart</a:t>
            </a:r>
            <a:r>
              <a:rPr lang="en-GB" sz="2400" dirty="0"/>
              <a:t>  using </a:t>
            </a:r>
            <a:r>
              <a:rPr lang="en-GB" sz="2400" b="1" dirty="0" err="1">
                <a:latin typeface="Courier New" panose="02070309020205020404" pitchFamily="49" charset="0"/>
                <a:cs typeface="Courier New" panose="02070309020205020404" pitchFamily="49" charset="0"/>
              </a:rPr>
              <a:t>renderPlotly</a:t>
            </a:r>
            <a:r>
              <a:rPr lang="en-GB" sz="2400" b="1" dirty="0">
                <a:latin typeface="Courier New" panose="02070309020205020404" pitchFamily="49" charset="0"/>
                <a:cs typeface="Courier New" panose="02070309020205020404" pitchFamily="49" charset="0"/>
              </a:rPr>
              <a:t>({…})</a:t>
            </a:r>
            <a:endParaRPr lang="en-GB" sz="2400" b="1" dirty="0"/>
          </a:p>
        </p:txBody>
      </p:sp>
      <p:sp>
        <p:nvSpPr>
          <p:cNvPr id="3" name="TextBox 2"/>
          <p:cNvSpPr txBox="1"/>
          <p:nvPr/>
        </p:nvSpPr>
        <p:spPr>
          <a:xfrm>
            <a:off x="1257813" y="2829171"/>
            <a:ext cx="10509523" cy="4215385"/>
          </a:xfrm>
          <a:prstGeom prst="rect">
            <a:avLst/>
          </a:prstGeom>
          <a:solidFill>
            <a:schemeClr val="bg2"/>
          </a:solidFill>
        </p:spPr>
        <p:txBody>
          <a:bodyPr wrap="square" rtlCol="0">
            <a:spAutoFit/>
          </a:bodyPr>
          <a:lstStyle/>
          <a:p>
            <a:r>
              <a:rPr lang="en-GB" sz="1276" b="1" dirty="0" err="1">
                <a:latin typeface="Courier New" panose="02070309020205020404" pitchFamily="49" charset="0"/>
                <a:cs typeface="Courier New" panose="02070309020205020404" pitchFamily="49" charset="0"/>
              </a:rPr>
              <a:t>output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chart</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renderPlotly</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#Data for condition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data_condition</a:t>
            </a:r>
            <a:r>
              <a:rPr lang="en-GB" sz="1276" b="1" dirty="0">
                <a:latin typeface="Courier New" panose="02070309020205020404" pitchFamily="49" charset="0"/>
                <a:cs typeface="Courier New" panose="02070309020205020404" pitchFamily="49" charset="0"/>
              </a:rPr>
              <a:t> &lt;- </a:t>
            </a:r>
            <a:r>
              <a:rPr lang="en-GB" sz="1276" b="1" dirty="0" err="1">
                <a:latin typeface="Courier New" panose="02070309020205020404" pitchFamily="49" charset="0"/>
                <a:cs typeface="Courier New" panose="02070309020205020404" pitchFamily="49" charset="0"/>
              </a:rPr>
              <a:t>data_allergy</a:t>
            </a:r>
            <a:r>
              <a:rPr lang="en-GB" sz="1276" b="1" dirty="0">
                <a:latin typeface="Courier New" panose="02070309020205020404" pitchFamily="49" charset="0"/>
                <a:cs typeface="Courier New" panose="02070309020205020404" pitchFamily="49" charset="0"/>
              </a:rPr>
              <a:t> %&gt;% </a:t>
            </a:r>
            <a:r>
              <a:rPr lang="en-GB" sz="1276" b="1" dirty="0">
                <a:solidFill>
                  <a:schemeClr val="accent6">
                    <a:lumMod val="75000"/>
                  </a:schemeClr>
                </a:solidFill>
                <a:latin typeface="Courier New" panose="02070309020205020404" pitchFamily="49" charset="0"/>
                <a:cs typeface="Courier New" panose="02070309020205020404" pitchFamily="49" charset="0"/>
              </a:rPr>
              <a:t>subset</a:t>
            </a:r>
            <a:r>
              <a:rPr lang="en-GB" sz="1276" b="1" dirty="0">
                <a:latin typeface="Courier New" panose="02070309020205020404" pitchFamily="49" charset="0"/>
                <a:cs typeface="Courier New" panose="02070309020205020404" pitchFamily="49" charset="0"/>
              </a:rPr>
              <a:t>(type </a:t>
            </a:r>
            <a:r>
              <a:rPr lang="en-GB" sz="1276" b="1" dirty="0">
                <a:solidFill>
                  <a:srgbClr val="FF6600"/>
                </a:solidFill>
                <a:latin typeface="Courier New" panose="02070309020205020404" pitchFamily="49" charset="0"/>
                <a:cs typeface="Courier New" panose="02070309020205020404" pitchFamily="49" charset="0"/>
              </a:rPr>
              <a:t>%in% </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conditions</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&amp;</a:t>
            </a:r>
            <a:r>
              <a:rPr lang="en-GB" sz="1276" b="1" dirty="0">
                <a:latin typeface="Courier New" panose="02070309020205020404" pitchFamily="49" charset="0"/>
                <a:cs typeface="Courier New" panose="02070309020205020404" pitchFamily="49" charset="0"/>
              </a:rPr>
              <a:t> measure</a:t>
            </a:r>
            <a:r>
              <a:rPr lang="en-GB" sz="1276" b="1" dirty="0">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measure</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yaxistitle</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case_when</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measure</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"Number"</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"Number of hospital admissions"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measure</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"Rate"</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"Hospital admissions &lt;</a:t>
            </a:r>
            <a:r>
              <a:rPr lang="en-GB" sz="1276" b="1" dirty="0" err="1">
                <a:solidFill>
                  <a:srgbClr val="00B050"/>
                </a:solidFill>
                <a:latin typeface="Courier New" panose="02070309020205020404" pitchFamily="49" charset="0"/>
                <a:cs typeface="Courier New" panose="02070309020205020404" pitchFamily="49" charset="0"/>
              </a:rPr>
              <a:t>br</a:t>
            </a:r>
            <a:r>
              <a:rPr lang="en-GB" sz="1276" b="1" dirty="0">
                <a:solidFill>
                  <a:srgbClr val="00B050"/>
                </a:solidFill>
                <a:latin typeface="Courier New" panose="02070309020205020404" pitchFamily="49" charset="0"/>
                <a:cs typeface="Courier New" panose="02070309020205020404" pitchFamily="49" charset="0"/>
              </a:rPr>
              <a:t>&gt;per 100,000 population"</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plot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plot_ly</a:t>
            </a:r>
            <a:r>
              <a:rPr lang="en-GB" sz="1276" b="1" dirty="0">
                <a:latin typeface="Courier New" panose="02070309020205020404" pitchFamily="49" charset="0"/>
                <a:cs typeface="Courier New" panose="02070309020205020404" pitchFamily="49" charset="0"/>
              </a:rPr>
              <a:t>(data=</a:t>
            </a:r>
            <a:r>
              <a:rPr lang="en-GB" sz="1276" b="1" dirty="0" err="1">
                <a:latin typeface="Courier New" panose="02070309020205020404" pitchFamily="49" charset="0"/>
                <a:cs typeface="Courier New" panose="02070309020205020404" pitchFamily="49" charset="0"/>
              </a:rPr>
              <a:t>data_condition</a:t>
            </a:r>
            <a:r>
              <a:rPr lang="en-GB" sz="1276" b="1" dirty="0">
                <a:latin typeface="Courier New" panose="02070309020205020404" pitchFamily="49" charset="0"/>
                <a:cs typeface="Courier New" panose="02070309020205020404" pitchFamily="49" charset="0"/>
              </a:rPr>
              <a:t>, x=~year, y = ~value, </a:t>
            </a:r>
            <a:r>
              <a:rPr lang="en-GB" sz="1276" b="1" dirty="0" err="1">
                <a:latin typeface="Courier New" panose="02070309020205020404" pitchFamily="49" charset="0"/>
                <a:cs typeface="Courier New" panose="02070309020205020404" pitchFamily="49" charset="0"/>
              </a:rPr>
              <a:t>color</a:t>
            </a:r>
            <a:r>
              <a:rPr lang="en-GB" sz="1276" b="1" dirty="0">
                <a:latin typeface="Courier New" panose="02070309020205020404" pitchFamily="49" charset="0"/>
                <a:cs typeface="Courier New" panose="02070309020205020404" pitchFamily="49" charset="0"/>
              </a:rPr>
              <a:t> = ~type,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colors</a:t>
            </a:r>
            <a:r>
              <a:rPr lang="en-GB" sz="1276" b="1" dirty="0">
                <a:latin typeface="Courier New" panose="02070309020205020404" pitchFamily="49" charset="0"/>
                <a:cs typeface="Courier New" panose="02070309020205020404" pitchFamily="49" charset="0"/>
              </a:rPr>
              <a:t> = </a:t>
            </a:r>
            <a:r>
              <a:rPr lang="en-GB" sz="1276" b="1" dirty="0">
                <a:solidFill>
                  <a:schemeClr val="accent6">
                    <a:lumMod val="75000"/>
                  </a:schemeClr>
                </a:solidFill>
                <a:latin typeface="Courier New" panose="02070309020205020404" pitchFamily="49" charset="0"/>
                <a:cs typeface="Courier New" panose="02070309020205020404" pitchFamily="49" charset="0"/>
              </a:rPr>
              <a:t>c</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'#abd9e9'</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'#74add1'</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'#4575b4'</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'#313695'</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'#022031'</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type = </a:t>
            </a:r>
            <a:r>
              <a:rPr lang="en-GB" sz="1276" b="1" dirty="0">
                <a:solidFill>
                  <a:srgbClr val="00B050"/>
                </a:solidFill>
                <a:latin typeface="Courier New" panose="02070309020205020404" pitchFamily="49" charset="0"/>
                <a:cs typeface="Courier New" panose="02070309020205020404" pitchFamily="49" charset="0"/>
              </a:rPr>
              <a:t>"scatter"</a:t>
            </a:r>
            <a:r>
              <a:rPr lang="en-GB" sz="1276" b="1" dirty="0">
                <a:latin typeface="Courier New" panose="02070309020205020404" pitchFamily="49" charset="0"/>
                <a:cs typeface="Courier New" panose="02070309020205020404" pitchFamily="49" charset="0"/>
              </a:rPr>
              <a:t>, mode = </a:t>
            </a:r>
            <a:r>
              <a:rPr lang="en-GB" sz="1276" b="1" dirty="0">
                <a:solidFill>
                  <a:srgbClr val="00B050"/>
                </a:solidFill>
                <a:latin typeface="Courier New" panose="02070309020205020404" pitchFamily="49" charset="0"/>
                <a:cs typeface="Courier New" panose="02070309020205020404" pitchFamily="49" charset="0"/>
              </a:rPr>
              <a:t>'lines'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width = </a:t>
            </a:r>
            <a:r>
              <a:rPr lang="en-GB" sz="1276" b="1" dirty="0">
                <a:solidFill>
                  <a:schemeClr val="accent5">
                    <a:lumMod val="75000"/>
                  </a:schemeClr>
                </a:solidFill>
                <a:latin typeface="Courier New" panose="02070309020205020404" pitchFamily="49" charset="0"/>
                <a:cs typeface="Courier New" panose="02070309020205020404" pitchFamily="49" charset="0"/>
              </a:rPr>
              <a:t>650</a:t>
            </a:r>
            <a:r>
              <a:rPr lang="en-GB" sz="1276" b="1" dirty="0">
                <a:latin typeface="Courier New" panose="02070309020205020404" pitchFamily="49" charset="0"/>
                <a:cs typeface="Courier New" panose="02070309020205020404" pitchFamily="49" charset="0"/>
              </a:rPr>
              <a:t>, height = </a:t>
            </a:r>
            <a:r>
              <a:rPr lang="en-GB" sz="1276" b="1" dirty="0">
                <a:solidFill>
                  <a:schemeClr val="accent5">
                    <a:lumMod val="75000"/>
                  </a:schemeClr>
                </a:solidFill>
                <a:latin typeface="Courier New" panose="02070309020205020404" pitchFamily="49" charset="0"/>
                <a:cs typeface="Courier New" panose="02070309020205020404" pitchFamily="49" charset="0"/>
              </a:rPr>
              <a:t>350</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#Layout      </a:t>
            </a:r>
          </a:p>
          <a:p>
            <a:r>
              <a:rPr lang="en-GB" sz="1276" b="1" dirty="0">
                <a:solidFill>
                  <a:schemeClr val="accent6">
                    <a:lumMod val="75000"/>
                  </a:schemeClr>
                </a:solidFill>
                <a:latin typeface="Courier New" panose="02070309020205020404" pitchFamily="49" charset="0"/>
                <a:cs typeface="Courier New" panose="02070309020205020404" pitchFamily="49" charset="0"/>
              </a:rPr>
              <a:t>	layout</a:t>
            </a:r>
            <a:r>
              <a:rPr lang="en-GB" sz="1276" b="1" dirty="0">
                <a:latin typeface="Courier New" panose="02070309020205020404" pitchFamily="49" charset="0"/>
                <a:cs typeface="Courier New" panose="02070309020205020404" pitchFamily="49" charset="0"/>
              </a:rPr>
              <a:t>(annotations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yaxis</a:t>
            </a:r>
            <a:r>
              <a:rPr lang="en-GB" sz="1276" b="1" dirty="0">
                <a:latin typeface="Courier New" panose="02070309020205020404" pitchFamily="49" charset="0"/>
                <a:cs typeface="Courier New" panose="02070309020205020404" pitchFamily="49" charset="0"/>
              </a:rPr>
              <a:t>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(title = </a:t>
            </a:r>
            <a:r>
              <a:rPr lang="en-GB" sz="1276" b="1" dirty="0" err="1">
                <a:latin typeface="Courier New" panose="02070309020205020404" pitchFamily="49" charset="0"/>
                <a:cs typeface="Courier New" panose="02070309020205020404" pitchFamily="49" charset="0"/>
              </a:rPr>
              <a:t>yaxistitle</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rangemode</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tozero</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fixedrange</a:t>
            </a:r>
            <a:r>
              <a:rPr lang="en-GB" sz="1276" b="1" dirty="0">
                <a:latin typeface="Courier New" panose="02070309020205020404" pitchFamily="49" charset="0"/>
                <a:cs typeface="Courier New" panose="02070309020205020404" pitchFamily="49" charset="0"/>
              </a:rPr>
              <a:t>=TRUE),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xaxis</a:t>
            </a:r>
            <a:r>
              <a:rPr lang="en-GB" sz="1276" b="1" dirty="0">
                <a:latin typeface="Courier New" panose="02070309020205020404" pitchFamily="49" charset="0"/>
                <a:cs typeface="Courier New" panose="02070309020205020404" pitchFamily="49" charset="0"/>
              </a:rPr>
              <a:t>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"Financial year"</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fixedrange</a:t>
            </a:r>
            <a:r>
              <a:rPr lang="en-GB" sz="1276" b="1" dirty="0">
                <a:latin typeface="Courier New" panose="02070309020205020404" pitchFamily="49" charset="0"/>
                <a:cs typeface="Courier New" panose="02070309020205020404" pitchFamily="49" charset="0"/>
              </a:rPr>
              <a:t>=TRUE, </a:t>
            </a:r>
            <a:r>
              <a:rPr lang="en-GB" sz="1276" b="1" dirty="0" err="1">
                <a:latin typeface="Courier New" panose="02070309020205020404" pitchFamily="49" charset="0"/>
                <a:cs typeface="Courier New" panose="02070309020205020404" pitchFamily="49" charset="0"/>
              </a:rPr>
              <a:t>tickangle</a:t>
            </a:r>
            <a:r>
              <a:rPr lang="en-GB" sz="1276" b="1" dirty="0">
                <a:latin typeface="Courier New" panose="02070309020205020404" pitchFamily="49" charset="0"/>
                <a:cs typeface="Courier New" panose="02070309020205020404" pitchFamily="49" charset="0"/>
              </a:rPr>
              <a:t> = </a:t>
            </a:r>
            <a:r>
              <a:rPr lang="en-GB" sz="1276" b="1" dirty="0">
                <a:solidFill>
                  <a:schemeClr val="accent5">
                    <a:lumMod val="75000"/>
                  </a:schemeClr>
                </a:solidFill>
                <a:latin typeface="Courier New" panose="02070309020205020404" pitchFamily="49" charset="0"/>
                <a:cs typeface="Courier New" panose="02070309020205020404" pitchFamily="49" charset="0"/>
              </a:rPr>
              <a:t>270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font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(family = </a:t>
            </a:r>
            <a:r>
              <a:rPr lang="en-GB" sz="1276" b="1" dirty="0">
                <a:solidFill>
                  <a:srgbClr val="00B050"/>
                </a:solidFill>
                <a:latin typeface="Courier New" panose="02070309020205020404" pitchFamily="49" charset="0"/>
                <a:cs typeface="Courier New" panose="02070309020205020404" pitchFamily="49" charset="0"/>
              </a:rPr>
              <a:t>'Arial, sans-serif'</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margin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(pad = </a:t>
            </a:r>
            <a:r>
              <a:rPr lang="en-GB" sz="1276" b="1" dirty="0">
                <a:solidFill>
                  <a:schemeClr val="accent5">
                    <a:lumMod val="75000"/>
                  </a:schemeClr>
                </a:solidFill>
                <a:latin typeface="Courier New" panose="02070309020205020404" pitchFamily="49" charset="0"/>
                <a:cs typeface="Courier New" panose="02070309020205020404" pitchFamily="49" charset="0"/>
              </a:rPr>
              <a:t>4</a:t>
            </a:r>
            <a:r>
              <a:rPr lang="en-GB" sz="1276" b="1" dirty="0">
                <a:latin typeface="Courier New" panose="02070309020205020404" pitchFamily="49" charset="0"/>
                <a:cs typeface="Courier New" panose="02070309020205020404" pitchFamily="49" charset="0"/>
              </a:rPr>
              <a:t>, t = </a:t>
            </a:r>
            <a:r>
              <a:rPr lang="en-GB" sz="1276" b="1" dirty="0">
                <a:solidFill>
                  <a:schemeClr val="accent5">
                    <a:lumMod val="75000"/>
                  </a:schemeClr>
                </a:solidFill>
                <a:latin typeface="Courier New" panose="02070309020205020404" pitchFamily="49" charset="0"/>
                <a:cs typeface="Courier New" panose="02070309020205020404" pitchFamily="49" charset="0"/>
              </a:rPr>
              <a:t>50</a:t>
            </a:r>
            <a:r>
              <a:rPr lang="en-GB" sz="1276" b="1" dirty="0">
                <a:latin typeface="Courier New" panose="02070309020205020404" pitchFamily="49" charset="0"/>
                <a:cs typeface="Courier New" panose="02070309020205020404" pitchFamily="49" charset="0"/>
              </a:rPr>
              <a:t>, r = </a:t>
            </a:r>
            <a:r>
              <a:rPr lang="en-GB" sz="1276" b="1" dirty="0">
                <a:solidFill>
                  <a:schemeClr val="accent5">
                    <a:lumMod val="75000"/>
                  </a:schemeClr>
                </a:solidFill>
                <a:latin typeface="Courier New" panose="02070309020205020404" pitchFamily="49" charset="0"/>
                <a:cs typeface="Courier New" panose="02070309020205020404" pitchFamily="49" charset="0"/>
              </a:rPr>
              <a:t>30</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hovermode</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'false'</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config</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displayModeBar</a:t>
            </a:r>
            <a:r>
              <a:rPr lang="en-GB" sz="1276" b="1" dirty="0">
                <a:latin typeface="Courier New" panose="02070309020205020404" pitchFamily="49" charset="0"/>
                <a:cs typeface="Courier New" panose="02070309020205020404" pitchFamily="49" charset="0"/>
              </a:rPr>
              <a:t>= T, </a:t>
            </a:r>
            <a:r>
              <a:rPr lang="en-GB" sz="1276" b="1" dirty="0" err="1">
                <a:latin typeface="Courier New" panose="02070309020205020404" pitchFamily="49" charset="0"/>
                <a:cs typeface="Courier New" panose="02070309020205020404" pitchFamily="49" charset="0"/>
              </a:rPr>
              <a:t>displaylogo</a:t>
            </a:r>
            <a:r>
              <a:rPr lang="en-GB" sz="1276" b="1" dirty="0">
                <a:latin typeface="Courier New" panose="02070309020205020404" pitchFamily="49" charset="0"/>
                <a:cs typeface="Courier New" panose="02070309020205020404" pitchFamily="49" charset="0"/>
              </a:rPr>
              <a:t> = F)</a:t>
            </a:r>
          </a:p>
          <a:p>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13547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Allergic conditions tab</a:t>
            </a:r>
            <a:endParaRPr lang="en-GB" sz="3402" dirty="0"/>
          </a:p>
        </p:txBody>
      </p:sp>
      <p:pic>
        <p:nvPicPr>
          <p:cNvPr id="6" name="Picture 5"/>
          <p:cNvPicPr>
            <a:picLocks noChangeAspect="1"/>
          </p:cNvPicPr>
          <p:nvPr/>
        </p:nvPicPr>
        <p:blipFill>
          <a:blip r:embed="rId2"/>
          <a:stretch>
            <a:fillRect/>
          </a:stretch>
        </p:blipFill>
        <p:spPr>
          <a:xfrm>
            <a:off x="1060390" y="2271032"/>
            <a:ext cx="5734034" cy="4745193"/>
          </a:xfrm>
          <a:prstGeom prst="rect">
            <a:avLst/>
          </a:prstGeom>
        </p:spPr>
      </p:pic>
      <p:pic>
        <p:nvPicPr>
          <p:cNvPr id="7" name="Picture 6"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253210" y="2827819"/>
            <a:ext cx="5222431" cy="3416320"/>
          </a:xfrm>
          <a:prstGeom prst="rect">
            <a:avLst/>
          </a:prstGeom>
          <a:noFill/>
        </p:spPr>
        <p:txBody>
          <a:bodyPr wrap="square" rtlCol="0">
            <a:spAutoFit/>
          </a:bodyPr>
          <a:lstStyle/>
          <a:p>
            <a:r>
              <a:rPr lang="en-GB" sz="2400" dirty="0"/>
              <a:t>Now we have a new tab containing some text information, and a chart showing allergic conditions data.</a:t>
            </a:r>
          </a:p>
          <a:p>
            <a:endParaRPr lang="en-GB" sz="2400" dirty="0"/>
          </a:p>
          <a:p>
            <a:r>
              <a:rPr lang="en-GB" sz="2400" dirty="0"/>
              <a:t>The chart responds to the user selecting either rate or number, and the user may also add up to 4 data lines on the chart at once using the second selection menu.</a:t>
            </a:r>
          </a:p>
        </p:txBody>
      </p:sp>
    </p:spTree>
    <p:extLst>
      <p:ext uri="{BB962C8B-B14F-4D97-AF65-F5344CB8AC3E}">
        <p14:creationId xmlns:p14="http://schemas.microsoft.com/office/powerpoint/2010/main" val="508381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66431" y="523891"/>
            <a:ext cx="10692289" cy="1542185"/>
          </a:xfrm>
        </p:spPr>
        <p:txBody>
          <a:bodyPr>
            <a:normAutofit/>
          </a:bodyPr>
          <a:lstStyle/>
          <a:p>
            <a:r>
              <a:rPr lang="en-GB" sz="3402" b="1" dirty="0">
                <a:latin typeface="Arial Black" panose="020B0A04020102020204" pitchFamily="34" charset="0"/>
              </a:rPr>
              <a:t>Learning Outcomes – Day 2</a:t>
            </a:r>
          </a:p>
        </p:txBody>
      </p:sp>
      <p:sp>
        <p:nvSpPr>
          <p:cNvPr id="3" name="Content Placeholder 2"/>
          <p:cNvSpPr>
            <a:spLocks noGrp="1"/>
          </p:cNvSpPr>
          <p:nvPr>
            <p:ph idx="1"/>
          </p:nvPr>
        </p:nvSpPr>
        <p:spPr>
          <a:xfrm>
            <a:off x="1166431" y="2453711"/>
            <a:ext cx="10692289" cy="4683069"/>
          </a:xfrm>
        </p:spPr>
        <p:txBody>
          <a:bodyPr>
            <a:noAutofit/>
          </a:bodyPr>
          <a:lstStyle/>
          <a:p>
            <a:pPr>
              <a:buFont typeface="Wingdings" panose="05000000000000000000" pitchFamily="2" charset="2"/>
              <a:buChar char="§"/>
            </a:pPr>
            <a:r>
              <a:rPr lang="en-GB" sz="2400" dirty="0"/>
              <a:t> Multiscript dashboards: UI, Server and Global scripts</a:t>
            </a:r>
          </a:p>
          <a:p>
            <a:pPr>
              <a:buFont typeface="Wingdings" panose="05000000000000000000" pitchFamily="2" charset="2"/>
              <a:buChar char="§"/>
            </a:pPr>
            <a:r>
              <a:rPr lang="en-GB" sz="2400" dirty="0"/>
              <a:t> Using multiple Public Health Scotland datasets within a dashboard</a:t>
            </a:r>
          </a:p>
          <a:p>
            <a:pPr>
              <a:buFont typeface="Wingdings" panose="05000000000000000000" pitchFamily="2" charset="2"/>
              <a:buChar char="§"/>
            </a:pPr>
            <a:r>
              <a:rPr lang="en-GB" sz="2400" dirty="0"/>
              <a:t> Branded dashboards: Public Health Scotland colours and logos</a:t>
            </a:r>
          </a:p>
          <a:p>
            <a:pPr>
              <a:buFont typeface="Wingdings" panose="05000000000000000000" pitchFamily="2" charset="2"/>
              <a:buChar char="§"/>
            </a:pPr>
            <a:r>
              <a:rPr lang="en-GB" sz="2400" dirty="0"/>
              <a:t> Modals, help buttons and data download buttons</a:t>
            </a:r>
          </a:p>
          <a:p>
            <a:pPr>
              <a:buFont typeface="Wingdings" panose="05000000000000000000" pitchFamily="2" charset="2"/>
              <a:buChar char="§"/>
            </a:pPr>
            <a:r>
              <a:rPr lang="en-GB" sz="2400" dirty="0"/>
              <a:t> </a:t>
            </a:r>
            <a:r>
              <a:rPr lang="en-GB" sz="2400" dirty="0" err="1"/>
              <a:t>Plotly</a:t>
            </a:r>
            <a:r>
              <a:rPr lang="en-GB" sz="2400" dirty="0"/>
              <a:t> for interactive charts</a:t>
            </a:r>
          </a:p>
          <a:p>
            <a:pPr>
              <a:buFont typeface="Wingdings" panose="05000000000000000000" pitchFamily="2" charset="2"/>
              <a:buChar char="§"/>
            </a:pPr>
            <a:r>
              <a:rPr lang="en-GB" sz="2400" dirty="0"/>
              <a:t> Deploying an app</a:t>
            </a:r>
          </a:p>
          <a:p>
            <a:pPr>
              <a:buFont typeface="Wingdings" panose="05000000000000000000" pitchFamily="2" charset="2"/>
              <a:buChar char="§"/>
            </a:pPr>
            <a:r>
              <a:rPr lang="en-GB" sz="2400" dirty="0"/>
              <a:t> Why you should be using GitHub</a:t>
            </a:r>
          </a:p>
          <a:p>
            <a:pPr>
              <a:buFont typeface="Wingdings" panose="05000000000000000000" pitchFamily="2" charset="2"/>
              <a:buChar char="§"/>
            </a:pPr>
            <a:r>
              <a:rPr lang="en-GB" sz="2400" dirty="0"/>
              <a:t> Good practice</a:t>
            </a:r>
          </a:p>
        </p:txBody>
      </p:sp>
      <p:pic>
        <p:nvPicPr>
          <p:cNvPr id="7"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927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Asthma exploration tab</a:t>
            </a:r>
            <a:endParaRPr lang="en-GB" sz="3402" dirty="0"/>
          </a:p>
        </p:txBody>
      </p:sp>
      <p:sp>
        <p:nvSpPr>
          <p:cNvPr id="3" name="Content Placeholder 2"/>
          <p:cNvSpPr>
            <a:spLocks noGrp="1"/>
          </p:cNvSpPr>
          <p:nvPr>
            <p:ph idx="1"/>
          </p:nvPr>
        </p:nvSpPr>
        <p:spPr>
          <a:xfrm>
            <a:off x="1166431" y="2302151"/>
            <a:ext cx="10692289" cy="1177507"/>
          </a:xfrm>
        </p:spPr>
        <p:txBody>
          <a:bodyPr>
            <a:noAutofit/>
          </a:bodyPr>
          <a:lstStyle/>
          <a:p>
            <a:r>
              <a:rPr lang="en-GB" sz="2400" dirty="0"/>
              <a:t>We’re now going to run and take a look at the </a:t>
            </a:r>
            <a:r>
              <a:rPr lang="en-GB" sz="2400" b="1" dirty="0" err="1">
                <a:latin typeface="Courier New" panose="02070309020205020404" pitchFamily="49" charset="0"/>
                <a:cs typeface="Courier New" panose="02070309020205020404" pitchFamily="49" charset="0"/>
              </a:rPr>
              <a:t>data_asthma</a:t>
            </a:r>
            <a:r>
              <a:rPr lang="en-GB" sz="2400" dirty="0"/>
              <a:t> object where we read in our raw asthma data. Get a feel for what the data looks like and how we might be using it.</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166431" y="3871671"/>
            <a:ext cx="10692289" cy="2738814"/>
          </a:xfrm>
          <a:prstGeom prst="rect">
            <a:avLst/>
          </a:prstGeom>
        </p:spPr>
        <p:txBody>
          <a:bodyPr vert="horz" lIns="0" tIns="48601" rIns="0" bIns="48601"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2400" dirty="0"/>
              <a:t>Our aim is to create another new tab displaying the asthma data:</a:t>
            </a:r>
          </a:p>
          <a:p>
            <a:pPr lvl="2">
              <a:buFont typeface="Wingdings" panose="05000000000000000000" pitchFamily="2" charset="2"/>
              <a:buChar char="§"/>
            </a:pPr>
            <a:r>
              <a:rPr lang="en-GB" sz="2400" dirty="0"/>
              <a:t>A header and some text for above the charts</a:t>
            </a:r>
          </a:p>
          <a:p>
            <a:pPr lvl="2">
              <a:buFont typeface="Wingdings" panose="05000000000000000000" pitchFamily="2" charset="2"/>
              <a:buChar char="§"/>
            </a:pPr>
            <a:r>
              <a:rPr lang="en-GB" sz="2400" dirty="0"/>
              <a:t>A drop-down menu for selecting either rate or numerator</a:t>
            </a:r>
          </a:p>
          <a:p>
            <a:pPr lvl="2">
              <a:buFont typeface="Wingdings" panose="05000000000000000000" pitchFamily="2" charset="2"/>
              <a:buChar char="§"/>
            </a:pPr>
            <a:r>
              <a:rPr lang="en-GB" sz="2400" dirty="0"/>
              <a:t>A selection box allowing us to select up to 4 asthma-related diagnosis codes</a:t>
            </a:r>
          </a:p>
          <a:p>
            <a:pPr lvl="2">
              <a:buFont typeface="Wingdings" panose="05000000000000000000" pitchFamily="2" charset="2"/>
              <a:buChar char="§"/>
            </a:pPr>
            <a:r>
              <a:rPr lang="en-GB" sz="2400" dirty="0"/>
              <a:t>6 different charts: hospitalisations for all males, all females, males under 10 years, females under 10 years, males over 10 years, females over 10 years. </a:t>
            </a:r>
          </a:p>
          <a:p>
            <a:pPr lvl="2">
              <a:buFont typeface="Wingdings" panose="05000000000000000000" pitchFamily="2" charset="2"/>
              <a:buChar char="§"/>
            </a:pPr>
            <a:endParaRPr lang="en-GB" sz="2400" dirty="0"/>
          </a:p>
          <a:p>
            <a:pPr lvl="2">
              <a:buFont typeface="Wingdings" panose="05000000000000000000" pitchFamily="2" charset="2"/>
              <a:buChar char="§"/>
            </a:pPr>
            <a:endParaRPr lang="en-GB" sz="2400" dirty="0"/>
          </a:p>
        </p:txBody>
      </p:sp>
    </p:spTree>
    <p:extLst>
      <p:ext uri="{BB962C8B-B14F-4D97-AF65-F5344CB8AC3E}">
        <p14:creationId xmlns:p14="http://schemas.microsoft.com/office/powerpoint/2010/main" val="4121411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Exercise: Building a PHS Shiny dashboard – Asthma exploration tab UI</a:t>
            </a:r>
            <a:endParaRPr lang="en-GB" sz="3402" dirty="0"/>
          </a:p>
        </p:txBody>
      </p:sp>
      <p:sp>
        <p:nvSpPr>
          <p:cNvPr id="3" name="Content Placeholder 2"/>
          <p:cNvSpPr>
            <a:spLocks noGrp="1"/>
          </p:cNvSpPr>
          <p:nvPr>
            <p:ph idx="1"/>
          </p:nvPr>
        </p:nvSpPr>
        <p:spPr>
          <a:xfrm>
            <a:off x="1166432" y="2525637"/>
            <a:ext cx="11684660" cy="2954591"/>
          </a:xfrm>
        </p:spPr>
        <p:txBody>
          <a:bodyPr>
            <a:noAutofit/>
          </a:bodyPr>
          <a:lstStyle/>
          <a:p>
            <a:r>
              <a:rPr lang="en-GB" sz="2400" dirty="0"/>
              <a:t>Using your knowledge so far to create another new tab: </a:t>
            </a:r>
          </a:p>
          <a:p>
            <a:pPr>
              <a:buFont typeface="Wingdings" panose="05000000000000000000" pitchFamily="2" charset="2"/>
              <a:buChar char="§"/>
            </a:pPr>
            <a:r>
              <a:rPr lang="en-GB" sz="2400" dirty="0"/>
              <a:t> Insert another </a:t>
            </a:r>
            <a:r>
              <a:rPr lang="en-GB" sz="2400" b="1" dirty="0" err="1">
                <a:latin typeface="Courier New" panose="02070309020205020404" pitchFamily="49" charset="0"/>
                <a:cs typeface="Courier New" panose="02070309020205020404" pitchFamily="49" charset="0"/>
              </a:rPr>
              <a:t>tabPanel</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under the first two, giving it a title and an icon.</a:t>
            </a:r>
          </a:p>
          <a:p>
            <a:pPr>
              <a:buFont typeface="Wingdings" panose="05000000000000000000" pitchFamily="2" charset="2"/>
              <a:buChar char="§"/>
            </a:pPr>
            <a:r>
              <a:rPr lang="en-GB" sz="2400" dirty="0"/>
              <a:t> Write a header and some text about asthma (or other gibberish).</a:t>
            </a:r>
          </a:p>
          <a:p>
            <a:pPr>
              <a:buFont typeface="Wingdings" panose="05000000000000000000" pitchFamily="2" charset="2"/>
              <a:buChar char="§"/>
            </a:pPr>
            <a:r>
              <a:rPr lang="en-GB" sz="2400" dirty="0"/>
              <a:t> Use </a:t>
            </a:r>
            <a:r>
              <a:rPr lang="en-GB" sz="2400" b="1" dirty="0" err="1">
                <a:latin typeface="Courier New" panose="02070309020205020404" pitchFamily="49" charset="0"/>
                <a:cs typeface="Courier New" panose="02070309020205020404" pitchFamily="49" charset="0"/>
              </a:rPr>
              <a:t>selectInput</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to create a drop-down to select rate or numerator.</a:t>
            </a:r>
          </a:p>
          <a:p>
            <a:pPr>
              <a:buFont typeface="Wingdings" panose="05000000000000000000" pitchFamily="2" charset="2"/>
              <a:buChar char="§"/>
            </a:pPr>
            <a:r>
              <a:rPr lang="en-GB" sz="2400" dirty="0"/>
              <a:t> Use </a:t>
            </a:r>
            <a:r>
              <a:rPr lang="en-GB" sz="2400" b="1" dirty="0" err="1">
                <a:latin typeface="Courier New" panose="02070309020205020404" pitchFamily="49" charset="0"/>
                <a:cs typeface="Courier New" panose="02070309020205020404" pitchFamily="49" charset="0"/>
              </a:rPr>
              <a:t>selectizeInput</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to create a multiple-selection box where the user can choose up to four diagnoses to visualise on the chart.</a:t>
            </a:r>
          </a:p>
          <a:p>
            <a:pPr marL="0" indent="0">
              <a:buNone/>
            </a:pPr>
            <a:endParaRPr lang="en-GB" sz="2400" b="1"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166431" y="5757065"/>
            <a:ext cx="11014660" cy="830997"/>
          </a:xfrm>
          <a:prstGeom prst="rect">
            <a:avLst/>
          </a:prstGeom>
          <a:noFill/>
        </p:spPr>
        <p:txBody>
          <a:bodyPr wrap="square" rtlCol="0">
            <a:spAutoFit/>
          </a:bodyPr>
          <a:lstStyle/>
          <a:p>
            <a:r>
              <a:rPr lang="en-GB" sz="2400" b="1" dirty="0"/>
              <a:t>Key point: REMEMBER your </a:t>
            </a:r>
            <a:r>
              <a:rPr lang="en-GB" sz="2400" b="1" dirty="0" err="1">
                <a:latin typeface="Courier New" panose="02070309020205020404" pitchFamily="49" charset="0"/>
                <a:cs typeface="Courier New" panose="02070309020205020404" pitchFamily="49" charset="0"/>
              </a:rPr>
              <a:t>inputId</a:t>
            </a:r>
            <a:r>
              <a:rPr lang="en-GB" sz="2400" b="1" dirty="0"/>
              <a:t> for user inputs (drop-down selections) can’t be the same as what you used for the allergies tab!</a:t>
            </a:r>
          </a:p>
        </p:txBody>
      </p:sp>
    </p:spTree>
    <p:extLst>
      <p:ext uri="{BB962C8B-B14F-4D97-AF65-F5344CB8AC3E}">
        <p14:creationId xmlns:p14="http://schemas.microsoft.com/office/powerpoint/2010/main" val="2920371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402" b="1" dirty="0">
                <a:latin typeface="Arial Black" panose="020B0A04020102020204" pitchFamily="34" charset="0"/>
              </a:rPr>
              <a:t>Exercise: Building a PHS Shiny dashboard – Asthma exploration tab UI</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166431" y="2227674"/>
            <a:ext cx="10692289" cy="830997"/>
          </a:xfrm>
          <a:prstGeom prst="rect">
            <a:avLst/>
          </a:prstGeom>
          <a:noFill/>
        </p:spPr>
        <p:txBody>
          <a:bodyPr wrap="square" rtlCol="0">
            <a:spAutoFit/>
          </a:bodyPr>
          <a:lstStyle/>
          <a:p>
            <a:r>
              <a:rPr lang="en-GB" sz="2400" dirty="0"/>
              <a:t>Note: for the “</a:t>
            </a:r>
            <a:r>
              <a:rPr lang="en-GB" sz="2400" b="1" dirty="0">
                <a:latin typeface="Courier New" panose="02070309020205020404" pitchFamily="49" charset="0"/>
                <a:cs typeface="Courier New" panose="02070309020205020404" pitchFamily="49" charset="0"/>
              </a:rPr>
              <a:t>choices =</a:t>
            </a:r>
            <a:r>
              <a:rPr lang="en-GB" sz="2400" dirty="0"/>
              <a:t>“ argument, we’ve used “</a:t>
            </a:r>
            <a:r>
              <a:rPr lang="en-GB" sz="2400" b="1" dirty="0" err="1">
                <a:latin typeface="Courier New" panose="02070309020205020404" pitchFamily="49" charset="0"/>
                <a:cs typeface="Courier New" panose="02070309020205020404" pitchFamily="49" charset="0"/>
              </a:rPr>
              <a:t>diagnosis_list</a:t>
            </a:r>
            <a:r>
              <a:rPr lang="en-GB" sz="2400" dirty="0"/>
              <a:t>”. This was defined in the </a:t>
            </a:r>
            <a:r>
              <a:rPr lang="en-GB" sz="2400" b="1" dirty="0" err="1">
                <a:latin typeface="Courier New" panose="02070309020205020404" pitchFamily="49" charset="0"/>
                <a:cs typeface="Courier New" panose="02070309020205020404" pitchFamily="49" charset="0"/>
              </a:rPr>
              <a:t>global.R</a:t>
            </a:r>
            <a:r>
              <a:rPr lang="en-GB" sz="2400" dirty="0"/>
              <a:t> script.</a:t>
            </a:r>
          </a:p>
        </p:txBody>
      </p:sp>
      <p:sp>
        <p:nvSpPr>
          <p:cNvPr id="3" name="TextBox 2"/>
          <p:cNvSpPr txBox="1"/>
          <p:nvPr/>
        </p:nvSpPr>
        <p:spPr>
          <a:xfrm>
            <a:off x="1584628" y="3311182"/>
            <a:ext cx="9855895" cy="3626377"/>
          </a:xfrm>
          <a:prstGeom prst="rect">
            <a:avLst/>
          </a:prstGeom>
          <a:solidFill>
            <a:schemeClr val="bg2"/>
          </a:solidFill>
        </p:spPr>
        <p:txBody>
          <a:bodyPr wrap="square" rtlCol="0">
            <a:spAutoFit/>
          </a:bodyPr>
          <a:lstStyle/>
          <a:p>
            <a:r>
              <a:rPr lang="en-GB" sz="1276" b="1" dirty="0" err="1">
                <a:solidFill>
                  <a:schemeClr val="accent6">
                    <a:lumMod val="75000"/>
                  </a:schemeClr>
                </a:solidFill>
                <a:latin typeface="Courier New" panose="02070309020205020404" pitchFamily="49" charset="0"/>
                <a:cs typeface="Courier New" panose="02070309020205020404" pitchFamily="49" charset="0"/>
              </a:rPr>
              <a:t>tabPanel</a:t>
            </a:r>
            <a:r>
              <a:rPr lang="en-GB" sz="1276" b="1" dirty="0">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"Asthma Breakdown"</a:t>
            </a:r>
            <a:r>
              <a:rPr lang="en-GB" sz="1276" b="1" dirty="0">
                <a:latin typeface="Courier New" panose="02070309020205020404" pitchFamily="49" charset="0"/>
                <a:cs typeface="Courier New" panose="02070309020205020404" pitchFamily="49" charset="0"/>
              </a:rPr>
              <a:t>, icon = </a:t>
            </a:r>
            <a:r>
              <a:rPr lang="en-GB" sz="1276" b="1" dirty="0">
                <a:solidFill>
                  <a:schemeClr val="accent6">
                    <a:lumMod val="75000"/>
                  </a:schemeClr>
                </a:solidFill>
                <a:latin typeface="Courier New" panose="02070309020205020404" pitchFamily="49" charset="0"/>
                <a:cs typeface="Courier New" panose="02070309020205020404" pitchFamily="49" charset="0"/>
              </a:rPr>
              <a:t>icon</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"area-chart"</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h2</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"Asthma Exploration Work"</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"The selection of charts below show how hospital admissions for asthma related </a:t>
            </a:r>
          </a:p>
          <a:p>
            <a:r>
              <a:rPr lang="en-GB" sz="1276" b="1" dirty="0">
                <a:solidFill>
                  <a:srgbClr val="00B050"/>
                </a:solidFill>
                <a:latin typeface="Courier New" panose="02070309020205020404" pitchFamily="49" charset="0"/>
                <a:cs typeface="Courier New" panose="02070309020205020404" pitchFamily="49" charset="0"/>
              </a:rPr>
              <a:t>		   diagnosis codes have changed over the past 10 years across different age groups."</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"The data is split by sex (all males and all females) and by the following age </a:t>
            </a:r>
          </a:p>
          <a:p>
            <a:r>
              <a:rPr lang="en-GB" sz="1276" b="1" dirty="0">
                <a:solidFill>
                  <a:srgbClr val="00B050"/>
                </a:solidFill>
                <a:latin typeface="Courier New" panose="02070309020205020404" pitchFamily="49" charset="0"/>
                <a:cs typeface="Courier New" panose="02070309020205020404" pitchFamily="49" charset="0"/>
              </a:rPr>
              <a:t>		   groups: under 10 years old and over 10 years old."</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3</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selectInput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measure_asthma</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label = </a:t>
            </a:r>
            <a:r>
              <a:rPr lang="en-GB" sz="1276" b="1" dirty="0">
                <a:solidFill>
                  <a:srgbClr val="00B050"/>
                </a:solidFill>
                <a:latin typeface="Courier New" panose="02070309020205020404" pitchFamily="49" charset="0"/>
                <a:cs typeface="Courier New" panose="02070309020205020404" pitchFamily="49" charset="0"/>
              </a:rPr>
              <a:t>"Select numerator or rates"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choices = </a:t>
            </a:r>
            <a:r>
              <a:rPr lang="en-GB" sz="1276" b="1" dirty="0">
                <a:solidFill>
                  <a:schemeClr val="accent6">
                    <a:lumMod val="75000"/>
                  </a:schemeClr>
                </a:solidFill>
                <a:latin typeface="Courier New" panose="02070309020205020404" pitchFamily="49" charset="0"/>
                <a:cs typeface="Courier New" panose="02070309020205020404" pitchFamily="49" charset="0"/>
              </a:rPr>
              <a:t>c</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"Numerator"</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"Rate"</a:t>
            </a:r>
            <a:r>
              <a:rPr lang="en-GB" sz="1276" b="1" dirty="0">
                <a:latin typeface="Courier New" panose="02070309020205020404" pitchFamily="49" charset="0"/>
                <a:cs typeface="Courier New" panose="02070309020205020404" pitchFamily="49" charset="0"/>
              </a:rPr>
              <a:t>), selected = </a:t>
            </a:r>
            <a:r>
              <a:rPr lang="en-GB" sz="1276" b="1" dirty="0">
                <a:solidFill>
                  <a:srgbClr val="00B050"/>
                </a:solidFill>
                <a:latin typeface="Courier New" panose="02070309020205020404" pitchFamily="49" charset="0"/>
                <a:cs typeface="Courier New" panose="02070309020205020404" pitchFamily="49" charset="0"/>
              </a:rPr>
              <a:t>"Rate"</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3</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selectizeInput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"diagnosis"</a:t>
            </a:r>
            <a:r>
              <a:rPr lang="en-GB" sz="1276" b="1" dirty="0">
                <a:latin typeface="Courier New" panose="02070309020205020404" pitchFamily="49" charset="0"/>
                <a:cs typeface="Courier New" panose="02070309020205020404" pitchFamily="49" charset="0"/>
              </a:rPr>
              <a:t>, label = </a:t>
            </a:r>
            <a:r>
              <a:rPr lang="en-GB" sz="1276" b="1" dirty="0">
                <a:solidFill>
                  <a:srgbClr val="00B050"/>
                </a:solidFill>
                <a:latin typeface="Courier New" panose="02070309020205020404" pitchFamily="49" charset="0"/>
                <a:cs typeface="Courier New" panose="02070309020205020404" pitchFamily="49" charset="0"/>
              </a:rPr>
              <a:t>"Select one or more diagnosis"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choices = </a:t>
            </a:r>
            <a:r>
              <a:rPr lang="en-GB" sz="1276" b="1" dirty="0" err="1">
                <a:latin typeface="Courier New" panose="02070309020205020404" pitchFamily="49" charset="0"/>
                <a:cs typeface="Courier New" panose="02070309020205020404" pitchFamily="49" charset="0"/>
              </a:rPr>
              <a:t>diagnosis_list</a:t>
            </a:r>
            <a:r>
              <a:rPr lang="en-GB" sz="1276" b="1" dirty="0">
                <a:latin typeface="Courier New" panose="02070309020205020404" pitchFamily="49" charset="0"/>
                <a:cs typeface="Courier New" panose="02070309020205020404" pitchFamily="49" charset="0"/>
              </a:rPr>
              <a:t>, multiple = TRUE, </a:t>
            </a:r>
          </a:p>
          <a:p>
            <a:r>
              <a:rPr lang="en-GB" sz="1276" b="1" dirty="0">
                <a:latin typeface="Courier New" panose="02070309020205020404" pitchFamily="49" charset="0"/>
                <a:cs typeface="Courier New" panose="02070309020205020404" pitchFamily="49" charset="0"/>
              </a:rPr>
              <a:t>						selected = </a:t>
            </a:r>
            <a:r>
              <a:rPr lang="en-GB" sz="1276" b="1" dirty="0">
                <a:solidFill>
                  <a:srgbClr val="00B050"/>
                </a:solidFill>
                <a:latin typeface="Courier New" panose="02070309020205020404" pitchFamily="49" charset="0"/>
                <a:cs typeface="Courier New" panose="02070309020205020404" pitchFamily="49" charset="0"/>
              </a:rPr>
              <a:t>"Status </a:t>
            </a:r>
            <a:r>
              <a:rPr lang="en-GB" sz="1276" b="1" dirty="0" err="1">
                <a:solidFill>
                  <a:srgbClr val="00B050"/>
                </a:solidFill>
                <a:latin typeface="Courier New" panose="02070309020205020404" pitchFamily="49" charset="0"/>
                <a:cs typeface="Courier New" panose="02070309020205020404" pitchFamily="49" charset="0"/>
              </a:rPr>
              <a:t>asthmaticus</a:t>
            </a:r>
            <a:r>
              <a:rPr lang="en-GB" sz="1276" b="1" dirty="0">
                <a:solidFill>
                  <a:srgbClr val="00B050"/>
                </a:solidFill>
                <a:latin typeface="Courier New" panose="02070309020205020404" pitchFamily="49" charset="0"/>
                <a:cs typeface="Courier New" panose="02070309020205020404" pitchFamily="49" charset="0"/>
              </a:rPr>
              <a:t> (J46) first position"</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options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maxItems</a:t>
            </a:r>
            <a:r>
              <a:rPr lang="en-GB" sz="1276" b="1" dirty="0">
                <a:latin typeface="Courier New" panose="02070309020205020404" pitchFamily="49" charset="0"/>
                <a:cs typeface="Courier New" panose="02070309020205020404" pitchFamily="49" charset="0"/>
              </a:rPr>
              <a:t> =4L))                        </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942730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402" b="1" dirty="0">
                <a:latin typeface="Arial Black" panose="020B0A04020102020204" pitchFamily="34" charset="0"/>
              </a:rPr>
              <a:t>Exercise: Building a PHS Shiny dashboard – Asthma exploration tab UI</a:t>
            </a:r>
            <a:endParaRPr lang="en-GB" sz="3402" dirty="0"/>
          </a:p>
        </p:txBody>
      </p:sp>
      <p:sp>
        <p:nvSpPr>
          <p:cNvPr id="3" name="Content Placeholder 2"/>
          <p:cNvSpPr>
            <a:spLocks noGrp="1"/>
          </p:cNvSpPr>
          <p:nvPr>
            <p:ph idx="1"/>
          </p:nvPr>
        </p:nvSpPr>
        <p:spPr>
          <a:xfrm>
            <a:off x="1166431" y="2184224"/>
            <a:ext cx="10836963" cy="505815"/>
          </a:xfrm>
        </p:spPr>
        <p:txBody>
          <a:bodyPr>
            <a:normAutofit/>
          </a:bodyPr>
          <a:lstStyle/>
          <a:p>
            <a:r>
              <a:rPr lang="en-GB" sz="2400" dirty="0"/>
              <a:t>We also need to add our </a:t>
            </a:r>
            <a:r>
              <a:rPr lang="en-GB" sz="2400" b="1" dirty="0" err="1">
                <a:latin typeface="Courier New" panose="02070309020205020404" pitchFamily="49" charset="0"/>
                <a:cs typeface="Courier New" panose="02070309020205020404" pitchFamily="49" charset="0"/>
              </a:rPr>
              <a:t>plotlyOutput</a:t>
            </a:r>
            <a:r>
              <a:rPr lang="en-GB" sz="2400" b="1" dirty="0">
                <a:latin typeface="Courier New" panose="02070309020205020404" pitchFamily="49" charset="0"/>
                <a:cs typeface="Courier New" panose="02070309020205020404" pitchFamily="49" charset="0"/>
              </a:rPr>
              <a:t>()</a:t>
            </a:r>
            <a:r>
              <a:rPr lang="en-GB" sz="2400" dirty="0"/>
              <a:t> functions for chart to the UI. </a:t>
            </a:r>
          </a:p>
          <a:p>
            <a:endParaRPr lang="en-GB" sz="24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84627" y="2787694"/>
            <a:ext cx="9855895" cy="4411721"/>
          </a:xfrm>
          <a:prstGeom prst="rect">
            <a:avLst/>
          </a:prstGeom>
          <a:solidFill>
            <a:schemeClr val="bg2"/>
          </a:solidFill>
        </p:spPr>
        <p:txBody>
          <a:bodyPr wrap="square" rtlCol="0">
            <a:spAutoFit/>
          </a:bodyPr>
          <a:lstStyle/>
          <a:p>
            <a:r>
              <a:rPr lang="en-GB" sz="1276" b="1" dirty="0">
                <a:solidFill>
                  <a:schemeClr val="accent6">
                    <a:lumMod val="75000"/>
                  </a:schemeClr>
                </a:solidFill>
                <a:latin typeface="Courier New" panose="02070309020205020404" pitchFamily="49" charset="0"/>
                <a:cs typeface="Courier New" panose="02070309020205020404" pitchFamily="49" charset="0"/>
              </a:rPr>
              <a:t>			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3</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selectizeInput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"diagnosis"</a:t>
            </a:r>
            <a:r>
              <a:rPr lang="en-GB" sz="1276" b="1" dirty="0">
                <a:latin typeface="Courier New" panose="02070309020205020404" pitchFamily="49" charset="0"/>
                <a:cs typeface="Courier New" panose="02070309020205020404" pitchFamily="49" charset="0"/>
              </a:rPr>
              <a:t>, label = </a:t>
            </a:r>
            <a:r>
              <a:rPr lang="en-GB" sz="1276" b="1" dirty="0">
                <a:solidFill>
                  <a:srgbClr val="00B050"/>
                </a:solidFill>
                <a:latin typeface="Courier New" panose="02070309020205020404" pitchFamily="49" charset="0"/>
                <a:cs typeface="Courier New" panose="02070309020205020404" pitchFamily="49" charset="0"/>
              </a:rPr>
              <a:t>"Select one or more diagnosis"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choices = </a:t>
            </a:r>
            <a:r>
              <a:rPr lang="en-GB" sz="1276" b="1" dirty="0" err="1">
                <a:latin typeface="Courier New" panose="02070309020205020404" pitchFamily="49" charset="0"/>
                <a:cs typeface="Courier New" panose="02070309020205020404" pitchFamily="49" charset="0"/>
              </a:rPr>
              <a:t>diagnosis_list</a:t>
            </a:r>
            <a:r>
              <a:rPr lang="en-GB" sz="1276" b="1" dirty="0">
                <a:latin typeface="Courier New" panose="02070309020205020404" pitchFamily="49" charset="0"/>
                <a:cs typeface="Courier New" panose="02070309020205020404" pitchFamily="49" charset="0"/>
              </a:rPr>
              <a:t>, multiple = TRUE, </a:t>
            </a:r>
          </a:p>
          <a:p>
            <a:r>
              <a:rPr lang="en-GB" sz="1276" b="1" dirty="0">
                <a:latin typeface="Courier New" panose="02070309020205020404" pitchFamily="49" charset="0"/>
                <a:cs typeface="Courier New" panose="02070309020205020404" pitchFamily="49" charset="0"/>
              </a:rPr>
              <a:t>						selected = </a:t>
            </a:r>
            <a:r>
              <a:rPr lang="en-GB" sz="1276" b="1" dirty="0">
                <a:solidFill>
                  <a:srgbClr val="00B050"/>
                </a:solidFill>
                <a:latin typeface="Courier New" panose="02070309020205020404" pitchFamily="49" charset="0"/>
                <a:cs typeface="Courier New" panose="02070309020205020404" pitchFamily="49" charset="0"/>
              </a:rPr>
              <a:t>"Status </a:t>
            </a:r>
            <a:r>
              <a:rPr lang="en-GB" sz="1276" b="1" dirty="0" err="1">
                <a:solidFill>
                  <a:srgbClr val="00B050"/>
                </a:solidFill>
                <a:latin typeface="Courier New" panose="02070309020205020404" pitchFamily="49" charset="0"/>
                <a:cs typeface="Courier New" panose="02070309020205020404" pitchFamily="49" charset="0"/>
              </a:rPr>
              <a:t>asthmaticus</a:t>
            </a:r>
            <a:r>
              <a:rPr lang="en-GB" sz="1276" b="1" dirty="0">
                <a:solidFill>
                  <a:srgbClr val="00B050"/>
                </a:solidFill>
                <a:latin typeface="Courier New" panose="02070309020205020404" pitchFamily="49" charset="0"/>
                <a:cs typeface="Courier New" panose="02070309020205020404" pitchFamily="49" charset="0"/>
              </a:rPr>
              <a:t> (J46) first position"</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options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maxItems</a:t>
            </a:r>
            <a:r>
              <a:rPr lang="en-GB" sz="1276" b="1" dirty="0">
                <a:latin typeface="Courier New" panose="02070309020205020404" pitchFamily="49" charset="0"/>
                <a:cs typeface="Courier New" panose="02070309020205020404" pitchFamily="49" charset="0"/>
              </a:rPr>
              <a:t> =4L))                        </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plotlyOutput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male_all</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width = </a:t>
            </a:r>
            <a:r>
              <a:rPr lang="en-GB" sz="1276" b="1" dirty="0">
                <a:solidFill>
                  <a:srgbClr val="00B050"/>
                </a:solidFill>
                <a:latin typeface="Courier New" panose="02070309020205020404" pitchFamily="49" charset="0"/>
                <a:cs typeface="Courier New" panose="02070309020205020404" pitchFamily="49" charset="0"/>
              </a:rPr>
              <a:t>"100%"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plotlyOutput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female_all</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width = </a:t>
            </a:r>
            <a:r>
              <a:rPr lang="en-GB" sz="1276" b="1" dirty="0">
                <a:solidFill>
                  <a:srgbClr val="00B050"/>
                </a:solidFill>
                <a:latin typeface="Courier New" panose="02070309020205020404" pitchFamily="49" charset="0"/>
                <a:cs typeface="Courier New" panose="02070309020205020404" pitchFamily="49" charset="0"/>
              </a:rPr>
              <a:t>"100%"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plotlyOutput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"male_under10"</a:t>
            </a:r>
            <a:r>
              <a:rPr lang="en-GB" sz="1276" b="1" dirty="0">
                <a:latin typeface="Courier New" panose="02070309020205020404" pitchFamily="49" charset="0"/>
                <a:cs typeface="Courier New" panose="02070309020205020404" pitchFamily="49" charset="0"/>
              </a:rPr>
              <a:t>, width = </a:t>
            </a:r>
            <a:r>
              <a:rPr lang="en-GB" sz="1276" b="1" dirty="0">
                <a:solidFill>
                  <a:srgbClr val="00B050"/>
                </a:solidFill>
                <a:latin typeface="Courier New" panose="02070309020205020404" pitchFamily="49" charset="0"/>
                <a:cs typeface="Courier New" panose="02070309020205020404" pitchFamily="49" charset="0"/>
              </a:rPr>
              <a:t>"100%"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plotlyOutput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"female_under10"</a:t>
            </a:r>
            <a:r>
              <a:rPr lang="en-GB" sz="1276" b="1" dirty="0">
                <a:latin typeface="Courier New" panose="02070309020205020404" pitchFamily="49" charset="0"/>
                <a:cs typeface="Courier New" panose="02070309020205020404" pitchFamily="49" charset="0"/>
              </a:rPr>
              <a:t>, width = </a:t>
            </a:r>
            <a:r>
              <a:rPr lang="en-GB" sz="1276" b="1" dirty="0">
                <a:solidFill>
                  <a:srgbClr val="00B050"/>
                </a:solidFill>
                <a:latin typeface="Courier New" panose="02070309020205020404" pitchFamily="49" charset="0"/>
                <a:cs typeface="Courier New" panose="02070309020205020404" pitchFamily="49" charset="0"/>
              </a:rPr>
              <a:t>"100%"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plotlyOutput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"male_over10"</a:t>
            </a:r>
            <a:r>
              <a:rPr lang="en-GB" sz="1276" b="1" dirty="0">
                <a:latin typeface="Courier New" panose="02070309020205020404" pitchFamily="49" charset="0"/>
                <a:cs typeface="Courier New" panose="02070309020205020404" pitchFamily="49" charset="0"/>
              </a:rPr>
              <a:t>, width = </a:t>
            </a:r>
            <a:r>
              <a:rPr lang="en-GB" sz="1276" b="1" dirty="0">
                <a:solidFill>
                  <a:srgbClr val="00B050"/>
                </a:solidFill>
                <a:latin typeface="Courier New" panose="02070309020205020404" pitchFamily="49" charset="0"/>
                <a:cs typeface="Courier New" panose="02070309020205020404" pitchFamily="49" charset="0"/>
              </a:rPr>
              <a:t>"100%"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plotlyOutput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"female_over10"</a:t>
            </a:r>
            <a:r>
              <a:rPr lang="en-GB" sz="1276" b="1" dirty="0">
                <a:latin typeface="Courier New" panose="02070309020205020404" pitchFamily="49" charset="0"/>
                <a:cs typeface="Courier New" panose="02070309020205020404" pitchFamily="49" charset="0"/>
              </a:rPr>
              <a:t>, width = </a:t>
            </a:r>
            <a:r>
              <a:rPr lang="en-GB" sz="1276" b="1" dirty="0">
                <a:solidFill>
                  <a:srgbClr val="00B050"/>
                </a:solidFill>
                <a:latin typeface="Courier New" panose="02070309020205020404" pitchFamily="49" charset="0"/>
                <a:cs typeface="Courier New" panose="02070309020205020404" pitchFamily="49" charset="0"/>
              </a:rPr>
              <a:t>"100%"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263249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402" b="1" dirty="0">
                <a:latin typeface="Arial Black" panose="020B0A04020102020204" pitchFamily="34" charset="0"/>
              </a:rPr>
              <a:t>Building a PHS Shiny dashboard – Asthma exploration tab server</a:t>
            </a:r>
            <a:endParaRPr lang="en-GB" sz="3402" dirty="0"/>
          </a:p>
        </p:txBody>
      </p:sp>
      <p:sp>
        <p:nvSpPr>
          <p:cNvPr id="3" name="Content Placeholder 2"/>
          <p:cNvSpPr>
            <a:spLocks noGrp="1"/>
          </p:cNvSpPr>
          <p:nvPr>
            <p:ph idx="1"/>
          </p:nvPr>
        </p:nvSpPr>
        <p:spPr>
          <a:xfrm>
            <a:off x="1166431" y="2898619"/>
            <a:ext cx="10692289" cy="2785051"/>
          </a:xfrm>
        </p:spPr>
        <p:txBody>
          <a:bodyPr>
            <a:normAutofit/>
          </a:bodyPr>
          <a:lstStyle/>
          <a:p>
            <a:r>
              <a:rPr lang="en-GB" sz="2400" dirty="0"/>
              <a:t>It’s time to update our server side to reflect what we’ve just added to the UI.</a:t>
            </a:r>
          </a:p>
          <a:p>
            <a:r>
              <a:rPr lang="en-GB" sz="2400" dirty="0"/>
              <a:t>You’ll remember the large chunk of </a:t>
            </a:r>
            <a:r>
              <a:rPr lang="en-GB" sz="2400" dirty="0" err="1"/>
              <a:t>plotly</a:t>
            </a:r>
            <a:r>
              <a:rPr lang="en-GB" sz="2400" dirty="0"/>
              <a:t> code we just used to generate our allergies tab chart.</a:t>
            </a:r>
          </a:p>
          <a:p>
            <a:r>
              <a:rPr lang="en-GB" sz="2400" dirty="0"/>
              <a:t>I’ve created a very similar chunk of code for generating the asthma charts to what we used for the allergy one. But this time, I’ve created a function from it so that it can be used for each of the 6 asthma charts.</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44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Asthma exploration tab server</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143826" y="2273181"/>
            <a:ext cx="10737502" cy="4411721"/>
          </a:xfrm>
          <a:prstGeom prst="rect">
            <a:avLst/>
          </a:prstGeom>
          <a:solidFill>
            <a:schemeClr val="bg2"/>
          </a:solidFill>
        </p:spPr>
        <p:txBody>
          <a:bodyPr wrap="square" rtlCol="0">
            <a:spAutoFit/>
          </a:bodyPr>
          <a:lstStyle/>
          <a:p>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err="1">
                <a:latin typeface="Courier New" panose="02070309020205020404" pitchFamily="49" charset="0"/>
                <a:cs typeface="Courier New" panose="02070309020205020404" pitchFamily="49" charset="0"/>
              </a:rPr>
              <a:t>plot_charts</a:t>
            </a:r>
            <a:r>
              <a:rPr lang="en-GB" sz="1276" b="1" dirty="0">
                <a:latin typeface="Courier New" panose="02070309020205020404" pitchFamily="49" charset="0"/>
                <a:cs typeface="Courier New" panose="02070309020205020404" pitchFamily="49" charset="0"/>
              </a:rPr>
              <a:t> &lt;- </a:t>
            </a:r>
            <a:r>
              <a:rPr lang="en-GB" sz="1276" b="1" dirty="0">
                <a:solidFill>
                  <a:schemeClr val="accent6">
                    <a:lumMod val="75000"/>
                  </a:schemeClr>
                </a:solidFill>
                <a:latin typeface="Courier New" panose="02070309020205020404" pitchFamily="49" charset="0"/>
                <a:cs typeface="Courier New" panose="02070309020205020404" pitchFamily="49" charset="0"/>
              </a:rPr>
              <a:t>function</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sex_chosen</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age_grp_chosen</a:t>
            </a:r>
            <a:r>
              <a:rPr lang="en-GB" sz="1276" b="1" dirty="0">
                <a:latin typeface="Courier New" panose="02070309020205020404" pitchFamily="49" charset="0"/>
                <a:cs typeface="Courier New" panose="02070309020205020404" pitchFamily="49" charset="0"/>
              </a:rPr>
              <a:t>) {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data_plot</a:t>
            </a:r>
            <a:r>
              <a:rPr lang="en-GB" sz="1276" b="1" dirty="0">
                <a:latin typeface="Courier New" panose="02070309020205020404" pitchFamily="49" charset="0"/>
                <a:cs typeface="Courier New" panose="02070309020205020404" pitchFamily="49" charset="0"/>
              </a:rPr>
              <a:t> &lt;- </a:t>
            </a:r>
            <a:r>
              <a:rPr lang="en-GB" sz="1276" b="1" dirty="0" err="1">
                <a:latin typeface="Courier New" panose="02070309020205020404" pitchFamily="49" charset="0"/>
                <a:cs typeface="Courier New" panose="02070309020205020404" pitchFamily="49" charset="0"/>
              </a:rPr>
              <a:t>data_asthma</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subset</a:t>
            </a:r>
            <a:r>
              <a:rPr lang="en-GB" sz="1276" b="1" dirty="0">
                <a:latin typeface="Courier New" panose="02070309020205020404" pitchFamily="49" charset="0"/>
                <a:cs typeface="Courier New" panose="02070309020205020404" pitchFamily="49" charset="0"/>
              </a:rPr>
              <a:t>(diagnosis </a:t>
            </a:r>
            <a:r>
              <a:rPr lang="en-GB" sz="1276" b="1" dirty="0">
                <a:solidFill>
                  <a:srgbClr val="FF6600"/>
                </a:solidFill>
                <a:latin typeface="Courier New" panose="02070309020205020404" pitchFamily="49" charset="0"/>
                <a:cs typeface="Courier New" panose="02070309020205020404" pitchFamily="49" charset="0"/>
              </a:rPr>
              <a:t>%in% </a:t>
            </a:r>
            <a:r>
              <a:rPr lang="en-GB" sz="1276" b="1" dirty="0">
                <a:latin typeface="Courier New" panose="02070309020205020404" pitchFamily="49" charset="0"/>
                <a:cs typeface="Courier New" panose="02070309020205020404" pitchFamily="49" charset="0"/>
              </a:rPr>
              <a:t>input</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diagnosis </a:t>
            </a:r>
            <a:r>
              <a:rPr lang="en-GB" sz="1276" b="1" dirty="0">
                <a:solidFill>
                  <a:srgbClr val="FF6600"/>
                </a:solidFill>
                <a:latin typeface="Courier New" panose="02070309020205020404" pitchFamily="49" charset="0"/>
                <a:cs typeface="Courier New" panose="02070309020205020404" pitchFamily="49" charset="0"/>
              </a:rPr>
              <a:t>&amp;</a:t>
            </a:r>
            <a:r>
              <a:rPr lang="en-GB" sz="1276" b="1" dirty="0">
                <a:latin typeface="Courier New" panose="02070309020205020404" pitchFamily="49" charset="0"/>
                <a:cs typeface="Courier New" panose="02070309020205020404" pitchFamily="49" charset="0"/>
              </a:rPr>
              <a:t>                                           											sex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sex_chosen </a:t>
            </a:r>
            <a:r>
              <a:rPr lang="en-GB" sz="1276" b="1" dirty="0">
                <a:solidFill>
                  <a:srgbClr val="FF6600"/>
                </a:solidFill>
                <a:latin typeface="Courier New" panose="02070309020205020404" pitchFamily="49" charset="0"/>
                <a:cs typeface="Courier New" panose="02070309020205020404" pitchFamily="49" charset="0"/>
              </a:rPr>
              <a:t>&amp;</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age_grp</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age_grp_chosen</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yaxistitle</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case_when</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measure_asthma</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"Numerator"</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"Number of hospital admissions"</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measure_asthma</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"Rate" </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"Hospital admissions &lt;</a:t>
            </a:r>
            <a:r>
              <a:rPr lang="en-GB" sz="1276" b="1" dirty="0" err="1">
                <a:solidFill>
                  <a:srgbClr val="00B050"/>
                </a:solidFill>
                <a:latin typeface="Courier New" panose="02070309020205020404" pitchFamily="49" charset="0"/>
                <a:cs typeface="Courier New" panose="02070309020205020404" pitchFamily="49" charset="0"/>
              </a:rPr>
              <a:t>br</a:t>
            </a:r>
            <a:r>
              <a:rPr lang="en-GB" sz="1276" b="1" dirty="0">
                <a:solidFill>
                  <a:srgbClr val="00B050"/>
                </a:solidFill>
                <a:latin typeface="Courier New" panose="02070309020205020404" pitchFamily="49" charset="0"/>
                <a:cs typeface="Courier New" panose="02070309020205020404" pitchFamily="49" charset="0"/>
              </a:rPr>
              <a:t>&gt;per 100,000 population"</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plot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plot_ly</a:t>
            </a:r>
            <a:r>
              <a:rPr lang="en-GB" sz="1276" b="1" dirty="0">
                <a:latin typeface="Courier New" panose="02070309020205020404" pitchFamily="49" charset="0"/>
                <a:cs typeface="Courier New" panose="02070309020205020404" pitchFamily="49" charset="0"/>
              </a:rPr>
              <a:t>(data=</a:t>
            </a:r>
            <a:r>
              <a:rPr lang="en-GB" sz="1276" b="1" dirty="0" err="1">
                <a:latin typeface="Courier New" panose="02070309020205020404" pitchFamily="49" charset="0"/>
                <a:cs typeface="Courier New" panose="02070309020205020404" pitchFamily="49" charset="0"/>
              </a:rPr>
              <a:t>data_plot</a:t>
            </a:r>
            <a:r>
              <a:rPr lang="en-GB" sz="1276" b="1" dirty="0">
                <a:latin typeface="Courier New" panose="02070309020205020404" pitchFamily="49" charset="0"/>
                <a:cs typeface="Courier New" panose="02070309020205020404" pitchFamily="49" charset="0"/>
              </a:rPr>
              <a:t>, x=~year, y = </a:t>
            </a:r>
            <a:r>
              <a:rPr lang="en-GB" sz="1276" b="1" dirty="0">
                <a:solidFill>
                  <a:schemeClr val="accent6">
                    <a:lumMod val="75000"/>
                  </a:schemeClr>
                </a:solidFill>
                <a:latin typeface="Courier New" panose="02070309020205020404" pitchFamily="49" charset="0"/>
                <a:cs typeface="Courier New" panose="02070309020205020404" pitchFamily="49" charset="0"/>
              </a:rPr>
              <a:t>~get</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tolower</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measure_asthma</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color</a:t>
            </a:r>
            <a:r>
              <a:rPr lang="en-GB" sz="1276" b="1" dirty="0">
                <a:latin typeface="Courier New" panose="02070309020205020404" pitchFamily="49" charset="0"/>
                <a:cs typeface="Courier New" panose="02070309020205020404" pitchFamily="49" charset="0"/>
              </a:rPr>
              <a:t> = ~diagnosis,                    				</a:t>
            </a:r>
            <a:r>
              <a:rPr lang="en-GB" sz="1276" b="1" dirty="0" err="1">
                <a:latin typeface="Courier New" panose="02070309020205020404" pitchFamily="49" charset="0"/>
                <a:cs typeface="Courier New" panose="02070309020205020404" pitchFamily="49" charset="0"/>
              </a:rPr>
              <a:t>colors</a:t>
            </a:r>
            <a:r>
              <a:rPr lang="en-GB" sz="1276" b="1" dirty="0">
                <a:latin typeface="Courier New" panose="02070309020205020404" pitchFamily="49" charset="0"/>
                <a:cs typeface="Courier New" panose="02070309020205020404" pitchFamily="49" charset="0"/>
              </a:rPr>
              <a:t> = </a:t>
            </a:r>
            <a:r>
              <a:rPr lang="en-GB" sz="1276" b="1" dirty="0">
                <a:solidFill>
                  <a:schemeClr val="accent6">
                    <a:lumMod val="75000"/>
                  </a:schemeClr>
                </a:solidFill>
                <a:latin typeface="Courier New" panose="02070309020205020404" pitchFamily="49" charset="0"/>
                <a:cs typeface="Courier New" panose="02070309020205020404" pitchFamily="49" charset="0"/>
              </a:rPr>
              <a:t>c</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'#abd9e9'</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'#74add1'</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'#4575b4'</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'#313695'</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'#022031'</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type = </a:t>
            </a:r>
            <a:r>
              <a:rPr lang="en-GB" sz="1276" b="1" dirty="0">
                <a:solidFill>
                  <a:srgbClr val="00B050"/>
                </a:solidFill>
                <a:latin typeface="Courier New" panose="02070309020205020404" pitchFamily="49" charset="0"/>
                <a:cs typeface="Courier New" panose="02070309020205020404" pitchFamily="49" charset="0"/>
              </a:rPr>
              <a:t>"scatter"</a:t>
            </a:r>
            <a:r>
              <a:rPr lang="en-GB" sz="1276" b="1" dirty="0">
                <a:latin typeface="Courier New" panose="02070309020205020404" pitchFamily="49" charset="0"/>
                <a:cs typeface="Courier New" panose="02070309020205020404" pitchFamily="49" charset="0"/>
              </a:rPr>
              <a:t>, mode = </a:t>
            </a:r>
            <a:r>
              <a:rPr lang="en-GB" sz="1276" b="1" dirty="0">
                <a:solidFill>
                  <a:srgbClr val="00B050"/>
                </a:solidFill>
                <a:latin typeface="Courier New" panose="02070309020205020404" pitchFamily="49" charset="0"/>
                <a:cs typeface="Courier New" panose="02070309020205020404" pitchFamily="49" charset="0"/>
              </a:rPr>
              <a:t>'lines'</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layout</a:t>
            </a:r>
            <a:r>
              <a:rPr lang="en-GB" sz="1276" b="1" dirty="0">
                <a:latin typeface="Courier New" panose="02070309020205020404" pitchFamily="49" charset="0"/>
                <a:cs typeface="Courier New" panose="02070309020205020404" pitchFamily="49" charset="0"/>
              </a:rPr>
              <a:t>(annotations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yaxis</a:t>
            </a:r>
            <a:r>
              <a:rPr lang="en-GB" sz="1276" b="1" dirty="0">
                <a:latin typeface="Courier New" panose="02070309020205020404" pitchFamily="49" charset="0"/>
                <a:cs typeface="Courier New" panose="02070309020205020404" pitchFamily="49" charset="0"/>
              </a:rPr>
              <a:t>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(title = </a:t>
            </a:r>
            <a:r>
              <a:rPr lang="en-GB" sz="1276" b="1" dirty="0" err="1">
                <a:latin typeface="Courier New" panose="02070309020205020404" pitchFamily="49" charset="0"/>
                <a:cs typeface="Courier New" panose="02070309020205020404" pitchFamily="49" charset="0"/>
              </a:rPr>
              <a:t>yaxistitle</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rangemode</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tozero</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fixedrange</a:t>
            </a:r>
            <a:r>
              <a:rPr lang="en-GB" sz="1276" b="1" dirty="0">
                <a:latin typeface="Courier New" panose="02070309020205020404" pitchFamily="49" charset="0"/>
                <a:cs typeface="Courier New" panose="02070309020205020404" pitchFamily="49" charset="0"/>
              </a:rPr>
              <a:t>=TRUE),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xaxis</a:t>
            </a:r>
            <a:r>
              <a:rPr lang="en-GB" sz="1276" b="1" dirty="0">
                <a:latin typeface="Courier New" panose="02070309020205020404" pitchFamily="49" charset="0"/>
                <a:cs typeface="Courier New" panose="02070309020205020404" pitchFamily="49" charset="0"/>
              </a:rPr>
              <a:t>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"Financial year"</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fixedrange</a:t>
            </a:r>
            <a:r>
              <a:rPr lang="en-GB" sz="1276" b="1" dirty="0">
                <a:latin typeface="Courier New" panose="02070309020205020404" pitchFamily="49" charset="0"/>
                <a:cs typeface="Courier New" panose="02070309020205020404" pitchFamily="49" charset="0"/>
              </a:rPr>
              <a:t>=TRUE, </a:t>
            </a:r>
            <a:r>
              <a:rPr lang="en-GB" sz="1276" b="1" dirty="0" err="1">
                <a:latin typeface="Courier New" panose="02070309020205020404" pitchFamily="49" charset="0"/>
                <a:cs typeface="Courier New" panose="02070309020205020404" pitchFamily="49" charset="0"/>
              </a:rPr>
              <a:t>tickangle</a:t>
            </a:r>
            <a:r>
              <a:rPr lang="en-GB" sz="1276" b="1" dirty="0">
                <a:latin typeface="Courier New" panose="02070309020205020404" pitchFamily="49" charset="0"/>
                <a:cs typeface="Courier New" panose="02070309020205020404" pitchFamily="49" charset="0"/>
              </a:rPr>
              <a:t> = </a:t>
            </a:r>
            <a:r>
              <a:rPr lang="en-GB" sz="1276" b="1" dirty="0">
                <a:solidFill>
                  <a:schemeClr val="accent5">
                    <a:lumMod val="75000"/>
                  </a:schemeClr>
                </a:solidFill>
                <a:latin typeface="Courier New" panose="02070309020205020404" pitchFamily="49" charset="0"/>
                <a:cs typeface="Courier New" panose="02070309020205020404" pitchFamily="49" charset="0"/>
              </a:rPr>
              <a:t>270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font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(family = </a:t>
            </a:r>
            <a:r>
              <a:rPr lang="en-GB" sz="1276" b="1" dirty="0">
                <a:solidFill>
                  <a:srgbClr val="00B050"/>
                </a:solidFill>
                <a:latin typeface="Courier New" panose="02070309020205020404" pitchFamily="49" charset="0"/>
                <a:cs typeface="Courier New" panose="02070309020205020404" pitchFamily="49" charset="0"/>
              </a:rPr>
              <a:t>'Arial, sans-serif'</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margin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(pad = </a:t>
            </a:r>
            <a:r>
              <a:rPr lang="en-GB" sz="1276" b="1" dirty="0">
                <a:solidFill>
                  <a:schemeClr val="accent5">
                    <a:lumMod val="75000"/>
                  </a:schemeClr>
                </a:solidFill>
                <a:latin typeface="Courier New" panose="02070309020205020404" pitchFamily="49" charset="0"/>
                <a:cs typeface="Courier New" panose="02070309020205020404" pitchFamily="49" charset="0"/>
              </a:rPr>
              <a:t>4</a:t>
            </a:r>
            <a:r>
              <a:rPr lang="en-GB" sz="1276" b="1" dirty="0">
                <a:latin typeface="Courier New" panose="02070309020205020404" pitchFamily="49" charset="0"/>
                <a:cs typeface="Courier New" panose="02070309020205020404" pitchFamily="49" charset="0"/>
              </a:rPr>
              <a:t>, t = </a:t>
            </a:r>
            <a:r>
              <a:rPr lang="en-GB" sz="1276" b="1" dirty="0">
                <a:solidFill>
                  <a:schemeClr val="accent5">
                    <a:lumMod val="75000"/>
                  </a:schemeClr>
                </a:solidFill>
                <a:latin typeface="Courier New" panose="02070309020205020404" pitchFamily="49" charset="0"/>
                <a:cs typeface="Courier New" panose="02070309020205020404" pitchFamily="49" charset="0"/>
              </a:rPr>
              <a:t>50</a:t>
            </a:r>
            <a:r>
              <a:rPr lang="en-GB" sz="1276" b="1" dirty="0">
                <a:latin typeface="Courier New" panose="02070309020205020404" pitchFamily="49" charset="0"/>
                <a:cs typeface="Courier New" panose="02070309020205020404" pitchFamily="49" charset="0"/>
              </a:rPr>
              <a:t>, r = </a:t>
            </a:r>
            <a:r>
              <a:rPr lang="en-GB" sz="1276" b="1" dirty="0">
                <a:solidFill>
                  <a:schemeClr val="accent5">
                    <a:lumMod val="75000"/>
                  </a:schemeClr>
                </a:solidFill>
                <a:latin typeface="Courier New" panose="02070309020205020404" pitchFamily="49" charset="0"/>
                <a:cs typeface="Courier New" panose="02070309020205020404" pitchFamily="49" charset="0"/>
              </a:rPr>
              <a:t>30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hovermode</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'false'</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config</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displayModeBar</a:t>
            </a:r>
            <a:r>
              <a:rPr lang="en-GB" sz="1276" b="1" dirty="0">
                <a:latin typeface="Courier New" panose="02070309020205020404" pitchFamily="49" charset="0"/>
                <a:cs typeface="Courier New" panose="02070309020205020404" pitchFamily="49" charset="0"/>
              </a:rPr>
              <a:t>= T, </a:t>
            </a:r>
            <a:r>
              <a:rPr lang="en-GB" sz="1276" b="1" dirty="0" err="1">
                <a:latin typeface="Courier New" panose="02070309020205020404" pitchFamily="49" charset="0"/>
                <a:cs typeface="Courier New" panose="02070309020205020404" pitchFamily="49" charset="0"/>
              </a:rPr>
              <a:t>displaylogo</a:t>
            </a:r>
            <a:r>
              <a:rPr lang="en-GB" sz="1276" b="1" dirty="0">
                <a:latin typeface="Courier New" panose="02070309020205020404" pitchFamily="49" charset="0"/>
                <a:cs typeface="Courier New" panose="02070309020205020404" pitchFamily="49" charset="0"/>
              </a:rPr>
              <a:t> = F)       </a:t>
            </a:r>
          </a:p>
          <a:p>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99650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Asthma exploration tab server</a:t>
            </a:r>
            <a:endParaRPr lang="en-GB" sz="3402" dirty="0"/>
          </a:p>
        </p:txBody>
      </p:sp>
      <p:sp>
        <p:nvSpPr>
          <p:cNvPr id="3" name="Content Placeholder 2"/>
          <p:cNvSpPr>
            <a:spLocks noGrp="1"/>
          </p:cNvSpPr>
          <p:nvPr>
            <p:ph idx="1"/>
          </p:nvPr>
        </p:nvSpPr>
        <p:spPr>
          <a:xfrm>
            <a:off x="1166431" y="2229083"/>
            <a:ext cx="10692289" cy="794966"/>
          </a:xfrm>
        </p:spPr>
        <p:txBody>
          <a:bodyPr>
            <a:noAutofit/>
          </a:bodyPr>
          <a:lstStyle/>
          <a:p>
            <a:r>
              <a:rPr lang="en-GB" sz="2400" dirty="0"/>
              <a:t>Now that we’ve created a function to generate the charts, we need to run it 6 times for our 6 different data splits.</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1166431" y="5861300"/>
            <a:ext cx="10692289" cy="1257502"/>
          </a:xfrm>
          <a:prstGeom prst="rect">
            <a:avLst/>
          </a:prstGeom>
        </p:spPr>
        <p:txBody>
          <a:bodyPr vert="horz" lIns="0" tIns="48601" rIns="0" bIns="48601"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2400" dirty="0"/>
              <a:t>Our output Ids (</a:t>
            </a:r>
            <a:r>
              <a:rPr lang="en-GB" sz="2400" dirty="0" err="1"/>
              <a:t>eg</a:t>
            </a:r>
            <a:r>
              <a:rPr lang="en-GB" sz="2400" dirty="0"/>
              <a:t>. </a:t>
            </a:r>
            <a:r>
              <a:rPr lang="en-GB" sz="2400" b="1" dirty="0" err="1">
                <a:latin typeface="Courier New" panose="02070309020205020404" pitchFamily="49" charset="0"/>
                <a:cs typeface="Courier New" panose="02070309020205020404" pitchFamily="49" charset="0"/>
              </a:rPr>
              <a:t>output$male_all</a:t>
            </a:r>
            <a:r>
              <a:rPr lang="en-GB" sz="2400" dirty="0"/>
              <a:t>) match those we used in the UI code. </a:t>
            </a:r>
          </a:p>
          <a:p>
            <a:r>
              <a:rPr lang="en-GB" sz="2400" dirty="0"/>
              <a:t>We use the </a:t>
            </a:r>
            <a:r>
              <a:rPr lang="en-GB" sz="2400" b="1" dirty="0" err="1">
                <a:latin typeface="Courier New" panose="02070309020205020404" pitchFamily="49" charset="0"/>
                <a:cs typeface="Courier New" panose="02070309020205020404" pitchFamily="49" charset="0"/>
              </a:rPr>
              <a:t>renderPlotly</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function as before, but within each we use the </a:t>
            </a:r>
            <a:r>
              <a:rPr lang="en-GB" sz="2400" b="1" dirty="0" err="1">
                <a:latin typeface="Courier New" panose="02070309020205020404" pitchFamily="49" charset="0"/>
                <a:cs typeface="Courier New" panose="02070309020205020404" pitchFamily="49" charset="0"/>
              </a:rPr>
              <a:t>plot_charts</a:t>
            </a:r>
            <a:r>
              <a:rPr lang="en-GB" sz="2400" b="1" dirty="0">
                <a:latin typeface="Courier New" panose="02070309020205020404" pitchFamily="49" charset="0"/>
                <a:cs typeface="Courier New" panose="02070309020205020404" pitchFamily="49" charset="0"/>
              </a:rPr>
              <a:t>()</a:t>
            </a:r>
            <a:r>
              <a:rPr lang="en-GB" sz="2400" dirty="0">
                <a:latin typeface="Courier New" panose="02070309020205020404" pitchFamily="49" charset="0"/>
                <a:cs typeface="Courier New" panose="02070309020205020404" pitchFamily="49" charset="0"/>
              </a:rPr>
              <a:t> </a:t>
            </a:r>
            <a:r>
              <a:rPr lang="en-GB" sz="2400" dirty="0"/>
              <a:t>function we’ve created.</a:t>
            </a:r>
          </a:p>
        </p:txBody>
      </p:sp>
      <p:sp>
        <p:nvSpPr>
          <p:cNvPr id="9" name="TextBox 8"/>
          <p:cNvSpPr txBox="1"/>
          <p:nvPr/>
        </p:nvSpPr>
        <p:spPr>
          <a:xfrm>
            <a:off x="1004942" y="3154695"/>
            <a:ext cx="11015266" cy="2448363"/>
          </a:xfrm>
          <a:prstGeom prst="rect">
            <a:avLst/>
          </a:prstGeom>
          <a:solidFill>
            <a:schemeClr val="bg2"/>
          </a:solidFill>
        </p:spPr>
        <p:txBody>
          <a:bodyPr wrap="square" rtlCol="0">
            <a:spAutoFit/>
          </a:bodyPr>
          <a:lstStyle/>
          <a:p>
            <a:r>
              <a:rPr lang="en-GB" sz="1276" b="1" dirty="0" err="1">
                <a:latin typeface="Courier New" panose="02070309020205020404" pitchFamily="49" charset="0"/>
                <a:cs typeface="Courier New" panose="02070309020205020404" pitchFamily="49" charset="0"/>
              </a:rPr>
              <a:t>output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male_all</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renderPlotly</a:t>
            </a:r>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plot_charts</a:t>
            </a:r>
            <a:r>
              <a:rPr lang="en-GB" sz="1276" b="1" dirty="0">
                <a:latin typeface="Courier New" panose="02070309020205020404" pitchFamily="49" charset="0"/>
                <a:cs typeface="Courier New" panose="02070309020205020404" pitchFamily="49" charset="0"/>
              </a:rPr>
              <a:t>(sex_chosen = </a:t>
            </a:r>
            <a:r>
              <a:rPr lang="en-GB" sz="1276" b="1" dirty="0">
                <a:solidFill>
                  <a:srgbClr val="00B050"/>
                </a:solidFill>
                <a:latin typeface="Courier New" panose="02070309020205020404" pitchFamily="49" charset="0"/>
                <a:cs typeface="Courier New" panose="02070309020205020404" pitchFamily="49" charset="0"/>
              </a:rPr>
              <a:t>"Male"</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age_grp_chosen</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"All"</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layout</a:t>
            </a:r>
            <a:r>
              <a:rPr lang="en-GB" sz="1276" b="1" dirty="0">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"Males All Ages"</a:t>
            </a:r>
            <a:r>
              <a:rPr lang="en-GB" sz="1276" b="1" dirty="0">
                <a:latin typeface="Courier New" panose="02070309020205020404" pitchFamily="49" charset="0"/>
                <a:cs typeface="Courier New" panose="02070309020205020404" pitchFamily="49" charset="0"/>
              </a:rPr>
              <a:t>)})   </a:t>
            </a:r>
          </a:p>
          <a:p>
            <a:r>
              <a:rPr lang="en-GB" sz="1276" b="1" dirty="0" err="1">
                <a:latin typeface="Courier New" panose="02070309020205020404" pitchFamily="49" charset="0"/>
                <a:cs typeface="Courier New" panose="02070309020205020404" pitchFamily="49" charset="0"/>
              </a:rPr>
              <a:t>output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female_all</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renderPlotly</a:t>
            </a:r>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plot_charts</a:t>
            </a:r>
            <a:r>
              <a:rPr lang="en-GB" sz="1276" b="1" dirty="0">
                <a:latin typeface="Courier New" panose="02070309020205020404" pitchFamily="49" charset="0"/>
                <a:cs typeface="Courier New" panose="02070309020205020404" pitchFamily="49" charset="0"/>
              </a:rPr>
              <a:t>(sex_chosen = </a:t>
            </a:r>
            <a:r>
              <a:rPr lang="en-GB" sz="1276" b="1" dirty="0">
                <a:solidFill>
                  <a:srgbClr val="00B050"/>
                </a:solidFill>
                <a:latin typeface="Courier New" panose="02070309020205020404" pitchFamily="49" charset="0"/>
                <a:cs typeface="Courier New" panose="02070309020205020404" pitchFamily="49" charset="0"/>
              </a:rPr>
              <a:t>"Female"</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age_grp_chosen</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"All"</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layout</a:t>
            </a:r>
            <a:r>
              <a:rPr lang="en-GB" sz="1276" b="1" dirty="0">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"Females All Ages"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output</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male_under10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renderPlotly</a:t>
            </a:r>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plot_charts</a:t>
            </a:r>
            <a:r>
              <a:rPr lang="en-GB" sz="1276" b="1" dirty="0">
                <a:latin typeface="Courier New" panose="02070309020205020404" pitchFamily="49" charset="0"/>
                <a:cs typeface="Courier New" panose="02070309020205020404" pitchFamily="49" charset="0"/>
              </a:rPr>
              <a:t>(sex_chosen = </a:t>
            </a:r>
            <a:r>
              <a:rPr lang="en-GB" sz="1276" b="1" dirty="0">
                <a:solidFill>
                  <a:srgbClr val="00B050"/>
                </a:solidFill>
                <a:latin typeface="Courier New" panose="02070309020205020404" pitchFamily="49" charset="0"/>
                <a:cs typeface="Courier New" panose="02070309020205020404" pitchFamily="49" charset="0"/>
              </a:rPr>
              <a:t>"Male"</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age_grp_chosen</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"Under 10"</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layout</a:t>
            </a:r>
            <a:r>
              <a:rPr lang="en-GB" sz="1276" b="1" dirty="0">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"Males Under </a:t>
            </a:r>
            <a:r>
              <a:rPr lang="en-GB" sz="1276" b="1" dirty="0">
                <a:latin typeface="Courier New" panose="02070309020205020404" pitchFamily="49" charset="0"/>
                <a:cs typeface="Courier New" panose="02070309020205020404" pitchFamily="49" charset="0"/>
              </a:rPr>
              <a:t>10</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output</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female_under10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renderPlotly</a:t>
            </a:r>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plot_charts</a:t>
            </a:r>
            <a:r>
              <a:rPr lang="en-GB" sz="1276" b="1" dirty="0">
                <a:latin typeface="Courier New" panose="02070309020205020404" pitchFamily="49" charset="0"/>
                <a:cs typeface="Courier New" panose="02070309020205020404" pitchFamily="49" charset="0"/>
              </a:rPr>
              <a:t>(sex_chosen = </a:t>
            </a:r>
            <a:r>
              <a:rPr lang="en-GB" sz="1276" b="1" dirty="0">
                <a:solidFill>
                  <a:srgbClr val="00B050"/>
                </a:solidFill>
                <a:latin typeface="Courier New" panose="02070309020205020404" pitchFamily="49" charset="0"/>
                <a:cs typeface="Courier New" panose="02070309020205020404" pitchFamily="49" charset="0"/>
              </a:rPr>
              <a:t>"Female"</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age_grp_chosen</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"Under 10</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layout</a:t>
            </a:r>
            <a:r>
              <a:rPr lang="en-GB" sz="1276" b="1" dirty="0">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"Females Under </a:t>
            </a:r>
            <a:r>
              <a:rPr lang="en-GB" sz="1276" b="1" dirty="0">
                <a:latin typeface="Courier New" panose="02070309020205020404" pitchFamily="49" charset="0"/>
                <a:cs typeface="Courier New" panose="02070309020205020404" pitchFamily="49" charset="0"/>
              </a:rPr>
              <a:t>10</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output</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male_over10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renderPlotly</a:t>
            </a:r>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plot_charts</a:t>
            </a:r>
            <a:r>
              <a:rPr lang="en-GB" sz="1276" b="1" dirty="0">
                <a:latin typeface="Courier New" panose="02070309020205020404" pitchFamily="49" charset="0"/>
                <a:cs typeface="Courier New" panose="02070309020205020404" pitchFamily="49" charset="0"/>
              </a:rPr>
              <a:t>(sex_chosen = </a:t>
            </a:r>
            <a:r>
              <a:rPr lang="en-GB" sz="1276" b="1" dirty="0">
                <a:solidFill>
                  <a:srgbClr val="00B050"/>
                </a:solidFill>
                <a:latin typeface="Courier New" panose="02070309020205020404" pitchFamily="49" charset="0"/>
                <a:cs typeface="Courier New" panose="02070309020205020404" pitchFamily="49" charset="0"/>
              </a:rPr>
              <a:t>"Male"</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age_grp_chosen</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"Over 10"</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layout</a:t>
            </a:r>
            <a:r>
              <a:rPr lang="en-GB" sz="1276" b="1" dirty="0">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"Males Over </a:t>
            </a:r>
            <a:r>
              <a:rPr lang="en-GB" sz="1276" b="1" dirty="0">
                <a:latin typeface="Courier New" panose="02070309020205020404" pitchFamily="49" charset="0"/>
                <a:cs typeface="Courier New" panose="02070309020205020404" pitchFamily="49" charset="0"/>
              </a:rPr>
              <a:t>10</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output</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female_over10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renderPlotly</a:t>
            </a:r>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plot_charts</a:t>
            </a:r>
            <a:r>
              <a:rPr lang="en-GB" sz="1276" b="1" dirty="0">
                <a:latin typeface="Courier New" panose="02070309020205020404" pitchFamily="49" charset="0"/>
                <a:cs typeface="Courier New" panose="02070309020205020404" pitchFamily="49" charset="0"/>
              </a:rPr>
              <a:t>(sex_chosen = </a:t>
            </a:r>
            <a:r>
              <a:rPr lang="en-GB" sz="1276" b="1" dirty="0">
                <a:solidFill>
                  <a:srgbClr val="00B050"/>
                </a:solidFill>
                <a:latin typeface="Courier New" panose="02070309020205020404" pitchFamily="49" charset="0"/>
                <a:cs typeface="Courier New" panose="02070309020205020404" pitchFamily="49" charset="0"/>
              </a:rPr>
              <a:t>"Female"</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age_grp_chosen</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"Over 10"</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										layout</a:t>
            </a:r>
            <a:r>
              <a:rPr lang="en-GB" sz="1276" b="1" dirty="0">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"Females Over </a:t>
            </a:r>
            <a:r>
              <a:rPr lang="en-GB" sz="1276" b="1" dirty="0">
                <a:latin typeface="Courier New" panose="02070309020205020404" pitchFamily="49" charset="0"/>
                <a:cs typeface="Courier New" panose="02070309020205020404" pitchFamily="49" charset="0"/>
              </a:rPr>
              <a:t>10</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02354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Asthma exploration tab</a:t>
            </a:r>
            <a:endParaRPr lang="en-GB" sz="3402" dirty="0"/>
          </a:p>
        </p:txBody>
      </p:sp>
      <p:sp>
        <p:nvSpPr>
          <p:cNvPr id="3" name="Content Placeholder 2"/>
          <p:cNvSpPr>
            <a:spLocks noGrp="1"/>
          </p:cNvSpPr>
          <p:nvPr>
            <p:ph idx="1"/>
          </p:nvPr>
        </p:nvSpPr>
        <p:spPr>
          <a:xfrm>
            <a:off x="6512578" y="3739270"/>
            <a:ext cx="5178248" cy="1661280"/>
          </a:xfrm>
        </p:spPr>
        <p:txBody>
          <a:bodyPr>
            <a:noAutofit/>
          </a:bodyPr>
          <a:lstStyle/>
          <a:p>
            <a:r>
              <a:rPr lang="en-GB" sz="2400" dirty="0"/>
              <a:t>Our third tab is finished!</a:t>
            </a:r>
          </a:p>
          <a:p>
            <a:r>
              <a:rPr lang="en-GB" sz="2400" dirty="0"/>
              <a:t>We’ve added a new tab with 6 different charts on asthma data which are reactive to user input menus.</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3"/>
          <a:srcRect b="881"/>
          <a:stretch/>
        </p:blipFill>
        <p:spPr>
          <a:xfrm>
            <a:off x="1327333" y="2223956"/>
            <a:ext cx="4820054" cy="4691908"/>
          </a:xfrm>
          <a:prstGeom prst="rect">
            <a:avLst/>
          </a:prstGeom>
        </p:spPr>
      </p:pic>
    </p:spTree>
    <p:extLst>
      <p:ext uri="{BB962C8B-B14F-4D97-AF65-F5344CB8AC3E}">
        <p14:creationId xmlns:p14="http://schemas.microsoft.com/office/powerpoint/2010/main" val="2871818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Data downloads</a:t>
            </a:r>
            <a:endParaRPr lang="en-GB" sz="3402" dirty="0"/>
          </a:p>
        </p:txBody>
      </p:sp>
      <p:sp>
        <p:nvSpPr>
          <p:cNvPr id="3" name="Content Placeholder 2"/>
          <p:cNvSpPr>
            <a:spLocks noGrp="1"/>
          </p:cNvSpPr>
          <p:nvPr>
            <p:ph idx="1"/>
          </p:nvPr>
        </p:nvSpPr>
        <p:spPr>
          <a:xfrm>
            <a:off x="1166431" y="2604753"/>
            <a:ext cx="10692289" cy="3361486"/>
          </a:xfrm>
        </p:spPr>
        <p:txBody>
          <a:bodyPr>
            <a:normAutofit/>
          </a:bodyPr>
          <a:lstStyle/>
          <a:p>
            <a:r>
              <a:rPr lang="en-GB" sz="2400" dirty="0"/>
              <a:t>This will be the final tab of our dashboard.</a:t>
            </a:r>
          </a:p>
          <a:p>
            <a:r>
              <a:rPr lang="en-GB" sz="2400" dirty="0"/>
              <a:t>In this section, we will display the data in table format using the </a:t>
            </a:r>
            <a:r>
              <a:rPr lang="en-GB" sz="2400" b="1" dirty="0">
                <a:latin typeface="Courier New" panose="02070309020205020404" pitchFamily="49" charset="0"/>
                <a:cs typeface="Courier New" panose="02070309020205020404" pitchFamily="49" charset="0"/>
              </a:rPr>
              <a:t>DT</a:t>
            </a:r>
            <a:r>
              <a:rPr lang="en-GB" sz="2400" dirty="0"/>
              <a:t> package – we went over this in the first session.</a:t>
            </a:r>
          </a:p>
          <a:p>
            <a:r>
              <a:rPr lang="en-GB" sz="2400" dirty="0"/>
              <a:t>We will include a drop-down menu which allows the user to display either the allergic conditions data or the asthma data in the table.</a:t>
            </a:r>
          </a:p>
          <a:p>
            <a:r>
              <a:rPr lang="en-GB" sz="2400" dirty="0"/>
              <a:t>We will also include a download button which when clicked, will download the tabulated data in a </a:t>
            </a:r>
            <a:r>
              <a:rPr lang="en-GB" sz="2400" b="1" dirty="0">
                <a:latin typeface="Courier New" panose="02070309020205020404" pitchFamily="49" charset="0"/>
                <a:cs typeface="Courier New" panose="02070309020205020404" pitchFamily="49" charset="0"/>
              </a:rPr>
              <a:t>.csv </a:t>
            </a:r>
            <a:r>
              <a:rPr lang="en-GB" sz="2400" dirty="0"/>
              <a:t>file.</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284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Exercise: Building a PHS Shiny dashboard – Data downloads UI</a:t>
            </a:r>
            <a:endParaRPr lang="en-GB" sz="3402" dirty="0"/>
          </a:p>
        </p:txBody>
      </p:sp>
      <p:sp>
        <p:nvSpPr>
          <p:cNvPr id="3" name="Content Placeholder 2"/>
          <p:cNvSpPr>
            <a:spLocks noGrp="1"/>
          </p:cNvSpPr>
          <p:nvPr>
            <p:ph idx="1"/>
          </p:nvPr>
        </p:nvSpPr>
        <p:spPr>
          <a:xfrm>
            <a:off x="1166431" y="2466435"/>
            <a:ext cx="10692289" cy="4276916"/>
          </a:xfrm>
        </p:spPr>
        <p:txBody>
          <a:bodyPr>
            <a:normAutofit/>
          </a:bodyPr>
          <a:lstStyle/>
          <a:p>
            <a:r>
              <a:rPr lang="en-GB" sz="2400" dirty="0"/>
              <a:t>Add another </a:t>
            </a:r>
            <a:r>
              <a:rPr lang="en-GB" sz="2400" b="1" dirty="0" err="1">
                <a:latin typeface="Courier New" panose="02070309020205020404" pitchFamily="49" charset="0"/>
                <a:cs typeface="Courier New" panose="02070309020205020404" pitchFamily="49" charset="0"/>
              </a:rPr>
              <a:t>tabPanel</a:t>
            </a:r>
            <a:r>
              <a:rPr lang="en-GB" sz="2400" b="1" dirty="0">
                <a:latin typeface="Courier New" panose="02070309020205020404" pitchFamily="49" charset="0"/>
                <a:cs typeface="Courier New" panose="02070309020205020404" pitchFamily="49" charset="0"/>
              </a:rPr>
              <a:t>()</a:t>
            </a:r>
            <a:r>
              <a:rPr lang="en-GB" sz="2400" dirty="0"/>
              <a:t> in the </a:t>
            </a:r>
            <a:r>
              <a:rPr lang="en-GB" sz="2400" b="1" dirty="0" err="1">
                <a:latin typeface="Courier New" panose="02070309020205020404" pitchFamily="49" charset="0"/>
                <a:cs typeface="Courier New" panose="02070309020205020404" pitchFamily="49" charset="0"/>
              </a:rPr>
              <a:t>ui.R</a:t>
            </a:r>
            <a:r>
              <a:rPr lang="en-GB" sz="2400" dirty="0"/>
              <a:t> below the current ones.</a:t>
            </a:r>
          </a:p>
          <a:p>
            <a:r>
              <a:rPr lang="en-GB" sz="2400" dirty="0"/>
              <a:t>Give your tab a name and an icon. Add a header and some text introducing the data downloads tab.</a:t>
            </a:r>
          </a:p>
          <a:p>
            <a:r>
              <a:rPr lang="en-GB" sz="2400" dirty="0"/>
              <a:t>Add a </a:t>
            </a:r>
            <a:r>
              <a:rPr lang="en-GB" sz="2400" b="1" dirty="0" err="1">
                <a:latin typeface="Courier New" panose="02070309020205020404" pitchFamily="49" charset="0"/>
                <a:cs typeface="Courier New" panose="02070309020205020404" pitchFamily="49" charset="0"/>
              </a:rPr>
              <a:t>selectInput</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drop-down menu that allows the user to select either allergic conditions data or asthma data.</a:t>
            </a:r>
          </a:p>
          <a:p>
            <a:endParaRPr lang="en-GB" sz="2400" dirty="0"/>
          </a:p>
          <a:p>
            <a:r>
              <a:rPr lang="en-GB" sz="2400" b="1" dirty="0"/>
              <a:t>REMEMBER: an object has been created in the </a:t>
            </a:r>
            <a:r>
              <a:rPr lang="en-GB" sz="2400" b="1" dirty="0" err="1">
                <a:latin typeface="Courier New" panose="02070309020205020404" pitchFamily="49" charset="0"/>
                <a:cs typeface="Courier New" panose="02070309020205020404" pitchFamily="49" charset="0"/>
              </a:rPr>
              <a:t>global.R</a:t>
            </a:r>
            <a:r>
              <a:rPr lang="en-GB" sz="2400" b="1" dirty="0"/>
              <a:t> script which can be used for filtering between allergic conditions and asthma data.</a:t>
            </a:r>
          </a:p>
          <a:p>
            <a:endParaRPr lang="en-GB" sz="24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679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66431" y="545157"/>
            <a:ext cx="10692289" cy="1542185"/>
          </a:xfrm>
        </p:spPr>
        <p:txBody>
          <a:bodyPr>
            <a:normAutofit/>
          </a:bodyPr>
          <a:lstStyle/>
          <a:p>
            <a:r>
              <a:rPr lang="en-GB" sz="3402" b="1" dirty="0">
                <a:latin typeface="Arial Black" panose="020B0A04020102020204" pitchFamily="34" charset="0"/>
              </a:rPr>
              <a:t>Refresh: dashboard components</a:t>
            </a:r>
          </a:p>
        </p:txBody>
      </p:sp>
      <p:sp>
        <p:nvSpPr>
          <p:cNvPr id="3" name="Content Placeholder 2"/>
          <p:cNvSpPr>
            <a:spLocks noGrp="1"/>
          </p:cNvSpPr>
          <p:nvPr>
            <p:ph idx="1"/>
          </p:nvPr>
        </p:nvSpPr>
        <p:spPr/>
        <p:txBody>
          <a:bodyPr>
            <a:normAutofit/>
          </a:bodyPr>
          <a:lstStyle/>
          <a:p>
            <a:pPr marL="0" indent="0">
              <a:buNone/>
            </a:pPr>
            <a:endParaRPr lang="en-GB" sz="2400" dirty="0"/>
          </a:p>
          <a:p>
            <a:pPr>
              <a:buFont typeface="Wingdings" panose="05000000000000000000" pitchFamily="2" charset="2"/>
              <a:buChar char="§"/>
            </a:pPr>
            <a:r>
              <a:rPr lang="en-GB" sz="2400" dirty="0"/>
              <a:t> </a:t>
            </a:r>
            <a:r>
              <a:rPr lang="en-GB" sz="2400" b="1" dirty="0" err="1">
                <a:latin typeface="Courier New" panose="02070309020205020404" pitchFamily="49" charset="0"/>
                <a:cs typeface="Courier New" panose="02070309020205020404" pitchFamily="49" charset="0"/>
              </a:rPr>
              <a:t>ui.R</a:t>
            </a:r>
            <a:r>
              <a:rPr lang="en-GB" sz="2400" dirty="0"/>
              <a:t> – controls what is displayed on the application page and how the components are laid out, for example navigation bars, text outputs, plot outputs, user input widgets.</a:t>
            </a:r>
          </a:p>
          <a:p>
            <a:pPr>
              <a:buFont typeface="Wingdings" panose="05000000000000000000" pitchFamily="2" charset="2"/>
              <a:buChar char="§"/>
            </a:pPr>
            <a:r>
              <a:rPr lang="en-GB" sz="2400" dirty="0"/>
              <a:t> </a:t>
            </a:r>
            <a:r>
              <a:rPr lang="en-GB" sz="2400" b="1" dirty="0" err="1">
                <a:latin typeface="Courier New" panose="02070309020205020404" pitchFamily="49" charset="0"/>
                <a:cs typeface="Courier New" panose="02070309020205020404" pitchFamily="49" charset="0"/>
              </a:rPr>
              <a:t>server.R</a:t>
            </a:r>
            <a:r>
              <a:rPr lang="en-GB" sz="2400" dirty="0"/>
              <a:t> – controls what happens behind the scenes, for example generation of plots and charts, and how user inputs from widgets affects these displays, minor data wrangling.</a:t>
            </a:r>
          </a:p>
          <a:p>
            <a:pPr>
              <a:buFont typeface="Wingdings" panose="05000000000000000000" pitchFamily="2" charset="2"/>
              <a:buChar char="§"/>
            </a:pPr>
            <a:r>
              <a:rPr lang="en-GB" sz="2400" dirty="0"/>
              <a:t> </a:t>
            </a:r>
            <a:r>
              <a:rPr lang="en-GB" sz="2400" b="1" dirty="0" err="1">
                <a:latin typeface="Courier New" panose="02070309020205020404" pitchFamily="49" charset="0"/>
                <a:cs typeface="Courier New" panose="02070309020205020404" pitchFamily="49" charset="0"/>
              </a:rPr>
              <a:t>global.R</a:t>
            </a:r>
            <a:r>
              <a:rPr lang="en-GB" sz="2400" dirty="0"/>
              <a:t> – where we load packages, functions, prepared data, define colour palettes.</a:t>
            </a:r>
          </a:p>
          <a:p>
            <a:pPr marL="0" indent="0">
              <a:buNone/>
            </a:pPr>
            <a:endParaRPr lang="en-GB" sz="2400" dirty="0"/>
          </a:p>
        </p:txBody>
      </p:sp>
      <p:pic>
        <p:nvPicPr>
          <p:cNvPr id="5" name="Picture 4"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546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Exercise: Building a PHS Shiny dashboard – Data downloads UI</a:t>
            </a:r>
            <a:endParaRPr lang="en-GB" sz="3402" dirty="0"/>
          </a:p>
        </p:txBody>
      </p:sp>
      <p:sp>
        <p:nvSpPr>
          <p:cNvPr id="3" name="Content Placeholder 2"/>
          <p:cNvSpPr>
            <a:spLocks noGrp="1"/>
          </p:cNvSpPr>
          <p:nvPr>
            <p:ph idx="1"/>
          </p:nvPr>
        </p:nvSpPr>
        <p:spPr>
          <a:xfrm>
            <a:off x="853243" y="2221899"/>
            <a:ext cx="11424701" cy="1744046"/>
          </a:xfrm>
        </p:spPr>
        <p:txBody>
          <a:bodyPr>
            <a:noAutofit/>
          </a:bodyPr>
          <a:lstStyle/>
          <a:p>
            <a:r>
              <a:rPr lang="en-GB" sz="2400" dirty="0"/>
              <a:t>We’re introducing the </a:t>
            </a:r>
            <a:r>
              <a:rPr lang="en-GB" sz="2400" b="1" dirty="0" err="1">
                <a:latin typeface="Courier New" panose="02070309020205020404" pitchFamily="49" charset="0"/>
                <a:cs typeface="Courier New" panose="02070309020205020404" pitchFamily="49" charset="0"/>
              </a:rPr>
              <a:t>downloadButton</a:t>
            </a:r>
            <a:r>
              <a:rPr lang="en-GB" sz="2400" b="1" dirty="0">
                <a:latin typeface="Courier New" panose="02070309020205020404" pitchFamily="49" charset="0"/>
                <a:cs typeface="Courier New" panose="02070309020205020404" pitchFamily="49" charset="0"/>
              </a:rPr>
              <a:t>()</a:t>
            </a:r>
            <a:r>
              <a:rPr lang="en-GB" sz="2400" dirty="0"/>
              <a:t> function. This also requires an</a:t>
            </a:r>
            <a:r>
              <a:rPr lang="en-GB" sz="2400" dirty="0">
                <a:latin typeface="Courier New" panose="02070309020205020404" pitchFamily="49" charset="0"/>
                <a:cs typeface="Courier New" panose="02070309020205020404" pitchFamily="49" charset="0"/>
              </a:rPr>
              <a:t> </a:t>
            </a:r>
            <a:r>
              <a:rPr lang="en-GB" sz="2400" b="1" dirty="0" err="1">
                <a:latin typeface="Courier New" panose="02070309020205020404" pitchFamily="49" charset="0"/>
                <a:cs typeface="Courier New" panose="02070309020205020404" pitchFamily="49" charset="0"/>
              </a:rPr>
              <a:t>inputId</a:t>
            </a:r>
            <a:r>
              <a:rPr lang="en-GB" sz="2400" b="1" dirty="0"/>
              <a:t> </a:t>
            </a:r>
            <a:r>
              <a:rPr lang="en-GB" sz="2400" dirty="0"/>
              <a:t>which will be matched in the server side, and we’ve labelled it </a:t>
            </a:r>
            <a:r>
              <a:rPr lang="en-GB" sz="2400" b="1" dirty="0">
                <a:latin typeface="Courier New" panose="02070309020205020404" pitchFamily="49" charset="0"/>
                <a:cs typeface="Courier New" panose="02070309020205020404" pitchFamily="49" charset="0"/>
              </a:rPr>
              <a:t>“Download data”</a:t>
            </a:r>
            <a:r>
              <a:rPr lang="en-GB" sz="2400" dirty="0">
                <a:latin typeface="Courier New" panose="02070309020205020404" pitchFamily="49" charset="0"/>
                <a:cs typeface="Courier New" panose="02070309020205020404" pitchFamily="49" charset="0"/>
              </a:rPr>
              <a:t>.</a:t>
            </a:r>
          </a:p>
          <a:p>
            <a:r>
              <a:rPr lang="en-GB" sz="2400" dirty="0"/>
              <a:t>The final line of code is one you’ve seen before in our last session. It displays the table on the app in the </a:t>
            </a:r>
            <a:r>
              <a:rPr lang="en-GB" sz="2400" b="1" dirty="0">
                <a:latin typeface="Courier New" panose="02070309020205020404" pitchFamily="49" charset="0"/>
                <a:cs typeface="Courier New" panose="02070309020205020404" pitchFamily="49" charset="0"/>
              </a:rPr>
              <a:t>DT</a:t>
            </a:r>
            <a:r>
              <a:rPr lang="en-GB" sz="2400" b="1" dirty="0"/>
              <a:t> </a:t>
            </a:r>
            <a:r>
              <a:rPr lang="en-GB" sz="2400" dirty="0"/>
              <a:t>package format and we’ve used the Id </a:t>
            </a:r>
            <a:r>
              <a:rPr lang="en-GB" sz="2400" b="1" dirty="0">
                <a:latin typeface="Courier New" panose="02070309020205020404" pitchFamily="49" charset="0"/>
                <a:cs typeface="Courier New" panose="02070309020205020404" pitchFamily="49" charset="0"/>
              </a:rPr>
              <a:t>“</a:t>
            </a:r>
            <a:r>
              <a:rPr lang="en-GB" sz="2400" b="1" dirty="0" err="1">
                <a:latin typeface="Courier New" panose="02070309020205020404" pitchFamily="49" charset="0"/>
                <a:cs typeface="Courier New" panose="02070309020205020404" pitchFamily="49" charset="0"/>
              </a:rPr>
              <a:t>table_filtered</a:t>
            </a:r>
            <a:r>
              <a:rPr lang="en-GB" sz="2400" b="1" dirty="0">
                <a:latin typeface="Courier New" panose="02070309020205020404" pitchFamily="49" charset="0"/>
                <a:cs typeface="Courier New" panose="02070309020205020404" pitchFamily="49" charset="0"/>
              </a:rPr>
              <a:t>”.</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141743" y="4033170"/>
            <a:ext cx="8847702" cy="3037370"/>
          </a:xfrm>
          <a:prstGeom prst="rect">
            <a:avLst/>
          </a:prstGeom>
          <a:solidFill>
            <a:schemeClr val="bg2"/>
          </a:solidFill>
        </p:spPr>
        <p:txBody>
          <a:bodyPr wrap="square" rtlCol="0">
            <a:spAutoFit/>
          </a:bodyPr>
          <a:lstStyle/>
          <a:p>
            <a:r>
              <a:rPr lang="en-GB" sz="1276" b="1" dirty="0" err="1">
                <a:solidFill>
                  <a:schemeClr val="accent6">
                    <a:lumMod val="75000"/>
                  </a:schemeClr>
                </a:solidFill>
                <a:latin typeface="Courier New" panose="02070309020205020404" pitchFamily="49" charset="0"/>
                <a:cs typeface="Courier New" panose="02070309020205020404" pitchFamily="49" charset="0"/>
              </a:rPr>
              <a:t>tabPanel</a:t>
            </a:r>
            <a:r>
              <a:rPr lang="en-GB" sz="1276" b="1" dirty="0">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"Data Table Downloads"</a:t>
            </a:r>
            <a:r>
              <a:rPr lang="en-GB" sz="1276" b="1" dirty="0">
                <a:latin typeface="Courier New" panose="02070309020205020404" pitchFamily="49" charset="0"/>
                <a:cs typeface="Courier New" panose="02070309020205020404" pitchFamily="49" charset="0"/>
              </a:rPr>
              <a:t>, icon = </a:t>
            </a:r>
            <a:r>
              <a:rPr lang="en-GB" sz="1276" b="1" dirty="0">
                <a:solidFill>
                  <a:schemeClr val="accent6">
                    <a:lumMod val="75000"/>
                  </a:schemeClr>
                </a:solidFill>
                <a:latin typeface="Courier New" panose="02070309020205020404" pitchFamily="49" charset="0"/>
                <a:cs typeface="Courier New" panose="02070309020205020404" pitchFamily="49" charset="0"/>
              </a:rPr>
              <a:t>icon</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"table"</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h2</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"Select the data you wish to download"</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"This section allows you to view the data in table format.                        </a:t>
            </a:r>
          </a:p>
          <a:p>
            <a:r>
              <a:rPr lang="en-GB" sz="1276" b="1" dirty="0">
                <a:solidFill>
                  <a:srgbClr val="00B050"/>
                </a:solidFill>
                <a:latin typeface="Courier New" panose="02070309020205020404" pitchFamily="49" charset="0"/>
                <a:cs typeface="Courier New" panose="02070309020205020404" pitchFamily="49" charset="0"/>
              </a:rPr>
              <a:t>		  You can use the filters to select the data you are interested in.                        </a:t>
            </a:r>
          </a:p>
          <a:p>
            <a:r>
              <a:rPr lang="en-GB" sz="1276" b="1" dirty="0">
                <a:solidFill>
                  <a:srgbClr val="00B050"/>
                </a:solidFill>
                <a:latin typeface="Courier New" panose="02070309020205020404" pitchFamily="49" charset="0"/>
                <a:cs typeface="Courier New" panose="02070309020205020404" pitchFamily="49" charset="0"/>
              </a:rPr>
              <a:t>		  You can also download the data as a csv using the download button."</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(6, </a:t>
            </a:r>
            <a:r>
              <a:rPr lang="en-GB" sz="1276" b="1" dirty="0" err="1">
                <a:solidFill>
                  <a:schemeClr val="accent6">
                    <a:lumMod val="75000"/>
                  </a:schemeClr>
                </a:solidFill>
                <a:latin typeface="Courier New" panose="02070309020205020404" pitchFamily="49" charset="0"/>
                <a:cs typeface="Courier New" panose="02070309020205020404" pitchFamily="49" charset="0"/>
              </a:rPr>
              <a:t>selectInput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data_select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"Select the data you want to explore."</a:t>
            </a:r>
            <a:r>
              <a:rPr lang="en-GB" sz="1276" b="1" dirty="0">
                <a:latin typeface="Courier New" panose="02070309020205020404" pitchFamily="49" charset="0"/>
                <a:cs typeface="Courier New" panose="02070309020205020404" pitchFamily="49" charset="0"/>
              </a:rPr>
              <a:t>,                                            					choices = </a:t>
            </a:r>
            <a:r>
              <a:rPr lang="en-GB" sz="1276" b="1" dirty="0" err="1">
                <a:latin typeface="Courier New" panose="02070309020205020404" pitchFamily="49" charset="0"/>
                <a:cs typeface="Courier New" panose="02070309020205020404" pitchFamily="49" charset="0"/>
              </a:rPr>
              <a:t>data_list_data_tab</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(6, </a:t>
            </a:r>
            <a:r>
              <a:rPr lang="en-GB" sz="1276" b="1" dirty="0" err="1">
                <a:solidFill>
                  <a:schemeClr val="accent6">
                    <a:lumMod val="75000"/>
                  </a:schemeClr>
                </a:solidFill>
                <a:latin typeface="Courier New" panose="02070309020205020404" pitchFamily="49" charset="0"/>
                <a:cs typeface="Courier New" panose="02070309020205020404" pitchFamily="49" charset="0"/>
              </a:rPr>
              <a:t>downloadButton</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download_table_csv</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'Download data'</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DT</a:t>
            </a:r>
            <a:r>
              <a:rPr lang="en-GB" sz="1276" b="1" dirty="0">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dataTableOutput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table_filtered</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#END OF FLUIDPAGE (USER INTERFACE)</a:t>
            </a:r>
          </a:p>
        </p:txBody>
      </p:sp>
    </p:spTree>
    <p:extLst>
      <p:ext uri="{BB962C8B-B14F-4D97-AF65-F5344CB8AC3E}">
        <p14:creationId xmlns:p14="http://schemas.microsoft.com/office/powerpoint/2010/main" val="3140665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66433" y="2208277"/>
            <a:ext cx="11605542" cy="1938992"/>
          </a:xfrm>
          <a:prstGeom prst="rect">
            <a:avLst/>
          </a:prstGeom>
          <a:noFill/>
        </p:spPr>
        <p:txBody>
          <a:bodyPr wrap="square" rtlCol="0">
            <a:spAutoFit/>
          </a:bodyPr>
          <a:lstStyle/>
          <a:p>
            <a:r>
              <a:rPr lang="en-GB" sz="2400" dirty="0"/>
              <a:t>First, we create a reactive dataset, as the data displayed depends on user input from the drop-down menu. </a:t>
            </a:r>
          </a:p>
          <a:p>
            <a:r>
              <a:rPr lang="en-GB" sz="2400" dirty="0"/>
              <a:t>The </a:t>
            </a:r>
            <a:r>
              <a:rPr lang="en-GB" sz="2400" b="1" dirty="0">
                <a:latin typeface="Courier New" panose="02070309020205020404" pitchFamily="49" charset="0"/>
                <a:cs typeface="Courier New" panose="02070309020205020404" pitchFamily="49" charset="0"/>
              </a:rPr>
              <a:t>switch()</a:t>
            </a:r>
            <a:r>
              <a:rPr lang="en-GB" sz="2400" dirty="0">
                <a:latin typeface="Courier New" panose="02070309020205020404" pitchFamily="49" charset="0"/>
                <a:cs typeface="Courier New" panose="02070309020205020404" pitchFamily="49" charset="0"/>
              </a:rPr>
              <a:t> </a:t>
            </a:r>
            <a:r>
              <a:rPr lang="en-GB" sz="2400" dirty="0"/>
              <a:t>function allows the table to switch between allergic conditions and asthma data.</a:t>
            </a:r>
          </a:p>
          <a:p>
            <a:endParaRPr lang="en-GB" sz="2400" dirty="0"/>
          </a:p>
        </p:txBody>
      </p:sp>
      <p:sp>
        <p:nvSpPr>
          <p:cNvPr id="2" name="Title 1"/>
          <p:cNvSpPr>
            <a:spLocks noGrp="1"/>
          </p:cNvSpPr>
          <p:nvPr>
            <p:ph type="title"/>
          </p:nvPr>
        </p:nvSpPr>
        <p:spPr/>
        <p:txBody>
          <a:bodyPr>
            <a:normAutofit/>
          </a:bodyPr>
          <a:lstStyle/>
          <a:p>
            <a:r>
              <a:rPr lang="en-GB" sz="3402" dirty="0">
                <a:latin typeface="Arial Black" panose="020B0A04020102020204" pitchFamily="34" charset="0"/>
              </a:rPr>
              <a:t>Exercise: Building a PHS Shiny dashboard – Data downloads server</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088724" y="3969886"/>
            <a:ext cx="8847702" cy="3037370"/>
          </a:xfrm>
          <a:prstGeom prst="rect">
            <a:avLst/>
          </a:prstGeom>
          <a:solidFill>
            <a:schemeClr val="bg2"/>
          </a:solidFill>
        </p:spPr>
        <p:txBody>
          <a:bodyPr wrap="square" rtlCol="0">
            <a:spAutoFit/>
          </a:bodyPr>
          <a:lstStyle/>
          <a:p>
            <a:r>
              <a:rPr lang="en-GB" sz="1276" b="1" dirty="0">
                <a:latin typeface="Courier New" panose="02070309020205020404" pitchFamily="49" charset="0"/>
                <a:cs typeface="Courier New" panose="02070309020205020404" pitchFamily="49" charset="0"/>
              </a:rPr>
              <a:t># CREATE THE DATA TABLE  </a:t>
            </a:r>
          </a:p>
          <a:p>
            <a:endParaRPr lang="en-GB" sz="1276" b="1" dirty="0">
              <a:latin typeface="Courier New" panose="02070309020205020404" pitchFamily="49" charset="0"/>
              <a:cs typeface="Courier New" panose="02070309020205020404" pitchFamily="49" charset="0"/>
            </a:endParaRPr>
          </a:p>
          <a:p>
            <a:r>
              <a:rPr lang="en-GB" sz="1276" b="1" dirty="0" err="1">
                <a:latin typeface="Courier New" panose="02070309020205020404" pitchFamily="49" charset="0"/>
                <a:cs typeface="Courier New" panose="02070309020205020404" pitchFamily="49" charset="0"/>
              </a:rPr>
              <a:t>data_table</a:t>
            </a:r>
            <a:r>
              <a:rPr lang="en-GB" sz="1276" b="1" dirty="0">
                <a:latin typeface="Courier New" panose="02070309020205020404" pitchFamily="49" charset="0"/>
                <a:cs typeface="Courier New" panose="02070309020205020404" pitchFamily="49" charset="0"/>
              </a:rPr>
              <a:t> &lt;- </a:t>
            </a:r>
            <a:r>
              <a:rPr lang="en-GB" sz="1276" b="1" dirty="0">
                <a:solidFill>
                  <a:schemeClr val="accent6">
                    <a:lumMod val="75000"/>
                  </a:schemeClr>
                </a:solidFill>
                <a:latin typeface="Courier New" panose="02070309020205020404" pitchFamily="49" charset="0"/>
                <a:cs typeface="Courier New" panose="02070309020205020404" pitchFamily="49" charset="0"/>
              </a:rPr>
              <a:t>reactive</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 Change dataset depending on what user selected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table_data</a:t>
            </a:r>
            <a:r>
              <a:rPr lang="en-GB" sz="1276" b="1" dirty="0">
                <a:latin typeface="Courier New" panose="02070309020205020404" pitchFamily="49" charset="0"/>
                <a:cs typeface="Courier New" panose="02070309020205020404" pitchFamily="49" charset="0"/>
              </a:rPr>
              <a:t> &lt;- </a:t>
            </a:r>
            <a:r>
              <a:rPr lang="en-GB" sz="1276" b="1" dirty="0">
                <a:solidFill>
                  <a:schemeClr val="accent6">
                    <a:lumMod val="75000"/>
                  </a:schemeClr>
                </a:solidFill>
                <a:latin typeface="Courier New" panose="02070309020205020404" pitchFamily="49" charset="0"/>
                <a:cs typeface="Courier New" panose="02070309020205020404" pitchFamily="49" charset="0"/>
              </a:rPr>
              <a:t>switch</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data_select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data_allergy</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 </a:t>
            </a:r>
            <a:r>
              <a:rPr lang="en-GB" sz="1276" b="1" dirty="0" err="1">
                <a:latin typeface="Courier New" panose="02070309020205020404" pitchFamily="49" charset="0"/>
                <a:cs typeface="Courier New" panose="02070309020205020404" pitchFamily="49" charset="0"/>
              </a:rPr>
              <a:t>data_allergy</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data_asthma</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 </a:t>
            </a:r>
            <a:r>
              <a:rPr lang="en-GB" sz="1276" b="1" dirty="0" err="1">
                <a:latin typeface="Courier New" panose="02070309020205020404" pitchFamily="49" charset="0"/>
                <a:cs typeface="Courier New" panose="02070309020205020404" pitchFamily="49" charset="0"/>
              </a:rPr>
              <a:t>data_asthma</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if</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data_select</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data_allergy</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table_data</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%&lt;&gt;%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select</a:t>
            </a:r>
            <a:r>
              <a:rPr lang="en-GB" sz="1276" b="1" dirty="0">
                <a:latin typeface="Courier New" panose="02070309020205020404" pitchFamily="49" charset="0"/>
                <a:cs typeface="Courier New" panose="02070309020205020404" pitchFamily="49" charset="0"/>
              </a:rPr>
              <a:t>(year, type, measure, value)      </a:t>
            </a:r>
          </a:p>
          <a:p>
            <a:r>
              <a:rPr lang="en-GB" sz="1276" b="1" dirty="0">
                <a:latin typeface="Courier New" panose="02070309020205020404" pitchFamily="49" charset="0"/>
                <a:cs typeface="Courier New" panose="02070309020205020404" pitchFamily="49" charset="0"/>
              </a:rPr>
              <a:t>		} </a:t>
            </a:r>
            <a:r>
              <a:rPr lang="en-GB" sz="1276" b="1" dirty="0">
                <a:solidFill>
                  <a:schemeClr val="accent6">
                    <a:lumMod val="75000"/>
                  </a:schemeClr>
                </a:solidFill>
                <a:latin typeface="Courier New" panose="02070309020205020404" pitchFamily="49" charset="0"/>
                <a:cs typeface="Courier New" panose="02070309020205020404" pitchFamily="49" charset="0"/>
              </a:rPr>
              <a:t>else if</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data_select</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data_asthma</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table_data</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%&lt;&gt;%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select</a:t>
            </a:r>
            <a:r>
              <a:rPr lang="en-GB" sz="1276" b="1" dirty="0">
                <a:latin typeface="Courier New" panose="02070309020205020404" pitchFamily="49" charset="0"/>
                <a:cs typeface="Courier New" panose="02070309020205020404" pitchFamily="49" charset="0"/>
              </a:rPr>
              <a:t>(diagnosis, year, sex, </a:t>
            </a:r>
            <a:r>
              <a:rPr lang="en-GB" sz="1276" b="1" dirty="0" err="1">
                <a:latin typeface="Courier New" panose="02070309020205020404" pitchFamily="49" charset="0"/>
                <a:cs typeface="Courier New" panose="02070309020205020404" pitchFamily="49" charset="0"/>
              </a:rPr>
              <a:t>age_grp</a:t>
            </a:r>
            <a:r>
              <a:rPr lang="en-GB" sz="1276" b="1" dirty="0">
                <a:latin typeface="Courier New" panose="02070309020205020404" pitchFamily="49" charset="0"/>
                <a:cs typeface="Courier New" panose="02070309020205020404" pitchFamily="49" charset="0"/>
              </a:rPr>
              <a:t>, numerator, rate)      </a:t>
            </a:r>
          </a:p>
          <a:p>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47931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Exercise: Building a PHS Shiny dashboard – Data downloads server</a:t>
            </a:r>
            <a:endParaRPr lang="en-GB" sz="3402" dirty="0"/>
          </a:p>
        </p:txBody>
      </p:sp>
      <p:sp>
        <p:nvSpPr>
          <p:cNvPr id="3" name="Content Placeholder 2"/>
          <p:cNvSpPr>
            <a:spLocks noGrp="1"/>
          </p:cNvSpPr>
          <p:nvPr>
            <p:ph idx="1"/>
          </p:nvPr>
        </p:nvSpPr>
        <p:spPr>
          <a:xfrm>
            <a:off x="1166432" y="2271287"/>
            <a:ext cx="11198647" cy="1418210"/>
          </a:xfrm>
        </p:spPr>
        <p:txBody>
          <a:bodyPr>
            <a:noAutofit/>
          </a:bodyPr>
          <a:lstStyle/>
          <a:p>
            <a:r>
              <a:rPr lang="en-GB" sz="2400" dirty="0"/>
              <a:t>The next chunk of code actually renders the data table using </a:t>
            </a:r>
            <a:r>
              <a:rPr lang="en-GB" sz="2400" b="1" dirty="0">
                <a:latin typeface="Courier New" panose="02070309020205020404" pitchFamily="49" charset="0"/>
                <a:cs typeface="Courier New" panose="02070309020205020404" pitchFamily="49" charset="0"/>
              </a:rPr>
              <a:t>DT::</a:t>
            </a:r>
            <a:r>
              <a:rPr lang="en-GB" sz="2400" b="1" dirty="0" err="1">
                <a:latin typeface="Courier New" panose="02070309020205020404" pitchFamily="49" charset="0"/>
                <a:cs typeface="Courier New" panose="02070309020205020404" pitchFamily="49" charset="0"/>
              </a:rPr>
              <a:t>renderDataTable</a:t>
            </a:r>
            <a:r>
              <a:rPr lang="en-GB" sz="2400" b="1" dirty="0">
                <a:latin typeface="Courier New" panose="02070309020205020404" pitchFamily="49" charset="0"/>
                <a:cs typeface="Courier New" panose="02070309020205020404" pitchFamily="49" charset="0"/>
              </a:rPr>
              <a:t>({…})</a:t>
            </a:r>
            <a:r>
              <a:rPr lang="en-GB" sz="2400" b="1" dirty="0"/>
              <a:t>. </a:t>
            </a:r>
          </a:p>
          <a:p>
            <a:r>
              <a:rPr lang="en-GB" sz="2400" dirty="0"/>
              <a:t>We use the Id </a:t>
            </a:r>
            <a:r>
              <a:rPr lang="en-GB" sz="2400" b="1" dirty="0"/>
              <a:t>“</a:t>
            </a:r>
            <a:r>
              <a:rPr lang="en-GB" sz="2400" b="1" dirty="0" err="1">
                <a:latin typeface="Courier New" panose="02070309020205020404" pitchFamily="49" charset="0"/>
                <a:cs typeface="Courier New" panose="02070309020205020404" pitchFamily="49" charset="0"/>
              </a:rPr>
              <a:t>table_filtered</a:t>
            </a:r>
            <a:r>
              <a:rPr lang="en-GB" sz="2400" b="1" dirty="0"/>
              <a:t>”</a:t>
            </a:r>
            <a:r>
              <a:rPr lang="en-GB" sz="2400" dirty="0"/>
              <a:t> to match what we’ve used in the UI.</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088727" y="3883483"/>
            <a:ext cx="8847702" cy="3037370"/>
          </a:xfrm>
          <a:prstGeom prst="rect">
            <a:avLst/>
          </a:prstGeom>
          <a:solidFill>
            <a:schemeClr val="bg2"/>
          </a:solidFill>
        </p:spPr>
        <p:txBody>
          <a:bodyPr wrap="square" rtlCol="0">
            <a:spAutoFit/>
          </a:bodyPr>
          <a:lstStyle/>
          <a:p>
            <a:r>
              <a:rPr lang="en-GB" sz="1276" b="1" dirty="0">
                <a:latin typeface="Courier New" panose="02070309020205020404" pitchFamily="49" charset="0"/>
                <a:cs typeface="Courier New" panose="02070309020205020404" pitchFamily="49" charset="0"/>
              </a:rPr>
              <a:t># RENDER THE DATA TABLE  </a:t>
            </a:r>
          </a:p>
          <a:p>
            <a:endParaRPr lang="en-GB" sz="1276" b="1" dirty="0">
              <a:latin typeface="Courier New" panose="02070309020205020404" pitchFamily="49" charset="0"/>
              <a:cs typeface="Courier New" panose="02070309020205020404" pitchFamily="49" charset="0"/>
            </a:endParaRPr>
          </a:p>
          <a:p>
            <a:r>
              <a:rPr lang="en-GB" sz="1276" b="1" dirty="0" err="1">
                <a:latin typeface="Courier New" panose="02070309020205020404" pitchFamily="49" charset="0"/>
                <a:cs typeface="Courier New" panose="02070309020205020404" pitchFamily="49" charset="0"/>
              </a:rPr>
              <a:t>output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table_filtered</a:t>
            </a:r>
            <a:r>
              <a:rPr lang="en-GB" sz="1276" b="1" dirty="0">
                <a:latin typeface="Courier New" panose="02070309020205020404" pitchFamily="49" charset="0"/>
                <a:cs typeface="Courier New" panose="02070309020205020404" pitchFamily="49" charset="0"/>
              </a:rPr>
              <a:t> &lt;- </a:t>
            </a:r>
            <a:r>
              <a:rPr lang="en-GB" sz="1276" b="1" dirty="0">
                <a:solidFill>
                  <a:schemeClr val="accent6">
                    <a:lumMod val="75000"/>
                  </a:schemeClr>
                </a:solidFill>
                <a:latin typeface="Courier New" panose="02070309020205020404" pitchFamily="49" charset="0"/>
                <a:cs typeface="Courier New" panose="02070309020205020404" pitchFamily="49" charset="0"/>
              </a:rPr>
              <a:t>DT</a:t>
            </a:r>
            <a:r>
              <a:rPr lang="en-GB" sz="1276" b="1" dirty="0">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renderDataTable</a:t>
            </a:r>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table_colnames</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gsub</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"_"</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 "</a:t>
            </a:r>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colnames</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data_table</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DT</a:t>
            </a:r>
            <a:r>
              <a:rPr lang="en-GB" sz="1276" b="1" dirty="0">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datatable</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data_table</a:t>
            </a:r>
            <a:r>
              <a:rPr lang="en-GB" sz="1276" b="1" dirty="0">
                <a:latin typeface="Courier New" panose="02070309020205020404" pitchFamily="49" charset="0"/>
                <a:cs typeface="Courier New" panose="02070309020205020404" pitchFamily="49" charset="0"/>
              </a:rPr>
              <a:t>(), style = </a:t>
            </a:r>
            <a:r>
              <a:rPr lang="en-GB" sz="1276" b="1" dirty="0">
                <a:solidFill>
                  <a:srgbClr val="00B050"/>
                </a:solidFill>
                <a:latin typeface="Courier New" panose="02070309020205020404" pitchFamily="49" charset="0"/>
                <a:cs typeface="Courier New" panose="02070309020205020404" pitchFamily="49" charset="0"/>
              </a:rPr>
              <a:t>'bootstrap'</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class = </a:t>
            </a:r>
            <a:r>
              <a:rPr lang="en-GB" sz="1276" b="1" dirty="0">
                <a:solidFill>
                  <a:srgbClr val="00B050"/>
                </a:solidFill>
                <a:latin typeface="Courier New" panose="02070309020205020404" pitchFamily="49" charset="0"/>
                <a:cs typeface="Courier New" panose="02070309020205020404" pitchFamily="49" charset="0"/>
              </a:rPr>
              <a:t>'table-bordered table-condensed'</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rownames</a:t>
            </a:r>
            <a:r>
              <a:rPr lang="en-GB" sz="1276" b="1" dirty="0">
                <a:latin typeface="Courier New" panose="02070309020205020404" pitchFamily="49" charset="0"/>
                <a:cs typeface="Courier New" panose="02070309020205020404" pitchFamily="49" charset="0"/>
              </a:rPr>
              <a:t> = FALSE,                  </a:t>
            </a:r>
          </a:p>
          <a:p>
            <a:r>
              <a:rPr lang="en-GB" sz="1276" b="1" dirty="0">
                <a:latin typeface="Courier New" panose="02070309020205020404" pitchFamily="49" charset="0"/>
                <a:cs typeface="Courier New" panose="02070309020205020404" pitchFamily="49" charset="0"/>
              </a:rPr>
              <a:t>				options = </a:t>
            </a:r>
            <a:r>
              <a:rPr lang="en-GB" sz="1276" b="1" dirty="0">
                <a:solidFill>
                  <a:schemeClr val="accent6">
                    <a:lumMod val="75000"/>
                  </a:schemeClr>
                </a:solidFill>
                <a:latin typeface="Courier New" panose="02070309020205020404" pitchFamily="49" charset="0"/>
                <a:cs typeface="Courier New" panose="02070309020205020404" pitchFamily="49" charset="0"/>
              </a:rPr>
              <a:t>list</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pageLength</a:t>
            </a:r>
            <a:r>
              <a:rPr lang="en-GB" sz="1276" b="1" dirty="0">
                <a:latin typeface="Courier New" panose="02070309020205020404" pitchFamily="49" charset="0"/>
                <a:cs typeface="Courier New" panose="02070309020205020404" pitchFamily="49" charset="0"/>
              </a:rPr>
              <a:t> = </a:t>
            </a:r>
            <a:r>
              <a:rPr lang="en-GB" sz="1276" b="1" dirty="0">
                <a:solidFill>
                  <a:schemeClr val="accent5">
                    <a:lumMod val="75000"/>
                  </a:schemeClr>
                </a:solidFill>
                <a:latin typeface="Courier New" panose="02070309020205020404" pitchFamily="49" charset="0"/>
                <a:cs typeface="Courier New" panose="02070309020205020404" pitchFamily="49" charset="0"/>
              </a:rPr>
              <a:t>20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dom</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'tip'</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autoWidth</a:t>
            </a:r>
            <a:r>
              <a:rPr lang="en-GB" sz="1276" b="1" dirty="0">
                <a:latin typeface="Courier New" panose="02070309020205020404" pitchFamily="49" charset="0"/>
                <a:cs typeface="Courier New" panose="02070309020205020404" pitchFamily="49" charset="0"/>
              </a:rPr>
              <a:t> = TRUE),                  </a:t>
            </a:r>
          </a:p>
          <a:p>
            <a:r>
              <a:rPr lang="en-GB" sz="1276" b="1" dirty="0">
                <a:latin typeface="Courier New" panose="02070309020205020404" pitchFamily="49" charset="0"/>
                <a:cs typeface="Courier New" panose="02070309020205020404" pitchFamily="49" charset="0"/>
              </a:rPr>
              <a:t>				filter = </a:t>
            </a:r>
            <a:r>
              <a:rPr lang="en-GB" sz="1276" b="1" dirty="0">
                <a:solidFill>
                  <a:srgbClr val="00B050"/>
                </a:solidFill>
                <a:latin typeface="Courier New" panose="02070309020205020404" pitchFamily="49" charset="0"/>
                <a:cs typeface="Courier New" panose="02070309020205020404" pitchFamily="49" charset="0"/>
              </a:rPr>
              <a:t>"top"</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colnames</a:t>
            </a:r>
            <a:r>
              <a:rPr lang="en-GB" sz="1276" b="1" dirty="0">
                <a:latin typeface="Courier New" panose="02070309020205020404" pitchFamily="49" charset="0"/>
                <a:cs typeface="Courier New" panose="02070309020205020404" pitchFamily="49" charset="0"/>
              </a:rPr>
              <a:t> = </a:t>
            </a:r>
            <a:r>
              <a:rPr lang="en-GB" sz="1276" b="1" dirty="0" err="1">
                <a:latin typeface="Courier New" panose="02070309020205020404" pitchFamily="49" charset="0"/>
                <a:cs typeface="Courier New" panose="02070309020205020404" pitchFamily="49" charset="0"/>
              </a:rPr>
              <a:t>table_colnames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28715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Exercise: Building a PHS Shiny dashboard – Data downloads server</a:t>
            </a:r>
            <a:endParaRPr lang="en-GB" sz="3402" dirty="0"/>
          </a:p>
        </p:txBody>
      </p:sp>
      <p:sp>
        <p:nvSpPr>
          <p:cNvPr id="3" name="Content Placeholder 2"/>
          <p:cNvSpPr>
            <a:spLocks noGrp="1"/>
          </p:cNvSpPr>
          <p:nvPr>
            <p:ph idx="1"/>
          </p:nvPr>
        </p:nvSpPr>
        <p:spPr>
          <a:xfrm>
            <a:off x="1166431" y="2407309"/>
            <a:ext cx="10692289" cy="1227960"/>
          </a:xfrm>
        </p:spPr>
        <p:txBody>
          <a:bodyPr>
            <a:noAutofit/>
          </a:bodyPr>
          <a:lstStyle/>
          <a:p>
            <a:r>
              <a:rPr lang="en-GB" sz="2400" dirty="0"/>
              <a:t>Finally, we insert some code that allows the download button to be functional. </a:t>
            </a:r>
          </a:p>
          <a:p>
            <a:r>
              <a:rPr lang="en-GB" sz="2400" dirty="0"/>
              <a:t>We use the Id “</a:t>
            </a:r>
            <a:r>
              <a:rPr lang="en-GB" sz="2400" b="1" dirty="0" err="1">
                <a:latin typeface="Courier New" panose="02070309020205020404" pitchFamily="49" charset="0"/>
                <a:cs typeface="Courier New" panose="02070309020205020404" pitchFamily="49" charset="0"/>
              </a:rPr>
              <a:t>download_table_csv</a:t>
            </a:r>
            <a:r>
              <a:rPr lang="en-GB" sz="2400" b="1" dirty="0"/>
              <a:t>” </a:t>
            </a:r>
            <a:r>
              <a:rPr lang="en-GB" sz="2400" dirty="0"/>
              <a:t>as we defined this in the UI. The </a:t>
            </a:r>
            <a:r>
              <a:rPr lang="en-GB" sz="2400" b="1" dirty="0" err="1">
                <a:latin typeface="Courier New" panose="02070309020205020404" pitchFamily="49" charset="0"/>
                <a:cs typeface="Courier New" panose="02070309020205020404" pitchFamily="49" charset="0"/>
              </a:rPr>
              <a:t>downloadHandler</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function defines the file name and the contents.</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088727" y="4078700"/>
            <a:ext cx="8847702" cy="2055691"/>
          </a:xfrm>
          <a:prstGeom prst="rect">
            <a:avLst/>
          </a:prstGeom>
          <a:solidFill>
            <a:schemeClr val="bg2"/>
          </a:solidFill>
        </p:spPr>
        <p:txBody>
          <a:bodyPr wrap="square" rtlCol="0">
            <a:spAutoFit/>
          </a:bodyPr>
          <a:lstStyle/>
          <a:p>
            <a:r>
              <a:rPr lang="en-GB" sz="1276" b="1" dirty="0">
                <a:latin typeface="Courier New" panose="02070309020205020404" pitchFamily="49" charset="0"/>
                <a:cs typeface="Courier New" panose="02070309020205020404" pitchFamily="49" charset="0"/>
              </a:rPr>
              <a:t># ENABLE THE DATA TO BE DOWNLOADED  </a:t>
            </a:r>
          </a:p>
          <a:p>
            <a:endParaRPr lang="en-GB" sz="1276" b="1" dirty="0">
              <a:latin typeface="Courier New" panose="02070309020205020404" pitchFamily="49" charset="0"/>
              <a:cs typeface="Courier New" panose="02070309020205020404" pitchFamily="49" charset="0"/>
            </a:endParaRPr>
          </a:p>
          <a:p>
            <a:r>
              <a:rPr lang="en-GB" sz="1276" b="1" dirty="0" err="1">
                <a:latin typeface="Courier New" panose="02070309020205020404" pitchFamily="49" charset="0"/>
                <a:cs typeface="Courier New" panose="02070309020205020404" pitchFamily="49" charset="0"/>
              </a:rPr>
              <a:t>output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download_table_csv</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downloadHandler</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filename = </a:t>
            </a:r>
            <a:r>
              <a:rPr lang="en-GB" sz="1276" b="1" dirty="0">
                <a:solidFill>
                  <a:schemeClr val="accent6">
                    <a:lumMod val="75000"/>
                  </a:schemeClr>
                </a:solidFill>
                <a:latin typeface="Courier New" panose="02070309020205020404" pitchFamily="49" charset="0"/>
                <a:cs typeface="Courier New" panose="02070309020205020404" pitchFamily="49" charset="0"/>
              </a:rPr>
              <a:t>function</a:t>
            </a:r>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paste</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data_select</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".csv"</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sep</a:t>
            </a:r>
            <a:r>
              <a:rPr lang="en-GB" sz="1276" b="1" dirty="0">
                <a:latin typeface="Courier New" panose="02070309020205020404" pitchFamily="49" charset="0"/>
                <a:cs typeface="Courier New" panose="02070309020205020404" pitchFamily="49" charset="0"/>
              </a:rPr>
              <a:t> = </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content = </a:t>
            </a:r>
            <a:r>
              <a:rPr lang="en-GB" sz="1276" b="1" dirty="0">
                <a:solidFill>
                  <a:schemeClr val="accent6">
                    <a:lumMod val="75000"/>
                  </a:schemeClr>
                </a:solidFill>
                <a:latin typeface="Courier New" panose="02070309020205020404" pitchFamily="49" charset="0"/>
                <a:cs typeface="Courier New" panose="02070309020205020404" pitchFamily="49" charset="0"/>
              </a:rPr>
              <a:t>function</a:t>
            </a:r>
            <a:r>
              <a:rPr lang="en-GB" sz="1276" b="1" dirty="0">
                <a:latin typeface="Courier New" panose="02070309020205020404" pitchFamily="49" charset="0"/>
                <a:cs typeface="Courier New" panose="02070309020205020404" pitchFamily="49" charset="0"/>
              </a:rPr>
              <a:t>(file)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Write_csv</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data_table</a:t>
            </a:r>
            <a:r>
              <a:rPr lang="en-GB" sz="1276" b="1" dirty="0">
                <a:latin typeface="Courier New" panose="02070309020205020404" pitchFamily="49" charset="0"/>
                <a:cs typeface="Courier New" panose="02070309020205020404" pitchFamily="49" charset="0"/>
              </a:rPr>
              <a:t>()[input[[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table_filtered_rows_all</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 file)     </a:t>
            </a:r>
          </a:p>
          <a:p>
            <a:r>
              <a:rPr lang="en-GB" sz="1276" b="1" dirty="0">
                <a:latin typeface="Courier New" panose="02070309020205020404" pitchFamily="49" charset="0"/>
                <a:cs typeface="Courier New" panose="02070309020205020404" pitchFamily="49" charset="0"/>
              </a:rPr>
              <a:t>	})  </a:t>
            </a:r>
          </a:p>
          <a:p>
            <a:r>
              <a:rPr lang="en-GB" sz="1276" b="1" dirty="0">
                <a:latin typeface="Courier New" panose="02070309020205020404" pitchFamily="49" charset="0"/>
                <a:cs typeface="Courier New" panose="02070309020205020404" pitchFamily="49" charset="0"/>
              </a:rPr>
              <a:t>} # END OF SERVER</a:t>
            </a:r>
          </a:p>
        </p:txBody>
      </p:sp>
    </p:spTree>
    <p:extLst>
      <p:ext uri="{BB962C8B-B14F-4D97-AF65-F5344CB8AC3E}">
        <p14:creationId xmlns:p14="http://schemas.microsoft.com/office/powerpoint/2010/main" val="574553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Building a PHS Shiny dashboard – Data downloads</a:t>
            </a:r>
            <a:endParaRPr lang="en-GB" sz="3402" dirty="0"/>
          </a:p>
        </p:txBody>
      </p:sp>
      <p:sp>
        <p:nvSpPr>
          <p:cNvPr id="3" name="Content Placeholder 2"/>
          <p:cNvSpPr>
            <a:spLocks noGrp="1"/>
          </p:cNvSpPr>
          <p:nvPr>
            <p:ph idx="1"/>
          </p:nvPr>
        </p:nvSpPr>
        <p:spPr>
          <a:xfrm>
            <a:off x="7643664" y="3358932"/>
            <a:ext cx="4382338" cy="2978073"/>
          </a:xfrm>
        </p:spPr>
        <p:txBody>
          <a:bodyPr>
            <a:noAutofit/>
          </a:bodyPr>
          <a:lstStyle/>
          <a:p>
            <a:r>
              <a:rPr lang="en-GB" sz="2400" dirty="0"/>
              <a:t>Now we have a data tables tab complete with the ability to select, filter and download data as a </a:t>
            </a:r>
            <a:r>
              <a:rPr lang="en-GB" sz="2400" b="1" dirty="0">
                <a:latin typeface="Courier New" panose="02070309020205020404" pitchFamily="49" charset="0"/>
                <a:cs typeface="Courier New" panose="02070309020205020404" pitchFamily="49" charset="0"/>
              </a:rPr>
              <a:t>.csv</a:t>
            </a:r>
            <a:r>
              <a:rPr lang="en-GB" sz="2400" dirty="0"/>
              <a:t>!</a:t>
            </a:r>
          </a:p>
          <a:p>
            <a:endParaRPr lang="en-GB" sz="2400" dirty="0"/>
          </a:p>
          <a:p>
            <a:r>
              <a:rPr lang="en-GB" sz="2400" b="1" dirty="0"/>
              <a:t>(and a complete dashboard! Well done!)</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695236" y="2223627"/>
            <a:ext cx="6520614" cy="4701073"/>
          </a:xfrm>
          <a:prstGeom prst="rect">
            <a:avLst/>
          </a:prstGeom>
        </p:spPr>
      </p:pic>
    </p:spTree>
    <p:extLst>
      <p:ext uri="{BB962C8B-B14F-4D97-AF65-F5344CB8AC3E}">
        <p14:creationId xmlns:p14="http://schemas.microsoft.com/office/powerpoint/2010/main" val="1422946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Deploying an App</a:t>
            </a:r>
          </a:p>
        </p:txBody>
      </p:sp>
      <p:sp>
        <p:nvSpPr>
          <p:cNvPr id="3" name="Content Placeholder 2"/>
          <p:cNvSpPr>
            <a:spLocks noGrp="1"/>
          </p:cNvSpPr>
          <p:nvPr>
            <p:ph idx="1"/>
          </p:nvPr>
        </p:nvSpPr>
        <p:spPr>
          <a:xfrm>
            <a:off x="1166431" y="3056858"/>
            <a:ext cx="10692289" cy="2672025"/>
          </a:xfrm>
        </p:spPr>
        <p:txBody>
          <a:bodyPr>
            <a:noAutofit/>
          </a:bodyPr>
          <a:lstStyle/>
          <a:p>
            <a:r>
              <a:rPr lang="en-GB" sz="2400" dirty="0"/>
              <a:t>We’ve built an entire Shiny dashboard today, but these are only available for us to view locally.</a:t>
            </a:r>
          </a:p>
          <a:p>
            <a:r>
              <a:rPr lang="en-GB" sz="2400" dirty="0"/>
              <a:t>When tasked with creating a public facing dashboard you will, at some point, need to deploy it to the Shiny server.</a:t>
            </a:r>
          </a:p>
          <a:p>
            <a:r>
              <a:rPr lang="en-GB" sz="2400" dirty="0"/>
              <a:t>We’re going to go over this briefly, just so that you are aware of the process.</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19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Deploying an App</a:t>
            </a:r>
            <a:endParaRPr lang="en-GB" sz="3402" dirty="0"/>
          </a:p>
        </p:txBody>
      </p:sp>
      <p:sp>
        <p:nvSpPr>
          <p:cNvPr id="3" name="Content Placeholder 2"/>
          <p:cNvSpPr>
            <a:spLocks noGrp="1"/>
          </p:cNvSpPr>
          <p:nvPr>
            <p:ph idx="1"/>
          </p:nvPr>
        </p:nvSpPr>
        <p:spPr>
          <a:xfrm>
            <a:off x="1166432" y="2202543"/>
            <a:ext cx="11549028" cy="1327011"/>
          </a:xfrm>
        </p:spPr>
        <p:txBody>
          <a:bodyPr>
            <a:noAutofit/>
          </a:bodyPr>
          <a:lstStyle/>
          <a:p>
            <a:r>
              <a:rPr lang="en-GB" sz="2400" dirty="0"/>
              <a:t>You should first run the app from the </a:t>
            </a:r>
            <a:r>
              <a:rPr lang="en-GB" sz="2400" b="1" dirty="0" err="1">
                <a:latin typeface="Courier New" panose="02070309020205020404" pitchFamily="49" charset="0"/>
                <a:cs typeface="Courier New" panose="02070309020205020404" pitchFamily="49" charset="0"/>
              </a:rPr>
              <a:t>global.R</a:t>
            </a:r>
            <a:r>
              <a:rPr lang="en-GB" sz="2400" dirty="0"/>
              <a:t> script and check that everything is functioning normally.</a:t>
            </a:r>
          </a:p>
          <a:p>
            <a:r>
              <a:rPr lang="en-GB" sz="2400" dirty="0"/>
              <a:t>On a separate script, we use the </a:t>
            </a:r>
            <a:r>
              <a:rPr lang="en-GB" sz="2400" b="1" dirty="0" err="1">
                <a:latin typeface="Courier New" panose="02070309020205020404" pitchFamily="49" charset="0"/>
                <a:cs typeface="Courier New" panose="02070309020205020404" pitchFamily="49" charset="0"/>
              </a:rPr>
              <a:t>rsconnect</a:t>
            </a:r>
            <a:r>
              <a:rPr lang="en-GB" sz="2400" b="1" dirty="0"/>
              <a:t> </a:t>
            </a:r>
            <a:r>
              <a:rPr lang="en-GB" sz="2400" dirty="0"/>
              <a:t>package to deploy the app.</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11790" y="5957802"/>
            <a:ext cx="11001570" cy="1200329"/>
          </a:xfrm>
          <a:prstGeom prst="rect">
            <a:avLst/>
          </a:prstGeom>
          <a:noFill/>
        </p:spPr>
        <p:txBody>
          <a:bodyPr wrap="square" rtlCol="0">
            <a:spAutoFit/>
          </a:bodyPr>
          <a:lstStyle/>
          <a:p>
            <a:r>
              <a:rPr lang="en-GB" sz="2400" dirty="0"/>
              <a:t>The first chunk of code sets the account information for the PHS shiny.io account. </a:t>
            </a:r>
            <a:br>
              <a:rPr lang="en-GB" sz="2400" dirty="0"/>
            </a:br>
            <a:r>
              <a:rPr lang="en-GB" sz="2400" dirty="0"/>
              <a:t>The second chunk of code locates the app in your working directory and deploys it to the link designated, </a:t>
            </a:r>
            <a:r>
              <a:rPr lang="en-GB" sz="2400" dirty="0" err="1"/>
              <a:t>eg</a:t>
            </a:r>
            <a:r>
              <a:rPr lang="en-GB" sz="2400" dirty="0"/>
              <a:t>. https://scotland.shinyapps.io/</a:t>
            </a:r>
            <a:r>
              <a:rPr lang="en-GB" sz="2400" b="1" dirty="0"/>
              <a:t>our-shiny-training-app</a:t>
            </a:r>
            <a:r>
              <a:rPr lang="en-GB" sz="2400" dirty="0"/>
              <a:t>/</a:t>
            </a:r>
          </a:p>
        </p:txBody>
      </p:sp>
      <p:pic>
        <p:nvPicPr>
          <p:cNvPr id="16" name="Picture 15"/>
          <p:cNvPicPr>
            <a:picLocks noChangeAspect="1"/>
          </p:cNvPicPr>
          <p:nvPr/>
        </p:nvPicPr>
        <p:blipFill>
          <a:blip r:embed="rId4"/>
          <a:stretch>
            <a:fillRect/>
          </a:stretch>
        </p:blipFill>
        <p:spPr>
          <a:xfrm>
            <a:off x="2526923" y="3636977"/>
            <a:ext cx="7971306" cy="2099758"/>
          </a:xfrm>
          <a:prstGeom prst="rect">
            <a:avLst/>
          </a:prstGeom>
        </p:spPr>
      </p:pic>
    </p:spTree>
    <p:extLst>
      <p:ext uri="{BB962C8B-B14F-4D97-AF65-F5344CB8AC3E}">
        <p14:creationId xmlns:p14="http://schemas.microsoft.com/office/powerpoint/2010/main" val="2149528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402" dirty="0">
                <a:latin typeface="Arial Black" panose="020B0A04020102020204" pitchFamily="34" charset="0"/>
              </a:rPr>
              <a:t>Shiny dashboards and GitHub</a:t>
            </a:r>
            <a:endParaRPr lang="en-GB" dirty="0"/>
          </a:p>
        </p:txBody>
      </p:sp>
      <p:sp>
        <p:nvSpPr>
          <p:cNvPr id="3" name="Content Placeholder 2"/>
          <p:cNvSpPr>
            <a:spLocks noGrp="1"/>
          </p:cNvSpPr>
          <p:nvPr>
            <p:ph idx="1"/>
          </p:nvPr>
        </p:nvSpPr>
        <p:spPr>
          <a:xfrm>
            <a:off x="1166430" y="2422388"/>
            <a:ext cx="10692289" cy="1055749"/>
          </a:xfrm>
        </p:spPr>
        <p:txBody>
          <a:bodyPr>
            <a:noAutofit/>
          </a:bodyPr>
          <a:lstStyle/>
          <a:p>
            <a:r>
              <a:rPr lang="en-GB" sz="2400" dirty="0"/>
              <a:t>Shiny dashboards -&gt; thousands of lines of code.</a:t>
            </a:r>
            <a:br>
              <a:rPr lang="en-GB" sz="2400" dirty="0"/>
            </a:br>
            <a:r>
              <a:rPr lang="en-GB" sz="2400" dirty="0"/>
              <a:t>Shiny dashboards -&gt; updated monthly, weekly or even daily.</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2159" y="2479852"/>
            <a:ext cx="2798669" cy="2798669"/>
          </a:xfrm>
          <a:prstGeom prst="rect">
            <a:avLst/>
          </a:prstGeom>
        </p:spPr>
      </p:pic>
      <p:sp>
        <p:nvSpPr>
          <p:cNvPr id="6" name="TextBox 5"/>
          <p:cNvSpPr txBox="1"/>
          <p:nvPr/>
        </p:nvSpPr>
        <p:spPr>
          <a:xfrm>
            <a:off x="1166430" y="5611170"/>
            <a:ext cx="11628147" cy="830997"/>
          </a:xfrm>
          <a:prstGeom prst="rect">
            <a:avLst/>
          </a:prstGeom>
          <a:noFill/>
        </p:spPr>
        <p:txBody>
          <a:bodyPr wrap="square" rtlCol="0">
            <a:spAutoFit/>
          </a:bodyPr>
          <a:lstStyle/>
          <a:p>
            <a:r>
              <a:rPr lang="en-GB" sz="2400" dirty="0"/>
              <a:t>GitHub -&gt; revert to previous code when you may have saved, pushed or even published mistakes. </a:t>
            </a:r>
          </a:p>
        </p:txBody>
      </p:sp>
      <p:sp>
        <p:nvSpPr>
          <p:cNvPr id="7" name="TextBox 6"/>
          <p:cNvSpPr txBox="1"/>
          <p:nvPr/>
        </p:nvSpPr>
        <p:spPr>
          <a:xfrm>
            <a:off x="1166431" y="4487405"/>
            <a:ext cx="8210094" cy="1200329"/>
          </a:xfrm>
          <a:prstGeom prst="rect">
            <a:avLst/>
          </a:prstGeom>
          <a:noFill/>
        </p:spPr>
        <p:txBody>
          <a:bodyPr wrap="square" rtlCol="0">
            <a:spAutoFit/>
          </a:bodyPr>
          <a:lstStyle/>
          <a:p>
            <a:r>
              <a:rPr lang="en-GB" sz="2400" dirty="0"/>
              <a:t>GitHub -&gt; code tracking, sharing and collaboration.</a:t>
            </a:r>
          </a:p>
          <a:p>
            <a:r>
              <a:rPr lang="en-GB" sz="2400" dirty="0"/>
              <a:t>GitHub -&gt; Work on different code branches so the overall master code is not affected, work is not overwritten. </a:t>
            </a:r>
          </a:p>
        </p:txBody>
      </p:sp>
      <p:sp>
        <p:nvSpPr>
          <p:cNvPr id="8" name="TextBox 7"/>
          <p:cNvSpPr txBox="1"/>
          <p:nvPr/>
        </p:nvSpPr>
        <p:spPr>
          <a:xfrm>
            <a:off x="1166430" y="3633804"/>
            <a:ext cx="7086363" cy="461665"/>
          </a:xfrm>
          <a:prstGeom prst="rect">
            <a:avLst/>
          </a:prstGeom>
          <a:noFill/>
        </p:spPr>
        <p:txBody>
          <a:bodyPr wrap="none" rtlCol="0">
            <a:spAutoFit/>
          </a:bodyPr>
          <a:lstStyle/>
          <a:p>
            <a:r>
              <a:rPr lang="en-GB" sz="2400" b="1" dirty="0"/>
              <a:t>At this point, version control becomes </a:t>
            </a:r>
            <a:r>
              <a:rPr lang="en-GB" sz="2400" b="1" u="sng" dirty="0"/>
              <a:t>very important</a:t>
            </a:r>
            <a:r>
              <a:rPr lang="en-GB" sz="2400" b="1" dirty="0"/>
              <a:t>.</a:t>
            </a:r>
          </a:p>
        </p:txBody>
      </p:sp>
    </p:spTree>
    <p:extLst>
      <p:ext uri="{BB962C8B-B14F-4D97-AF65-F5344CB8AC3E}">
        <p14:creationId xmlns:p14="http://schemas.microsoft.com/office/powerpoint/2010/main" val="2921820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Good Practice</a:t>
            </a:r>
            <a:endParaRPr lang="en-GB" sz="3402" dirty="0"/>
          </a:p>
        </p:txBody>
      </p:sp>
      <p:sp>
        <p:nvSpPr>
          <p:cNvPr id="3" name="Content Placeholder 2"/>
          <p:cNvSpPr>
            <a:spLocks noGrp="1"/>
          </p:cNvSpPr>
          <p:nvPr>
            <p:ph idx="1"/>
          </p:nvPr>
        </p:nvSpPr>
        <p:spPr>
          <a:xfrm>
            <a:off x="1166431" y="2436039"/>
            <a:ext cx="10692289" cy="4445710"/>
          </a:xfrm>
        </p:spPr>
        <p:txBody>
          <a:bodyPr>
            <a:noAutofit/>
          </a:bodyPr>
          <a:lstStyle/>
          <a:p>
            <a:pPr>
              <a:buFont typeface="Wingdings" panose="05000000000000000000" pitchFamily="2" charset="2"/>
              <a:buChar char="§"/>
            </a:pPr>
            <a:r>
              <a:rPr lang="en-GB" sz="2400" dirty="0"/>
              <a:t> Split large apps into 3 scripts: </a:t>
            </a:r>
            <a:r>
              <a:rPr lang="en-GB" sz="2400" b="1" dirty="0" err="1">
                <a:latin typeface="Courier New" panose="02070309020205020404" pitchFamily="49" charset="0"/>
                <a:cs typeface="Courier New" panose="02070309020205020404" pitchFamily="49" charset="0"/>
              </a:rPr>
              <a:t>global.R</a:t>
            </a:r>
            <a:r>
              <a:rPr lang="en-GB" sz="2400" dirty="0"/>
              <a:t>, </a:t>
            </a:r>
            <a:r>
              <a:rPr lang="en-GB" sz="2400" b="1" dirty="0" err="1">
                <a:latin typeface="Courier New" panose="02070309020205020404" pitchFamily="49" charset="0"/>
                <a:cs typeface="Courier New" panose="02070309020205020404" pitchFamily="49" charset="0"/>
              </a:rPr>
              <a:t>server.R</a:t>
            </a:r>
            <a:r>
              <a:rPr lang="en-GB" sz="2400" dirty="0"/>
              <a:t> and </a:t>
            </a:r>
            <a:r>
              <a:rPr lang="en-GB" sz="2400" b="1" dirty="0" err="1">
                <a:latin typeface="Courier New" panose="02070309020205020404" pitchFamily="49" charset="0"/>
                <a:cs typeface="Courier New" panose="02070309020205020404" pitchFamily="49" charset="0"/>
              </a:rPr>
              <a:t>ui.R</a:t>
            </a:r>
            <a:r>
              <a:rPr lang="en-GB" sz="2400" dirty="0"/>
              <a:t> as opposed to using </a:t>
            </a:r>
            <a:r>
              <a:rPr lang="en-GB" sz="2400" b="1" dirty="0" err="1">
                <a:latin typeface="Courier New" panose="02070309020205020404" pitchFamily="49" charset="0"/>
                <a:cs typeface="Courier New" panose="02070309020205020404" pitchFamily="49" charset="0"/>
              </a:rPr>
              <a:t>app.R</a:t>
            </a:r>
            <a:r>
              <a:rPr lang="en-GB" sz="2400" dirty="0"/>
              <a:t> where everything is kept on one.</a:t>
            </a:r>
          </a:p>
          <a:p>
            <a:pPr>
              <a:buFont typeface="Wingdings" panose="05000000000000000000" pitchFamily="2" charset="2"/>
              <a:buChar char="§"/>
            </a:pPr>
            <a:r>
              <a:rPr lang="en-GB" sz="2400" dirty="0"/>
              <a:t> Create supporting scripts and source them into the server, </a:t>
            </a:r>
            <a:r>
              <a:rPr lang="en-GB" sz="2400" dirty="0" err="1"/>
              <a:t>eg</a:t>
            </a:r>
            <a:r>
              <a:rPr lang="en-GB" sz="2400" dirty="0"/>
              <a:t>. a </a:t>
            </a:r>
            <a:r>
              <a:rPr lang="en-GB" sz="2400" b="1" dirty="0" err="1">
                <a:latin typeface="Courier New" panose="02070309020205020404" pitchFamily="49" charset="0"/>
                <a:cs typeface="Courier New" panose="02070309020205020404" pitchFamily="49" charset="0"/>
              </a:rPr>
              <a:t>functions.R</a:t>
            </a:r>
            <a:r>
              <a:rPr lang="en-GB" sz="2400" dirty="0"/>
              <a:t> script that contains all of your pre-written complex functions for creating plots and tables from datasets.</a:t>
            </a:r>
          </a:p>
          <a:p>
            <a:pPr>
              <a:buFont typeface="Wingdings" panose="05000000000000000000" pitchFamily="2" charset="2"/>
              <a:buChar char="§"/>
            </a:pPr>
            <a:r>
              <a:rPr lang="en-GB" sz="2400" dirty="0"/>
              <a:t> Reduce the number of packages used, keep to the essentials.</a:t>
            </a:r>
          </a:p>
          <a:p>
            <a:pPr>
              <a:buFont typeface="Wingdings" panose="05000000000000000000" pitchFamily="2" charset="2"/>
              <a:buChar char="§"/>
            </a:pPr>
            <a:r>
              <a:rPr lang="en-GB" sz="2400" dirty="0"/>
              <a:t> Keep as much as possible in the UI, having a nice simple server.</a:t>
            </a:r>
          </a:p>
          <a:p>
            <a:pPr>
              <a:buFont typeface="Wingdings" panose="05000000000000000000" pitchFamily="2" charset="2"/>
              <a:buChar char="§"/>
            </a:pPr>
            <a:r>
              <a:rPr lang="en-GB" sz="2400" dirty="0"/>
              <a:t> Prepare your data in advance, know what you want to show on the app and how, then it’s simple when it comes to setting plot and table parameters, drop down menus etc.</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300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End of day 2 – any questions?</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 Shiny Da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4479" y="2559357"/>
            <a:ext cx="6753681" cy="3801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816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66431" y="545157"/>
            <a:ext cx="10692289" cy="1542185"/>
          </a:xfrm>
        </p:spPr>
        <p:txBody>
          <a:bodyPr>
            <a:normAutofit/>
          </a:bodyPr>
          <a:lstStyle/>
          <a:p>
            <a:r>
              <a:rPr lang="en-GB" sz="3402" b="1" dirty="0">
                <a:latin typeface="Arial Black" panose="020B0A04020102020204" pitchFamily="34" charset="0"/>
              </a:rPr>
              <a:t>Building a PHS Shiny dashboard</a:t>
            </a:r>
          </a:p>
        </p:txBody>
      </p:sp>
      <p:sp>
        <p:nvSpPr>
          <p:cNvPr id="3" name="Content Placeholder 2"/>
          <p:cNvSpPr>
            <a:spLocks noGrp="1"/>
          </p:cNvSpPr>
          <p:nvPr>
            <p:ph idx="1"/>
          </p:nvPr>
        </p:nvSpPr>
        <p:spPr>
          <a:xfrm>
            <a:off x="1166431" y="2423913"/>
            <a:ext cx="10692289" cy="4548261"/>
          </a:xfrm>
        </p:spPr>
        <p:txBody>
          <a:bodyPr>
            <a:noAutofit/>
          </a:bodyPr>
          <a:lstStyle/>
          <a:p>
            <a:pPr marL="213842" lvl="1" indent="0">
              <a:buNone/>
            </a:pPr>
            <a:endParaRPr lang="en-GB" sz="2400" dirty="0"/>
          </a:p>
          <a:p>
            <a:pPr lvl="1">
              <a:buFont typeface="Wingdings" panose="05000000000000000000" pitchFamily="2" charset="2"/>
              <a:buChar char="§"/>
            </a:pPr>
            <a:r>
              <a:rPr lang="en-GB" sz="2400" dirty="0"/>
              <a:t>Information tab with background information and a pop-up text modal with future updates.</a:t>
            </a:r>
          </a:p>
          <a:p>
            <a:pPr lvl="1">
              <a:buFont typeface="Wingdings" panose="05000000000000000000" pitchFamily="2" charset="2"/>
              <a:buChar char="§"/>
            </a:pPr>
            <a:r>
              <a:rPr lang="en-GB" sz="2400" dirty="0"/>
              <a:t>Allergic conditions tab - text information, an interactive </a:t>
            </a:r>
            <a:r>
              <a:rPr lang="en-GB" sz="2400" dirty="0" err="1"/>
              <a:t>plotly</a:t>
            </a:r>
            <a:r>
              <a:rPr lang="en-GB" sz="2400" dirty="0"/>
              <a:t> chart which can be filtered using drop-down menus and a data multi-selection box.</a:t>
            </a:r>
          </a:p>
          <a:p>
            <a:pPr lvl="1">
              <a:buFont typeface="Wingdings" panose="05000000000000000000" pitchFamily="2" charset="2"/>
              <a:buChar char="§"/>
            </a:pPr>
            <a:r>
              <a:rPr lang="en-GB" sz="2400" dirty="0"/>
              <a:t>Asthma tab - data broken down into 6 separate charts based on sex and age with filtering options.</a:t>
            </a:r>
          </a:p>
          <a:p>
            <a:pPr lvl="1">
              <a:buFont typeface="Wingdings" panose="05000000000000000000" pitchFamily="2" charset="2"/>
              <a:buChar char="§"/>
            </a:pPr>
            <a:r>
              <a:rPr lang="en-GB" sz="2400" dirty="0"/>
              <a:t>Data tables tab - allergic conditions and asthma data can be downloaded as raw .csv files using a download button.</a:t>
            </a:r>
          </a:p>
          <a:p>
            <a:pPr lvl="1">
              <a:buFont typeface="Wingdings" panose="05000000000000000000" pitchFamily="2" charset="2"/>
              <a:buChar char="§"/>
            </a:pPr>
            <a:endParaRPr lang="en-GB" sz="2400" dirty="0"/>
          </a:p>
          <a:p>
            <a:pPr marL="213842" lvl="1" indent="0">
              <a:buNone/>
            </a:pPr>
            <a:r>
              <a:rPr lang="en-GB" sz="2400" dirty="0"/>
              <a:t>		</a:t>
            </a:r>
          </a:p>
        </p:txBody>
      </p:sp>
      <p:pic>
        <p:nvPicPr>
          <p:cNvPr id="5" name="Picture 4"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38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a:t>
            </a:r>
            <a:r>
              <a:rPr lang="en-GB" sz="3402" b="1" dirty="0" err="1">
                <a:latin typeface="Arial Black" panose="020B0A04020102020204" pitchFamily="34" charset="0"/>
              </a:rPr>
              <a:t>global.R</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076574" y="2685976"/>
            <a:ext cx="5328472" cy="3785652"/>
          </a:xfrm>
          <a:prstGeom prst="rect">
            <a:avLst/>
          </a:prstGeom>
          <a:noFill/>
        </p:spPr>
        <p:txBody>
          <a:bodyPr wrap="square" rtlCol="0">
            <a:spAutoFit/>
          </a:bodyPr>
          <a:lstStyle/>
          <a:p>
            <a:r>
              <a:rPr lang="en-GB" sz="2400" dirty="0"/>
              <a:t>We load packages and create objects for the two datasets we will be using in this Shiny app.</a:t>
            </a:r>
          </a:p>
          <a:p>
            <a:endParaRPr lang="en-GB" sz="2400" dirty="0"/>
          </a:p>
          <a:p>
            <a:r>
              <a:rPr lang="en-GB" sz="2400" dirty="0"/>
              <a:t>We also create an object for filtering between asthma and allergic conditions in tables and data downloads</a:t>
            </a:r>
          </a:p>
          <a:p>
            <a:endParaRPr lang="en-GB" sz="2400" dirty="0"/>
          </a:p>
          <a:p>
            <a:r>
              <a:rPr lang="en-GB" sz="2400" b="1" dirty="0"/>
              <a:t>Remember the objects we’ve created here – they’ll all be important later.</a:t>
            </a:r>
          </a:p>
        </p:txBody>
      </p:sp>
      <p:sp>
        <p:nvSpPr>
          <p:cNvPr id="9" name="TextBox 8"/>
          <p:cNvSpPr txBox="1"/>
          <p:nvPr/>
        </p:nvSpPr>
        <p:spPr>
          <a:xfrm>
            <a:off x="419240" y="2569278"/>
            <a:ext cx="6384945" cy="4215385"/>
          </a:xfrm>
          <a:prstGeom prst="rect">
            <a:avLst/>
          </a:prstGeom>
          <a:solidFill>
            <a:schemeClr val="bg2"/>
          </a:solidFill>
        </p:spPr>
        <p:txBody>
          <a:bodyPr wrap="square" rtlCol="0">
            <a:spAutoFit/>
          </a:bodyPr>
          <a:lstStyle/>
          <a:p>
            <a:r>
              <a:rPr lang="en-GB" sz="1276" b="1" dirty="0">
                <a:latin typeface="Courier New" panose="02070309020205020404" pitchFamily="49" charset="0"/>
                <a:cs typeface="Courier New" panose="02070309020205020404" pitchFamily="49" charset="0"/>
              </a:rPr>
              <a:t>############################################# LOAD PACKAGES</a:t>
            </a:r>
          </a:p>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dplyr</a:t>
            </a:r>
            <a:r>
              <a:rPr lang="en-GB" sz="1276" b="1" dirty="0">
                <a:latin typeface="Courier New" panose="02070309020205020404" pitchFamily="49" charset="0"/>
                <a:cs typeface="Courier New" panose="02070309020205020404" pitchFamily="49" charset="0"/>
              </a:rPr>
              <a:t>) #data manipulation</a:t>
            </a:r>
          </a:p>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plotly</a:t>
            </a:r>
            <a:r>
              <a:rPr lang="en-GB" sz="1276" b="1" dirty="0">
                <a:latin typeface="Courier New" panose="02070309020205020404" pitchFamily="49" charset="0"/>
                <a:cs typeface="Courier New" panose="02070309020205020404" pitchFamily="49" charset="0"/>
              </a:rPr>
              <a:t>) #charts</a:t>
            </a:r>
          </a:p>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(shiny)</a:t>
            </a:r>
          </a:p>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(shinyWidgets)</a:t>
            </a:r>
          </a:p>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tidyr</a:t>
            </a:r>
            <a:r>
              <a:rPr lang="en-GB" sz="1276" b="1" dirty="0">
                <a:latin typeface="Courier New" panose="02070309020205020404" pitchFamily="49" charset="0"/>
                <a:cs typeface="Courier New" panose="02070309020205020404" pitchFamily="49" charset="0"/>
              </a:rPr>
              <a:t>)</a:t>
            </a:r>
          </a:p>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magrittr</a:t>
            </a:r>
            <a:r>
              <a:rPr lang="en-GB" sz="1276" b="1" dirty="0">
                <a:latin typeface="Courier New" panose="02070309020205020404" pitchFamily="49" charset="0"/>
                <a:cs typeface="Courier New" panose="02070309020205020404" pitchFamily="49" charset="0"/>
              </a:rPr>
              <a:t>)</a:t>
            </a:r>
          </a:p>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readr</a:t>
            </a:r>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LOAD DATA</a:t>
            </a:r>
          </a:p>
          <a:p>
            <a:r>
              <a:rPr lang="en-GB" sz="1276" b="1" dirty="0" err="1">
                <a:latin typeface="Courier New" panose="02070309020205020404" pitchFamily="49" charset="0"/>
                <a:cs typeface="Courier New" panose="02070309020205020404" pitchFamily="49" charset="0"/>
              </a:rPr>
              <a:t>data_allergy</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readRDS</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allergy_scotland_chart_PRA.rds</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a:t>
            </a:r>
          </a:p>
          <a:p>
            <a:r>
              <a:rPr lang="en-GB" sz="1276" b="1" dirty="0" err="1">
                <a:latin typeface="Courier New" panose="02070309020205020404" pitchFamily="49" charset="0"/>
                <a:cs typeface="Courier New" panose="02070309020205020404" pitchFamily="49" charset="0"/>
              </a:rPr>
              <a:t>data_asthma</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readRDS</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asthma_final.rds</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p>
          <a:p>
            <a:r>
              <a:rPr lang="en-GB" sz="1276" b="1" dirty="0">
                <a:solidFill>
                  <a:schemeClr val="accent6">
                    <a:lumMod val="75000"/>
                  </a:schemeClr>
                </a:solidFill>
                <a:latin typeface="Courier New" panose="02070309020205020404" pitchFamily="49" charset="0"/>
                <a:cs typeface="Courier New" panose="02070309020205020404" pitchFamily="49" charset="0"/>
              </a:rPr>
              <a:t>mutate</a:t>
            </a:r>
            <a:r>
              <a:rPr lang="en-GB" sz="1276" b="1" dirty="0">
                <a:latin typeface="Courier New" panose="02070309020205020404" pitchFamily="49" charset="0"/>
                <a:cs typeface="Courier New" panose="02070309020205020404" pitchFamily="49" charset="0"/>
              </a:rPr>
              <a:t>(rate = </a:t>
            </a:r>
            <a:r>
              <a:rPr lang="en-GB" sz="1276" b="1" dirty="0">
                <a:solidFill>
                  <a:schemeClr val="accent6">
                    <a:lumMod val="75000"/>
                  </a:schemeClr>
                </a:solidFill>
                <a:latin typeface="Courier New" panose="02070309020205020404" pitchFamily="49" charset="0"/>
                <a:cs typeface="Courier New" panose="02070309020205020404" pitchFamily="49" charset="0"/>
              </a:rPr>
              <a:t>round</a:t>
            </a:r>
            <a:r>
              <a:rPr lang="en-GB" sz="1276" b="1" dirty="0">
                <a:latin typeface="Courier New" panose="02070309020205020404" pitchFamily="49" charset="0"/>
                <a:cs typeface="Courier New" panose="02070309020205020404" pitchFamily="49" charset="0"/>
              </a:rPr>
              <a:t>(rate,</a:t>
            </a:r>
            <a:r>
              <a:rPr lang="en-GB" sz="1276" b="1" dirty="0">
                <a:solidFill>
                  <a:schemeClr val="accent5">
                    <a:lumMod val="75000"/>
                  </a:schemeClr>
                </a:solidFill>
                <a:latin typeface="Courier New" panose="02070309020205020404" pitchFamily="49" charset="0"/>
                <a:cs typeface="Courier New" panose="02070309020205020404" pitchFamily="49" charset="0"/>
              </a:rPr>
              <a:t>1</a:t>
            </a:r>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CREATE OBJECTS USED IN OUTPUTS</a:t>
            </a:r>
          </a:p>
          <a:p>
            <a:r>
              <a:rPr lang="en-GB" sz="1276" b="1" dirty="0" err="1">
                <a:latin typeface="Courier New" panose="02070309020205020404" pitchFamily="49" charset="0"/>
                <a:cs typeface="Courier New" panose="02070309020205020404" pitchFamily="49" charset="0"/>
              </a:rPr>
              <a:t>condition_list</a:t>
            </a:r>
            <a:r>
              <a:rPr lang="en-GB" sz="1276" b="1" dirty="0">
                <a:latin typeface="Courier New" panose="02070309020205020404" pitchFamily="49" charset="0"/>
                <a:cs typeface="Courier New" panose="02070309020205020404" pitchFamily="49" charset="0"/>
              </a:rPr>
              <a:t> &lt;- </a:t>
            </a:r>
            <a:r>
              <a:rPr lang="en-GB" sz="1276" b="1" dirty="0">
                <a:solidFill>
                  <a:schemeClr val="accent6">
                    <a:lumMod val="75000"/>
                  </a:schemeClr>
                </a:solidFill>
                <a:latin typeface="Courier New" panose="02070309020205020404" pitchFamily="49" charset="0"/>
                <a:cs typeface="Courier New" panose="02070309020205020404" pitchFamily="49" charset="0"/>
              </a:rPr>
              <a:t>sort</a:t>
            </a:r>
            <a:r>
              <a:rPr lang="en-GB" sz="1276" b="1" dirty="0">
                <a:latin typeface="Courier New" panose="02070309020205020404" pitchFamily="49" charset="0"/>
                <a:cs typeface="Courier New" panose="02070309020205020404" pitchFamily="49" charset="0"/>
              </a:rPr>
              <a:t>(</a:t>
            </a:r>
            <a:r>
              <a:rPr lang="en-GB" sz="1276" b="1" dirty="0">
                <a:solidFill>
                  <a:schemeClr val="accent6">
                    <a:lumMod val="75000"/>
                  </a:schemeClr>
                </a:solidFill>
                <a:latin typeface="Courier New" panose="02070309020205020404" pitchFamily="49" charset="0"/>
                <a:cs typeface="Courier New" panose="02070309020205020404" pitchFamily="49" charset="0"/>
              </a:rPr>
              <a:t>unique</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data_allergy</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type</a:t>
            </a:r>
            <a:r>
              <a:rPr lang="en-GB" sz="1276" b="1" dirty="0">
                <a:latin typeface="Courier New" panose="02070309020205020404" pitchFamily="49" charset="0"/>
                <a:cs typeface="Courier New" panose="02070309020205020404" pitchFamily="49" charset="0"/>
              </a:rPr>
              <a:t>)) # allergies</a:t>
            </a:r>
          </a:p>
          <a:p>
            <a:r>
              <a:rPr lang="en-GB" sz="1276" b="1" dirty="0" err="1">
                <a:latin typeface="Courier New" panose="02070309020205020404" pitchFamily="49" charset="0"/>
                <a:cs typeface="Courier New" panose="02070309020205020404" pitchFamily="49" charset="0"/>
              </a:rPr>
              <a:t>diagnosis_list</a:t>
            </a:r>
            <a:r>
              <a:rPr lang="en-GB" sz="1276" b="1" dirty="0">
                <a:latin typeface="Courier New" panose="02070309020205020404" pitchFamily="49" charset="0"/>
                <a:cs typeface="Courier New" panose="02070309020205020404" pitchFamily="49" charset="0"/>
              </a:rPr>
              <a:t> &lt;- </a:t>
            </a:r>
            <a:r>
              <a:rPr lang="en-GB" sz="1276" b="1" dirty="0">
                <a:solidFill>
                  <a:schemeClr val="accent6">
                    <a:lumMod val="75000"/>
                  </a:schemeClr>
                </a:solidFill>
                <a:latin typeface="Courier New" panose="02070309020205020404" pitchFamily="49" charset="0"/>
                <a:cs typeface="Courier New" panose="02070309020205020404" pitchFamily="49" charset="0"/>
              </a:rPr>
              <a:t>sort</a:t>
            </a:r>
            <a:r>
              <a:rPr lang="en-GB" sz="1276" b="1" dirty="0">
                <a:latin typeface="Courier New" panose="02070309020205020404" pitchFamily="49" charset="0"/>
                <a:cs typeface="Courier New" panose="02070309020205020404" pitchFamily="49" charset="0"/>
              </a:rPr>
              <a:t>(</a:t>
            </a:r>
            <a:r>
              <a:rPr lang="en-GB" sz="1276" b="1" dirty="0">
                <a:solidFill>
                  <a:schemeClr val="accent6">
                    <a:lumMod val="75000"/>
                  </a:schemeClr>
                </a:solidFill>
                <a:latin typeface="Courier New" panose="02070309020205020404" pitchFamily="49" charset="0"/>
                <a:cs typeface="Courier New" panose="02070309020205020404" pitchFamily="49" charset="0"/>
              </a:rPr>
              <a:t>unique</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data_asthma</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diagnosis</a:t>
            </a:r>
            <a:r>
              <a:rPr lang="en-GB" sz="1276" b="1" dirty="0">
                <a:latin typeface="Courier New" panose="02070309020205020404" pitchFamily="49" charset="0"/>
                <a:cs typeface="Courier New" panose="02070309020205020404" pitchFamily="49" charset="0"/>
              </a:rPr>
              <a:t>)) # asthma</a:t>
            </a:r>
          </a:p>
          <a:p>
            <a:r>
              <a:rPr lang="en-GB" sz="1276" b="1" dirty="0" err="1">
                <a:latin typeface="Courier New" panose="02070309020205020404" pitchFamily="49" charset="0"/>
                <a:cs typeface="Courier New" panose="02070309020205020404" pitchFamily="49" charset="0"/>
              </a:rPr>
              <a:t>data_list_data_tab</a:t>
            </a:r>
            <a:r>
              <a:rPr lang="en-GB" sz="1276" b="1" dirty="0">
                <a:latin typeface="Courier New" panose="02070309020205020404" pitchFamily="49" charset="0"/>
                <a:cs typeface="Courier New" panose="02070309020205020404" pitchFamily="49" charset="0"/>
              </a:rPr>
              <a:t> &lt;- </a:t>
            </a:r>
            <a:r>
              <a:rPr lang="en-GB" sz="1276" b="1" dirty="0">
                <a:solidFill>
                  <a:schemeClr val="accent6">
                    <a:lumMod val="75000"/>
                  </a:schemeClr>
                </a:solidFill>
                <a:latin typeface="Courier New" panose="02070309020205020404" pitchFamily="49" charset="0"/>
                <a:cs typeface="Courier New" panose="02070309020205020404" pitchFamily="49" charset="0"/>
              </a:rPr>
              <a:t>c</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"Allergies Data" </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data_allergy</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p>
          <a:p>
            <a:r>
              <a:rPr lang="en-GB" sz="1276" b="1" dirty="0">
                <a:solidFill>
                  <a:srgbClr val="00B050"/>
                </a:solidFill>
                <a:latin typeface="Courier New" panose="02070309020205020404" pitchFamily="49" charset="0"/>
                <a:cs typeface="Courier New" panose="02070309020205020404" pitchFamily="49" charset="0"/>
              </a:rPr>
              <a:t>					"Asthma Data" </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data_asthma</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46671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PHS Brand</a:t>
            </a:r>
            <a:endParaRPr lang="en-GB" sz="3402" dirty="0"/>
          </a:p>
        </p:txBody>
      </p:sp>
      <p:sp>
        <p:nvSpPr>
          <p:cNvPr id="3" name="Content Placeholder 2"/>
          <p:cNvSpPr>
            <a:spLocks noGrp="1"/>
          </p:cNvSpPr>
          <p:nvPr>
            <p:ph idx="1"/>
          </p:nvPr>
        </p:nvSpPr>
        <p:spPr>
          <a:xfrm>
            <a:off x="1166431" y="2154121"/>
            <a:ext cx="10692289" cy="759619"/>
          </a:xfrm>
        </p:spPr>
        <p:txBody>
          <a:bodyPr>
            <a:noAutofit/>
          </a:bodyPr>
          <a:lstStyle/>
          <a:p>
            <a:r>
              <a:rPr lang="en-GB" sz="2400" dirty="0"/>
              <a:t>This block of code, placed at the very beginning of our navbarPage() function allows us to generate a purple and white dashboard with a PHS logo which leads to our website. </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rotWithShape="1">
          <a:blip r:embed="rId4"/>
          <a:srcRect b="24012"/>
          <a:stretch/>
        </p:blipFill>
        <p:spPr>
          <a:xfrm>
            <a:off x="2805114" y="5570733"/>
            <a:ext cx="7423768" cy="1563719"/>
          </a:xfrm>
          <a:prstGeom prst="rect">
            <a:avLst/>
          </a:prstGeom>
          <a:ln w="19050">
            <a:solidFill>
              <a:srgbClr val="7030A0"/>
            </a:solidFill>
          </a:ln>
        </p:spPr>
      </p:pic>
      <p:sp>
        <p:nvSpPr>
          <p:cNvPr id="5" name="TextBox 4"/>
          <p:cNvSpPr txBox="1"/>
          <p:nvPr/>
        </p:nvSpPr>
        <p:spPr>
          <a:xfrm>
            <a:off x="896037" y="3429513"/>
            <a:ext cx="11233076" cy="1859355"/>
          </a:xfrm>
          <a:prstGeom prst="rect">
            <a:avLst/>
          </a:prstGeom>
          <a:solidFill>
            <a:schemeClr val="bg2"/>
          </a:solidFill>
        </p:spPr>
        <p:txBody>
          <a:bodyPr wrap="square" rtlCol="0">
            <a:spAutoFit/>
          </a:bodyPr>
          <a:lstStyle/>
          <a:p>
            <a:r>
              <a:rPr lang="en-GB" sz="1276" b="1" dirty="0" err="1">
                <a:solidFill>
                  <a:schemeClr val="accent6">
                    <a:lumMod val="75000"/>
                  </a:schemeClr>
                </a:solidFill>
                <a:latin typeface="Courier New" panose="02070309020205020404" pitchFamily="49" charset="0"/>
                <a:cs typeface="Courier New" panose="02070309020205020404" pitchFamily="49" charset="0"/>
              </a:rPr>
              <a:t>navbarPage</a:t>
            </a:r>
            <a:r>
              <a:rPr lang="en-GB" sz="1276" b="1" dirty="0">
                <a:latin typeface="Courier New" panose="02070309020205020404" pitchFamily="49" charset="0"/>
                <a:cs typeface="Courier New" panose="02070309020205020404" pitchFamily="49" charset="0"/>
              </a:rPr>
              <a:t>(title = </a:t>
            </a:r>
            <a:r>
              <a:rPr lang="en-GB" sz="1276" b="1" dirty="0">
                <a:solidFill>
                  <a:schemeClr val="accent6">
                    <a:lumMod val="75000"/>
                  </a:schemeClr>
                </a:solidFill>
                <a:latin typeface="Courier New" panose="02070309020205020404" pitchFamily="49" charset="0"/>
                <a:cs typeface="Courier New" panose="02070309020205020404" pitchFamily="49" charset="0"/>
              </a:rPr>
              <a:t>div</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a</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img</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src</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"phs-logo.png"</a:t>
            </a:r>
            <a:r>
              <a:rPr lang="en-GB" sz="1276" b="1" dirty="0">
                <a:latin typeface="Courier New" panose="02070309020205020404" pitchFamily="49" charset="0"/>
                <a:cs typeface="Courier New" panose="02070309020205020404" pitchFamily="49" charset="0"/>
              </a:rPr>
              <a:t>, width=</a:t>
            </a:r>
            <a:r>
              <a:rPr lang="en-GB" sz="1276" b="1" dirty="0">
                <a:solidFill>
                  <a:schemeClr val="accent5">
                    <a:lumMod val="75000"/>
                  </a:schemeClr>
                </a:solidFill>
                <a:latin typeface="Courier New" panose="02070309020205020404" pitchFamily="49" charset="0"/>
                <a:cs typeface="Courier New" panose="02070309020205020404" pitchFamily="49" charset="0"/>
              </a:rPr>
              <a:t>120</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alt = </a:t>
            </a:r>
            <a:r>
              <a:rPr lang="en-GB" sz="1276" b="1" dirty="0">
                <a:solidFill>
                  <a:srgbClr val="00B050"/>
                </a:solidFill>
                <a:latin typeface="Courier New" panose="02070309020205020404" pitchFamily="49" charset="0"/>
                <a:cs typeface="Courier New" panose="02070309020205020404" pitchFamily="49" charset="0"/>
              </a:rPr>
              <a:t>"Public Health Scotland logo"</a:t>
            </a:r>
            <a:r>
              <a:rPr lang="en-GB" sz="1276" b="1" dirty="0">
                <a:latin typeface="Courier New" panose="02070309020205020404" pitchFamily="49" charset="0"/>
                <a:cs typeface="Courier New" panose="02070309020205020404" pitchFamily="49" charset="0"/>
              </a:rPr>
              <a:t>), #bringing in PHS logo and look for dashboard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href</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"https://www.publichealthscotland.scot/"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target = </a:t>
            </a:r>
            <a:r>
              <a:rPr lang="en-GB" sz="1276" b="1" dirty="0">
                <a:solidFill>
                  <a:srgbClr val="00B050"/>
                </a:solidFill>
                <a:latin typeface="Courier New" panose="02070309020205020404" pitchFamily="49" charset="0"/>
                <a:cs typeface="Courier New" panose="02070309020205020404" pitchFamily="49" charset="0"/>
              </a:rPr>
              <a:t>"_blank</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style = </a:t>
            </a:r>
            <a:r>
              <a:rPr lang="en-GB" sz="1276" b="1" dirty="0">
                <a:solidFill>
                  <a:srgbClr val="00B050"/>
                </a:solidFill>
                <a:latin typeface="Courier New" panose="02070309020205020404" pitchFamily="49" charset="0"/>
                <a:cs typeface="Courier New" panose="02070309020205020404" pitchFamily="49" charset="0"/>
              </a:rPr>
              <a:t>"position: relative; top: -10px;"</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header = </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head</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includeCSS</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"www/styles.css"</a:t>
            </a:r>
            <a:r>
              <a:rPr lang="en-GB" sz="1276" b="1" dirty="0">
                <a:latin typeface="Courier New" panose="02070309020205020404" pitchFamily="49" charset="0"/>
                <a:cs typeface="Courier New" panose="02070309020205020404" pitchFamily="49" charset="0"/>
              </a:rPr>
              <a:t>), #CSS styles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HTML</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"&lt;html</a:t>
            </a:r>
            <a:r>
              <a:rPr lang="en-GB" sz="1276" b="1" dirty="0">
                <a:latin typeface="Courier New" panose="02070309020205020404" pitchFamily="49" charset="0"/>
                <a:cs typeface="Courier New" panose="02070309020205020404" pitchFamily="49" charset="0"/>
              </a:rPr>
              <a:t> </a:t>
            </a:r>
            <a:r>
              <a:rPr lang="en-GB" sz="1276" b="1" dirty="0" err="1">
                <a:solidFill>
                  <a:srgbClr val="00B050"/>
                </a:solidFill>
                <a:latin typeface="Courier New" panose="02070309020205020404" pitchFamily="49" charset="0"/>
                <a:cs typeface="Courier New" panose="02070309020205020404" pitchFamily="49" charset="0"/>
              </a:rPr>
              <a:t>lang</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en</a:t>
            </a:r>
            <a:r>
              <a:rPr lang="en-GB" sz="1276" b="1" dirty="0">
                <a:solidFill>
                  <a:srgbClr val="00B050"/>
                </a:solidFill>
                <a:latin typeface="Courier New" panose="02070309020205020404" pitchFamily="49" charset="0"/>
                <a:cs typeface="Courier New" panose="02070309020205020404" pitchFamily="49" charset="0"/>
              </a:rPr>
              <a:t>'&gt;"</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link</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rel</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"shortcut icon"</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href</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"favicon_phs.ico"</a:t>
            </a:r>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03884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Building a PHS Shiny dashboard – UI and Server components</a:t>
            </a:r>
            <a:endParaRPr lang="en-GB" sz="3402" dirty="0"/>
          </a:p>
        </p:txBody>
      </p:sp>
      <p:sp>
        <p:nvSpPr>
          <p:cNvPr id="3" name="Content Placeholder 2"/>
          <p:cNvSpPr>
            <a:spLocks noGrp="1"/>
          </p:cNvSpPr>
          <p:nvPr>
            <p:ph idx="1"/>
          </p:nvPr>
        </p:nvSpPr>
        <p:spPr>
          <a:xfrm>
            <a:off x="1166431" y="2819506"/>
            <a:ext cx="10692289" cy="3011104"/>
          </a:xfrm>
        </p:spPr>
        <p:txBody>
          <a:bodyPr>
            <a:normAutofit/>
          </a:bodyPr>
          <a:lstStyle/>
          <a:p>
            <a:r>
              <a:rPr lang="en-GB" sz="2400" dirty="0"/>
              <a:t>We’ll now begin building our empty app up into a functioning PHS dashboard containing multiple datasets displayed as charts and tables. </a:t>
            </a:r>
          </a:p>
          <a:p>
            <a:r>
              <a:rPr lang="en-GB" sz="2400" dirty="0"/>
              <a:t>We’ll be working on the UI and the server in conjunction with one another – remember whenever you want to include a chart or table output in your UI so that it’s visible to the user, this output must also be created in the server, and under the same name. Therefore, it’s good practice to be updating both of these scripts at the same time. </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793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432" y="502627"/>
            <a:ext cx="10692290" cy="1542185"/>
          </a:xfrm>
        </p:spPr>
        <p:txBody>
          <a:bodyPr>
            <a:normAutofit/>
          </a:bodyPr>
          <a:lstStyle/>
          <a:p>
            <a:r>
              <a:rPr lang="en-GB" sz="3402" b="1" dirty="0">
                <a:latin typeface="Arial Black" panose="020B0A04020102020204" pitchFamily="34" charset="0"/>
              </a:rPr>
              <a:t>Building a PHS Shiny dashboard – Introduction tab</a:t>
            </a:r>
            <a:endParaRPr lang="en-GB" sz="3402" dirty="0"/>
          </a:p>
        </p:txBody>
      </p:sp>
      <p:sp>
        <p:nvSpPr>
          <p:cNvPr id="3" name="Content Placeholder 2"/>
          <p:cNvSpPr>
            <a:spLocks noGrp="1"/>
          </p:cNvSpPr>
          <p:nvPr>
            <p:ph idx="1"/>
          </p:nvPr>
        </p:nvSpPr>
        <p:spPr>
          <a:xfrm>
            <a:off x="1166431" y="2997660"/>
            <a:ext cx="10692289" cy="3126814"/>
          </a:xfrm>
        </p:spPr>
        <p:txBody>
          <a:bodyPr>
            <a:noAutofit/>
          </a:bodyPr>
          <a:lstStyle/>
          <a:p>
            <a:pPr marL="0" indent="0">
              <a:buNone/>
            </a:pPr>
            <a:r>
              <a:rPr lang="en-GB" sz="2400" dirty="0"/>
              <a:t>We’ve already opened our </a:t>
            </a:r>
            <a:r>
              <a:rPr lang="en-GB" sz="2400" b="1" dirty="0" err="1">
                <a:latin typeface="Courier New" panose="02070309020205020404" pitchFamily="49" charset="0"/>
                <a:cs typeface="Courier New" panose="02070309020205020404" pitchFamily="49" charset="0"/>
              </a:rPr>
              <a:t>navbarPage</a:t>
            </a:r>
            <a:r>
              <a:rPr lang="en-GB" sz="2400" b="1" dirty="0">
                <a:latin typeface="Courier New" panose="02070309020205020404" pitchFamily="49" charset="0"/>
                <a:cs typeface="Courier New" panose="02070309020205020404" pitchFamily="49" charset="0"/>
              </a:rPr>
              <a:t>()</a:t>
            </a:r>
            <a:r>
              <a:rPr lang="en-GB" sz="2400" dirty="0"/>
              <a:t>. This function can be used in place of </a:t>
            </a:r>
            <a:r>
              <a:rPr lang="en-GB" sz="2400" b="1" dirty="0" err="1">
                <a:latin typeface="Courier New" panose="02070309020205020404" pitchFamily="49" charset="0"/>
                <a:cs typeface="Courier New" panose="02070309020205020404" pitchFamily="49" charset="0"/>
              </a:rPr>
              <a:t>fluidPage</a:t>
            </a:r>
            <a:r>
              <a:rPr lang="en-GB" sz="2400" b="1" dirty="0">
                <a:latin typeface="Courier New" panose="02070309020205020404" pitchFamily="49" charset="0"/>
                <a:cs typeface="Courier New" panose="02070309020205020404" pitchFamily="49" charset="0"/>
              </a:rPr>
              <a:t>()</a:t>
            </a:r>
            <a:r>
              <a:rPr lang="en-GB" sz="2400" dirty="0"/>
              <a:t> as it also creates a resizable app based on users browser dimensions. We’ve included a chunk of code which sets the PHS theme and logo for our dashboard. </a:t>
            </a:r>
          </a:p>
          <a:p>
            <a:pPr marL="0" indent="0">
              <a:buNone/>
            </a:pPr>
            <a:r>
              <a:rPr lang="en-GB" sz="2400" dirty="0"/>
              <a:t>Now we can use </a:t>
            </a:r>
            <a:r>
              <a:rPr lang="en-GB" sz="2400" b="1" dirty="0" err="1">
                <a:latin typeface="Courier New" panose="02070309020205020404" pitchFamily="49" charset="0"/>
                <a:cs typeface="Courier New" panose="02070309020205020404" pitchFamily="49" charset="0"/>
              </a:rPr>
              <a:t>tabPanel</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to create out first tab. </a:t>
            </a:r>
          </a:p>
          <a:p>
            <a:pPr marL="0" indent="0">
              <a:buNone/>
            </a:pPr>
            <a:endParaRPr lang="en-GB" sz="2400" b="1" dirty="0"/>
          </a:p>
          <a:p>
            <a:pPr marL="0" indent="0">
              <a:buNone/>
            </a:pPr>
            <a:r>
              <a:rPr lang="en-GB" sz="2400" b="1" dirty="0"/>
              <a:t>Key point: simple text prints in UI don’t require any server function.</a:t>
            </a:r>
          </a:p>
          <a:p>
            <a:pPr marL="1564098" lvl="8" indent="0">
              <a:buNone/>
            </a:pPr>
            <a:endParaRPr lang="en-GB" sz="24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65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Exercise: Building a PHS Shiny dashboard – Introduction tab</a:t>
            </a:r>
            <a:endParaRPr lang="en-GB" sz="3402" dirty="0"/>
          </a:p>
        </p:txBody>
      </p:sp>
      <p:sp>
        <p:nvSpPr>
          <p:cNvPr id="4" name="Rectangle 3"/>
          <p:cNvSpPr/>
          <p:nvPr/>
        </p:nvSpPr>
        <p:spPr>
          <a:xfrm>
            <a:off x="566417" y="5004171"/>
            <a:ext cx="12048608" cy="2308324"/>
          </a:xfrm>
          <a:prstGeom prst="rect">
            <a:avLst/>
          </a:prstGeom>
        </p:spPr>
        <p:txBody>
          <a:bodyPr wrap="square">
            <a:spAutoFit/>
          </a:bodyPr>
          <a:lstStyle/>
          <a:p>
            <a:r>
              <a:rPr lang="en-GB" sz="2400" dirty="0"/>
              <a:t>Exercise:</a:t>
            </a:r>
          </a:p>
          <a:p>
            <a:pPr lvl="1">
              <a:buFont typeface="Wingdings" panose="05000000000000000000" pitchFamily="2" charset="2"/>
              <a:buChar char="§"/>
            </a:pPr>
            <a:r>
              <a:rPr lang="en-GB" sz="2400" dirty="0"/>
              <a:t> Add your tab, give it a name and an icon like we’ve done before. </a:t>
            </a:r>
          </a:p>
          <a:p>
            <a:pPr lvl="1">
              <a:buFont typeface="Wingdings" panose="05000000000000000000" pitchFamily="2" charset="2"/>
              <a:buChar char="§"/>
            </a:pPr>
            <a:r>
              <a:rPr lang="en-GB" sz="2400" dirty="0"/>
              <a:t> Add some text about allergic conditions and asthma.</a:t>
            </a:r>
          </a:p>
          <a:p>
            <a:pPr lvl="1">
              <a:buFont typeface="Wingdings" panose="05000000000000000000" pitchFamily="2" charset="2"/>
              <a:buChar char="§"/>
            </a:pPr>
            <a:r>
              <a:rPr lang="en-GB" sz="2400" dirty="0"/>
              <a:t> Give each block of text a heading, larger, bold, italics etc. (hints: </a:t>
            </a:r>
            <a:r>
              <a:rPr lang="en-GB" sz="2400" b="1" dirty="0">
                <a:latin typeface="Courier New" panose="02070309020205020404" pitchFamily="49" charset="0"/>
                <a:cs typeface="Courier New" panose="02070309020205020404" pitchFamily="49" charset="0"/>
              </a:rPr>
              <a:t>h1()</a:t>
            </a:r>
            <a:r>
              <a:rPr lang="en-GB" sz="2400" b="1" dirty="0"/>
              <a:t>, </a:t>
            </a:r>
            <a:r>
              <a:rPr lang="en-GB" sz="2400" b="1" dirty="0" err="1">
                <a:latin typeface="Courier New" panose="02070309020205020404" pitchFamily="49" charset="0"/>
                <a:cs typeface="Courier New" panose="02070309020205020404" pitchFamily="49" charset="0"/>
              </a:rPr>
              <a:t>tags$b</a:t>
            </a:r>
            <a:r>
              <a:rPr lang="en-GB" sz="2400" b="1" dirty="0">
                <a:latin typeface="Courier New" panose="02070309020205020404" pitchFamily="49" charset="0"/>
                <a:cs typeface="Courier New" panose="02070309020205020404" pitchFamily="49" charset="0"/>
              </a:rPr>
              <a:t>()</a:t>
            </a:r>
            <a:r>
              <a:rPr lang="en-GB" sz="2400" dirty="0"/>
              <a:t>)</a:t>
            </a:r>
          </a:p>
          <a:p>
            <a:pPr lvl="1">
              <a:buFont typeface="Wingdings" panose="05000000000000000000" pitchFamily="2" charset="2"/>
              <a:buChar char="§"/>
            </a:pPr>
            <a:r>
              <a:rPr lang="en-GB" sz="2400" dirty="0"/>
              <a:t> try adjusting the column widths to see how this affects the appearance </a:t>
            </a:r>
            <a:r>
              <a:rPr lang="en-GB" sz="2400" dirty="0" err="1"/>
              <a:t>eg</a:t>
            </a:r>
            <a:r>
              <a:rPr lang="en-GB" sz="2400" dirty="0"/>
              <a:t>. </a:t>
            </a:r>
            <a:r>
              <a:rPr lang="en-GB" sz="2400" b="1" dirty="0"/>
              <a:t>column(3,</a:t>
            </a:r>
            <a:r>
              <a:rPr lang="en-GB" sz="2400" dirty="0"/>
              <a:t> … </a:t>
            </a:r>
            <a:r>
              <a:rPr lang="en-GB" sz="2400" b="1" dirty="0"/>
              <a:t>column(6,</a:t>
            </a:r>
            <a:r>
              <a:rPr lang="en-GB" sz="2400" dirty="0"/>
              <a:t> … </a:t>
            </a:r>
            <a:r>
              <a:rPr lang="en-GB" sz="2400" b="1" dirty="0"/>
              <a:t>column(12,</a:t>
            </a:r>
            <a:r>
              <a:rPr lang="en-GB" sz="2400" dirty="0"/>
              <a:t> … etc.</a:t>
            </a:r>
          </a:p>
        </p:txBody>
      </p:sp>
      <p:pic>
        <p:nvPicPr>
          <p:cNvPr id="6" name="Picture 5"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99774" y="2235150"/>
            <a:ext cx="12025602" cy="2644698"/>
          </a:xfrm>
          <a:prstGeom prst="rect">
            <a:avLst/>
          </a:prstGeom>
          <a:solidFill>
            <a:schemeClr val="bg2"/>
          </a:solidFill>
        </p:spPr>
        <p:txBody>
          <a:bodyPr wrap="square" rtlCol="0">
            <a:spAutoFit/>
          </a:bodyPr>
          <a:lstStyle/>
          <a:p>
            <a:r>
              <a:rPr lang="en-GB" sz="1276" b="1" dirty="0" err="1">
                <a:solidFill>
                  <a:schemeClr val="accent6">
                    <a:lumMod val="75000"/>
                  </a:schemeClr>
                </a:solidFill>
                <a:latin typeface="Courier New" panose="02070309020205020404" pitchFamily="49" charset="0"/>
                <a:cs typeface="Courier New" panose="02070309020205020404" pitchFamily="49" charset="0"/>
              </a:rPr>
              <a:t>tabPanel</a:t>
            </a:r>
            <a:r>
              <a:rPr lang="en-GB" sz="1276" b="1" dirty="0">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"Information"</a:t>
            </a:r>
            <a:r>
              <a:rPr lang="en-GB" sz="1276" b="1" dirty="0">
                <a:latin typeface="Courier New" panose="02070309020205020404" pitchFamily="49" charset="0"/>
                <a:cs typeface="Courier New" panose="02070309020205020404" pitchFamily="49" charset="0"/>
              </a:rPr>
              <a:t>, icon = </a:t>
            </a:r>
            <a:r>
              <a:rPr lang="en-GB" sz="1276" b="1" dirty="0">
                <a:solidFill>
                  <a:schemeClr val="accent6">
                    <a:lumMod val="75000"/>
                  </a:schemeClr>
                </a:solidFill>
                <a:latin typeface="Courier New" panose="02070309020205020404" pitchFamily="49" charset="0"/>
                <a:cs typeface="Courier New" panose="02070309020205020404" pitchFamily="49" charset="0"/>
              </a:rPr>
              <a:t>icon</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"info-circle"</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h2</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"Background Information"</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12</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h4</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b</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"Allergic Conditions"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"Allergic conditions arise from an abnormal reaction of the immune system to a typically harmless </a:t>
            </a:r>
          </a:p>
          <a:p>
            <a:r>
              <a:rPr lang="en-GB" sz="1276" b="1" dirty="0">
                <a:solidFill>
                  <a:srgbClr val="00B050"/>
                </a:solidFill>
                <a:latin typeface="Courier New" panose="02070309020205020404" pitchFamily="49" charset="0"/>
                <a:cs typeface="Courier New" panose="02070309020205020404" pitchFamily="49" charset="0"/>
              </a:rPr>
              <a:t>			  environmental trigger. Allergic conditions have a wide variety of impacts on health, ranging from </a:t>
            </a:r>
          </a:p>
          <a:p>
            <a:r>
              <a:rPr lang="en-GB" sz="1276" b="1" dirty="0">
                <a:solidFill>
                  <a:srgbClr val="00B050"/>
                </a:solidFill>
                <a:latin typeface="Courier New" panose="02070309020205020404" pitchFamily="49" charset="0"/>
                <a:cs typeface="Courier New" panose="02070309020205020404" pitchFamily="49" charset="0"/>
              </a:rPr>
              <a:t>			  those that generally cause only minor symptoms, such as hay fever or conjunctivitis, to those that may be </a:t>
            </a:r>
          </a:p>
          <a:p>
            <a:r>
              <a:rPr lang="en-GB" sz="1276" b="1" dirty="0">
                <a:solidFill>
                  <a:srgbClr val="00B050"/>
                </a:solidFill>
                <a:latin typeface="Courier New" panose="02070309020205020404" pitchFamily="49" charset="0"/>
                <a:cs typeface="Courier New" panose="02070309020205020404" pitchFamily="49" charset="0"/>
              </a:rPr>
              <a:t>			  chronic and disabling, such as asthma, eczema or </a:t>
            </a:r>
            <a:r>
              <a:rPr lang="en-GB" sz="1276" b="1" dirty="0" err="1">
                <a:solidFill>
                  <a:srgbClr val="00B050"/>
                </a:solidFill>
                <a:latin typeface="Courier New" panose="02070309020205020404" pitchFamily="49" charset="0"/>
                <a:cs typeface="Courier New" panose="02070309020205020404" pitchFamily="49" charset="0"/>
              </a:rPr>
              <a:t>urticaria</a:t>
            </a:r>
            <a:r>
              <a:rPr lang="en-GB" sz="1276" b="1" dirty="0">
                <a:solidFill>
                  <a:srgbClr val="00B050"/>
                </a:solidFill>
                <a:latin typeface="Courier New" panose="02070309020205020404" pitchFamily="49" charset="0"/>
                <a:cs typeface="Courier New" panose="02070309020205020404" pitchFamily="49" charset="0"/>
              </a:rPr>
              <a:t> (hives)."</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“More text."</a:t>
            </a:r>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01418052"/>
      </p:ext>
    </p:extLst>
  </p:cSld>
  <p:clrMapOvr>
    <a:masterClrMapping/>
  </p:clrMapOvr>
</p:sld>
</file>

<file path=ppt/theme/theme1.xml><?xml version="1.0" encoding="utf-8"?>
<a:theme xmlns:a="http://schemas.openxmlformats.org/drawingml/2006/main" name="Retrospec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1179</TotalTime>
  <Words>7136</Words>
  <Application>Microsoft Office PowerPoint</Application>
  <PresentationFormat>Custom</PresentationFormat>
  <Paragraphs>503</Paragraphs>
  <Slides>39</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 Black</vt:lpstr>
      <vt:lpstr>Calibri</vt:lpstr>
      <vt:lpstr>Calibri Light</vt:lpstr>
      <vt:lpstr>Courier New</vt:lpstr>
      <vt:lpstr>Wingdings</vt:lpstr>
      <vt:lpstr>Retrospect</vt:lpstr>
      <vt:lpstr>PowerPoint Presentation</vt:lpstr>
      <vt:lpstr>Learning Outcomes – Day 2</vt:lpstr>
      <vt:lpstr>Refresh: dashboard components</vt:lpstr>
      <vt:lpstr>Building a PHS Shiny dashboard</vt:lpstr>
      <vt:lpstr>Building a PHS Shiny dashboard – global.R</vt:lpstr>
      <vt:lpstr>Building a PHS Shiny dashboard – PHS Brand</vt:lpstr>
      <vt:lpstr>Building a PHS Shiny dashboard – UI and Server components</vt:lpstr>
      <vt:lpstr>Building a PHS Shiny dashboard – Introduction tab</vt:lpstr>
      <vt:lpstr>Exercise: Building a PHS Shiny dashboard – Introduction tab</vt:lpstr>
      <vt:lpstr>Building a PHS Shiny dashboard – Introduction tab</vt:lpstr>
      <vt:lpstr>Building a PHS Shiny dashboard – action buttons and modals.</vt:lpstr>
      <vt:lpstr>Building a PHS Shiny dashboard – action buttons and modals.</vt:lpstr>
      <vt:lpstr>Building a PHS Shiny dashboard – Introduction tab</vt:lpstr>
      <vt:lpstr>Building a PHS Shiny dashboard – Allergic conditions data</vt:lpstr>
      <vt:lpstr>Exercise: Building a PHS Shiny dashboard – Allergic conditions data UI</vt:lpstr>
      <vt:lpstr>Exercise: Building a PHS Shiny dashboard – Allergic conditions data UI</vt:lpstr>
      <vt:lpstr>Exercise: Building a PHS Shiny dashboard – Allergic conditions data server</vt:lpstr>
      <vt:lpstr>Exercise: Building a PHS Shiny dashboard – Allergic conditions data server</vt:lpstr>
      <vt:lpstr>Building a PHS Shiny dashboard – Allergic conditions tab</vt:lpstr>
      <vt:lpstr>Building a PHS Shiny dashboard – Asthma exploration tab</vt:lpstr>
      <vt:lpstr>Exercise: Building a PHS Shiny dashboard – Asthma exploration tab UI</vt:lpstr>
      <vt:lpstr>Exercise: Building a PHS Shiny dashboard – Asthma exploration tab UI</vt:lpstr>
      <vt:lpstr>Exercise: Building a PHS Shiny dashboard – Asthma exploration tab UI</vt:lpstr>
      <vt:lpstr>Building a PHS Shiny dashboard – Asthma exploration tab server</vt:lpstr>
      <vt:lpstr>Building a PHS Shiny dashboard – Asthma exploration tab server</vt:lpstr>
      <vt:lpstr>Building a PHS Shiny dashboard – Asthma exploration tab server</vt:lpstr>
      <vt:lpstr>Building a PHS Shiny dashboard – Asthma exploration tab</vt:lpstr>
      <vt:lpstr>Building a PHS Shiny dashboard – Data downloads</vt:lpstr>
      <vt:lpstr>Exercise: Building a PHS Shiny dashboard – Data downloads UI</vt:lpstr>
      <vt:lpstr>Exercise: Building a PHS Shiny dashboard – Data downloads UI</vt:lpstr>
      <vt:lpstr>Exercise: Building a PHS Shiny dashboard – Data downloads server</vt:lpstr>
      <vt:lpstr>Exercise: Building a PHS Shiny dashboard – Data downloads server</vt:lpstr>
      <vt:lpstr>Exercise: Building a PHS Shiny dashboard – Data downloads server</vt:lpstr>
      <vt:lpstr>Building a PHS Shiny dashboard – Data downloads</vt:lpstr>
      <vt:lpstr>Deploying an App</vt:lpstr>
      <vt:lpstr>Deploying an App</vt:lpstr>
      <vt:lpstr>Shiny dashboards and GitHub</vt:lpstr>
      <vt:lpstr>Good Practice</vt:lpstr>
      <vt:lpstr>End of day 2 – any questions?</vt:lpstr>
    </vt:vector>
  </TitlesOfParts>
  <Company>NHS NSS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Downie</dc:creator>
  <cp:lastModifiedBy>Ruben Vine</cp:lastModifiedBy>
  <cp:revision>93</cp:revision>
  <dcterms:created xsi:type="dcterms:W3CDTF">2021-07-29T11:24:38Z</dcterms:created>
  <dcterms:modified xsi:type="dcterms:W3CDTF">2023-01-25T12:32:21Z</dcterms:modified>
</cp:coreProperties>
</file>