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25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96527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328088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237928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694F6C-87BF-4E25-AF2A-BC4BD8C3DBBF}"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82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694F6C-87BF-4E25-AF2A-BC4BD8C3DBBF}" type="datetimeFigureOut">
              <a:rPr lang="en-GB" smtClean="0"/>
              <a:t>05/08/2021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3495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694F6C-87BF-4E25-AF2A-BC4BD8C3DBBF}" type="datetimeFigureOut">
              <a:rPr lang="en-GB" smtClean="0"/>
              <a:t>05/08/2021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306511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694F6C-87BF-4E25-AF2A-BC4BD8C3DBBF}" type="datetimeFigureOut">
              <a:rPr lang="en-GB" smtClean="0"/>
              <a:t>05/08/2021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23738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694F6C-87BF-4E25-AF2A-BC4BD8C3DBBF}" type="datetimeFigureOut">
              <a:rPr lang="en-GB" smtClean="0"/>
              <a:t>05/08/2021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355400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694F6C-87BF-4E25-AF2A-BC4BD8C3DBBF}" type="datetimeFigureOut">
              <a:rPr lang="en-GB" smtClean="0"/>
              <a:t>05/08/2021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01A0F5-47DC-4B5D-82EA-D5E4311DC505}" type="slidenum">
              <a:rPr lang="en-GB" smtClean="0"/>
              <a:t>‹#›</a:t>
            </a:fld>
            <a:endParaRPr lang="en-GB"/>
          </a:p>
        </p:txBody>
      </p:sp>
    </p:spTree>
    <p:extLst>
      <p:ext uri="{BB962C8B-B14F-4D97-AF65-F5344CB8AC3E}">
        <p14:creationId xmlns:p14="http://schemas.microsoft.com/office/powerpoint/2010/main" val="27879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694F6C-87BF-4E25-AF2A-BC4BD8C3DBBF}" type="datetimeFigureOut">
              <a:rPr lang="en-GB" smtClean="0"/>
              <a:t>05/08/2021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13258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694F6C-87BF-4E25-AF2A-BC4BD8C3DBBF}" type="datetimeFigureOut">
              <a:rPr lang="en-GB" smtClean="0"/>
              <a:t>05/08/2021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01A0F5-47DC-4B5D-82EA-D5E4311DC505}"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268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otpho.org.uk/health-wellbeing-and-disease/allergic-conditions/introduction/" TargetMode="External"/><Relationship Id="rId2" Type="http://schemas.openxmlformats.org/officeDocument/2006/relationships/hyperlink" Target="https://fontawesome.com/v5.15/icons?d=gallery&amp;p=2"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jpeg"/><Relationship Id="rId4" Type="http://schemas.openxmlformats.org/officeDocument/2006/relationships/hyperlink" Target="https://www.scotpho.org.uk/health-wellbeing-and-disease/asthma/int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2545" y="2560320"/>
            <a:ext cx="8928983" cy="1754326"/>
          </a:xfrm>
          <a:prstGeom prst="rect">
            <a:avLst/>
          </a:prstGeom>
          <a:noFill/>
        </p:spPr>
        <p:txBody>
          <a:bodyPr wrap="none" rtlCol="0">
            <a:spAutoFit/>
          </a:bodyPr>
          <a:lstStyle/>
          <a:p>
            <a:r>
              <a:rPr lang="en-GB" sz="5400" dirty="0" smtClean="0">
                <a:latin typeface="Arial Black" panose="020B0A04020102020204" pitchFamily="34" charset="0"/>
              </a:rPr>
              <a:t>Introduction to R Shiny</a:t>
            </a:r>
          </a:p>
          <a:p>
            <a:pPr algn="ctr"/>
            <a:r>
              <a:rPr lang="en-GB" sz="5400" dirty="0" smtClean="0">
                <a:latin typeface="Arial Black" panose="020B0A04020102020204" pitchFamily="34" charset="0"/>
              </a:rPr>
              <a:t>Day 2</a:t>
            </a:r>
            <a:endParaRPr lang="en-GB" sz="5400" dirty="0">
              <a:latin typeface="Arial Black" panose="020B0A04020102020204" pitchFamily="34" charset="0"/>
            </a:endParaRPr>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9623" y="421744"/>
            <a:ext cx="4314825" cy="155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Introduction tab</a:t>
            </a:r>
            <a:endParaRPr lang="en-GB" sz="3200" dirty="0"/>
          </a:p>
        </p:txBody>
      </p:sp>
      <p:sp>
        <p:nvSpPr>
          <p:cNvPr id="3" name="Content Placeholder 2"/>
          <p:cNvSpPr>
            <a:spLocks noGrp="1"/>
          </p:cNvSpPr>
          <p:nvPr>
            <p:ph idx="1"/>
          </p:nvPr>
        </p:nvSpPr>
        <p:spPr/>
        <p:txBody>
          <a:bodyPr/>
          <a:lstStyle/>
          <a:p>
            <a:r>
              <a:rPr lang="en-GB" dirty="0" smtClean="0"/>
              <a:t>Now we’ve got an introduction tab with loads of background information on our dashboard. </a:t>
            </a:r>
          </a:p>
          <a:p>
            <a:r>
              <a:rPr lang="en-GB" dirty="0" smtClean="0"/>
              <a:t>Let’s say we’re going to be regularly updating our dashboard. It’s a great idea to add an information box letting users know when updates are due.</a:t>
            </a:r>
          </a:p>
          <a:p>
            <a:r>
              <a:rPr lang="en-GB" dirty="0" smtClean="0"/>
              <a:t>We’re going to do this by introducing a few new shiny functions, in simple terms, an action button which users can click to open a pop-up information box.</a:t>
            </a:r>
          </a:p>
          <a:p>
            <a:r>
              <a:rPr lang="en-GB" dirty="0" smtClean="0"/>
              <a:t>These buttons and pop-up boxes are great for when you have excess information which may be important, but you don’t want it to be present on the face of your dashboard at all times.</a:t>
            </a:r>
          </a:p>
          <a:p>
            <a:r>
              <a:rPr lang="en-GB" dirty="0" smtClean="0"/>
              <a:t>Now it’s time to delve back into the server, as well as the UI.</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45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action buttons and modals.</a:t>
            </a:r>
            <a:endParaRPr lang="en-GB" sz="3200" dirty="0"/>
          </a:p>
        </p:txBody>
      </p:sp>
      <p:sp>
        <p:nvSpPr>
          <p:cNvPr id="3" name="Content Placeholder 2"/>
          <p:cNvSpPr>
            <a:spLocks noGrp="1"/>
          </p:cNvSpPr>
          <p:nvPr>
            <p:ph idx="1"/>
          </p:nvPr>
        </p:nvSpPr>
        <p:spPr>
          <a:xfrm>
            <a:off x="1097280" y="1845733"/>
            <a:ext cx="10058400" cy="540019"/>
          </a:xfrm>
        </p:spPr>
        <p:txBody>
          <a:bodyPr>
            <a:normAutofit/>
          </a:bodyPr>
          <a:lstStyle/>
          <a:p>
            <a:r>
              <a:rPr lang="en-GB" sz="1600" dirty="0" smtClean="0"/>
              <a:t>Let’s start with the UI. We make a short and simple addition to the code that will cause an action button to appear on our introduction tab.</a:t>
            </a:r>
            <a:endParaRPr lang="en-GB" sz="16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868502" y="2385752"/>
            <a:ext cx="8515956" cy="1964626"/>
          </a:xfrm>
          <a:prstGeom prst="rect">
            <a:avLst/>
          </a:prstGeom>
        </p:spPr>
      </p:pic>
      <p:cxnSp>
        <p:nvCxnSpPr>
          <p:cNvPr id="6" name="Straight Arrow Connector 5"/>
          <p:cNvCxnSpPr/>
          <p:nvPr/>
        </p:nvCxnSpPr>
        <p:spPr>
          <a:xfrm flipH="1">
            <a:off x="7040882" y="3108960"/>
            <a:ext cx="1371598" cy="249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1105593" y="4359301"/>
            <a:ext cx="10199716" cy="148454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600" dirty="0" smtClean="0"/>
              <a:t>We use </a:t>
            </a:r>
            <a:r>
              <a:rPr lang="en-GB" sz="1600" b="1" dirty="0" smtClean="0"/>
              <a:t>column()</a:t>
            </a:r>
            <a:r>
              <a:rPr lang="en-GB" sz="1600" dirty="0" smtClean="0"/>
              <a:t> to set where our action button will appear (you may need to play with column widths in real situations).</a:t>
            </a:r>
          </a:p>
          <a:p>
            <a:r>
              <a:rPr lang="en-GB" sz="1600" b="1" dirty="0" err="1" smtClean="0"/>
              <a:t>actionButton</a:t>
            </a:r>
            <a:r>
              <a:rPr lang="en-GB" sz="1600" b="1" dirty="0" smtClean="0"/>
              <a:t>()</a:t>
            </a:r>
            <a:r>
              <a:rPr lang="en-GB" sz="1600" dirty="0" smtClean="0"/>
              <a:t> creates the actual button we see and click on within the tab. We require three arguments here:</a:t>
            </a:r>
          </a:p>
          <a:p>
            <a:pPr lvl="1">
              <a:buFont typeface="Wingdings" panose="05000000000000000000" pitchFamily="2" charset="2"/>
              <a:buChar char="§"/>
            </a:pPr>
            <a:r>
              <a:rPr lang="en-GB" sz="1400" dirty="0"/>
              <a:t> </a:t>
            </a:r>
            <a:r>
              <a:rPr lang="en-GB" sz="1400" dirty="0" smtClean="0"/>
              <a:t>“</a:t>
            </a:r>
            <a:r>
              <a:rPr lang="en-GB" sz="1400" dirty="0" err="1" smtClean="0"/>
              <a:t>new_next</a:t>
            </a:r>
            <a:r>
              <a:rPr lang="en-GB" sz="1400" dirty="0" smtClean="0"/>
              <a:t>” is the name we’re giving for the </a:t>
            </a:r>
            <a:r>
              <a:rPr lang="en-GB" sz="1400" b="1" dirty="0" err="1" smtClean="0"/>
              <a:t>inputId</a:t>
            </a:r>
            <a:r>
              <a:rPr lang="en-GB" sz="1400" dirty="0" smtClean="0"/>
              <a:t> (we’ve looking at </a:t>
            </a:r>
            <a:r>
              <a:rPr lang="en-GB" sz="1400" b="1" dirty="0" err="1" smtClean="0"/>
              <a:t>inputIds</a:t>
            </a:r>
            <a:r>
              <a:rPr lang="en-GB" sz="1400" dirty="0" smtClean="0"/>
              <a:t> before in drop-down menus etc.)</a:t>
            </a:r>
          </a:p>
          <a:p>
            <a:pPr lvl="1">
              <a:buFont typeface="Wingdings" panose="05000000000000000000" pitchFamily="2" charset="2"/>
              <a:buChar char="§"/>
            </a:pPr>
            <a:r>
              <a:rPr lang="en-GB" sz="1400" dirty="0"/>
              <a:t> </a:t>
            </a:r>
            <a:r>
              <a:rPr lang="en-GB" sz="1400" dirty="0" smtClean="0"/>
              <a:t>“New content and future updates” is the </a:t>
            </a:r>
            <a:r>
              <a:rPr lang="en-GB" sz="1400" b="1" dirty="0" smtClean="0"/>
              <a:t>label</a:t>
            </a:r>
            <a:r>
              <a:rPr lang="en-GB" sz="1400" dirty="0" smtClean="0"/>
              <a:t> we’re putting on the button. The user will see this.</a:t>
            </a:r>
          </a:p>
          <a:p>
            <a:pPr lvl="1">
              <a:buFont typeface="Wingdings" panose="05000000000000000000" pitchFamily="2" charset="2"/>
              <a:buChar char="§"/>
            </a:pPr>
            <a:r>
              <a:rPr lang="en-GB" sz="1400" dirty="0" smtClean="0"/>
              <a:t>  And </a:t>
            </a:r>
            <a:r>
              <a:rPr lang="en-GB" sz="1400" b="1" dirty="0" smtClean="0"/>
              <a:t>icon()</a:t>
            </a:r>
            <a:r>
              <a:rPr lang="en-GB" sz="1400" dirty="0" smtClean="0"/>
              <a:t>, we’ve used many times before</a:t>
            </a:r>
            <a:r>
              <a:rPr lang="en-GB" sz="1400" dirty="0" smtClean="0"/>
              <a:t>.</a:t>
            </a:r>
            <a:endParaRPr lang="en-GB" sz="1400" dirty="0" smtClean="0"/>
          </a:p>
          <a:p>
            <a:pPr lvl="1">
              <a:buFont typeface="Wingdings" panose="05000000000000000000" pitchFamily="2" charset="2"/>
              <a:buChar char="§"/>
            </a:pPr>
            <a:endParaRPr lang="en-GB" sz="1400" dirty="0" smtClean="0"/>
          </a:p>
          <a:p>
            <a:endParaRPr lang="en-GB" sz="1600" dirty="0"/>
          </a:p>
        </p:txBody>
      </p:sp>
      <p:sp>
        <p:nvSpPr>
          <p:cNvPr id="9" name="Content Placeholder 2"/>
          <p:cNvSpPr txBox="1">
            <a:spLocks/>
          </p:cNvSpPr>
          <p:nvPr/>
        </p:nvSpPr>
        <p:spPr>
          <a:xfrm>
            <a:off x="1105593" y="5936201"/>
            <a:ext cx="10058400" cy="5400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600" b="1" dirty="0" smtClean="0"/>
              <a:t>Key point: Try running the app with this code added, but WITHOUT adding to the server – what happens?</a:t>
            </a:r>
            <a:endParaRPr lang="en-GB" sz="1600" b="1" dirty="0"/>
          </a:p>
        </p:txBody>
      </p:sp>
    </p:spTree>
    <p:extLst>
      <p:ext uri="{BB962C8B-B14F-4D97-AF65-F5344CB8AC3E}">
        <p14:creationId xmlns:p14="http://schemas.microsoft.com/office/powerpoint/2010/main" val="353747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t>
            </a:r>
            <a:r>
              <a:rPr lang="en-GB" sz="3200" b="1" dirty="0" smtClean="0">
                <a:latin typeface="Arial Black" panose="020B0A04020102020204" pitchFamily="34" charset="0"/>
              </a:rPr>
              <a:t>action buttons and modals.</a:t>
            </a:r>
            <a:endParaRPr lang="en-GB" sz="3200" dirty="0"/>
          </a:p>
        </p:txBody>
      </p:sp>
      <p:sp>
        <p:nvSpPr>
          <p:cNvPr id="3" name="Content Placeholder 2"/>
          <p:cNvSpPr>
            <a:spLocks noGrp="1"/>
          </p:cNvSpPr>
          <p:nvPr>
            <p:ph idx="1"/>
          </p:nvPr>
        </p:nvSpPr>
        <p:spPr>
          <a:xfrm>
            <a:off x="1097280" y="1845734"/>
            <a:ext cx="10058400" cy="382683"/>
          </a:xfrm>
        </p:spPr>
        <p:txBody>
          <a:bodyPr>
            <a:normAutofit/>
          </a:bodyPr>
          <a:lstStyle/>
          <a:p>
            <a:r>
              <a:rPr lang="en-GB" sz="1800" dirty="0" smtClean="0"/>
              <a:t>Let’s look to the server, where we’ll create the “behind the scenes” effect of our action button.</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16080" y="2353111"/>
            <a:ext cx="5300222" cy="1770005"/>
          </a:xfrm>
          <a:prstGeom prst="rect">
            <a:avLst/>
          </a:prstGeom>
        </p:spPr>
      </p:pic>
      <p:sp>
        <p:nvSpPr>
          <p:cNvPr id="6" name="TextBox 5"/>
          <p:cNvSpPr txBox="1"/>
          <p:nvPr/>
        </p:nvSpPr>
        <p:spPr>
          <a:xfrm>
            <a:off x="6066180" y="2420205"/>
            <a:ext cx="5726964" cy="1569660"/>
          </a:xfrm>
          <a:prstGeom prst="rect">
            <a:avLst/>
          </a:prstGeom>
          <a:noFill/>
        </p:spPr>
        <p:txBody>
          <a:bodyPr wrap="square" rtlCol="0">
            <a:spAutoFit/>
          </a:bodyPr>
          <a:lstStyle/>
          <a:p>
            <a:r>
              <a:rPr lang="en-GB" sz="1600" dirty="0" smtClean="0"/>
              <a:t>Here we introduce another reactive element called </a:t>
            </a:r>
            <a:r>
              <a:rPr lang="en-GB" sz="1600" dirty="0" err="1" smtClean="0"/>
              <a:t>observeEvent</a:t>
            </a:r>
            <a:r>
              <a:rPr lang="en-GB" sz="1600" dirty="0" smtClean="0"/>
              <a:t>().</a:t>
            </a:r>
          </a:p>
          <a:p>
            <a:r>
              <a:rPr lang="en-GB" sz="1600" dirty="0" smtClean="0"/>
              <a:t>This responds to “event-like” reactive inputs, such as the user clicking an action button.</a:t>
            </a:r>
          </a:p>
          <a:p>
            <a:endParaRPr lang="en-GB" sz="1600" dirty="0"/>
          </a:p>
          <a:p>
            <a:r>
              <a:rPr lang="en-GB" sz="1600" dirty="0" smtClean="0"/>
              <a:t>We’re setting the input as “</a:t>
            </a:r>
            <a:r>
              <a:rPr lang="en-GB" sz="1600" dirty="0" err="1" smtClean="0"/>
              <a:t>new_next</a:t>
            </a:r>
            <a:r>
              <a:rPr lang="en-GB" sz="1600" dirty="0" smtClean="0"/>
              <a:t>” </a:t>
            </a:r>
            <a:r>
              <a:rPr lang="en-GB" sz="1600" b="1" dirty="0" smtClean="0"/>
              <a:t>– remember this matches what we’ve named it in the UI!</a:t>
            </a:r>
          </a:p>
        </p:txBody>
      </p:sp>
      <p:sp>
        <p:nvSpPr>
          <p:cNvPr id="8" name="TextBox 7"/>
          <p:cNvSpPr txBox="1"/>
          <p:nvPr/>
        </p:nvSpPr>
        <p:spPr>
          <a:xfrm>
            <a:off x="822961" y="4381105"/>
            <a:ext cx="11205556" cy="584775"/>
          </a:xfrm>
          <a:prstGeom prst="rect">
            <a:avLst/>
          </a:prstGeom>
          <a:noFill/>
        </p:spPr>
        <p:txBody>
          <a:bodyPr wrap="square" rtlCol="0">
            <a:spAutoFit/>
          </a:bodyPr>
          <a:lstStyle/>
          <a:p>
            <a:r>
              <a:rPr lang="en-GB" sz="1600" b="1" dirty="0" err="1" smtClean="0"/>
              <a:t>showModal</a:t>
            </a:r>
            <a:r>
              <a:rPr lang="en-GB" sz="1600" b="1" dirty="0" smtClean="0"/>
              <a:t>() </a:t>
            </a:r>
            <a:r>
              <a:rPr lang="en-GB" sz="1600" dirty="0" smtClean="0"/>
              <a:t>and </a:t>
            </a:r>
            <a:r>
              <a:rPr lang="en-GB" sz="1600" b="1" dirty="0" err="1" smtClean="0"/>
              <a:t>modalDialog</a:t>
            </a:r>
            <a:r>
              <a:rPr lang="en-GB" sz="1600" b="1" dirty="0" smtClean="0"/>
              <a:t>() </a:t>
            </a:r>
            <a:r>
              <a:rPr lang="en-GB" sz="1600" dirty="0" smtClean="0"/>
              <a:t>are relatively self explanatory. The first tells the modal to appear when the action button is clicked. The latter allows us to add text to the modal, in this case, a heading and bullet points highlighting key dates.</a:t>
            </a:r>
            <a:endParaRPr lang="en-GB" sz="1600" b="1" dirty="0"/>
          </a:p>
        </p:txBody>
      </p:sp>
      <p:sp>
        <p:nvSpPr>
          <p:cNvPr id="9" name="TextBox 8"/>
          <p:cNvSpPr txBox="1"/>
          <p:nvPr/>
        </p:nvSpPr>
        <p:spPr>
          <a:xfrm>
            <a:off x="822961" y="5064732"/>
            <a:ext cx="11205556" cy="584775"/>
          </a:xfrm>
          <a:prstGeom prst="rect">
            <a:avLst/>
          </a:prstGeom>
          <a:noFill/>
        </p:spPr>
        <p:txBody>
          <a:bodyPr wrap="square" rtlCol="0">
            <a:spAutoFit/>
          </a:bodyPr>
          <a:lstStyle/>
          <a:p>
            <a:r>
              <a:rPr lang="en-GB" sz="1600" dirty="0" smtClean="0"/>
              <a:t>Other important arguments within </a:t>
            </a:r>
            <a:r>
              <a:rPr lang="en-GB" sz="1600" b="1" dirty="0" err="1" smtClean="0"/>
              <a:t>showModal</a:t>
            </a:r>
            <a:r>
              <a:rPr lang="en-GB" sz="1600" b="1" dirty="0" smtClean="0"/>
              <a:t>() </a:t>
            </a:r>
            <a:r>
              <a:rPr lang="en-GB" sz="1600" dirty="0" smtClean="0"/>
              <a:t>include setting the </a:t>
            </a:r>
            <a:r>
              <a:rPr lang="en-GB" sz="1600" b="1" dirty="0" smtClean="0"/>
              <a:t>size</a:t>
            </a:r>
            <a:r>
              <a:rPr lang="en-GB" sz="1600" dirty="0" smtClean="0"/>
              <a:t>, enabling </a:t>
            </a:r>
            <a:r>
              <a:rPr lang="en-GB" sz="1600" b="1" dirty="0" err="1" smtClean="0"/>
              <a:t>easyClose</a:t>
            </a:r>
            <a:r>
              <a:rPr lang="en-GB" sz="1600" b="1" dirty="0" smtClean="0"/>
              <a:t> </a:t>
            </a:r>
            <a:r>
              <a:rPr lang="en-GB" sz="1600" dirty="0" smtClean="0"/>
              <a:t>(click anywhere on app to close) and adding an escape button (or “</a:t>
            </a:r>
            <a:r>
              <a:rPr lang="en-GB" sz="1600" b="1" dirty="0" err="1" smtClean="0"/>
              <a:t>modalButton</a:t>
            </a:r>
            <a:r>
              <a:rPr lang="en-GB" sz="1600" b="1" dirty="0" smtClean="0"/>
              <a:t>”</a:t>
            </a:r>
            <a:r>
              <a:rPr lang="en-GB" sz="1600" dirty="0" smtClean="0"/>
              <a:t>) to the </a:t>
            </a:r>
            <a:r>
              <a:rPr lang="en-GB" sz="1600" b="1" dirty="0" smtClean="0"/>
              <a:t>footer</a:t>
            </a:r>
            <a:r>
              <a:rPr lang="en-GB" sz="1600" dirty="0" smtClean="0"/>
              <a:t> of the modal, enabling it to be closed this way as well. </a:t>
            </a:r>
            <a:endParaRPr lang="en-GB" sz="1600" b="1" dirty="0"/>
          </a:p>
        </p:txBody>
      </p:sp>
    </p:spTree>
    <p:extLst>
      <p:ext uri="{BB962C8B-B14F-4D97-AF65-F5344CB8AC3E}">
        <p14:creationId xmlns:p14="http://schemas.microsoft.com/office/powerpoint/2010/main" val="332027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Introduction tab</a:t>
            </a:r>
            <a:endParaRPr lang="en-GB" sz="32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26992" y="2628554"/>
            <a:ext cx="6287629" cy="3315046"/>
          </a:xfrm>
          <a:prstGeom prst="rect">
            <a:avLst/>
          </a:prstGeom>
        </p:spPr>
      </p:pic>
      <p:pic>
        <p:nvPicPr>
          <p:cNvPr id="6" name="Picture 5"/>
          <p:cNvPicPr>
            <a:picLocks noChangeAspect="1"/>
          </p:cNvPicPr>
          <p:nvPr/>
        </p:nvPicPr>
        <p:blipFill>
          <a:blip r:embed="rId4"/>
          <a:stretch>
            <a:fillRect/>
          </a:stretch>
        </p:blipFill>
        <p:spPr>
          <a:xfrm>
            <a:off x="6211685" y="2111952"/>
            <a:ext cx="5426133" cy="2300209"/>
          </a:xfrm>
          <a:prstGeom prst="rect">
            <a:avLst/>
          </a:prstGeom>
        </p:spPr>
      </p:pic>
    </p:spTree>
    <p:extLst>
      <p:ext uri="{BB962C8B-B14F-4D97-AF65-F5344CB8AC3E}">
        <p14:creationId xmlns:p14="http://schemas.microsoft.com/office/powerpoint/2010/main" val="291719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t>
            </a:r>
            <a:r>
              <a:rPr lang="en-GB" sz="3200" b="1" dirty="0" smtClean="0">
                <a:latin typeface="Arial Black" panose="020B0A04020102020204" pitchFamily="34" charset="0"/>
              </a:rPr>
              <a:t>Allergic conditions data</a:t>
            </a:r>
            <a:endParaRPr lang="en-GB" sz="3200" dirty="0"/>
          </a:p>
        </p:txBody>
      </p:sp>
      <p:sp>
        <p:nvSpPr>
          <p:cNvPr id="3" name="Content Placeholder 2"/>
          <p:cNvSpPr>
            <a:spLocks noGrp="1"/>
          </p:cNvSpPr>
          <p:nvPr>
            <p:ph idx="1"/>
          </p:nvPr>
        </p:nvSpPr>
        <p:spPr>
          <a:xfrm>
            <a:off x="1097280" y="1845734"/>
            <a:ext cx="10058400" cy="2784455"/>
          </a:xfrm>
        </p:spPr>
        <p:txBody>
          <a:bodyPr/>
          <a:lstStyle/>
          <a:p>
            <a:r>
              <a:rPr lang="en-GB" sz="1800" dirty="0" smtClean="0"/>
              <a:t>Now we’re going to make a tab to display our allergies chart. </a:t>
            </a:r>
          </a:p>
          <a:p>
            <a:r>
              <a:rPr lang="en-GB" sz="1800" dirty="0" smtClean="0"/>
              <a:t>I’ve given you the data file and prepared </a:t>
            </a:r>
            <a:r>
              <a:rPr lang="en-GB" sz="1800" dirty="0" err="1" smtClean="0"/>
              <a:t>global.R</a:t>
            </a:r>
            <a:r>
              <a:rPr lang="en-GB" sz="1800" dirty="0" smtClean="0"/>
              <a:t> script. Run and open the </a:t>
            </a:r>
            <a:r>
              <a:rPr lang="en-GB" sz="1800" b="1" dirty="0" err="1" smtClean="0"/>
              <a:t>data_allergy</a:t>
            </a:r>
            <a:r>
              <a:rPr lang="en-GB" sz="1800" dirty="0"/>
              <a:t> </a:t>
            </a:r>
            <a:r>
              <a:rPr lang="en-GB" sz="1800" dirty="0" smtClean="0"/>
              <a:t>object which contains our allergy data. Have a look at the data – column names, variable names etc. to get a feel for where some of the labels and inputs may be coming from.</a:t>
            </a:r>
          </a:p>
          <a:p>
            <a:endParaRPr lang="en-GB" sz="1800" dirty="0"/>
          </a:p>
          <a:p>
            <a:r>
              <a:rPr lang="en-GB" sz="1800" dirty="0" smtClean="0"/>
              <a:t>Our aim is to create an interactive </a:t>
            </a:r>
            <a:r>
              <a:rPr lang="en-GB" sz="1800" dirty="0" err="1" smtClean="0"/>
              <a:t>plotly</a:t>
            </a:r>
            <a:r>
              <a:rPr lang="en-GB" sz="1800" dirty="0" smtClean="0"/>
              <a:t> chart which responds to user inputs:</a:t>
            </a:r>
          </a:p>
          <a:p>
            <a:pPr lvl="2">
              <a:buFont typeface="Wingdings" panose="05000000000000000000" pitchFamily="2" charset="2"/>
              <a:buChar char="§"/>
            </a:pPr>
            <a:r>
              <a:rPr lang="en-GB" sz="1600" dirty="0" smtClean="0"/>
              <a:t> A drop down menu to select either rate or crude number.</a:t>
            </a:r>
          </a:p>
          <a:p>
            <a:pPr lvl="2">
              <a:buFont typeface="Wingdings" panose="05000000000000000000" pitchFamily="2" charset="2"/>
              <a:buChar char="§"/>
            </a:pPr>
            <a:r>
              <a:rPr lang="en-GB" sz="1600" dirty="0" smtClean="0"/>
              <a:t> A selection box which allows us to put data for up to 4 allergic conditions on the line chart at once.</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097280" y="5015655"/>
            <a:ext cx="10058400" cy="43749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dirty="0" smtClean="0"/>
              <a:t>We can also include some headings and text above the chart for extra information.</a:t>
            </a:r>
          </a:p>
        </p:txBody>
      </p:sp>
    </p:spTree>
    <p:extLst>
      <p:ext uri="{BB962C8B-B14F-4D97-AF65-F5344CB8AC3E}">
        <p14:creationId xmlns:p14="http://schemas.microsoft.com/office/powerpoint/2010/main" val="424612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Arial Black" panose="020B0A04020102020204" pitchFamily="34" charset="0"/>
              </a:rPr>
              <a:t>Exercise: Building </a:t>
            </a:r>
            <a:r>
              <a:rPr lang="en-GB" sz="3200" b="1" dirty="0">
                <a:latin typeface="Arial Black" panose="020B0A04020102020204" pitchFamily="34" charset="0"/>
              </a:rPr>
              <a:t>a PHS Shiny dashboard – Allergic conditions </a:t>
            </a:r>
            <a:r>
              <a:rPr lang="en-GB" sz="3200" b="1" dirty="0" smtClean="0">
                <a:latin typeface="Arial Black" panose="020B0A04020102020204" pitchFamily="34" charset="0"/>
              </a:rPr>
              <a:t>data UI</a:t>
            </a:r>
            <a:endParaRPr lang="en-GB" sz="3200" dirty="0"/>
          </a:p>
        </p:txBody>
      </p:sp>
      <p:sp>
        <p:nvSpPr>
          <p:cNvPr id="3" name="Content Placeholder 2"/>
          <p:cNvSpPr>
            <a:spLocks noGrp="1"/>
          </p:cNvSpPr>
          <p:nvPr>
            <p:ph idx="1"/>
          </p:nvPr>
        </p:nvSpPr>
        <p:spPr>
          <a:xfrm>
            <a:off x="1097280" y="1845733"/>
            <a:ext cx="10058400" cy="2027998"/>
          </a:xfrm>
        </p:spPr>
        <p:txBody>
          <a:bodyPr>
            <a:normAutofit/>
          </a:bodyPr>
          <a:lstStyle/>
          <a:p>
            <a:r>
              <a:rPr lang="en-GB" sz="1800" dirty="0" smtClean="0"/>
              <a:t>As with before, we’ll begin with the UI. We need to use </a:t>
            </a:r>
            <a:r>
              <a:rPr lang="en-GB" sz="1800" b="1" dirty="0" err="1" smtClean="0"/>
              <a:t>tabPanel</a:t>
            </a:r>
            <a:r>
              <a:rPr lang="en-GB" sz="1800" b="1" dirty="0" smtClean="0"/>
              <a:t>() </a:t>
            </a:r>
            <a:r>
              <a:rPr lang="en-GB" sz="1800" dirty="0" smtClean="0"/>
              <a:t>again underneath the first, to create another new tab within our navigation bar, this will appear next to our pre-existing Information tab.</a:t>
            </a:r>
          </a:p>
          <a:p>
            <a:pPr>
              <a:buFont typeface="Wingdings" panose="05000000000000000000" pitchFamily="2" charset="2"/>
              <a:buChar char="§"/>
            </a:pPr>
            <a:r>
              <a:rPr lang="en-GB" sz="1800" dirty="0" smtClean="0"/>
              <a:t> Give your new tab a title and icon.</a:t>
            </a:r>
          </a:p>
          <a:p>
            <a:pPr>
              <a:buFont typeface="Wingdings" panose="05000000000000000000" pitchFamily="2" charset="2"/>
              <a:buChar char="§"/>
            </a:pPr>
            <a:r>
              <a:rPr lang="en-GB" sz="1800" dirty="0"/>
              <a:t> </a:t>
            </a:r>
            <a:r>
              <a:rPr lang="en-GB" sz="1800" dirty="0" smtClean="0"/>
              <a:t>Add a heading and some text within the tab (this can really be anything you like, we just need to build a habit of understanding layout and design).</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17405" y="3807537"/>
            <a:ext cx="11172825" cy="1504950"/>
          </a:xfrm>
          <a:prstGeom prst="rect">
            <a:avLst/>
          </a:prstGeom>
        </p:spPr>
      </p:pic>
      <p:sp>
        <p:nvSpPr>
          <p:cNvPr id="6" name="TextBox 5"/>
          <p:cNvSpPr txBox="1"/>
          <p:nvPr/>
        </p:nvSpPr>
        <p:spPr>
          <a:xfrm>
            <a:off x="4850476" y="5444838"/>
            <a:ext cx="2552007" cy="369332"/>
          </a:xfrm>
          <a:prstGeom prst="rect">
            <a:avLst/>
          </a:prstGeom>
          <a:noFill/>
        </p:spPr>
        <p:txBody>
          <a:bodyPr wrap="square" rtlCol="0">
            <a:spAutoFit/>
          </a:bodyPr>
          <a:lstStyle/>
          <a:p>
            <a:r>
              <a:rPr lang="en-GB" dirty="0" smtClean="0"/>
              <a:t>Add any text you like.</a:t>
            </a:r>
            <a:endParaRPr lang="en-GB" dirty="0"/>
          </a:p>
        </p:txBody>
      </p:sp>
    </p:spTree>
    <p:extLst>
      <p:ext uri="{BB962C8B-B14F-4D97-AF65-F5344CB8AC3E}">
        <p14:creationId xmlns:p14="http://schemas.microsoft.com/office/powerpoint/2010/main" val="136317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Allergic conditions data UI</a:t>
            </a:r>
            <a:endParaRPr lang="en-GB" sz="3200" dirty="0"/>
          </a:p>
        </p:txBody>
      </p:sp>
      <p:sp>
        <p:nvSpPr>
          <p:cNvPr id="3" name="Content Placeholder 2"/>
          <p:cNvSpPr>
            <a:spLocks noGrp="1"/>
          </p:cNvSpPr>
          <p:nvPr>
            <p:ph idx="1"/>
          </p:nvPr>
        </p:nvSpPr>
        <p:spPr>
          <a:xfrm>
            <a:off x="1097280" y="1845734"/>
            <a:ext cx="10058400" cy="473517"/>
          </a:xfrm>
        </p:spPr>
        <p:txBody>
          <a:bodyPr/>
          <a:lstStyle/>
          <a:p>
            <a:r>
              <a:rPr lang="en-GB" dirty="0" smtClean="0"/>
              <a:t>Now we’ll write the UI code for our user inputs and chart output. </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22751" y="2458539"/>
            <a:ext cx="6201660" cy="2263090"/>
          </a:xfrm>
          <a:prstGeom prst="rect">
            <a:avLst/>
          </a:prstGeom>
        </p:spPr>
      </p:pic>
      <p:sp>
        <p:nvSpPr>
          <p:cNvPr id="6" name="TextBox 5"/>
          <p:cNvSpPr txBox="1"/>
          <p:nvPr/>
        </p:nvSpPr>
        <p:spPr>
          <a:xfrm>
            <a:off x="6783186" y="2466699"/>
            <a:ext cx="5062450" cy="2246769"/>
          </a:xfrm>
          <a:prstGeom prst="rect">
            <a:avLst/>
          </a:prstGeom>
          <a:noFill/>
        </p:spPr>
        <p:txBody>
          <a:bodyPr wrap="square" rtlCol="0">
            <a:spAutoFit/>
          </a:bodyPr>
          <a:lstStyle/>
          <a:p>
            <a:r>
              <a:rPr lang="en-GB" sz="1400" dirty="0" smtClean="0"/>
              <a:t>We’ll use </a:t>
            </a:r>
            <a:r>
              <a:rPr lang="en-GB" sz="1400" dirty="0" err="1" smtClean="0"/>
              <a:t>fluidRow</a:t>
            </a:r>
            <a:r>
              <a:rPr lang="en-GB" sz="1400" dirty="0" smtClean="0"/>
              <a:t>() to put two user input menus above the chart. </a:t>
            </a:r>
            <a:r>
              <a:rPr lang="en-GB" sz="1400" b="1" dirty="0" smtClean="0"/>
              <a:t>Hint: play around with column widths to see how the layout changes.</a:t>
            </a:r>
          </a:p>
          <a:p>
            <a:endParaRPr lang="en-GB" sz="1400" b="1" dirty="0"/>
          </a:p>
          <a:p>
            <a:r>
              <a:rPr lang="en-GB" sz="1400" dirty="0" smtClean="0"/>
              <a:t>We’ve used the </a:t>
            </a:r>
            <a:r>
              <a:rPr lang="en-GB" sz="1400" dirty="0" err="1" smtClean="0"/>
              <a:t>shinyWidget</a:t>
            </a:r>
            <a:r>
              <a:rPr lang="en-GB" sz="1400" dirty="0" smtClean="0"/>
              <a:t> “</a:t>
            </a:r>
            <a:r>
              <a:rPr lang="en-GB" sz="1400" b="1" dirty="0" err="1" smtClean="0"/>
              <a:t>selectInput</a:t>
            </a:r>
            <a:r>
              <a:rPr lang="en-GB" sz="1400" b="1" dirty="0" smtClean="0"/>
              <a:t>()</a:t>
            </a:r>
            <a:r>
              <a:rPr lang="en-GB" sz="1400" dirty="0" smtClean="0"/>
              <a:t>” before, where we set an </a:t>
            </a:r>
            <a:r>
              <a:rPr lang="en-GB" sz="1400" dirty="0" err="1" smtClean="0"/>
              <a:t>inputId</a:t>
            </a:r>
            <a:r>
              <a:rPr lang="en-GB" sz="1400" dirty="0" smtClean="0"/>
              <a:t>, a label for the menu, and choices from the data. </a:t>
            </a:r>
            <a:r>
              <a:rPr lang="en-GB" sz="1400" b="1" dirty="0" err="1" smtClean="0"/>
              <a:t>selectizeInput</a:t>
            </a:r>
            <a:r>
              <a:rPr lang="en-GB" sz="1400" b="1" dirty="0" smtClean="0"/>
              <a:t>() </a:t>
            </a:r>
            <a:r>
              <a:rPr lang="en-GB" sz="1400" dirty="0" smtClean="0"/>
              <a:t>works in much the same way, but allows us to select multiple inputs for the chart – in this case, a maximum of four. </a:t>
            </a:r>
            <a:r>
              <a:rPr lang="en-GB" sz="1400" b="1" dirty="0" smtClean="0"/>
              <a:t>Note that in this case we’ve used “</a:t>
            </a:r>
            <a:r>
              <a:rPr lang="en-GB" sz="1400" b="1" dirty="0" err="1" smtClean="0"/>
              <a:t>conditions_list</a:t>
            </a:r>
            <a:r>
              <a:rPr lang="en-GB" sz="1400" b="1" dirty="0" smtClean="0"/>
              <a:t>” for our choices – this was defined in the </a:t>
            </a:r>
            <a:r>
              <a:rPr lang="en-GB" sz="1400" b="1" dirty="0" err="1" smtClean="0"/>
              <a:t>global.R</a:t>
            </a:r>
            <a:r>
              <a:rPr lang="en-GB" sz="1400" b="1" dirty="0" smtClean="0"/>
              <a:t> script!</a:t>
            </a:r>
            <a:endParaRPr lang="en-GB" sz="1400" b="1" dirty="0"/>
          </a:p>
        </p:txBody>
      </p:sp>
      <p:sp>
        <p:nvSpPr>
          <p:cNvPr id="7" name="Content Placeholder 2"/>
          <p:cNvSpPr txBox="1">
            <a:spLocks/>
          </p:cNvSpPr>
          <p:nvPr/>
        </p:nvSpPr>
        <p:spPr>
          <a:xfrm>
            <a:off x="759229" y="4975576"/>
            <a:ext cx="10612582" cy="13485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600" dirty="0" smtClean="0"/>
              <a:t>As we’re creating interactive charts, we’ll be using </a:t>
            </a:r>
            <a:r>
              <a:rPr lang="en-GB" sz="1600" b="1" dirty="0" err="1" smtClean="0"/>
              <a:t>plotlyOutput</a:t>
            </a:r>
            <a:r>
              <a:rPr lang="en-GB" sz="1600" b="1" dirty="0" smtClean="0"/>
              <a:t>() </a:t>
            </a:r>
            <a:r>
              <a:rPr lang="en-GB" sz="1600" dirty="0" smtClean="0"/>
              <a:t>instead of </a:t>
            </a:r>
            <a:r>
              <a:rPr lang="en-GB" sz="1600" b="1" dirty="0" err="1" smtClean="0"/>
              <a:t>plotOutput</a:t>
            </a:r>
            <a:r>
              <a:rPr lang="en-GB" sz="1600" b="1" dirty="0" smtClean="0"/>
              <a:t>().</a:t>
            </a:r>
            <a:r>
              <a:rPr lang="en-GB" sz="1600" dirty="0" smtClean="0"/>
              <a:t> You can also set the width and height of the chart within this function. Play with these numbers and observe how the size of your chart changes within the app.</a:t>
            </a:r>
          </a:p>
          <a:p>
            <a:r>
              <a:rPr lang="en-GB" sz="1600" b="1" dirty="0" smtClean="0"/>
              <a:t>Key point: note the </a:t>
            </a:r>
            <a:r>
              <a:rPr lang="en-GB" sz="1600" b="1" dirty="0" err="1" smtClean="0"/>
              <a:t>inputId</a:t>
            </a:r>
            <a:r>
              <a:rPr lang="en-GB" sz="1600" b="1" dirty="0" smtClean="0"/>
              <a:t> used! </a:t>
            </a:r>
            <a:r>
              <a:rPr lang="en-GB" sz="1600" b="1" dirty="0" err="1"/>
              <a:t>e</a:t>
            </a:r>
            <a:r>
              <a:rPr lang="en-GB" sz="1600" b="1" dirty="0" err="1" smtClean="0"/>
              <a:t>g</a:t>
            </a:r>
            <a:r>
              <a:rPr lang="en-GB" sz="1600" b="1" dirty="0" smtClean="0"/>
              <a:t>. “measure”, “conditions”, “chart”. We need to match these in the server side!</a:t>
            </a:r>
            <a:endParaRPr lang="en-GB" sz="1600" b="1" dirty="0"/>
          </a:p>
        </p:txBody>
      </p:sp>
    </p:spTree>
    <p:extLst>
      <p:ext uri="{BB962C8B-B14F-4D97-AF65-F5344CB8AC3E}">
        <p14:creationId xmlns:p14="http://schemas.microsoft.com/office/powerpoint/2010/main" val="284292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Allergic conditions data </a:t>
            </a:r>
            <a:r>
              <a:rPr lang="en-GB" sz="3200" b="1" dirty="0" smtClean="0">
                <a:latin typeface="Arial Black" panose="020B0A04020102020204" pitchFamily="34" charset="0"/>
              </a:rPr>
              <a:t>server</a:t>
            </a:r>
            <a:endParaRPr lang="en-GB" sz="3200" dirty="0"/>
          </a:p>
        </p:txBody>
      </p:sp>
      <p:sp>
        <p:nvSpPr>
          <p:cNvPr id="3" name="Content Placeholder 2"/>
          <p:cNvSpPr>
            <a:spLocks noGrp="1"/>
          </p:cNvSpPr>
          <p:nvPr>
            <p:ph idx="1"/>
          </p:nvPr>
        </p:nvSpPr>
        <p:spPr/>
        <p:txBody>
          <a:bodyPr>
            <a:normAutofit/>
          </a:bodyPr>
          <a:lstStyle/>
          <a:p>
            <a:r>
              <a:rPr lang="en-GB" sz="1800" dirty="0" smtClean="0"/>
              <a:t>Let’s move to the server side for the allergic conditions tab.</a:t>
            </a:r>
          </a:p>
          <a:p>
            <a:r>
              <a:rPr lang="en-GB" sz="1800" dirty="0" smtClean="0"/>
              <a:t>Hopefully you have some prior knowledge of </a:t>
            </a:r>
            <a:r>
              <a:rPr lang="en-GB" sz="1800" dirty="0" err="1" smtClean="0"/>
              <a:t>plotly</a:t>
            </a:r>
            <a:r>
              <a:rPr lang="en-GB" sz="1800" dirty="0" smtClean="0"/>
              <a:t> or have read up on it in advance. It works in a similar way to ggplot2 but of course, functions and parameters differ in various ways.</a:t>
            </a:r>
          </a:p>
          <a:p>
            <a:r>
              <a:rPr lang="en-GB" sz="1800" dirty="0" smtClean="0"/>
              <a:t>The only thing we need to add to our server side is code for our plot output.</a:t>
            </a:r>
          </a:p>
          <a:p>
            <a:r>
              <a:rPr lang="en-GB" sz="1800" dirty="0" smtClean="0"/>
              <a:t>I’ll take you through the generation of a </a:t>
            </a:r>
            <a:r>
              <a:rPr lang="en-GB" sz="1800" dirty="0" err="1" smtClean="0"/>
              <a:t>plotly</a:t>
            </a:r>
            <a:r>
              <a:rPr lang="en-GB" sz="1800" dirty="0" smtClean="0"/>
              <a:t> chart.</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5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Allergic conditions data server</a:t>
            </a:r>
            <a:endParaRPr lang="en-GB" sz="32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22712" y="1901968"/>
            <a:ext cx="4455623" cy="338554"/>
          </a:xfrm>
          <a:prstGeom prst="rect">
            <a:avLst/>
          </a:prstGeom>
          <a:noFill/>
        </p:spPr>
        <p:txBody>
          <a:bodyPr wrap="square" rtlCol="0">
            <a:spAutoFit/>
          </a:bodyPr>
          <a:lstStyle/>
          <a:p>
            <a:r>
              <a:rPr lang="en-GB" sz="1600" b="1" dirty="0" smtClean="0"/>
              <a:t>Don’t be alarmed if you’re not used to </a:t>
            </a:r>
            <a:r>
              <a:rPr lang="en-GB" sz="1600" b="1" dirty="0" err="1" smtClean="0"/>
              <a:t>plotly</a:t>
            </a:r>
            <a:r>
              <a:rPr lang="en-GB" sz="1600" b="1" dirty="0" smtClean="0"/>
              <a:t> code.</a:t>
            </a:r>
            <a:endParaRPr lang="en-GB" sz="1600" b="1" dirty="0"/>
          </a:p>
        </p:txBody>
      </p:sp>
      <p:sp>
        <p:nvSpPr>
          <p:cNvPr id="7" name="TextBox 6"/>
          <p:cNvSpPr txBox="1"/>
          <p:nvPr/>
        </p:nvSpPr>
        <p:spPr>
          <a:xfrm>
            <a:off x="6188243" y="2309295"/>
            <a:ext cx="5777346" cy="553998"/>
          </a:xfrm>
          <a:prstGeom prst="rect">
            <a:avLst/>
          </a:prstGeom>
          <a:noFill/>
        </p:spPr>
        <p:txBody>
          <a:bodyPr wrap="square" rtlCol="0">
            <a:spAutoFit/>
          </a:bodyPr>
          <a:lstStyle/>
          <a:p>
            <a:r>
              <a:rPr lang="en-GB" sz="1600" dirty="0" smtClean="0"/>
              <a:t>We create </a:t>
            </a:r>
            <a:r>
              <a:rPr lang="en-GB" sz="1600" b="1" dirty="0" err="1" smtClean="0"/>
              <a:t>output$chart</a:t>
            </a:r>
            <a:r>
              <a:rPr lang="en-GB" sz="1600" dirty="0" smtClean="0"/>
              <a:t> </a:t>
            </a:r>
            <a:r>
              <a:rPr lang="en-GB" sz="1600" dirty="0"/>
              <a:t> </a:t>
            </a:r>
            <a:r>
              <a:rPr lang="en-GB" sz="1600" dirty="0" smtClean="0"/>
              <a:t>using </a:t>
            </a:r>
            <a:r>
              <a:rPr lang="en-GB" sz="1600" b="1" dirty="0" err="1" smtClean="0"/>
              <a:t>renderPlotly</a:t>
            </a:r>
            <a:r>
              <a:rPr lang="en-GB" sz="1600" b="1" dirty="0" smtClean="0"/>
              <a:t>({…})</a:t>
            </a:r>
          </a:p>
          <a:p>
            <a:r>
              <a:rPr lang="en-GB" sz="1400" b="1" dirty="0" smtClean="0"/>
              <a:t>&gt; Remember the Id was “chart” in the UI!</a:t>
            </a:r>
            <a:endParaRPr lang="en-GB" sz="1400" b="1" dirty="0"/>
          </a:p>
        </p:txBody>
      </p:sp>
      <p:sp>
        <p:nvSpPr>
          <p:cNvPr id="8" name="TextBox 7"/>
          <p:cNvSpPr txBox="1"/>
          <p:nvPr/>
        </p:nvSpPr>
        <p:spPr>
          <a:xfrm>
            <a:off x="6188243" y="3103378"/>
            <a:ext cx="5856899" cy="1292662"/>
          </a:xfrm>
          <a:prstGeom prst="rect">
            <a:avLst/>
          </a:prstGeom>
          <a:noFill/>
        </p:spPr>
        <p:txBody>
          <a:bodyPr wrap="square" rtlCol="0">
            <a:spAutoFit/>
          </a:bodyPr>
          <a:lstStyle/>
          <a:p>
            <a:r>
              <a:rPr lang="en-GB" sz="1600" dirty="0" smtClean="0"/>
              <a:t>We do a small amount of data wrangling. Namely telling R that the “type” column of our data should reflect the condition the user inputs: “</a:t>
            </a:r>
            <a:r>
              <a:rPr lang="en-GB" sz="1600" b="1" dirty="0" smtClean="0"/>
              <a:t>type %in% </a:t>
            </a:r>
            <a:r>
              <a:rPr lang="en-GB" sz="1600" b="1" dirty="0" err="1" smtClean="0"/>
              <a:t>input$conditions</a:t>
            </a:r>
            <a:r>
              <a:rPr lang="en-GB" sz="1600" b="1" dirty="0" smtClean="0"/>
              <a:t>” </a:t>
            </a:r>
            <a:r>
              <a:rPr lang="en-GB" sz="1600" dirty="0" smtClean="0"/>
              <a:t>and the measure should be what the user inputs as measure: “</a:t>
            </a:r>
            <a:r>
              <a:rPr lang="en-GB" sz="1600" b="1" dirty="0" smtClean="0"/>
              <a:t>measure==</a:t>
            </a:r>
            <a:r>
              <a:rPr lang="en-GB" sz="1600" b="1" dirty="0" err="1" smtClean="0"/>
              <a:t>input$measure</a:t>
            </a:r>
            <a:r>
              <a:rPr lang="en-GB" sz="1600" b="1" dirty="0" smtClean="0"/>
              <a:t>”.</a:t>
            </a:r>
          </a:p>
          <a:p>
            <a:r>
              <a:rPr lang="en-GB" sz="1400" b="1" dirty="0" smtClean="0"/>
              <a:t>&gt; Remember we labelled the Id as “conditions” and “measure” in the UI!</a:t>
            </a:r>
          </a:p>
        </p:txBody>
      </p:sp>
      <p:sp>
        <p:nvSpPr>
          <p:cNvPr id="9" name="TextBox 8"/>
          <p:cNvSpPr txBox="1"/>
          <p:nvPr/>
        </p:nvSpPr>
        <p:spPr>
          <a:xfrm>
            <a:off x="6148466" y="4633328"/>
            <a:ext cx="5896676" cy="830997"/>
          </a:xfrm>
          <a:prstGeom prst="rect">
            <a:avLst/>
          </a:prstGeom>
          <a:noFill/>
        </p:spPr>
        <p:txBody>
          <a:bodyPr wrap="square" rtlCol="0">
            <a:spAutoFit/>
          </a:bodyPr>
          <a:lstStyle/>
          <a:p>
            <a:r>
              <a:rPr lang="en-GB" sz="1600" dirty="0" smtClean="0"/>
              <a:t>We use some general code to define the y-axis title to change based on whatever the user inputs. Then we define the plot using the </a:t>
            </a:r>
            <a:r>
              <a:rPr lang="en-GB" sz="1600" b="1" dirty="0" err="1" smtClean="0"/>
              <a:t>plot_ly</a:t>
            </a:r>
            <a:r>
              <a:rPr lang="en-GB" sz="1600" b="1" dirty="0" smtClean="0"/>
              <a:t>()</a:t>
            </a:r>
            <a:r>
              <a:rPr lang="en-GB" sz="1600" dirty="0" smtClean="0"/>
              <a:t> function, filling in some visual-based parameters</a:t>
            </a:r>
            <a:endParaRPr lang="en-GB" sz="1400" b="1" dirty="0" smtClean="0"/>
          </a:p>
        </p:txBody>
      </p:sp>
      <p:pic>
        <p:nvPicPr>
          <p:cNvPr id="11" name="Picture 10"/>
          <p:cNvPicPr>
            <a:picLocks noChangeAspect="1"/>
          </p:cNvPicPr>
          <p:nvPr/>
        </p:nvPicPr>
        <p:blipFill>
          <a:blip r:embed="rId3"/>
          <a:stretch>
            <a:fillRect/>
          </a:stretch>
        </p:blipFill>
        <p:spPr>
          <a:xfrm>
            <a:off x="205566" y="2303659"/>
            <a:ext cx="5942900" cy="3172706"/>
          </a:xfrm>
          <a:prstGeom prst="rect">
            <a:avLst/>
          </a:prstGeom>
        </p:spPr>
      </p:pic>
      <p:sp>
        <p:nvSpPr>
          <p:cNvPr id="12" name="TextBox 11"/>
          <p:cNvSpPr txBox="1"/>
          <p:nvPr/>
        </p:nvSpPr>
        <p:spPr>
          <a:xfrm>
            <a:off x="817418" y="5476365"/>
            <a:ext cx="4993179" cy="830997"/>
          </a:xfrm>
          <a:prstGeom prst="rect">
            <a:avLst/>
          </a:prstGeom>
          <a:noFill/>
        </p:spPr>
        <p:txBody>
          <a:bodyPr wrap="square" rtlCol="0">
            <a:spAutoFit/>
          </a:bodyPr>
          <a:lstStyle/>
          <a:p>
            <a:r>
              <a:rPr lang="en-GB" sz="1600" b="1" dirty="0" smtClean="0"/>
              <a:t>I’ll share this code with you. It’s only important to understand where the chart is coming from and how it’s getting onto the dashboard.</a:t>
            </a:r>
            <a:endParaRPr lang="en-GB" sz="1600" b="1" dirty="0"/>
          </a:p>
        </p:txBody>
      </p:sp>
    </p:spTree>
    <p:extLst>
      <p:ext uri="{BB962C8B-B14F-4D97-AF65-F5344CB8AC3E}">
        <p14:creationId xmlns:p14="http://schemas.microsoft.com/office/powerpoint/2010/main" val="291354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Allergic </a:t>
            </a:r>
            <a:r>
              <a:rPr lang="en-GB" sz="3200" b="1" dirty="0" smtClean="0">
                <a:latin typeface="Arial Black" panose="020B0A04020102020204" pitchFamily="34" charset="0"/>
              </a:rPr>
              <a:t>conditions tab</a:t>
            </a:r>
            <a:endParaRPr lang="en-GB" sz="3200" dirty="0"/>
          </a:p>
        </p:txBody>
      </p:sp>
      <p:pic>
        <p:nvPicPr>
          <p:cNvPr id="6" name="Picture 5"/>
          <p:cNvPicPr>
            <a:picLocks noChangeAspect="1"/>
          </p:cNvPicPr>
          <p:nvPr/>
        </p:nvPicPr>
        <p:blipFill>
          <a:blip r:embed="rId2"/>
          <a:stretch>
            <a:fillRect/>
          </a:stretch>
        </p:blipFill>
        <p:spPr>
          <a:xfrm>
            <a:off x="997525" y="1840144"/>
            <a:ext cx="5394094" cy="4463876"/>
          </a:xfrm>
          <a:prstGeom prst="rect">
            <a:avLst/>
          </a:prstGeom>
        </p:spPr>
      </p:pic>
      <p:pic>
        <p:nvPicPr>
          <p:cNvPr id="7" name="Picture 6"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25491" y="2859577"/>
            <a:ext cx="4912821" cy="2308324"/>
          </a:xfrm>
          <a:prstGeom prst="rect">
            <a:avLst/>
          </a:prstGeom>
          <a:noFill/>
        </p:spPr>
        <p:txBody>
          <a:bodyPr wrap="square" rtlCol="0">
            <a:spAutoFit/>
          </a:bodyPr>
          <a:lstStyle/>
          <a:p>
            <a:r>
              <a:rPr lang="en-GB" dirty="0" smtClean="0"/>
              <a:t>Now we have a new tab containing some text information, and a chart showing allergic conditions data.</a:t>
            </a:r>
          </a:p>
          <a:p>
            <a:endParaRPr lang="en-GB" dirty="0"/>
          </a:p>
          <a:p>
            <a:r>
              <a:rPr lang="en-GB" dirty="0" smtClean="0"/>
              <a:t>The chart responds to the user selecting either rate or number, and the user may also add up to 4 data lines on the chart at once using the second selection menu.</a:t>
            </a:r>
            <a:endParaRPr lang="en-GB" dirty="0"/>
          </a:p>
        </p:txBody>
      </p:sp>
    </p:spTree>
    <p:extLst>
      <p:ext uri="{BB962C8B-B14F-4D97-AF65-F5344CB8AC3E}">
        <p14:creationId xmlns:p14="http://schemas.microsoft.com/office/powerpoint/2010/main" val="50838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920550"/>
            <a:ext cx="10058400" cy="4405435"/>
          </a:xfrm>
        </p:spPr>
        <p:txBody>
          <a:bodyPr>
            <a:normAutofit/>
          </a:bodyPr>
          <a:lstStyle/>
          <a:p>
            <a:pPr>
              <a:buFont typeface="Wingdings" panose="05000000000000000000" pitchFamily="2" charset="2"/>
              <a:buChar char="§"/>
            </a:pPr>
            <a:r>
              <a:rPr lang="en-GB" dirty="0" smtClean="0"/>
              <a:t> Multiscript dashboards: UI, Server and Global scripts</a:t>
            </a:r>
          </a:p>
          <a:p>
            <a:pPr>
              <a:buFont typeface="Wingdings" panose="05000000000000000000" pitchFamily="2" charset="2"/>
              <a:buChar char="§"/>
            </a:pPr>
            <a:r>
              <a:rPr lang="en-GB" dirty="0"/>
              <a:t> </a:t>
            </a:r>
            <a:r>
              <a:rPr lang="en-GB" dirty="0" smtClean="0"/>
              <a:t>Using multiple Public Health Scotland datasets within a dashboard</a:t>
            </a:r>
          </a:p>
          <a:p>
            <a:pPr>
              <a:buFont typeface="Wingdings" panose="05000000000000000000" pitchFamily="2" charset="2"/>
              <a:buChar char="§"/>
            </a:pPr>
            <a:r>
              <a:rPr lang="en-GB" dirty="0"/>
              <a:t> </a:t>
            </a:r>
            <a:r>
              <a:rPr lang="en-GB" dirty="0" smtClean="0"/>
              <a:t>Branded dashboards: Public Health Scotland colours and logos</a:t>
            </a:r>
          </a:p>
          <a:p>
            <a:pPr>
              <a:buFont typeface="Wingdings" panose="05000000000000000000" pitchFamily="2" charset="2"/>
              <a:buChar char="§"/>
            </a:pPr>
            <a:r>
              <a:rPr lang="en-GB" dirty="0"/>
              <a:t> </a:t>
            </a:r>
            <a:r>
              <a:rPr lang="en-GB" dirty="0" smtClean="0"/>
              <a:t>Modals and help buttons</a:t>
            </a:r>
          </a:p>
          <a:p>
            <a:pPr>
              <a:buFont typeface="Wingdings" panose="05000000000000000000" pitchFamily="2" charset="2"/>
              <a:buChar char="§"/>
            </a:pPr>
            <a:r>
              <a:rPr lang="en-GB" dirty="0"/>
              <a:t> </a:t>
            </a:r>
            <a:r>
              <a:rPr lang="en-GB" dirty="0" err="1" smtClean="0"/>
              <a:t>Plotly</a:t>
            </a:r>
            <a:r>
              <a:rPr lang="en-GB" dirty="0" smtClean="0"/>
              <a:t> for interactive charts</a:t>
            </a:r>
          </a:p>
          <a:p>
            <a:pPr>
              <a:buFont typeface="Wingdings" panose="05000000000000000000" pitchFamily="2" charset="2"/>
              <a:buChar char="§"/>
            </a:pPr>
            <a:r>
              <a:rPr lang="en-GB" dirty="0"/>
              <a:t> </a:t>
            </a:r>
            <a:r>
              <a:rPr lang="en-GB" dirty="0" smtClean="0"/>
              <a:t>Data downloads</a:t>
            </a:r>
          </a:p>
          <a:p>
            <a:pPr>
              <a:buFont typeface="Wingdings" panose="05000000000000000000" pitchFamily="2" charset="2"/>
              <a:buChar char="§"/>
            </a:pPr>
            <a:r>
              <a:rPr lang="en-GB" dirty="0"/>
              <a:t> </a:t>
            </a:r>
            <a:r>
              <a:rPr lang="en-GB" dirty="0" smtClean="0"/>
              <a:t>Deploying an app</a:t>
            </a:r>
          </a:p>
          <a:p>
            <a:pPr>
              <a:buFont typeface="Wingdings" panose="05000000000000000000" pitchFamily="2" charset="2"/>
              <a:buChar char="§"/>
            </a:pPr>
            <a:r>
              <a:rPr lang="en-GB" dirty="0" smtClean="0"/>
              <a:t> Why </a:t>
            </a:r>
            <a:r>
              <a:rPr lang="en-GB" dirty="0" smtClean="0"/>
              <a:t>you should be using </a:t>
            </a:r>
            <a:r>
              <a:rPr lang="en-GB" dirty="0" smtClean="0"/>
              <a:t>GitHub</a:t>
            </a:r>
          </a:p>
          <a:p>
            <a:pPr>
              <a:buFont typeface="Wingdings" panose="05000000000000000000" pitchFamily="2" charset="2"/>
              <a:buChar char="§"/>
            </a:pPr>
            <a:r>
              <a:rPr lang="en-GB" dirty="0"/>
              <a:t> </a:t>
            </a:r>
            <a:r>
              <a:rPr lang="en-GB" dirty="0" smtClean="0"/>
              <a:t>Good practice</a:t>
            </a:r>
            <a:endParaRPr lang="en-GB" dirty="0"/>
          </a:p>
        </p:txBody>
      </p:sp>
      <p:sp>
        <p:nvSpPr>
          <p:cNvPr id="6" name="Title 1"/>
          <p:cNvSpPr>
            <a:spLocks noGrp="1"/>
          </p:cNvSpPr>
          <p:nvPr>
            <p:ph type="title"/>
          </p:nvPr>
        </p:nvSpPr>
        <p:spPr>
          <a:xfrm>
            <a:off x="1097280" y="286603"/>
            <a:ext cx="10058400" cy="1450757"/>
          </a:xfrm>
        </p:spPr>
        <p:txBody>
          <a:bodyPr>
            <a:normAutofit/>
          </a:bodyPr>
          <a:lstStyle/>
          <a:p>
            <a:r>
              <a:rPr lang="en-GB" sz="3200" b="1" dirty="0" smtClean="0">
                <a:latin typeface="Arial Black" panose="020B0A04020102020204" pitchFamily="34" charset="0"/>
              </a:rPr>
              <a:t>Learning Outcomes – Day 2</a:t>
            </a:r>
            <a:endParaRPr lang="en-GB" sz="3200" b="1" dirty="0">
              <a:latin typeface="Arial Black" panose="020B0A04020102020204" pitchFamily="34" charset="0"/>
            </a:endParaRPr>
          </a:p>
        </p:txBody>
      </p:sp>
      <p:pic>
        <p:nvPicPr>
          <p:cNvPr id="7"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92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Arial Black" panose="020B0A04020102020204" pitchFamily="34" charset="0"/>
              </a:rPr>
              <a:t>Building </a:t>
            </a:r>
            <a:r>
              <a:rPr lang="en-GB" sz="3200" b="1" dirty="0">
                <a:latin typeface="Arial Black" panose="020B0A04020102020204" pitchFamily="34" charset="0"/>
              </a:rPr>
              <a:t>a PHS Shiny dashboard – </a:t>
            </a:r>
            <a:r>
              <a:rPr lang="en-GB" sz="3200" b="1" dirty="0" smtClean="0">
                <a:latin typeface="Arial Black" panose="020B0A04020102020204" pitchFamily="34" charset="0"/>
              </a:rPr>
              <a:t>Asthma exploration tab</a:t>
            </a:r>
            <a:endParaRPr lang="en-GB" sz="3200" dirty="0"/>
          </a:p>
        </p:txBody>
      </p:sp>
      <p:sp>
        <p:nvSpPr>
          <p:cNvPr id="3" name="Content Placeholder 2"/>
          <p:cNvSpPr>
            <a:spLocks noGrp="1"/>
          </p:cNvSpPr>
          <p:nvPr>
            <p:ph idx="1"/>
          </p:nvPr>
        </p:nvSpPr>
        <p:spPr>
          <a:xfrm>
            <a:off x="1097280" y="1845734"/>
            <a:ext cx="10058400" cy="1678862"/>
          </a:xfrm>
        </p:spPr>
        <p:txBody>
          <a:bodyPr>
            <a:normAutofit/>
          </a:bodyPr>
          <a:lstStyle/>
          <a:p>
            <a:r>
              <a:rPr lang="en-GB" sz="1800" dirty="0" smtClean="0"/>
              <a:t>If you’re asked to create a Shiny dashboard, it’s likely that you’ll be asked to include and display various different datasets. We’ve already got one on our app, we’ll now work on adding a whole new dataset in another tab, and we’ll try to display it in a different way. </a:t>
            </a:r>
          </a:p>
          <a:p>
            <a:r>
              <a:rPr lang="en-GB" sz="1800" dirty="0" smtClean="0"/>
              <a:t>We’re now going to run and take a look at the </a:t>
            </a:r>
            <a:r>
              <a:rPr lang="en-GB" sz="1800" b="1" dirty="0" err="1" smtClean="0"/>
              <a:t>data_asthma</a:t>
            </a:r>
            <a:r>
              <a:rPr lang="en-GB" sz="1800" dirty="0" smtClean="0"/>
              <a:t> object where we read in our raw asthma data. Get a feel for what the data looks like and how we might be using it.</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097280" y="3632970"/>
            <a:ext cx="10058400" cy="167886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dirty="0" smtClean="0"/>
              <a:t>Our aim is to create another new tab displaying the asthma data:</a:t>
            </a:r>
          </a:p>
          <a:p>
            <a:pPr lvl="2">
              <a:buFont typeface="Wingdings" panose="05000000000000000000" pitchFamily="2" charset="2"/>
              <a:buChar char="§"/>
            </a:pPr>
            <a:r>
              <a:rPr lang="en-GB" sz="1600" dirty="0" smtClean="0"/>
              <a:t>A header and some text for above the charts</a:t>
            </a:r>
          </a:p>
          <a:p>
            <a:pPr lvl="2">
              <a:buFont typeface="Wingdings" panose="05000000000000000000" pitchFamily="2" charset="2"/>
              <a:buChar char="§"/>
            </a:pPr>
            <a:r>
              <a:rPr lang="en-GB" sz="1600" dirty="0" smtClean="0"/>
              <a:t>A drop-down menu for selecting either rate or numerator</a:t>
            </a:r>
          </a:p>
          <a:p>
            <a:pPr lvl="2">
              <a:buFont typeface="Wingdings" panose="05000000000000000000" pitchFamily="2" charset="2"/>
              <a:buChar char="§"/>
            </a:pPr>
            <a:r>
              <a:rPr lang="en-GB" sz="1600" dirty="0" smtClean="0"/>
              <a:t>A selection box allowing us to select up to 4 asthma-related diagnosis codes</a:t>
            </a:r>
          </a:p>
          <a:p>
            <a:pPr lvl="2">
              <a:buFont typeface="Wingdings" panose="05000000000000000000" pitchFamily="2" charset="2"/>
              <a:buChar char="§"/>
            </a:pPr>
            <a:r>
              <a:rPr lang="en-GB" sz="1600" dirty="0" smtClean="0"/>
              <a:t>6 different charts: hospitalisations for all males, all females, males under 10 years, females under 10 years, males over 10 years, females over 10 years. </a:t>
            </a:r>
          </a:p>
          <a:p>
            <a:pPr lvl="2">
              <a:buFont typeface="Wingdings" panose="05000000000000000000" pitchFamily="2" charset="2"/>
              <a:buChar char="§"/>
            </a:pPr>
            <a:endParaRPr lang="en-GB" sz="1200" dirty="0" smtClean="0"/>
          </a:p>
          <a:p>
            <a:pPr lvl="2">
              <a:buFont typeface="Wingdings" panose="05000000000000000000" pitchFamily="2" charset="2"/>
              <a:buChar char="§"/>
            </a:pPr>
            <a:endParaRPr lang="en-GB" sz="1200" dirty="0"/>
          </a:p>
        </p:txBody>
      </p:sp>
    </p:spTree>
    <p:extLst>
      <p:ext uri="{BB962C8B-B14F-4D97-AF65-F5344CB8AC3E}">
        <p14:creationId xmlns:p14="http://schemas.microsoft.com/office/powerpoint/2010/main" val="412141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Exercise: Building a PHS Shiny dashboard – Asthma exploration </a:t>
            </a:r>
            <a:r>
              <a:rPr lang="en-GB" sz="3200" b="1" dirty="0" smtClean="0">
                <a:latin typeface="Arial Black" panose="020B0A04020102020204" pitchFamily="34" charset="0"/>
              </a:rPr>
              <a:t>tab UI</a:t>
            </a:r>
            <a:endParaRPr lang="en-GB" sz="3200" dirty="0"/>
          </a:p>
        </p:txBody>
      </p:sp>
      <p:sp>
        <p:nvSpPr>
          <p:cNvPr id="3" name="Content Placeholder 2"/>
          <p:cNvSpPr>
            <a:spLocks noGrp="1"/>
          </p:cNvSpPr>
          <p:nvPr>
            <p:ph idx="1"/>
          </p:nvPr>
        </p:nvSpPr>
        <p:spPr>
          <a:xfrm>
            <a:off x="1097280" y="1845734"/>
            <a:ext cx="10058400" cy="2377131"/>
          </a:xfrm>
        </p:spPr>
        <p:txBody>
          <a:bodyPr>
            <a:normAutofit/>
          </a:bodyPr>
          <a:lstStyle/>
          <a:p>
            <a:r>
              <a:rPr lang="en-GB" sz="1800" dirty="0" smtClean="0"/>
              <a:t>Using your knowledge so far to create another new tab: </a:t>
            </a:r>
          </a:p>
          <a:p>
            <a:pPr>
              <a:buFont typeface="Wingdings" panose="05000000000000000000" pitchFamily="2" charset="2"/>
              <a:buChar char="§"/>
            </a:pPr>
            <a:r>
              <a:rPr lang="en-GB" sz="1800" dirty="0" smtClean="0"/>
              <a:t> Insert another </a:t>
            </a:r>
            <a:r>
              <a:rPr lang="en-GB" sz="1800" b="1" dirty="0" err="1" smtClean="0"/>
              <a:t>tabPanel</a:t>
            </a:r>
            <a:r>
              <a:rPr lang="en-GB" sz="1800" b="1" dirty="0" smtClean="0"/>
              <a:t>() </a:t>
            </a:r>
            <a:r>
              <a:rPr lang="en-GB" sz="1800" dirty="0" smtClean="0"/>
              <a:t>under the first two, giving it a title and an icon.</a:t>
            </a:r>
          </a:p>
          <a:p>
            <a:pPr>
              <a:buFont typeface="Wingdings" panose="05000000000000000000" pitchFamily="2" charset="2"/>
              <a:buChar char="§"/>
            </a:pPr>
            <a:r>
              <a:rPr lang="en-GB" sz="1800" dirty="0"/>
              <a:t> </a:t>
            </a:r>
            <a:r>
              <a:rPr lang="en-GB" sz="1800" dirty="0" smtClean="0"/>
              <a:t>Write a header and some text about asthma (or other gibberish).</a:t>
            </a:r>
          </a:p>
          <a:p>
            <a:pPr>
              <a:buFont typeface="Wingdings" panose="05000000000000000000" pitchFamily="2" charset="2"/>
              <a:buChar char="§"/>
            </a:pPr>
            <a:r>
              <a:rPr lang="en-GB" sz="1800" dirty="0"/>
              <a:t> U</a:t>
            </a:r>
            <a:r>
              <a:rPr lang="en-GB" sz="1800" dirty="0" smtClean="0"/>
              <a:t>se </a:t>
            </a:r>
            <a:r>
              <a:rPr lang="en-GB" sz="1800" b="1" dirty="0" err="1" smtClean="0"/>
              <a:t>selectInput</a:t>
            </a:r>
            <a:r>
              <a:rPr lang="en-GB" sz="1800" b="1" dirty="0" smtClean="0"/>
              <a:t>() </a:t>
            </a:r>
            <a:r>
              <a:rPr lang="en-GB" sz="1800" dirty="0"/>
              <a:t>t</a:t>
            </a:r>
            <a:r>
              <a:rPr lang="en-GB" sz="1800" dirty="0" smtClean="0"/>
              <a:t>o create a drop-down allowing the user to select rate or numerator.</a:t>
            </a:r>
          </a:p>
          <a:p>
            <a:pPr>
              <a:buFont typeface="Wingdings" panose="05000000000000000000" pitchFamily="2" charset="2"/>
              <a:buChar char="§"/>
            </a:pPr>
            <a:r>
              <a:rPr lang="en-GB" sz="1800" dirty="0"/>
              <a:t> </a:t>
            </a:r>
            <a:r>
              <a:rPr lang="en-GB" sz="1800" dirty="0" smtClean="0"/>
              <a:t>Use </a:t>
            </a:r>
            <a:r>
              <a:rPr lang="en-GB" sz="1800" b="1" dirty="0" err="1" smtClean="0"/>
              <a:t>selectizeInput</a:t>
            </a:r>
            <a:r>
              <a:rPr lang="en-GB" sz="1800" b="1" dirty="0" smtClean="0"/>
              <a:t>() </a:t>
            </a:r>
            <a:r>
              <a:rPr lang="en-GB" sz="1800" dirty="0" smtClean="0"/>
              <a:t>to create a multiple-selection box where the user can choose up to four diagnoses to visualise on the chart.</a:t>
            </a:r>
          </a:p>
          <a:p>
            <a:pPr marL="0" indent="0">
              <a:buNone/>
            </a:pPr>
            <a:endParaRPr lang="en-GB" sz="1800" b="1"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7280" y="4409901"/>
            <a:ext cx="10361660" cy="646331"/>
          </a:xfrm>
          <a:prstGeom prst="rect">
            <a:avLst/>
          </a:prstGeom>
          <a:noFill/>
        </p:spPr>
        <p:txBody>
          <a:bodyPr wrap="square" rtlCol="0">
            <a:spAutoFit/>
          </a:bodyPr>
          <a:lstStyle/>
          <a:p>
            <a:r>
              <a:rPr lang="en-GB" b="1" dirty="0" smtClean="0"/>
              <a:t>Key point: REMEMBER your </a:t>
            </a:r>
            <a:r>
              <a:rPr lang="en-GB" b="1" dirty="0" err="1" smtClean="0"/>
              <a:t>inputId</a:t>
            </a:r>
            <a:r>
              <a:rPr lang="en-GB" b="1" dirty="0" smtClean="0"/>
              <a:t> for user inputs (drop-down selections) can’t be the same as what you used for the allergies tab!</a:t>
            </a:r>
            <a:endParaRPr lang="en-GB" b="1" dirty="0"/>
          </a:p>
        </p:txBody>
      </p:sp>
      <p:sp>
        <p:nvSpPr>
          <p:cNvPr id="6" name="TextBox 5"/>
          <p:cNvSpPr txBox="1"/>
          <p:nvPr/>
        </p:nvSpPr>
        <p:spPr>
          <a:xfrm>
            <a:off x="1097280" y="5288450"/>
            <a:ext cx="10361660" cy="369332"/>
          </a:xfrm>
          <a:prstGeom prst="rect">
            <a:avLst/>
          </a:prstGeom>
          <a:noFill/>
        </p:spPr>
        <p:txBody>
          <a:bodyPr wrap="square" rtlCol="0">
            <a:spAutoFit/>
          </a:bodyPr>
          <a:lstStyle/>
          <a:p>
            <a:r>
              <a:rPr lang="en-GB" dirty="0" smtClean="0"/>
              <a:t>If you feel confident, try adding the </a:t>
            </a:r>
            <a:r>
              <a:rPr lang="en-GB" dirty="0" err="1" smtClean="0"/>
              <a:t>plotlyOutput</a:t>
            </a:r>
            <a:r>
              <a:rPr lang="en-GB" dirty="0" smtClean="0"/>
              <a:t>() lines of code to the UI for each of the 6 charts.</a:t>
            </a:r>
            <a:endParaRPr lang="en-GB" dirty="0"/>
          </a:p>
        </p:txBody>
      </p:sp>
    </p:spTree>
    <p:extLst>
      <p:ext uri="{BB962C8B-B14F-4D97-AF65-F5344CB8AC3E}">
        <p14:creationId xmlns:p14="http://schemas.microsoft.com/office/powerpoint/2010/main" val="2920371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Asthma exploration tab UI</a:t>
            </a:r>
            <a:endParaRPr lang="en-GB" sz="32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26508" y="2142066"/>
            <a:ext cx="7896225" cy="3451902"/>
          </a:xfrm>
          <a:prstGeom prst="rect">
            <a:avLst/>
          </a:prstGeom>
        </p:spPr>
      </p:pic>
      <p:sp>
        <p:nvSpPr>
          <p:cNvPr id="6" name="TextBox 5"/>
          <p:cNvSpPr txBox="1"/>
          <p:nvPr/>
        </p:nvSpPr>
        <p:spPr>
          <a:xfrm>
            <a:off x="8407400" y="2090115"/>
            <a:ext cx="3437467" cy="3539430"/>
          </a:xfrm>
          <a:prstGeom prst="rect">
            <a:avLst/>
          </a:prstGeom>
          <a:noFill/>
        </p:spPr>
        <p:txBody>
          <a:bodyPr wrap="square" rtlCol="0">
            <a:spAutoFit/>
          </a:bodyPr>
          <a:lstStyle/>
          <a:p>
            <a:r>
              <a:rPr lang="en-GB" sz="1600" dirty="0" smtClean="0"/>
              <a:t>Here, we have code that is much the same as our allergies tab section of the UI. But with multiple charts to include, we have more </a:t>
            </a:r>
            <a:r>
              <a:rPr lang="en-GB" sz="1600" b="1" dirty="0" err="1" smtClean="0"/>
              <a:t>plotlyOutput</a:t>
            </a:r>
            <a:r>
              <a:rPr lang="en-GB" sz="1600" b="1" dirty="0" smtClean="0"/>
              <a:t>() </a:t>
            </a:r>
            <a:r>
              <a:rPr lang="en-GB" sz="1600" dirty="0" smtClean="0"/>
              <a:t>functions in use.</a:t>
            </a:r>
          </a:p>
          <a:p>
            <a:endParaRPr lang="en-GB" sz="1600" b="1" dirty="0"/>
          </a:p>
          <a:p>
            <a:r>
              <a:rPr lang="en-GB" sz="1600" b="1" dirty="0" smtClean="0"/>
              <a:t>One last reminder: your </a:t>
            </a:r>
            <a:r>
              <a:rPr lang="en-GB" sz="1600" b="1" dirty="0" err="1" smtClean="0"/>
              <a:t>inputId</a:t>
            </a:r>
            <a:r>
              <a:rPr lang="en-GB" sz="1600" b="1" dirty="0" smtClean="0"/>
              <a:t> for each user selection or </a:t>
            </a:r>
            <a:r>
              <a:rPr lang="en-GB" sz="1600" b="1" dirty="0" err="1" smtClean="0"/>
              <a:t>plotlyOutput</a:t>
            </a:r>
            <a:r>
              <a:rPr lang="en-GB" sz="1600" b="1" dirty="0" smtClean="0"/>
              <a:t> (as highlighted by the purple arrows) CANNOT be the same as what we used for the allergies tab – otherwise your charts will try to respond to user inputs on the allergies tab instead! (you may also just get an error).</a:t>
            </a:r>
            <a:endParaRPr lang="en-GB" sz="1600" b="1" dirty="0"/>
          </a:p>
        </p:txBody>
      </p:sp>
      <p:cxnSp>
        <p:nvCxnSpPr>
          <p:cNvPr id="7" name="Straight Arrow Connector 6"/>
          <p:cNvCxnSpPr/>
          <p:nvPr/>
        </p:nvCxnSpPr>
        <p:spPr>
          <a:xfrm>
            <a:off x="2590800" y="2836332"/>
            <a:ext cx="2775" cy="2314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472267" y="3911597"/>
            <a:ext cx="2775" cy="2314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20801" y="3911597"/>
            <a:ext cx="3491345" cy="830997"/>
          </a:xfrm>
          <a:prstGeom prst="rect">
            <a:avLst/>
          </a:prstGeom>
          <a:noFill/>
        </p:spPr>
        <p:txBody>
          <a:bodyPr wrap="square" rtlCol="0">
            <a:spAutoFit/>
          </a:bodyPr>
          <a:lstStyle/>
          <a:p>
            <a:r>
              <a:rPr lang="en-GB" sz="1600" b="1" dirty="0" smtClean="0">
                <a:solidFill>
                  <a:schemeClr val="bg1"/>
                </a:solidFill>
              </a:rPr>
              <a:t>Note: for the “choices =“ argument, we’ve used “</a:t>
            </a:r>
            <a:r>
              <a:rPr lang="en-GB" sz="1600" b="1" dirty="0" err="1" smtClean="0">
                <a:solidFill>
                  <a:schemeClr val="bg1"/>
                </a:solidFill>
              </a:rPr>
              <a:t>diagnosis_list</a:t>
            </a:r>
            <a:r>
              <a:rPr lang="en-GB" sz="1600" b="1" dirty="0" smtClean="0">
                <a:solidFill>
                  <a:schemeClr val="bg1"/>
                </a:solidFill>
              </a:rPr>
              <a:t>”</a:t>
            </a:r>
          </a:p>
          <a:p>
            <a:r>
              <a:rPr lang="en-GB" sz="1600" b="1" dirty="0" smtClean="0">
                <a:solidFill>
                  <a:schemeClr val="bg1"/>
                </a:solidFill>
              </a:rPr>
              <a:t>This was defined in the </a:t>
            </a:r>
            <a:r>
              <a:rPr lang="en-GB" sz="1600" b="1" dirty="0" err="1" smtClean="0">
                <a:solidFill>
                  <a:schemeClr val="bg1"/>
                </a:solidFill>
              </a:rPr>
              <a:t>global.R</a:t>
            </a:r>
            <a:r>
              <a:rPr lang="en-GB" sz="1600" b="1" dirty="0" smtClean="0">
                <a:solidFill>
                  <a:schemeClr val="bg1"/>
                </a:solidFill>
              </a:rPr>
              <a:t> script!</a:t>
            </a:r>
            <a:endParaRPr lang="en-GB" sz="1600" b="1" dirty="0">
              <a:solidFill>
                <a:schemeClr val="bg1"/>
              </a:solidFill>
            </a:endParaRPr>
          </a:p>
        </p:txBody>
      </p:sp>
    </p:spTree>
    <p:extLst>
      <p:ext uri="{BB962C8B-B14F-4D97-AF65-F5344CB8AC3E}">
        <p14:creationId xmlns:p14="http://schemas.microsoft.com/office/powerpoint/2010/main" val="2942730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smtClean="0">
                <a:latin typeface="Arial Black" panose="020B0A04020102020204" pitchFamily="34" charset="0"/>
              </a:rPr>
              <a:t>Building </a:t>
            </a:r>
            <a:r>
              <a:rPr lang="en-GB" sz="3200" b="1" dirty="0">
                <a:latin typeface="Arial Black" panose="020B0A04020102020204" pitchFamily="34" charset="0"/>
              </a:rPr>
              <a:t>a PHS Shiny dashboard – Asthma exploration tab s</a:t>
            </a:r>
            <a:r>
              <a:rPr lang="en-GB" sz="3200" b="1" dirty="0" smtClean="0">
                <a:latin typeface="Arial Black" panose="020B0A04020102020204" pitchFamily="34" charset="0"/>
              </a:rPr>
              <a:t>erver</a:t>
            </a:r>
            <a:endParaRPr lang="en-GB" sz="3200" dirty="0"/>
          </a:p>
        </p:txBody>
      </p:sp>
      <p:sp>
        <p:nvSpPr>
          <p:cNvPr id="3" name="Content Placeholder 2"/>
          <p:cNvSpPr>
            <a:spLocks noGrp="1"/>
          </p:cNvSpPr>
          <p:nvPr>
            <p:ph idx="1"/>
          </p:nvPr>
        </p:nvSpPr>
        <p:spPr/>
        <p:txBody>
          <a:bodyPr/>
          <a:lstStyle/>
          <a:p>
            <a:r>
              <a:rPr lang="en-GB" dirty="0" smtClean="0"/>
              <a:t>It’s time to update our server side to reflect what we’ve just added to the UI.</a:t>
            </a:r>
          </a:p>
          <a:p>
            <a:r>
              <a:rPr lang="en-GB" dirty="0" smtClean="0"/>
              <a:t>I’m sure you’ll remember the large chunk of </a:t>
            </a:r>
            <a:r>
              <a:rPr lang="en-GB" dirty="0" err="1" smtClean="0"/>
              <a:t>plotly</a:t>
            </a:r>
            <a:r>
              <a:rPr lang="en-GB" dirty="0" smtClean="0"/>
              <a:t> code we just used to generate our allergies tab chart.</a:t>
            </a:r>
          </a:p>
          <a:p>
            <a:r>
              <a:rPr lang="en-GB" dirty="0" smtClean="0"/>
              <a:t>Hopefully your thoughts are along the lines of </a:t>
            </a:r>
            <a:r>
              <a:rPr lang="en-GB" b="1" dirty="0" smtClean="0"/>
              <a:t>“I don’t want to copy and paste this 6 times for 6 asthma charts.”</a:t>
            </a:r>
          </a:p>
          <a:p>
            <a:r>
              <a:rPr lang="en-GB" dirty="0" smtClean="0"/>
              <a:t>Great. Thanks to functions, we don’t have to.</a:t>
            </a:r>
          </a:p>
          <a:p>
            <a:r>
              <a:rPr lang="en-GB" dirty="0" smtClean="0"/>
              <a:t>I’ve created a very similar chunk of code for generating the asthma charts to what we used for the allergy one. But this time, I’ve created a function from it so that it can be used for each of the 6 asthma charts.</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44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Asthma exploration tab server</a:t>
            </a:r>
            <a:endParaRPr lang="en-GB" sz="32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89932" y="2135159"/>
            <a:ext cx="6646864" cy="3426056"/>
          </a:xfrm>
          <a:prstGeom prst="rect">
            <a:avLst/>
          </a:prstGeom>
        </p:spPr>
      </p:pic>
      <p:cxnSp>
        <p:nvCxnSpPr>
          <p:cNvPr id="7" name="Straight Connector 6"/>
          <p:cNvCxnSpPr/>
          <p:nvPr/>
        </p:nvCxnSpPr>
        <p:spPr>
          <a:xfrm>
            <a:off x="266006" y="2818015"/>
            <a:ext cx="0" cy="26018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9380" y="2809702"/>
            <a:ext cx="19067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7693" y="5411585"/>
            <a:ext cx="19067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36796" y="2084357"/>
            <a:ext cx="4928204" cy="1815882"/>
          </a:xfrm>
          <a:prstGeom prst="rect">
            <a:avLst/>
          </a:prstGeom>
          <a:noFill/>
        </p:spPr>
        <p:txBody>
          <a:bodyPr wrap="square" rtlCol="0">
            <a:spAutoFit/>
          </a:bodyPr>
          <a:lstStyle/>
          <a:p>
            <a:r>
              <a:rPr lang="en-GB" sz="1600" dirty="0" smtClean="0"/>
              <a:t>This time, we create a reactive dataset from our current one because we’re creating multiple different charts based off this one object. We touched in this in the first session.</a:t>
            </a:r>
          </a:p>
          <a:p>
            <a:r>
              <a:rPr lang="en-GB" sz="1600" b="1" dirty="0" smtClean="0"/>
              <a:t>Remember I set my </a:t>
            </a:r>
            <a:r>
              <a:rPr lang="en-GB" sz="1600" b="1" dirty="0" err="1" smtClean="0"/>
              <a:t>inputId</a:t>
            </a:r>
            <a:r>
              <a:rPr lang="en-GB" sz="1600" b="1" dirty="0" smtClean="0"/>
              <a:t> as “diagnosis” in the UI, and so I must match to this in the server. My other filter was set as “</a:t>
            </a:r>
            <a:r>
              <a:rPr lang="en-GB" sz="1600" b="1" dirty="0" err="1" smtClean="0"/>
              <a:t>measure_asthma</a:t>
            </a:r>
            <a:r>
              <a:rPr lang="en-GB" sz="1600" b="1" dirty="0" smtClean="0"/>
              <a:t>”.</a:t>
            </a:r>
            <a:endParaRPr lang="en-GB" sz="1600" b="1" dirty="0"/>
          </a:p>
        </p:txBody>
      </p:sp>
      <p:sp>
        <p:nvSpPr>
          <p:cNvPr id="14" name="TextBox 13"/>
          <p:cNvSpPr txBox="1"/>
          <p:nvPr/>
        </p:nvSpPr>
        <p:spPr>
          <a:xfrm>
            <a:off x="7136796" y="4076621"/>
            <a:ext cx="4928204" cy="1569660"/>
          </a:xfrm>
          <a:prstGeom prst="rect">
            <a:avLst/>
          </a:prstGeom>
          <a:noFill/>
        </p:spPr>
        <p:txBody>
          <a:bodyPr wrap="square" rtlCol="0">
            <a:spAutoFit/>
          </a:bodyPr>
          <a:lstStyle/>
          <a:p>
            <a:r>
              <a:rPr lang="en-GB" sz="1600" dirty="0" smtClean="0"/>
              <a:t>I’ve used very similar code to what we used before in order to generate the charts. But this time it’s held within the </a:t>
            </a:r>
            <a:r>
              <a:rPr lang="en-GB" sz="1600" b="1" dirty="0" err="1" smtClean="0"/>
              <a:t>plot_charts</a:t>
            </a:r>
            <a:r>
              <a:rPr lang="en-GB" sz="1600" b="1" dirty="0" smtClean="0"/>
              <a:t> function</a:t>
            </a:r>
            <a:r>
              <a:rPr lang="en-GB" sz="1600" dirty="0" smtClean="0"/>
              <a:t> I’ve just created.</a:t>
            </a:r>
          </a:p>
          <a:p>
            <a:r>
              <a:rPr lang="en-GB" sz="1600" dirty="0" smtClean="0"/>
              <a:t>This function relies on two arguments; </a:t>
            </a:r>
            <a:r>
              <a:rPr lang="en-GB" sz="1600" b="1" dirty="0" smtClean="0"/>
              <a:t>“</a:t>
            </a:r>
            <a:r>
              <a:rPr lang="en-GB" sz="1600" b="1" dirty="0" err="1" smtClean="0"/>
              <a:t>sex_chosen</a:t>
            </a:r>
            <a:r>
              <a:rPr lang="en-GB" sz="1600" b="1" dirty="0" smtClean="0"/>
              <a:t>” </a:t>
            </a:r>
            <a:r>
              <a:rPr lang="en-GB" sz="1600" dirty="0" smtClean="0"/>
              <a:t>defined as </a:t>
            </a:r>
            <a:r>
              <a:rPr lang="en-GB" sz="1600" b="1" dirty="0" smtClean="0"/>
              <a:t>“sex” </a:t>
            </a:r>
            <a:r>
              <a:rPr lang="en-GB" sz="1600" dirty="0" smtClean="0"/>
              <a:t>from the data, and </a:t>
            </a:r>
            <a:r>
              <a:rPr lang="en-GB" sz="1600" b="1" dirty="0" smtClean="0"/>
              <a:t>“</a:t>
            </a:r>
            <a:r>
              <a:rPr lang="en-GB" sz="1600" b="1" dirty="0" err="1" smtClean="0"/>
              <a:t>age_grp_chosen</a:t>
            </a:r>
            <a:r>
              <a:rPr lang="en-GB" sz="1600" b="1" dirty="0" smtClean="0"/>
              <a:t>”</a:t>
            </a:r>
            <a:r>
              <a:rPr lang="en-GB" sz="1600" dirty="0" smtClean="0"/>
              <a:t> defined from the </a:t>
            </a:r>
            <a:r>
              <a:rPr lang="en-GB" sz="1600" b="1" dirty="0" smtClean="0"/>
              <a:t>“</a:t>
            </a:r>
            <a:r>
              <a:rPr lang="en-GB" sz="1600" b="1" dirty="0" err="1" smtClean="0"/>
              <a:t>age_grp</a:t>
            </a:r>
            <a:r>
              <a:rPr lang="en-GB" sz="1600" b="1" dirty="0" smtClean="0"/>
              <a:t>” </a:t>
            </a:r>
            <a:r>
              <a:rPr lang="en-GB" sz="1600" dirty="0" smtClean="0"/>
              <a:t>column of our data. </a:t>
            </a:r>
            <a:endParaRPr lang="en-GB" sz="1600" dirty="0"/>
          </a:p>
        </p:txBody>
      </p:sp>
      <p:cxnSp>
        <p:nvCxnSpPr>
          <p:cNvPr id="15" name="Straight Arrow Connector 14"/>
          <p:cNvCxnSpPr/>
          <p:nvPr/>
        </p:nvCxnSpPr>
        <p:spPr>
          <a:xfrm flipH="1">
            <a:off x="3931309" y="2809702"/>
            <a:ext cx="996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25232" y="2494849"/>
            <a:ext cx="1423168" cy="646331"/>
          </a:xfrm>
          <a:prstGeom prst="rect">
            <a:avLst/>
          </a:prstGeom>
          <a:noFill/>
        </p:spPr>
        <p:txBody>
          <a:bodyPr wrap="square" rtlCol="0">
            <a:spAutoFit/>
          </a:bodyPr>
          <a:lstStyle/>
          <a:p>
            <a:r>
              <a:rPr lang="en-GB" b="1" dirty="0" smtClean="0">
                <a:solidFill>
                  <a:schemeClr val="bg1"/>
                </a:solidFill>
              </a:rPr>
              <a:t>Creating the function</a:t>
            </a:r>
            <a:endParaRPr lang="en-GB" b="1" dirty="0">
              <a:solidFill>
                <a:schemeClr val="bg1"/>
              </a:solidFill>
            </a:endParaRPr>
          </a:p>
        </p:txBody>
      </p:sp>
      <p:sp>
        <p:nvSpPr>
          <p:cNvPr id="20" name="TextBox 19"/>
          <p:cNvSpPr txBox="1"/>
          <p:nvPr/>
        </p:nvSpPr>
        <p:spPr>
          <a:xfrm>
            <a:off x="972589" y="5603704"/>
            <a:ext cx="5503026" cy="338554"/>
          </a:xfrm>
          <a:prstGeom prst="rect">
            <a:avLst/>
          </a:prstGeom>
          <a:noFill/>
        </p:spPr>
        <p:txBody>
          <a:bodyPr wrap="square" rtlCol="0">
            <a:spAutoFit/>
          </a:bodyPr>
          <a:lstStyle/>
          <a:p>
            <a:r>
              <a:rPr lang="en-GB" sz="1600" b="1" dirty="0" smtClean="0"/>
              <a:t>I’ll share this with you, but feel free to try yourself if confident</a:t>
            </a:r>
            <a:endParaRPr lang="en-GB" sz="1600" b="1" dirty="0"/>
          </a:p>
        </p:txBody>
      </p:sp>
    </p:spTree>
    <p:extLst>
      <p:ext uri="{BB962C8B-B14F-4D97-AF65-F5344CB8AC3E}">
        <p14:creationId xmlns:p14="http://schemas.microsoft.com/office/powerpoint/2010/main" val="1899650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Asthma exploration tab server</a:t>
            </a:r>
            <a:endParaRPr lang="en-GB" sz="3200" dirty="0"/>
          </a:p>
        </p:txBody>
      </p:sp>
      <p:sp>
        <p:nvSpPr>
          <p:cNvPr id="3" name="Content Placeholder 2"/>
          <p:cNvSpPr>
            <a:spLocks noGrp="1"/>
          </p:cNvSpPr>
          <p:nvPr>
            <p:ph idx="1"/>
          </p:nvPr>
        </p:nvSpPr>
        <p:spPr>
          <a:xfrm>
            <a:off x="1097280" y="1854047"/>
            <a:ext cx="10058400" cy="747837"/>
          </a:xfrm>
        </p:spPr>
        <p:txBody>
          <a:bodyPr>
            <a:normAutofit/>
          </a:bodyPr>
          <a:lstStyle/>
          <a:p>
            <a:r>
              <a:rPr lang="en-GB" sz="1800" dirty="0" smtClean="0"/>
              <a:t>Now that we’ve created a function to generate the charts, we need to run it 6 times for our 6 different data splits.</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840279" y="2601884"/>
            <a:ext cx="10744200" cy="1152525"/>
          </a:xfrm>
          <a:prstGeom prst="rect">
            <a:avLst/>
          </a:prstGeom>
        </p:spPr>
      </p:pic>
      <p:sp>
        <p:nvSpPr>
          <p:cNvPr id="8" name="Content Placeholder 2"/>
          <p:cNvSpPr txBox="1">
            <a:spLocks/>
          </p:cNvSpPr>
          <p:nvPr/>
        </p:nvSpPr>
        <p:spPr>
          <a:xfrm>
            <a:off x="1097280" y="3951626"/>
            <a:ext cx="10058400" cy="22247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dirty="0" smtClean="0"/>
              <a:t>Our output Ids (</a:t>
            </a:r>
            <a:r>
              <a:rPr lang="en-GB" sz="1800" dirty="0" err="1" smtClean="0"/>
              <a:t>eg</a:t>
            </a:r>
            <a:r>
              <a:rPr lang="en-GB" sz="1800" dirty="0" smtClean="0"/>
              <a:t>. </a:t>
            </a:r>
            <a:r>
              <a:rPr lang="en-GB" sz="1800" b="1" dirty="0" err="1" smtClean="0"/>
              <a:t>output$male_all</a:t>
            </a:r>
            <a:r>
              <a:rPr lang="en-GB" sz="1800" dirty="0" smtClean="0"/>
              <a:t>) match those we used in the UI code. </a:t>
            </a:r>
          </a:p>
          <a:p>
            <a:r>
              <a:rPr lang="en-GB" sz="1800" dirty="0" smtClean="0"/>
              <a:t>We use the </a:t>
            </a:r>
            <a:r>
              <a:rPr lang="en-GB" sz="1800" b="1" dirty="0" err="1" smtClean="0"/>
              <a:t>renderPlotly</a:t>
            </a:r>
            <a:r>
              <a:rPr lang="en-GB" sz="1800" b="1" dirty="0" smtClean="0"/>
              <a:t>({}) </a:t>
            </a:r>
            <a:r>
              <a:rPr lang="en-GB" sz="1800" dirty="0" smtClean="0"/>
              <a:t>function as before, but within each we use the </a:t>
            </a:r>
            <a:r>
              <a:rPr lang="en-GB" sz="1800" b="1" dirty="0" err="1" smtClean="0"/>
              <a:t>plot_charts</a:t>
            </a:r>
            <a:r>
              <a:rPr lang="en-GB" sz="1800" b="1" dirty="0" smtClean="0"/>
              <a:t>()</a:t>
            </a:r>
            <a:r>
              <a:rPr lang="en-GB" sz="1800" dirty="0" smtClean="0"/>
              <a:t> function we’ve created.</a:t>
            </a:r>
          </a:p>
          <a:p>
            <a:r>
              <a:rPr lang="en-GB" sz="1800" dirty="0" smtClean="0"/>
              <a:t>We define </a:t>
            </a:r>
            <a:r>
              <a:rPr lang="en-GB" sz="1800" b="1" dirty="0" err="1" smtClean="0"/>
              <a:t>sex_chosen</a:t>
            </a:r>
            <a:r>
              <a:rPr lang="en-GB" sz="1800" dirty="0" smtClean="0"/>
              <a:t> and </a:t>
            </a:r>
            <a:r>
              <a:rPr lang="en-GB" sz="1800" b="1" dirty="0" err="1" smtClean="0"/>
              <a:t>age_grp_chosen</a:t>
            </a:r>
            <a:r>
              <a:rPr lang="en-GB" sz="1800" dirty="0" smtClean="0"/>
              <a:t> for each split we want, as required arguments for the </a:t>
            </a:r>
            <a:r>
              <a:rPr lang="en-GB" sz="1800" b="1" dirty="0" err="1" smtClean="0"/>
              <a:t>plot_charts</a:t>
            </a:r>
            <a:r>
              <a:rPr lang="en-GB" sz="1800" b="1" dirty="0" smtClean="0"/>
              <a:t>()</a:t>
            </a:r>
            <a:r>
              <a:rPr lang="en-GB" sz="1800" dirty="0" smtClean="0"/>
              <a:t> function.</a:t>
            </a:r>
          </a:p>
          <a:p>
            <a:r>
              <a:rPr lang="en-GB" sz="1800" dirty="0" smtClean="0"/>
              <a:t>We can also pipe and use </a:t>
            </a:r>
            <a:r>
              <a:rPr lang="en-GB" sz="1800" b="1" dirty="0" smtClean="0"/>
              <a:t>layout()</a:t>
            </a:r>
            <a:r>
              <a:rPr lang="en-GB" sz="1800" dirty="0" smtClean="0"/>
              <a:t> to add a title to each chart at this point.</a:t>
            </a:r>
          </a:p>
          <a:p>
            <a:endParaRPr lang="en-GB" sz="1800" dirty="0"/>
          </a:p>
        </p:txBody>
      </p:sp>
    </p:spTree>
    <p:extLst>
      <p:ext uri="{BB962C8B-B14F-4D97-AF65-F5344CB8AC3E}">
        <p14:creationId xmlns:p14="http://schemas.microsoft.com/office/powerpoint/2010/main" val="3202354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Asthma exploration tab</a:t>
            </a:r>
            <a:endParaRPr lang="en-GB" sz="3200" dirty="0"/>
          </a:p>
        </p:txBody>
      </p:sp>
      <p:sp>
        <p:nvSpPr>
          <p:cNvPr id="3" name="Content Placeholder 2"/>
          <p:cNvSpPr>
            <a:spLocks noGrp="1"/>
          </p:cNvSpPr>
          <p:nvPr>
            <p:ph idx="1"/>
          </p:nvPr>
        </p:nvSpPr>
        <p:spPr>
          <a:xfrm>
            <a:off x="6126480" y="3221338"/>
            <a:ext cx="4871257" cy="1562792"/>
          </a:xfrm>
        </p:spPr>
        <p:txBody>
          <a:bodyPr/>
          <a:lstStyle/>
          <a:p>
            <a:r>
              <a:rPr lang="en-GB" dirty="0" smtClean="0"/>
              <a:t>Our third tab is finished!</a:t>
            </a:r>
          </a:p>
          <a:p>
            <a:r>
              <a:rPr lang="en-GB" dirty="0" smtClean="0"/>
              <a:t>We’ve added a new tab with 6 different charts on asthma data which are reactive to user input menus.</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b="881"/>
          <a:stretch/>
        </p:blipFill>
        <p:spPr>
          <a:xfrm>
            <a:off x="1248642" y="1795859"/>
            <a:ext cx="4534299" cy="4413750"/>
          </a:xfrm>
          <a:prstGeom prst="rect">
            <a:avLst/>
          </a:prstGeom>
        </p:spPr>
      </p:pic>
    </p:spTree>
    <p:extLst>
      <p:ext uri="{BB962C8B-B14F-4D97-AF65-F5344CB8AC3E}">
        <p14:creationId xmlns:p14="http://schemas.microsoft.com/office/powerpoint/2010/main" val="287181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t>
            </a:r>
            <a:r>
              <a:rPr lang="en-GB" sz="3200" b="1" dirty="0" smtClean="0">
                <a:latin typeface="Arial Black" panose="020B0A04020102020204" pitchFamily="34" charset="0"/>
              </a:rPr>
              <a:t>Data downloads</a:t>
            </a:r>
            <a:endParaRPr lang="en-GB" sz="3200" dirty="0"/>
          </a:p>
        </p:txBody>
      </p:sp>
      <p:sp>
        <p:nvSpPr>
          <p:cNvPr id="3" name="Content Placeholder 2"/>
          <p:cNvSpPr>
            <a:spLocks noGrp="1"/>
          </p:cNvSpPr>
          <p:nvPr>
            <p:ph idx="1"/>
          </p:nvPr>
        </p:nvSpPr>
        <p:spPr/>
        <p:txBody>
          <a:bodyPr/>
          <a:lstStyle/>
          <a:p>
            <a:r>
              <a:rPr lang="en-GB" dirty="0" smtClean="0"/>
              <a:t>This will be the final tab of our dashboard.</a:t>
            </a:r>
          </a:p>
          <a:p>
            <a:r>
              <a:rPr lang="en-GB" dirty="0" smtClean="0"/>
              <a:t>In this section, we will display the data in table format using the </a:t>
            </a:r>
            <a:r>
              <a:rPr lang="en-GB" b="1" dirty="0" smtClean="0"/>
              <a:t>DT</a:t>
            </a:r>
            <a:r>
              <a:rPr lang="en-GB" dirty="0" smtClean="0"/>
              <a:t> package – we went over this in the first session.</a:t>
            </a:r>
          </a:p>
          <a:p>
            <a:r>
              <a:rPr lang="en-GB" dirty="0" smtClean="0"/>
              <a:t>We will include a drop-down menu which allows the user to display either the allergic conditions data or the asthma data in the table.</a:t>
            </a:r>
          </a:p>
          <a:p>
            <a:r>
              <a:rPr lang="en-GB" dirty="0" smtClean="0"/>
              <a:t>We will also include a </a:t>
            </a:r>
            <a:r>
              <a:rPr lang="en-GB" b="1" dirty="0" smtClean="0"/>
              <a:t>download button </a:t>
            </a:r>
            <a:r>
              <a:rPr lang="en-GB" dirty="0" smtClean="0"/>
              <a:t>which when clicked, will download the tabulated data in a </a:t>
            </a:r>
            <a:r>
              <a:rPr lang="en-GB" b="1" dirty="0" smtClean="0"/>
              <a:t>.csv </a:t>
            </a:r>
            <a:r>
              <a:rPr lang="en-GB" dirty="0" smtClean="0"/>
              <a:t>file.</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284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Arial Black" panose="020B0A04020102020204" pitchFamily="34" charset="0"/>
              </a:rPr>
              <a:t>Exercise: Building </a:t>
            </a:r>
            <a:r>
              <a:rPr lang="en-GB" sz="3200" b="1" dirty="0">
                <a:latin typeface="Arial Black" panose="020B0A04020102020204" pitchFamily="34" charset="0"/>
              </a:rPr>
              <a:t>a PHS Shiny dashboard – Data </a:t>
            </a:r>
            <a:r>
              <a:rPr lang="en-GB" sz="3200" b="1" dirty="0" smtClean="0">
                <a:latin typeface="Arial Black" panose="020B0A04020102020204" pitchFamily="34" charset="0"/>
              </a:rPr>
              <a:t>downloads UI</a:t>
            </a:r>
            <a:endParaRPr lang="en-GB" sz="3200" dirty="0"/>
          </a:p>
        </p:txBody>
      </p:sp>
      <p:sp>
        <p:nvSpPr>
          <p:cNvPr id="3" name="Content Placeholder 2"/>
          <p:cNvSpPr>
            <a:spLocks noGrp="1"/>
          </p:cNvSpPr>
          <p:nvPr>
            <p:ph idx="1"/>
          </p:nvPr>
        </p:nvSpPr>
        <p:spPr/>
        <p:txBody>
          <a:bodyPr/>
          <a:lstStyle/>
          <a:p>
            <a:r>
              <a:rPr lang="en-GB" dirty="0" smtClean="0"/>
              <a:t>Let’s go to the UI and add yet another </a:t>
            </a:r>
            <a:r>
              <a:rPr lang="en-GB" dirty="0" err="1" smtClean="0"/>
              <a:t>tabPanel</a:t>
            </a:r>
            <a:r>
              <a:rPr lang="en-GB" dirty="0" smtClean="0"/>
              <a:t>() below the current ones (you should be used to doing this by now!)</a:t>
            </a:r>
          </a:p>
          <a:p>
            <a:r>
              <a:rPr lang="en-GB" dirty="0" smtClean="0"/>
              <a:t>Give your tab a name and an icon. Add a header and some text introducing the data downloads tab.</a:t>
            </a:r>
          </a:p>
          <a:p>
            <a:r>
              <a:rPr lang="en-GB" dirty="0" smtClean="0"/>
              <a:t>Add a </a:t>
            </a:r>
            <a:r>
              <a:rPr lang="en-GB" b="1" dirty="0" err="1" smtClean="0"/>
              <a:t>selectInput</a:t>
            </a:r>
            <a:r>
              <a:rPr lang="en-GB" b="1" dirty="0" smtClean="0"/>
              <a:t>() </a:t>
            </a:r>
            <a:r>
              <a:rPr lang="en-GB" dirty="0" smtClean="0"/>
              <a:t>drop-down menu that allows the user to select either allergic conditions data or asthma data.</a:t>
            </a:r>
          </a:p>
          <a:p>
            <a:endParaRPr lang="en-GB" dirty="0"/>
          </a:p>
          <a:p>
            <a:r>
              <a:rPr lang="en-GB" b="1" dirty="0" smtClean="0"/>
              <a:t>Then I’ll show you how we introduce a data downloads button.</a:t>
            </a:r>
            <a:endParaRPr lang="en-GB" b="1"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679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Exercise: Building a PHS Shiny dashboard – Data downloads UI</a:t>
            </a:r>
            <a:endParaRPr lang="en-GB" sz="3200" dirty="0"/>
          </a:p>
        </p:txBody>
      </p:sp>
      <p:sp>
        <p:nvSpPr>
          <p:cNvPr id="3" name="Content Placeholder 2"/>
          <p:cNvSpPr>
            <a:spLocks noGrp="1"/>
          </p:cNvSpPr>
          <p:nvPr>
            <p:ph idx="1"/>
          </p:nvPr>
        </p:nvSpPr>
        <p:spPr>
          <a:xfrm>
            <a:off x="1097279" y="1845733"/>
            <a:ext cx="10158153" cy="1858589"/>
          </a:xfrm>
        </p:spPr>
        <p:txBody>
          <a:bodyPr>
            <a:normAutofit lnSpcReduction="10000"/>
          </a:bodyPr>
          <a:lstStyle/>
          <a:p>
            <a:r>
              <a:rPr lang="en-GB" sz="1800" dirty="0" smtClean="0"/>
              <a:t>Here, I’ve created a data table downloads tab. I’ve introduced it with some text and included a drop-down menu allowing the user to select which dataset they want to look at, and subsequently download. </a:t>
            </a:r>
          </a:p>
          <a:p>
            <a:r>
              <a:rPr lang="en-GB" sz="1800" dirty="0" smtClean="0"/>
              <a:t>Aside from our usual code, we’re also introducing the </a:t>
            </a:r>
            <a:r>
              <a:rPr lang="en-GB" sz="1800" b="1" dirty="0" err="1" smtClean="0"/>
              <a:t>downloadButton</a:t>
            </a:r>
            <a:r>
              <a:rPr lang="en-GB" sz="1800" b="1" dirty="0" smtClean="0"/>
              <a:t>()</a:t>
            </a:r>
            <a:r>
              <a:rPr lang="en-GB" sz="1800" dirty="0" smtClean="0"/>
              <a:t> function. This also requires an </a:t>
            </a:r>
            <a:r>
              <a:rPr lang="en-GB" sz="1800" b="1" dirty="0" err="1" smtClean="0"/>
              <a:t>inputId</a:t>
            </a:r>
            <a:r>
              <a:rPr lang="en-GB" sz="1800" b="1" dirty="0" smtClean="0"/>
              <a:t> </a:t>
            </a:r>
            <a:r>
              <a:rPr lang="en-GB" sz="1800" dirty="0" smtClean="0"/>
              <a:t>which will be matched in the server side, and we’ve labelled the button </a:t>
            </a:r>
            <a:r>
              <a:rPr lang="en-GB" sz="1800" b="1" dirty="0" smtClean="0"/>
              <a:t>“Download data”</a:t>
            </a:r>
            <a:r>
              <a:rPr lang="en-GB" sz="1800" dirty="0" smtClean="0"/>
              <a:t>.</a:t>
            </a:r>
          </a:p>
          <a:p>
            <a:r>
              <a:rPr lang="en-GB" sz="1800" dirty="0" smtClean="0"/>
              <a:t>The final line of code is one you’ve seen before in our last session. It displays the table on the app in the </a:t>
            </a:r>
            <a:r>
              <a:rPr lang="en-GB" sz="1800" b="1" dirty="0" smtClean="0"/>
              <a:t>DT </a:t>
            </a:r>
            <a:r>
              <a:rPr lang="en-GB" sz="1800" dirty="0" smtClean="0"/>
              <a:t>package format and we’ve used the Id </a:t>
            </a:r>
            <a:r>
              <a:rPr lang="en-GB" sz="1800" b="1" dirty="0" smtClean="0"/>
              <a:t>“</a:t>
            </a:r>
            <a:r>
              <a:rPr lang="en-GB" sz="1800" b="1" dirty="0" err="1" smtClean="0"/>
              <a:t>table_filtered</a:t>
            </a:r>
            <a:r>
              <a:rPr lang="en-GB" sz="1800" b="1" dirty="0" smtClean="0"/>
              <a:t>”.</a:t>
            </a:r>
            <a:endParaRPr lang="en-GB" sz="1800" b="1"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986741" y="3812695"/>
            <a:ext cx="7477125" cy="2162175"/>
          </a:xfrm>
          <a:prstGeom prst="rect">
            <a:avLst/>
          </a:prstGeom>
        </p:spPr>
      </p:pic>
    </p:spTree>
    <p:extLst>
      <p:ext uri="{BB962C8B-B14F-4D97-AF65-F5344CB8AC3E}">
        <p14:creationId xmlns:p14="http://schemas.microsoft.com/office/powerpoint/2010/main" val="314066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GB" dirty="0" smtClean="0"/>
              <a:t> In our previous session, we created a basic single script dashboard. Now we’re going to look at advanced dashboard building where the code is split across multiple scripts.</a:t>
            </a:r>
          </a:p>
          <a:p>
            <a:pPr>
              <a:buFont typeface="Wingdings" panose="05000000000000000000" pitchFamily="2" charset="2"/>
              <a:buChar char="§"/>
            </a:pPr>
            <a:endParaRPr lang="en-GB" dirty="0"/>
          </a:p>
          <a:p>
            <a:pPr>
              <a:buFont typeface="Wingdings" panose="05000000000000000000" pitchFamily="2" charset="2"/>
              <a:buChar char="§"/>
            </a:pPr>
            <a:r>
              <a:rPr lang="en-GB" dirty="0" smtClean="0"/>
              <a:t> </a:t>
            </a:r>
            <a:r>
              <a:rPr lang="en-GB" b="1" dirty="0" err="1" smtClean="0"/>
              <a:t>ui.R</a:t>
            </a:r>
            <a:r>
              <a:rPr lang="en-GB" dirty="0"/>
              <a:t> </a:t>
            </a:r>
            <a:r>
              <a:rPr lang="en-GB" dirty="0" smtClean="0"/>
              <a:t>– controls what is displayed on the application page and how the components are laid out, for example navigation bars, text outputs, plot outputs, user input widgets.</a:t>
            </a:r>
          </a:p>
          <a:p>
            <a:pPr>
              <a:buFont typeface="Wingdings" panose="05000000000000000000" pitchFamily="2" charset="2"/>
              <a:buChar char="§"/>
            </a:pPr>
            <a:r>
              <a:rPr lang="en-GB" dirty="0"/>
              <a:t> </a:t>
            </a:r>
            <a:r>
              <a:rPr lang="en-GB" b="1" dirty="0" err="1" smtClean="0"/>
              <a:t>server.R</a:t>
            </a:r>
            <a:r>
              <a:rPr lang="en-GB" dirty="0" smtClean="0"/>
              <a:t> – controls what happens behind the scenes, for example generation of plots and charts, and how user inputs from widgets affects these displays, minor data wrangling.</a:t>
            </a:r>
          </a:p>
          <a:p>
            <a:pPr>
              <a:buFont typeface="Wingdings" panose="05000000000000000000" pitchFamily="2" charset="2"/>
              <a:buChar char="§"/>
            </a:pPr>
            <a:r>
              <a:rPr lang="en-GB" dirty="0"/>
              <a:t> </a:t>
            </a:r>
            <a:r>
              <a:rPr lang="en-GB" b="1" dirty="0" err="1" smtClean="0"/>
              <a:t>global.R</a:t>
            </a:r>
            <a:r>
              <a:rPr lang="en-GB" dirty="0" smtClean="0"/>
              <a:t> – where we load packages, functions, prepared data, define colour palettes.</a:t>
            </a:r>
          </a:p>
          <a:p>
            <a:pPr>
              <a:buFont typeface="Wingdings" panose="05000000000000000000" pitchFamily="2" charset="2"/>
              <a:buChar char="§"/>
            </a:pPr>
            <a:endParaRPr lang="en-GB" dirty="0"/>
          </a:p>
          <a:p>
            <a:pPr>
              <a:buFont typeface="Wingdings" panose="05000000000000000000" pitchFamily="2" charset="2"/>
              <a:buChar char="§"/>
            </a:pPr>
            <a:r>
              <a:rPr lang="en-GB" dirty="0" smtClean="0"/>
              <a:t> We’re going to use these scripts to create a functional Public Health Scotland dashboard.</a:t>
            </a:r>
            <a:endParaRPr lang="en-GB" dirty="0"/>
          </a:p>
        </p:txBody>
      </p:sp>
      <p:sp>
        <p:nvSpPr>
          <p:cNvPr id="4" name="Title 1"/>
          <p:cNvSpPr>
            <a:spLocks noGrp="1"/>
          </p:cNvSpPr>
          <p:nvPr>
            <p:ph type="title"/>
          </p:nvPr>
        </p:nvSpPr>
        <p:spPr>
          <a:xfrm>
            <a:off x="1097280" y="286603"/>
            <a:ext cx="10058400" cy="1450757"/>
          </a:xfrm>
        </p:spPr>
        <p:txBody>
          <a:bodyPr>
            <a:normAutofit/>
          </a:bodyPr>
          <a:lstStyle/>
          <a:p>
            <a:r>
              <a:rPr lang="en-GB" sz="3200" b="1" dirty="0" smtClean="0">
                <a:latin typeface="Arial Black" panose="020B0A04020102020204" pitchFamily="34" charset="0"/>
              </a:rPr>
              <a:t>Refresh: dashboard components</a:t>
            </a:r>
            <a:endParaRPr lang="en-GB" sz="3200" b="1" dirty="0">
              <a:latin typeface="Arial Black" panose="020B0A04020102020204" pitchFamily="34" charset="0"/>
            </a:endParaRPr>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46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 Building a PHS Shiny dashboard – Data downloads </a:t>
            </a:r>
            <a:r>
              <a:rPr lang="en-GB" sz="3200" dirty="0" smtClean="0">
                <a:latin typeface="Arial Black" panose="020B0A04020102020204" pitchFamily="34" charset="0"/>
              </a:rPr>
              <a:t>server</a:t>
            </a:r>
            <a:endParaRPr lang="en-GB" sz="3200" dirty="0"/>
          </a:p>
        </p:txBody>
      </p:sp>
      <p:sp>
        <p:nvSpPr>
          <p:cNvPr id="3" name="Content Placeholder 2"/>
          <p:cNvSpPr>
            <a:spLocks noGrp="1"/>
          </p:cNvSpPr>
          <p:nvPr>
            <p:ph idx="1"/>
          </p:nvPr>
        </p:nvSpPr>
        <p:spPr/>
        <p:txBody>
          <a:bodyPr>
            <a:normAutofit/>
          </a:bodyPr>
          <a:lstStyle/>
          <a:p>
            <a:r>
              <a:rPr lang="en-GB" sz="1800" dirty="0" smtClean="0"/>
              <a:t>As with most things we’ve done, except for simple text prints, we need to update the server side to include code enabling the </a:t>
            </a:r>
            <a:r>
              <a:rPr lang="en-GB" sz="1800" b="1" dirty="0" smtClean="0"/>
              <a:t>download button</a:t>
            </a:r>
            <a:r>
              <a:rPr lang="en-GB" sz="1800" dirty="0" smtClean="0"/>
              <a:t> to function. This requires a few small sections of code.</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30531" y="3081770"/>
            <a:ext cx="5143503" cy="1814426"/>
          </a:xfrm>
          <a:prstGeom prst="rect">
            <a:avLst/>
          </a:prstGeom>
        </p:spPr>
      </p:pic>
      <p:sp>
        <p:nvSpPr>
          <p:cNvPr id="6" name="TextBox 5"/>
          <p:cNvSpPr txBox="1"/>
          <p:nvPr/>
        </p:nvSpPr>
        <p:spPr>
          <a:xfrm>
            <a:off x="5749175" y="2758604"/>
            <a:ext cx="5765492" cy="2554545"/>
          </a:xfrm>
          <a:prstGeom prst="rect">
            <a:avLst/>
          </a:prstGeom>
          <a:noFill/>
        </p:spPr>
        <p:txBody>
          <a:bodyPr wrap="square" rtlCol="0">
            <a:spAutoFit/>
          </a:bodyPr>
          <a:lstStyle/>
          <a:p>
            <a:r>
              <a:rPr lang="en-GB" sz="1600" dirty="0" smtClean="0"/>
              <a:t>First, we create a reactive dataset, as the data displayed depends on user input from the drop-down menu. We’ve done this before.</a:t>
            </a:r>
          </a:p>
          <a:p>
            <a:endParaRPr lang="en-GB" sz="1600" dirty="0"/>
          </a:p>
          <a:p>
            <a:r>
              <a:rPr lang="en-GB" sz="1600" dirty="0" smtClean="0"/>
              <a:t>The </a:t>
            </a:r>
            <a:r>
              <a:rPr lang="en-GB" sz="1600" b="1" dirty="0" smtClean="0"/>
              <a:t>switch()</a:t>
            </a:r>
            <a:r>
              <a:rPr lang="en-GB" sz="1600" dirty="0" smtClean="0"/>
              <a:t> function allows the table to switch between allergic conditions and asthma data.</a:t>
            </a:r>
          </a:p>
          <a:p>
            <a:endParaRPr lang="en-GB" sz="1600" dirty="0"/>
          </a:p>
          <a:p>
            <a:r>
              <a:rPr lang="en-GB" sz="1600" dirty="0" smtClean="0"/>
              <a:t>We then have an </a:t>
            </a:r>
            <a:r>
              <a:rPr lang="en-GB" sz="1600" b="1" dirty="0" smtClean="0"/>
              <a:t>if-else statement </a:t>
            </a:r>
            <a:r>
              <a:rPr lang="en-GB" sz="1600" dirty="0" smtClean="0"/>
              <a:t>that effectively says “If the user selects allergies, select these columns from that dataset and display them on the table.  If the user selects asthma, select these columns and display them on the table instead.</a:t>
            </a:r>
            <a:endParaRPr lang="en-GB" sz="1600" b="1" dirty="0"/>
          </a:p>
        </p:txBody>
      </p:sp>
    </p:spTree>
    <p:extLst>
      <p:ext uri="{BB962C8B-B14F-4D97-AF65-F5344CB8AC3E}">
        <p14:creationId xmlns:p14="http://schemas.microsoft.com/office/powerpoint/2010/main" val="947931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 Building a PHS Shiny dashboard – Data downloads server</a:t>
            </a:r>
            <a:endParaRPr lang="en-GB" sz="3200" dirty="0"/>
          </a:p>
        </p:txBody>
      </p:sp>
      <p:sp>
        <p:nvSpPr>
          <p:cNvPr id="3" name="Content Placeholder 2"/>
          <p:cNvSpPr>
            <a:spLocks noGrp="1"/>
          </p:cNvSpPr>
          <p:nvPr>
            <p:ph idx="1"/>
          </p:nvPr>
        </p:nvSpPr>
        <p:spPr>
          <a:xfrm>
            <a:off x="1097280" y="1930402"/>
            <a:ext cx="10058400" cy="677333"/>
          </a:xfrm>
        </p:spPr>
        <p:txBody>
          <a:bodyPr>
            <a:normAutofit/>
          </a:bodyPr>
          <a:lstStyle/>
          <a:p>
            <a:r>
              <a:rPr lang="en-GB" sz="1800" dirty="0" smtClean="0"/>
              <a:t>The next chunk of code actually renders the data table using </a:t>
            </a:r>
            <a:r>
              <a:rPr lang="en-GB" sz="1800" b="1" dirty="0" smtClean="0"/>
              <a:t>DT::</a:t>
            </a:r>
            <a:r>
              <a:rPr lang="en-GB" sz="1800" b="1" dirty="0" err="1" smtClean="0"/>
              <a:t>renderDataTable</a:t>
            </a:r>
            <a:r>
              <a:rPr lang="en-GB" sz="1800" b="1" dirty="0" smtClean="0"/>
              <a:t>({…}) </a:t>
            </a:r>
            <a:r>
              <a:rPr lang="en-GB" sz="1800" dirty="0" smtClean="0"/>
              <a:t>which we used in the first session. We use the Id </a:t>
            </a:r>
            <a:r>
              <a:rPr lang="en-GB" sz="1800" b="1" dirty="0" smtClean="0"/>
              <a:t>“</a:t>
            </a:r>
            <a:r>
              <a:rPr lang="en-GB" sz="1800" b="1" dirty="0" err="1" smtClean="0"/>
              <a:t>table_filtered</a:t>
            </a:r>
            <a:r>
              <a:rPr lang="en-GB" sz="1800" b="1" dirty="0" smtClean="0"/>
              <a:t>”</a:t>
            </a:r>
            <a:r>
              <a:rPr lang="en-GB" sz="1800" dirty="0" smtClean="0"/>
              <a:t> to match what we’ve used in the UI.</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14387" y="2877080"/>
            <a:ext cx="4063079" cy="2236788"/>
          </a:xfrm>
          <a:prstGeom prst="rect">
            <a:avLst/>
          </a:prstGeom>
        </p:spPr>
      </p:pic>
      <p:sp>
        <p:nvSpPr>
          <p:cNvPr id="6" name="TextBox 5"/>
          <p:cNvSpPr txBox="1"/>
          <p:nvPr/>
        </p:nvSpPr>
        <p:spPr>
          <a:xfrm>
            <a:off x="5043823" y="3118311"/>
            <a:ext cx="6553200" cy="1754326"/>
          </a:xfrm>
          <a:prstGeom prst="rect">
            <a:avLst/>
          </a:prstGeom>
          <a:noFill/>
        </p:spPr>
        <p:txBody>
          <a:bodyPr wrap="square" rtlCol="0">
            <a:spAutoFit/>
          </a:bodyPr>
          <a:lstStyle/>
          <a:p>
            <a:r>
              <a:rPr lang="en-GB" dirty="0" smtClean="0"/>
              <a:t>There’s a little bit of formatting done to the column names (which you may or may not want to do).</a:t>
            </a:r>
          </a:p>
          <a:p>
            <a:endParaRPr lang="en-GB" dirty="0"/>
          </a:p>
          <a:p>
            <a:r>
              <a:rPr lang="en-GB" dirty="0" smtClean="0"/>
              <a:t>We then use </a:t>
            </a:r>
            <a:r>
              <a:rPr lang="en-GB" b="1" dirty="0" smtClean="0"/>
              <a:t>DT::</a:t>
            </a:r>
            <a:r>
              <a:rPr lang="en-GB" b="1" dirty="0" err="1" smtClean="0"/>
              <a:t>datatable</a:t>
            </a:r>
            <a:r>
              <a:rPr lang="en-GB" dirty="0" smtClean="0"/>
              <a:t> for further formatting, you can look up the package info and see what else is available for these settings, or just mess around with them yourself!</a:t>
            </a:r>
            <a:endParaRPr lang="en-GB" dirty="0"/>
          </a:p>
        </p:txBody>
      </p:sp>
    </p:spTree>
    <p:extLst>
      <p:ext uri="{BB962C8B-B14F-4D97-AF65-F5344CB8AC3E}">
        <p14:creationId xmlns:p14="http://schemas.microsoft.com/office/powerpoint/2010/main" val="182871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 Building a PHS Shiny dashboard – Data downloads server</a:t>
            </a:r>
            <a:endParaRPr lang="en-GB" sz="3200" dirty="0"/>
          </a:p>
        </p:txBody>
      </p:sp>
      <p:sp>
        <p:nvSpPr>
          <p:cNvPr id="3" name="Content Placeholder 2"/>
          <p:cNvSpPr>
            <a:spLocks noGrp="1"/>
          </p:cNvSpPr>
          <p:nvPr>
            <p:ph idx="1"/>
          </p:nvPr>
        </p:nvSpPr>
        <p:spPr>
          <a:xfrm>
            <a:off x="1097280" y="1845734"/>
            <a:ext cx="10058400" cy="1155161"/>
          </a:xfrm>
        </p:spPr>
        <p:txBody>
          <a:bodyPr>
            <a:normAutofit/>
          </a:bodyPr>
          <a:lstStyle/>
          <a:p>
            <a:r>
              <a:rPr lang="en-GB" sz="1800" dirty="0" smtClean="0"/>
              <a:t>Finally, we insert some code that allows the </a:t>
            </a:r>
            <a:r>
              <a:rPr lang="en-GB" sz="1800" b="1" dirty="0" smtClean="0"/>
              <a:t>download button </a:t>
            </a:r>
            <a:r>
              <a:rPr lang="en-GB" sz="1800" dirty="0" smtClean="0"/>
              <a:t>to be functional. </a:t>
            </a:r>
          </a:p>
          <a:p>
            <a:r>
              <a:rPr lang="en-GB" sz="1800" dirty="0" smtClean="0"/>
              <a:t>We use the Id “</a:t>
            </a:r>
            <a:r>
              <a:rPr lang="en-GB" sz="1800" b="1" dirty="0" err="1" smtClean="0"/>
              <a:t>download_table_csv</a:t>
            </a:r>
            <a:r>
              <a:rPr lang="en-GB" sz="1800" b="1" dirty="0" smtClean="0"/>
              <a:t>” </a:t>
            </a:r>
            <a:r>
              <a:rPr lang="en-GB" sz="1800" dirty="0" smtClean="0"/>
              <a:t>as we defined this in the UI. The </a:t>
            </a:r>
            <a:r>
              <a:rPr lang="en-GB" sz="1800" b="1" dirty="0" err="1" smtClean="0"/>
              <a:t>downloadHandler</a:t>
            </a:r>
            <a:r>
              <a:rPr lang="en-GB" sz="1800" b="1" dirty="0" smtClean="0"/>
              <a:t>() </a:t>
            </a:r>
            <a:r>
              <a:rPr lang="en-GB" sz="1800" dirty="0" smtClean="0"/>
              <a:t>function helps us to define the file name and the contents of the file.</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12123" y="3120130"/>
            <a:ext cx="5416922" cy="2000509"/>
          </a:xfrm>
          <a:prstGeom prst="rect">
            <a:avLst/>
          </a:prstGeom>
        </p:spPr>
      </p:pic>
      <p:sp>
        <p:nvSpPr>
          <p:cNvPr id="6" name="TextBox 5"/>
          <p:cNvSpPr txBox="1"/>
          <p:nvPr/>
        </p:nvSpPr>
        <p:spPr>
          <a:xfrm>
            <a:off x="6325986" y="3120130"/>
            <a:ext cx="5469774" cy="2031325"/>
          </a:xfrm>
          <a:prstGeom prst="rect">
            <a:avLst/>
          </a:prstGeom>
          <a:noFill/>
        </p:spPr>
        <p:txBody>
          <a:bodyPr wrap="square" rtlCol="0">
            <a:spAutoFit/>
          </a:bodyPr>
          <a:lstStyle/>
          <a:p>
            <a:r>
              <a:rPr lang="en-GB" dirty="0" smtClean="0"/>
              <a:t>The small function for </a:t>
            </a:r>
            <a:r>
              <a:rPr lang="en-GB" b="1" dirty="0" smtClean="0"/>
              <a:t>“filename =“ </a:t>
            </a:r>
            <a:r>
              <a:rPr lang="en-GB" dirty="0" smtClean="0"/>
              <a:t>tells Shiny to name the file based on the user input (the data selected) and to add </a:t>
            </a:r>
            <a:r>
              <a:rPr lang="en-GB" b="1" dirty="0" smtClean="0"/>
              <a:t>.csv </a:t>
            </a:r>
            <a:r>
              <a:rPr lang="en-GB" dirty="0" smtClean="0"/>
              <a:t>at the end.</a:t>
            </a:r>
          </a:p>
          <a:p>
            <a:endParaRPr lang="en-GB" dirty="0"/>
          </a:p>
          <a:p>
            <a:r>
              <a:rPr lang="en-GB" dirty="0" smtClean="0"/>
              <a:t>The small function for </a:t>
            </a:r>
            <a:r>
              <a:rPr lang="en-GB" b="1" dirty="0" smtClean="0"/>
              <a:t>“content =“</a:t>
            </a:r>
            <a:r>
              <a:rPr lang="en-GB" dirty="0" smtClean="0"/>
              <a:t> means that if the user has filtered the </a:t>
            </a:r>
            <a:r>
              <a:rPr lang="en-GB" b="1" dirty="0" smtClean="0"/>
              <a:t>DT </a:t>
            </a:r>
            <a:r>
              <a:rPr lang="en-GB" dirty="0" smtClean="0"/>
              <a:t>table on the app </a:t>
            </a:r>
            <a:r>
              <a:rPr lang="en-GB" dirty="0" err="1" smtClean="0"/>
              <a:t>eg</a:t>
            </a:r>
            <a:r>
              <a:rPr lang="en-GB" dirty="0" smtClean="0"/>
              <a:t>. by age group or sex, the download will take this into account.</a:t>
            </a:r>
            <a:endParaRPr lang="en-GB" dirty="0"/>
          </a:p>
        </p:txBody>
      </p:sp>
    </p:spTree>
    <p:extLst>
      <p:ext uri="{BB962C8B-B14F-4D97-AF65-F5344CB8AC3E}">
        <p14:creationId xmlns:p14="http://schemas.microsoft.com/office/powerpoint/2010/main" val="574553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Building a PHS Shiny dashboard – Data downloads</a:t>
            </a:r>
            <a:endParaRPr lang="en-GB" sz="3200" dirty="0"/>
          </a:p>
        </p:txBody>
      </p:sp>
      <p:sp>
        <p:nvSpPr>
          <p:cNvPr id="3" name="Content Placeholder 2"/>
          <p:cNvSpPr>
            <a:spLocks noGrp="1"/>
          </p:cNvSpPr>
          <p:nvPr>
            <p:ph idx="1"/>
          </p:nvPr>
        </p:nvSpPr>
        <p:spPr>
          <a:xfrm>
            <a:off x="7190509" y="2863548"/>
            <a:ext cx="3965171" cy="2227502"/>
          </a:xfrm>
        </p:spPr>
        <p:txBody>
          <a:bodyPr>
            <a:normAutofit/>
          </a:bodyPr>
          <a:lstStyle/>
          <a:p>
            <a:r>
              <a:rPr lang="en-GB" sz="1800" dirty="0" smtClean="0"/>
              <a:t>Now we have a data tables tab complete with the ability to select, filter and download data as a </a:t>
            </a:r>
            <a:r>
              <a:rPr lang="en-GB" sz="1800" b="1" dirty="0" smtClean="0"/>
              <a:t>.csv</a:t>
            </a:r>
            <a:r>
              <a:rPr lang="en-GB" sz="1800" dirty="0" smtClean="0"/>
              <a:t>!</a:t>
            </a:r>
          </a:p>
          <a:p>
            <a:endParaRPr lang="en-GB" sz="1800" dirty="0"/>
          </a:p>
          <a:p>
            <a:r>
              <a:rPr lang="en-GB" sz="1800" b="1" dirty="0" smtClean="0"/>
              <a:t>(and a complete dashboard! Well done!)</a:t>
            </a:r>
            <a:endParaRPr lang="en-GB" sz="1800" b="1"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54019" y="1795549"/>
            <a:ext cx="6134042" cy="4422371"/>
          </a:xfrm>
          <a:prstGeom prst="rect">
            <a:avLst/>
          </a:prstGeom>
        </p:spPr>
      </p:pic>
    </p:spTree>
    <p:extLst>
      <p:ext uri="{BB962C8B-B14F-4D97-AF65-F5344CB8AC3E}">
        <p14:creationId xmlns:p14="http://schemas.microsoft.com/office/powerpoint/2010/main" val="1422946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Deploying an App</a:t>
            </a:r>
            <a:endParaRPr lang="en-GB" sz="3200" dirty="0">
              <a:latin typeface="Arial Black" panose="020B0A04020102020204" pitchFamily="34" charset="0"/>
            </a:endParaRPr>
          </a:p>
        </p:txBody>
      </p:sp>
      <p:sp>
        <p:nvSpPr>
          <p:cNvPr id="3" name="Content Placeholder 2"/>
          <p:cNvSpPr>
            <a:spLocks noGrp="1"/>
          </p:cNvSpPr>
          <p:nvPr>
            <p:ph idx="1"/>
          </p:nvPr>
        </p:nvSpPr>
        <p:spPr/>
        <p:txBody>
          <a:bodyPr/>
          <a:lstStyle/>
          <a:p>
            <a:r>
              <a:rPr lang="en-GB" dirty="0" smtClean="0"/>
              <a:t>We’ve built an entire Shiny dashboard today, but these are only available for us to view in our R Servers.</a:t>
            </a:r>
          </a:p>
          <a:p>
            <a:r>
              <a:rPr lang="en-GB" dirty="0" smtClean="0"/>
              <a:t>When tasked with creating a public facing dashboard you will, at some point, need to deploy it to the Shiny server.</a:t>
            </a:r>
          </a:p>
          <a:p>
            <a:r>
              <a:rPr lang="en-GB" dirty="0" smtClean="0"/>
              <a:t>We’re going to go over this briefly, just so that you are aware of the process.</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9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Deploying an App</a:t>
            </a:r>
            <a:endParaRPr lang="en-GB" sz="3200" dirty="0"/>
          </a:p>
        </p:txBody>
      </p:sp>
      <p:sp>
        <p:nvSpPr>
          <p:cNvPr id="3" name="Content Placeholder 2"/>
          <p:cNvSpPr>
            <a:spLocks noGrp="1"/>
          </p:cNvSpPr>
          <p:nvPr>
            <p:ph idx="1"/>
          </p:nvPr>
        </p:nvSpPr>
        <p:spPr>
          <a:xfrm>
            <a:off x="1097280" y="1845734"/>
            <a:ext cx="10058400" cy="872528"/>
          </a:xfrm>
        </p:spPr>
        <p:txBody>
          <a:bodyPr>
            <a:normAutofit/>
          </a:bodyPr>
          <a:lstStyle/>
          <a:p>
            <a:r>
              <a:rPr lang="en-GB" sz="1800" dirty="0" smtClean="0"/>
              <a:t>You should first run the app from the </a:t>
            </a:r>
            <a:r>
              <a:rPr lang="en-GB" sz="1800" dirty="0" err="1" smtClean="0"/>
              <a:t>global.R</a:t>
            </a:r>
            <a:r>
              <a:rPr lang="en-GB" sz="1800" dirty="0" smtClean="0"/>
              <a:t> script and check that everything is functioning normally.</a:t>
            </a:r>
          </a:p>
          <a:p>
            <a:r>
              <a:rPr lang="en-GB" sz="1800" dirty="0" smtClean="0"/>
              <a:t>On a separate script, we use the </a:t>
            </a:r>
            <a:r>
              <a:rPr lang="en-GB" sz="1800" b="1" dirty="0" err="1" smtClean="0"/>
              <a:t>rsconnect</a:t>
            </a:r>
            <a:r>
              <a:rPr lang="en-GB" sz="1800" b="1" dirty="0" smtClean="0"/>
              <a:t> </a:t>
            </a:r>
            <a:r>
              <a:rPr lang="en-GB" sz="1800" dirty="0" smtClean="0"/>
              <a:t>package to deploy the app.</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30778" y="4763197"/>
            <a:ext cx="10349346" cy="1477328"/>
          </a:xfrm>
          <a:prstGeom prst="rect">
            <a:avLst/>
          </a:prstGeom>
          <a:noFill/>
        </p:spPr>
        <p:txBody>
          <a:bodyPr wrap="square" rtlCol="0">
            <a:spAutoFit/>
          </a:bodyPr>
          <a:lstStyle/>
          <a:p>
            <a:r>
              <a:rPr lang="en-GB" dirty="0" smtClean="0"/>
              <a:t>The first chunk of code sets the account information for the PHS shiny.io account. The token and secret can be obtained from one of the account managers, who you should contact if ever deploying an app. </a:t>
            </a:r>
          </a:p>
          <a:p>
            <a:endParaRPr lang="en-GB" dirty="0" smtClean="0"/>
          </a:p>
          <a:p>
            <a:r>
              <a:rPr lang="en-GB" dirty="0" smtClean="0"/>
              <a:t>The second chunk of code locates the app in your working directory and deploys it to the link designated, for example </a:t>
            </a:r>
            <a:r>
              <a:rPr lang="en-GB" dirty="0" smtClean="0"/>
              <a:t>this would be located </a:t>
            </a:r>
            <a:r>
              <a:rPr lang="en-GB" dirty="0" smtClean="0"/>
              <a:t>at</a:t>
            </a:r>
            <a:r>
              <a:rPr lang="en-GB" dirty="0"/>
              <a:t>: https://</a:t>
            </a:r>
            <a:r>
              <a:rPr lang="en-GB" dirty="0" smtClean="0"/>
              <a:t>scotland.shinyapps.io/</a:t>
            </a:r>
            <a:r>
              <a:rPr lang="en-GB" b="1" dirty="0" smtClean="0"/>
              <a:t>our-shiny-training-app</a:t>
            </a:r>
            <a:r>
              <a:rPr lang="en-GB" dirty="0" smtClean="0"/>
              <a:t>/</a:t>
            </a:r>
            <a:endParaRPr lang="en-GB" dirty="0"/>
          </a:p>
        </p:txBody>
      </p:sp>
      <p:pic>
        <p:nvPicPr>
          <p:cNvPr id="16" name="Picture 15"/>
          <p:cNvPicPr>
            <a:picLocks noChangeAspect="1"/>
          </p:cNvPicPr>
          <p:nvPr/>
        </p:nvPicPr>
        <p:blipFill>
          <a:blip r:embed="rId3"/>
          <a:stretch>
            <a:fillRect/>
          </a:stretch>
        </p:blipFill>
        <p:spPr>
          <a:xfrm>
            <a:off x="2377115" y="2706201"/>
            <a:ext cx="7498730" cy="1975275"/>
          </a:xfrm>
          <a:prstGeom prst="rect">
            <a:avLst/>
          </a:prstGeom>
        </p:spPr>
      </p:pic>
    </p:spTree>
    <p:extLst>
      <p:ext uri="{BB962C8B-B14F-4D97-AF65-F5344CB8AC3E}">
        <p14:creationId xmlns:p14="http://schemas.microsoft.com/office/powerpoint/2010/main" val="2149528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latin typeface="Arial Black" panose="020B0A04020102020204" pitchFamily="34" charset="0"/>
              </a:rPr>
              <a:t>Shiny dashboards and GitHub</a:t>
            </a:r>
            <a:endParaRPr lang="en-GB" dirty="0"/>
          </a:p>
        </p:txBody>
      </p:sp>
      <p:sp>
        <p:nvSpPr>
          <p:cNvPr id="3" name="Content Placeholder 2"/>
          <p:cNvSpPr>
            <a:spLocks noGrp="1"/>
          </p:cNvSpPr>
          <p:nvPr>
            <p:ph idx="1"/>
          </p:nvPr>
        </p:nvSpPr>
        <p:spPr>
          <a:xfrm>
            <a:off x="1097280" y="1845734"/>
            <a:ext cx="10058400" cy="1309889"/>
          </a:xfrm>
        </p:spPr>
        <p:txBody>
          <a:bodyPr>
            <a:normAutofit/>
          </a:bodyPr>
          <a:lstStyle/>
          <a:p>
            <a:r>
              <a:rPr lang="en-GB" sz="1800" dirty="0" smtClean="0"/>
              <a:t>Shiny dashboards can end up being thousands upon thousands of lines of code, with live ones sometimes updated monthly, weekly, or even daily. Often with large dashboards, multiple members of PHS staff can be working on them at once. </a:t>
            </a:r>
          </a:p>
          <a:p>
            <a:r>
              <a:rPr lang="en-GB" sz="1800" dirty="0" smtClean="0"/>
              <a:t>At this point, version control becomes </a:t>
            </a:r>
            <a:r>
              <a:rPr lang="en-GB" sz="1800" b="1" u="sng" dirty="0" smtClean="0"/>
              <a:t>very important</a:t>
            </a:r>
            <a:r>
              <a:rPr lang="en-GB" sz="1800" dirty="0" smtClean="0"/>
              <a:t>.</a:t>
            </a:r>
            <a:endParaRPr lang="en-GB" sz="1800" dirty="0" smtClean="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0641" y="2588464"/>
            <a:ext cx="2239183" cy="2239183"/>
          </a:xfrm>
          <a:prstGeom prst="rect">
            <a:avLst/>
          </a:prstGeom>
        </p:spPr>
      </p:pic>
      <p:sp>
        <p:nvSpPr>
          <p:cNvPr id="6" name="TextBox 5"/>
          <p:cNvSpPr txBox="1"/>
          <p:nvPr/>
        </p:nvSpPr>
        <p:spPr>
          <a:xfrm>
            <a:off x="1097280" y="4968555"/>
            <a:ext cx="10393871" cy="1477328"/>
          </a:xfrm>
          <a:prstGeom prst="rect">
            <a:avLst/>
          </a:prstGeom>
          <a:noFill/>
        </p:spPr>
        <p:txBody>
          <a:bodyPr wrap="none" rtlCol="0">
            <a:spAutoFit/>
          </a:bodyPr>
          <a:lstStyle/>
          <a:p>
            <a:r>
              <a:rPr lang="en-GB" dirty="0"/>
              <a:t>GitHub allows you to revert to previous code when you may have saved, pushed or even published mistakes. </a:t>
            </a:r>
          </a:p>
          <a:p>
            <a:r>
              <a:rPr lang="en-GB" dirty="0"/>
              <a:t>It’s an all round great idea</a:t>
            </a:r>
            <a:r>
              <a:rPr lang="en-GB" dirty="0" smtClean="0"/>
              <a:t>.</a:t>
            </a:r>
          </a:p>
          <a:p>
            <a:endParaRPr lang="en-GB" dirty="0"/>
          </a:p>
          <a:p>
            <a:r>
              <a:rPr lang="en-GB" dirty="0" smtClean="0"/>
              <a:t>If </a:t>
            </a:r>
            <a:r>
              <a:rPr lang="en-GB" dirty="0"/>
              <a:t>you haven’t checked out our teams </a:t>
            </a:r>
            <a:r>
              <a:rPr lang="en-GB" b="1" dirty="0"/>
              <a:t>GitHub Training Course</a:t>
            </a:r>
            <a:r>
              <a:rPr lang="en-GB" dirty="0"/>
              <a:t>, please do so.</a:t>
            </a:r>
          </a:p>
          <a:p>
            <a:endParaRPr lang="en-GB" dirty="0"/>
          </a:p>
        </p:txBody>
      </p:sp>
      <p:sp>
        <p:nvSpPr>
          <p:cNvPr id="7" name="TextBox 6"/>
          <p:cNvSpPr txBox="1"/>
          <p:nvPr/>
        </p:nvSpPr>
        <p:spPr>
          <a:xfrm>
            <a:off x="1097280" y="3184926"/>
            <a:ext cx="7540048" cy="1754326"/>
          </a:xfrm>
          <a:prstGeom prst="rect">
            <a:avLst/>
          </a:prstGeom>
          <a:noFill/>
        </p:spPr>
        <p:txBody>
          <a:bodyPr wrap="square" rtlCol="0">
            <a:spAutoFit/>
          </a:bodyPr>
          <a:lstStyle/>
          <a:p>
            <a:r>
              <a:rPr lang="en-GB" dirty="0"/>
              <a:t>Pushing your dashboard code to GitHub allows for code tracking, sharing and collaboration. Multiple team members can be working on, or updating, the same Shiny dashboard and GitHub allows them to do this on different code branches so the overall master code is not affected, and they do not overwrite each others work. They can also access, check and review each others changes.</a:t>
            </a:r>
          </a:p>
          <a:p>
            <a:endParaRPr lang="en-GB" dirty="0"/>
          </a:p>
        </p:txBody>
      </p:sp>
    </p:spTree>
    <p:extLst>
      <p:ext uri="{BB962C8B-B14F-4D97-AF65-F5344CB8AC3E}">
        <p14:creationId xmlns:p14="http://schemas.microsoft.com/office/powerpoint/2010/main" val="2921820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Good Practice</a:t>
            </a:r>
            <a:endParaRPr lang="en-GB" sz="3200" dirty="0"/>
          </a:p>
        </p:txBody>
      </p:sp>
      <p:sp>
        <p:nvSpPr>
          <p:cNvPr id="3" name="Content Placeholder 2"/>
          <p:cNvSpPr>
            <a:spLocks noGrp="1"/>
          </p:cNvSpPr>
          <p:nvPr>
            <p:ph idx="1"/>
          </p:nvPr>
        </p:nvSpPr>
        <p:spPr>
          <a:xfrm>
            <a:off x="1097280" y="1995368"/>
            <a:ext cx="10058400" cy="3532601"/>
          </a:xfrm>
        </p:spPr>
        <p:txBody>
          <a:bodyPr>
            <a:normAutofit/>
          </a:bodyPr>
          <a:lstStyle/>
          <a:p>
            <a:pPr>
              <a:buFont typeface="Wingdings" panose="05000000000000000000" pitchFamily="2" charset="2"/>
              <a:buChar char="§"/>
            </a:pPr>
            <a:r>
              <a:rPr lang="en-GB" sz="1800" dirty="0" smtClean="0"/>
              <a:t> Split large apps into 3 scripts: </a:t>
            </a:r>
            <a:r>
              <a:rPr lang="en-GB" sz="1800" dirty="0" err="1" smtClean="0"/>
              <a:t>global.R</a:t>
            </a:r>
            <a:r>
              <a:rPr lang="en-GB" sz="1800" dirty="0" smtClean="0"/>
              <a:t>, </a:t>
            </a:r>
            <a:r>
              <a:rPr lang="en-GB" sz="1800" dirty="0" err="1" smtClean="0"/>
              <a:t>server.R</a:t>
            </a:r>
            <a:r>
              <a:rPr lang="en-GB" sz="1800" dirty="0"/>
              <a:t> </a:t>
            </a:r>
            <a:r>
              <a:rPr lang="en-GB" sz="1800" dirty="0" smtClean="0"/>
              <a:t>and </a:t>
            </a:r>
            <a:r>
              <a:rPr lang="en-GB" sz="1800" dirty="0" err="1" smtClean="0"/>
              <a:t>ui.R</a:t>
            </a:r>
            <a:r>
              <a:rPr lang="en-GB" sz="1800" dirty="0" smtClean="0"/>
              <a:t> as opposed to using </a:t>
            </a:r>
            <a:r>
              <a:rPr lang="en-GB" sz="1800" dirty="0" err="1" smtClean="0"/>
              <a:t>app.R</a:t>
            </a:r>
            <a:r>
              <a:rPr lang="en-GB" sz="1800" dirty="0" smtClean="0"/>
              <a:t> where everything is kept on one.</a:t>
            </a:r>
          </a:p>
          <a:p>
            <a:pPr>
              <a:buFont typeface="Wingdings" panose="05000000000000000000" pitchFamily="2" charset="2"/>
              <a:buChar char="§"/>
            </a:pPr>
            <a:r>
              <a:rPr lang="en-GB" sz="1800" dirty="0" smtClean="0"/>
              <a:t> If you are creating massive apps, you can create supporting scripts and source them into the app, for example you may create a </a:t>
            </a:r>
            <a:r>
              <a:rPr lang="en-GB" sz="1800" dirty="0" err="1" smtClean="0"/>
              <a:t>functions.R</a:t>
            </a:r>
            <a:r>
              <a:rPr lang="en-GB" sz="1800" dirty="0" smtClean="0"/>
              <a:t> script that contains all of your pre-written complex functions for creating plots and tables from datasets.</a:t>
            </a:r>
          </a:p>
          <a:p>
            <a:pPr>
              <a:buFont typeface="Wingdings" panose="05000000000000000000" pitchFamily="2" charset="2"/>
              <a:buChar char="§"/>
            </a:pPr>
            <a:r>
              <a:rPr lang="en-GB" sz="1800" dirty="0"/>
              <a:t> </a:t>
            </a:r>
            <a:r>
              <a:rPr lang="en-GB" sz="1800" dirty="0" smtClean="0"/>
              <a:t>Reduce the number of packages used, keep to the essentials and don’t load full packages if they aren’t necessary </a:t>
            </a:r>
            <a:r>
              <a:rPr lang="en-GB" sz="1800" dirty="0" err="1" smtClean="0"/>
              <a:t>eg</a:t>
            </a:r>
            <a:r>
              <a:rPr lang="en-GB" sz="1800" dirty="0" smtClean="0"/>
              <a:t>. the whole </a:t>
            </a:r>
            <a:r>
              <a:rPr lang="en-GB" sz="1800" dirty="0" err="1" smtClean="0"/>
              <a:t>tidyverse</a:t>
            </a:r>
            <a:r>
              <a:rPr lang="en-GB" sz="1800" dirty="0" smtClean="0"/>
              <a:t>.</a:t>
            </a:r>
          </a:p>
          <a:p>
            <a:pPr>
              <a:buFont typeface="Wingdings" panose="05000000000000000000" pitchFamily="2" charset="2"/>
              <a:buChar char="§"/>
            </a:pPr>
            <a:r>
              <a:rPr lang="en-GB" sz="1800" dirty="0"/>
              <a:t> </a:t>
            </a:r>
            <a:r>
              <a:rPr lang="en-GB" sz="1800" dirty="0" smtClean="0"/>
              <a:t>Keep as much as possible in the UI, having a nice simple server.</a:t>
            </a:r>
          </a:p>
          <a:p>
            <a:pPr>
              <a:buFont typeface="Wingdings" panose="05000000000000000000" pitchFamily="2" charset="2"/>
              <a:buChar char="§"/>
            </a:pPr>
            <a:r>
              <a:rPr lang="en-GB" sz="1800" dirty="0"/>
              <a:t> </a:t>
            </a:r>
            <a:r>
              <a:rPr lang="en-GB" sz="1800" dirty="0" smtClean="0"/>
              <a:t>Prepare your data in advance, know what you want to show on the app and how, then it’s simple when it comes to setting plot and table parameters, drop down menus etc.</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300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End of day 2 – any questions?</a:t>
            </a:r>
            <a:endParaRPr lang="en-GB" sz="3200" dirty="0">
              <a:latin typeface="Arial Black" panose="020B0A04020102020204" pitchFamily="34" charset="0"/>
            </a:endParaRP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 Shiny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1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I’ve given you some (slightly) pre-prepared scripts. Here’s what we’re going to include in our dashboard:</a:t>
            </a:r>
          </a:p>
          <a:p>
            <a:pPr lvl="1">
              <a:buFont typeface="Wingdings" panose="05000000000000000000" pitchFamily="2" charset="2"/>
              <a:buChar char="§"/>
            </a:pPr>
            <a:endParaRPr lang="en-GB" dirty="0"/>
          </a:p>
          <a:p>
            <a:pPr lvl="1">
              <a:buFont typeface="Wingdings" panose="05000000000000000000" pitchFamily="2" charset="2"/>
              <a:buChar char="§"/>
            </a:pPr>
            <a:r>
              <a:rPr lang="en-GB" dirty="0" smtClean="0"/>
              <a:t>An information tab detailing background information and including a pop-up text modal with information on future updates.</a:t>
            </a:r>
          </a:p>
          <a:p>
            <a:pPr lvl="1">
              <a:buFont typeface="Wingdings" panose="05000000000000000000" pitchFamily="2" charset="2"/>
              <a:buChar char="§"/>
            </a:pPr>
            <a:r>
              <a:rPr lang="en-GB" dirty="0" smtClean="0"/>
              <a:t>A tab on allergic conditions data, with text information and an interactive </a:t>
            </a:r>
            <a:r>
              <a:rPr lang="en-GB" dirty="0" err="1" smtClean="0"/>
              <a:t>plotly</a:t>
            </a:r>
            <a:r>
              <a:rPr lang="en-GB" dirty="0" smtClean="0"/>
              <a:t> chart which can be filtered using drop-down menus and a data multi-selection box.</a:t>
            </a:r>
          </a:p>
          <a:p>
            <a:pPr lvl="1">
              <a:buFont typeface="Wingdings" panose="05000000000000000000" pitchFamily="2" charset="2"/>
              <a:buChar char="§"/>
            </a:pPr>
            <a:r>
              <a:rPr lang="en-GB" dirty="0" smtClean="0"/>
              <a:t>A tab on asthma with information and data broken down into 6 separate charts based on sex and age, also containing filtering options.</a:t>
            </a:r>
          </a:p>
          <a:p>
            <a:pPr lvl="1">
              <a:buFont typeface="Wingdings" panose="05000000000000000000" pitchFamily="2" charset="2"/>
              <a:buChar char="§"/>
            </a:pPr>
            <a:r>
              <a:rPr lang="en-GB" dirty="0" smtClean="0"/>
              <a:t>A data tables tab where our allergic conditions data and asthma data can be downloaded as raw .csv files using a download button.</a:t>
            </a:r>
          </a:p>
          <a:p>
            <a:pPr lvl="1">
              <a:buFont typeface="Wingdings" panose="05000000000000000000" pitchFamily="2" charset="2"/>
              <a:buChar char="§"/>
            </a:pPr>
            <a:endParaRPr lang="en-GB" dirty="0"/>
          </a:p>
          <a:p>
            <a:pPr marL="201168" lvl="1" indent="0">
              <a:buNone/>
            </a:pPr>
            <a:r>
              <a:rPr lang="en-GB" dirty="0" smtClean="0"/>
              <a:t>We’ll be using some of our skills developed in the last session, along with some new tricks.		</a:t>
            </a:r>
            <a:endParaRPr lang="en-GB" dirty="0"/>
          </a:p>
        </p:txBody>
      </p:sp>
      <p:sp>
        <p:nvSpPr>
          <p:cNvPr id="4" name="Title 1"/>
          <p:cNvSpPr>
            <a:spLocks noGrp="1"/>
          </p:cNvSpPr>
          <p:nvPr>
            <p:ph type="title"/>
          </p:nvPr>
        </p:nvSpPr>
        <p:spPr>
          <a:xfrm>
            <a:off x="1097280" y="286603"/>
            <a:ext cx="10058400" cy="1450757"/>
          </a:xfrm>
        </p:spPr>
        <p:txBody>
          <a:bodyPr>
            <a:normAutofit/>
          </a:bodyPr>
          <a:lstStyle/>
          <a:p>
            <a:r>
              <a:rPr lang="en-GB" sz="3200" b="1" dirty="0" smtClean="0">
                <a:latin typeface="Arial Black" panose="020B0A04020102020204" pitchFamily="34" charset="0"/>
              </a:rPr>
              <a:t>Building a PHS Shiny dashboard</a:t>
            </a:r>
            <a:endParaRPr lang="en-GB" sz="3200" b="1" dirty="0">
              <a:latin typeface="Arial Black" panose="020B0A04020102020204" pitchFamily="34" charset="0"/>
            </a:endParaRPr>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38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Arial Black" panose="020B0A04020102020204" pitchFamily="34" charset="0"/>
              </a:rPr>
              <a:t>Building a PHS </a:t>
            </a:r>
            <a:r>
              <a:rPr lang="en-GB" sz="3200" b="1" dirty="0">
                <a:latin typeface="Arial Black" panose="020B0A04020102020204" pitchFamily="34" charset="0"/>
              </a:rPr>
              <a:t>Shiny </a:t>
            </a:r>
            <a:r>
              <a:rPr lang="en-GB" sz="3200" b="1" dirty="0" smtClean="0">
                <a:latin typeface="Arial Black" panose="020B0A04020102020204" pitchFamily="34" charset="0"/>
              </a:rPr>
              <a:t>dashboard – </a:t>
            </a:r>
            <a:r>
              <a:rPr lang="en-GB" sz="3200" b="1" dirty="0" err="1" smtClean="0">
                <a:latin typeface="Arial Black" panose="020B0A04020102020204" pitchFamily="34" charset="0"/>
              </a:rPr>
              <a:t>global.R</a:t>
            </a:r>
            <a:endParaRPr lang="en-GB" sz="3200" dirty="0"/>
          </a:p>
        </p:txBody>
      </p:sp>
      <p:sp>
        <p:nvSpPr>
          <p:cNvPr id="3" name="Content Placeholder 2"/>
          <p:cNvSpPr>
            <a:spLocks noGrp="1"/>
          </p:cNvSpPr>
          <p:nvPr>
            <p:ph idx="1"/>
          </p:nvPr>
        </p:nvSpPr>
        <p:spPr>
          <a:xfrm>
            <a:off x="1097280" y="1845734"/>
            <a:ext cx="10058400" cy="955655"/>
          </a:xfrm>
        </p:spPr>
        <p:txBody>
          <a:bodyPr/>
          <a:lstStyle/>
          <a:p>
            <a:r>
              <a:rPr lang="en-GB" dirty="0" smtClean="0"/>
              <a:t>Today we’re introducing the global script. This is a good place to load relevant packages required to run the functions used in your app, load up data sets, and create objects from the data that will be used for filtering in the app.</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49687" y="2969610"/>
            <a:ext cx="5012575" cy="2862322"/>
          </a:xfrm>
          <a:prstGeom prst="rect">
            <a:avLst/>
          </a:prstGeom>
          <a:noFill/>
        </p:spPr>
        <p:txBody>
          <a:bodyPr wrap="square" rtlCol="0">
            <a:spAutoFit/>
          </a:bodyPr>
          <a:lstStyle/>
          <a:p>
            <a:r>
              <a:rPr lang="en-GB" dirty="0" smtClean="0"/>
              <a:t>We load packages and create objects for the two datasets we will be using in this Shiny app.</a:t>
            </a:r>
          </a:p>
          <a:p>
            <a:endParaRPr lang="en-GB" dirty="0"/>
          </a:p>
          <a:p>
            <a:r>
              <a:rPr lang="en-GB" dirty="0" smtClean="0"/>
              <a:t>Later on, we’ll be creating drop-down filters for allergic conditions and asthma diagnosis codes, as well as selected data for download. It’s good to create these lists/objects in the global script as well.</a:t>
            </a:r>
          </a:p>
          <a:p>
            <a:endParaRPr lang="en-GB" dirty="0"/>
          </a:p>
          <a:p>
            <a:r>
              <a:rPr lang="en-GB" b="1" dirty="0" smtClean="0"/>
              <a:t>Remember the objects we’ve created here – they’ll all be important later.</a:t>
            </a:r>
            <a:endParaRPr lang="en-GB" b="1" dirty="0"/>
          </a:p>
        </p:txBody>
      </p:sp>
      <p:pic>
        <p:nvPicPr>
          <p:cNvPr id="8" name="Picture 7"/>
          <p:cNvPicPr>
            <a:picLocks noChangeAspect="1"/>
          </p:cNvPicPr>
          <p:nvPr/>
        </p:nvPicPr>
        <p:blipFill>
          <a:blip r:embed="rId3"/>
          <a:stretch>
            <a:fillRect/>
          </a:stretch>
        </p:blipFill>
        <p:spPr>
          <a:xfrm>
            <a:off x="596264" y="2901450"/>
            <a:ext cx="6138815" cy="2998643"/>
          </a:xfrm>
          <a:prstGeom prst="rect">
            <a:avLst/>
          </a:prstGeom>
        </p:spPr>
      </p:pic>
    </p:spTree>
    <p:extLst>
      <p:ext uri="{BB962C8B-B14F-4D97-AF65-F5344CB8AC3E}">
        <p14:creationId xmlns:p14="http://schemas.microsoft.com/office/powerpoint/2010/main" val="204667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t>
            </a:r>
            <a:r>
              <a:rPr lang="en-GB" sz="3200" b="1" dirty="0" smtClean="0">
                <a:latin typeface="Arial Black" panose="020B0A04020102020204" pitchFamily="34" charset="0"/>
              </a:rPr>
              <a:t>PHS Brand</a:t>
            </a:r>
            <a:endParaRPr lang="en-GB" sz="3200" dirty="0"/>
          </a:p>
        </p:txBody>
      </p:sp>
      <p:sp>
        <p:nvSpPr>
          <p:cNvPr id="3" name="Content Placeholder 2"/>
          <p:cNvSpPr>
            <a:spLocks noGrp="1"/>
          </p:cNvSpPr>
          <p:nvPr>
            <p:ph idx="1"/>
          </p:nvPr>
        </p:nvSpPr>
        <p:spPr>
          <a:xfrm>
            <a:off x="1097280" y="1845734"/>
            <a:ext cx="10058400" cy="1761990"/>
          </a:xfrm>
        </p:spPr>
        <p:txBody>
          <a:bodyPr>
            <a:normAutofit/>
          </a:bodyPr>
          <a:lstStyle/>
          <a:p>
            <a:r>
              <a:rPr lang="en-GB" sz="1800" dirty="0" smtClean="0"/>
              <a:t>We’ve used </a:t>
            </a:r>
            <a:r>
              <a:rPr lang="en-GB" sz="1800" dirty="0" err="1" smtClean="0"/>
              <a:t>shinythemes</a:t>
            </a:r>
            <a:r>
              <a:rPr lang="en-GB" sz="1800" dirty="0" smtClean="0"/>
              <a:t> in the previous session to make our dashboards stand out. However, in cases of corporate/public facing dashboards, it’s good to brand them with PHS colours and logos.</a:t>
            </a:r>
          </a:p>
          <a:p>
            <a:r>
              <a:rPr lang="en-GB" sz="1800" dirty="0" smtClean="0"/>
              <a:t>We’ve got the PHS logo, favicon and styles-</a:t>
            </a:r>
            <a:r>
              <a:rPr lang="en-GB" sz="1800" dirty="0" err="1" smtClean="0"/>
              <a:t>css</a:t>
            </a:r>
            <a:r>
              <a:rPr lang="en-GB" sz="1800" dirty="0" smtClean="0"/>
              <a:t> saved in our “www” folder. This block of code, placed at the very beginning of our navbarPage() function, allows us to generate a purple and white dashboard with a PHS logo which leads to our website. This chunk can be copy and pasted into any future dashboards you make to give them that PHS look.</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48886" y="4056610"/>
            <a:ext cx="5137267" cy="1604201"/>
            <a:chOff x="1030777" y="3890357"/>
            <a:chExt cx="4572001" cy="1604201"/>
          </a:xfrm>
        </p:grpSpPr>
        <p:pic>
          <p:nvPicPr>
            <p:cNvPr id="6" name="Picture 5"/>
            <p:cNvPicPr>
              <a:picLocks noChangeAspect="1"/>
            </p:cNvPicPr>
            <p:nvPr/>
          </p:nvPicPr>
          <p:blipFill rotWithShape="1">
            <a:blip r:embed="rId3"/>
            <a:srcRect t="9037" b="47853"/>
            <a:stretch/>
          </p:blipFill>
          <p:spPr>
            <a:xfrm>
              <a:off x="1031903" y="3890357"/>
              <a:ext cx="4570875" cy="831272"/>
            </a:xfrm>
            <a:prstGeom prst="rect">
              <a:avLst/>
            </a:prstGeom>
          </p:spPr>
        </p:pic>
        <p:pic>
          <p:nvPicPr>
            <p:cNvPr id="7" name="Picture 6"/>
            <p:cNvPicPr>
              <a:picLocks noChangeAspect="1"/>
            </p:cNvPicPr>
            <p:nvPr/>
          </p:nvPicPr>
          <p:blipFill rotWithShape="1">
            <a:blip r:embed="rId3"/>
            <a:srcRect t="59484"/>
            <a:stretch/>
          </p:blipFill>
          <p:spPr>
            <a:xfrm>
              <a:off x="1030777" y="4713316"/>
              <a:ext cx="4570875" cy="781242"/>
            </a:xfrm>
            <a:prstGeom prst="rect">
              <a:avLst/>
            </a:prstGeom>
          </p:spPr>
        </p:pic>
      </p:grpSp>
      <p:pic>
        <p:nvPicPr>
          <p:cNvPr id="9" name="Picture 8"/>
          <p:cNvPicPr>
            <a:picLocks noChangeAspect="1"/>
          </p:cNvPicPr>
          <p:nvPr/>
        </p:nvPicPr>
        <p:blipFill>
          <a:blip r:embed="rId4"/>
          <a:stretch>
            <a:fillRect/>
          </a:stretch>
        </p:blipFill>
        <p:spPr>
          <a:xfrm>
            <a:off x="5711623" y="3936538"/>
            <a:ext cx="6340355" cy="1757525"/>
          </a:xfrm>
          <a:prstGeom prst="rect">
            <a:avLst/>
          </a:prstGeom>
          <a:ln w="19050">
            <a:solidFill>
              <a:schemeClr val="accent1"/>
            </a:solidFill>
          </a:ln>
        </p:spPr>
      </p:pic>
    </p:spTree>
    <p:extLst>
      <p:ext uri="{BB962C8B-B14F-4D97-AF65-F5344CB8AC3E}">
        <p14:creationId xmlns:p14="http://schemas.microsoft.com/office/powerpoint/2010/main" val="200388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t>
            </a:r>
            <a:r>
              <a:rPr lang="en-GB" sz="3200" b="1" dirty="0" smtClean="0">
                <a:latin typeface="Arial Black" panose="020B0A04020102020204" pitchFamily="34" charset="0"/>
              </a:rPr>
              <a:t>UI and Server components</a:t>
            </a:r>
            <a:endParaRPr lang="en-GB" sz="3200" dirty="0"/>
          </a:p>
        </p:txBody>
      </p:sp>
      <p:sp>
        <p:nvSpPr>
          <p:cNvPr id="3" name="Content Placeholder 2"/>
          <p:cNvSpPr>
            <a:spLocks noGrp="1"/>
          </p:cNvSpPr>
          <p:nvPr>
            <p:ph idx="1"/>
          </p:nvPr>
        </p:nvSpPr>
        <p:spPr/>
        <p:txBody>
          <a:bodyPr/>
          <a:lstStyle/>
          <a:p>
            <a:r>
              <a:rPr lang="en-GB" dirty="0" smtClean="0"/>
              <a:t>We’ll now begin building our empty app up into a functioning PHS dashboard containing multiple datasets displayed as charts and tables. </a:t>
            </a:r>
          </a:p>
          <a:p>
            <a:r>
              <a:rPr lang="en-GB" dirty="0" smtClean="0"/>
              <a:t>We’ll be working on the UI and the server in conjunction with one another – remember whenever you want to include a chart or table output in your UI so that it’s visible to the user, this output must first be created in the server, and under the same name. Therefore, it’s good practice to be updating both of these scripts at the same time. </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79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058401" cy="1450757"/>
          </a:xfrm>
        </p:spPr>
        <p:txBody>
          <a:bodyPr>
            <a:normAutofit/>
          </a:bodyPr>
          <a:lstStyle/>
          <a:p>
            <a:r>
              <a:rPr lang="en-GB" sz="3200" b="1" dirty="0" smtClean="0">
                <a:latin typeface="Arial Black" panose="020B0A04020102020204" pitchFamily="34" charset="0"/>
              </a:rPr>
              <a:t>Building </a:t>
            </a:r>
            <a:r>
              <a:rPr lang="en-GB" sz="3200" b="1" dirty="0">
                <a:latin typeface="Arial Black" panose="020B0A04020102020204" pitchFamily="34" charset="0"/>
              </a:rPr>
              <a:t>a PHS Shiny dashboard – </a:t>
            </a:r>
            <a:r>
              <a:rPr lang="en-GB" sz="3200" b="1" dirty="0" smtClean="0">
                <a:latin typeface="Arial Black" panose="020B0A04020102020204" pitchFamily="34" charset="0"/>
              </a:rPr>
              <a:t>Introduction tab</a:t>
            </a:r>
            <a:endParaRPr lang="en-GB" sz="3200" dirty="0"/>
          </a:p>
        </p:txBody>
      </p:sp>
      <p:sp>
        <p:nvSpPr>
          <p:cNvPr id="3" name="Content Placeholder 2"/>
          <p:cNvSpPr>
            <a:spLocks noGrp="1"/>
          </p:cNvSpPr>
          <p:nvPr>
            <p:ph idx="1"/>
          </p:nvPr>
        </p:nvSpPr>
        <p:spPr>
          <a:xfrm>
            <a:off x="1097279" y="2023963"/>
            <a:ext cx="10058400" cy="3466099"/>
          </a:xfrm>
        </p:spPr>
        <p:txBody>
          <a:bodyPr>
            <a:normAutofit/>
          </a:bodyPr>
          <a:lstStyle/>
          <a:p>
            <a:r>
              <a:rPr lang="en-GB" sz="1800" dirty="0" smtClean="0"/>
              <a:t>Let’s start nice and easy by creating an introduction tab with some background information on allergic conditions and asthma. </a:t>
            </a:r>
          </a:p>
          <a:p>
            <a:r>
              <a:rPr lang="en-GB" sz="1800" dirty="0" smtClean="0"/>
              <a:t>We’ve already opened our </a:t>
            </a:r>
            <a:r>
              <a:rPr lang="en-GB" sz="1800" b="1" dirty="0" err="1" smtClean="0"/>
              <a:t>navbarPage</a:t>
            </a:r>
            <a:r>
              <a:rPr lang="en-GB" sz="1800" b="1" dirty="0" smtClean="0"/>
              <a:t>()</a:t>
            </a:r>
            <a:r>
              <a:rPr lang="en-GB" sz="1800" dirty="0" smtClean="0"/>
              <a:t>. This function can be used in place of </a:t>
            </a:r>
            <a:r>
              <a:rPr lang="en-GB" sz="1800" b="1" dirty="0" err="1" smtClean="0"/>
              <a:t>fluidPage</a:t>
            </a:r>
            <a:r>
              <a:rPr lang="en-GB" sz="1800" b="1" dirty="0" smtClean="0"/>
              <a:t>()</a:t>
            </a:r>
            <a:r>
              <a:rPr lang="en-GB" sz="1800" dirty="0" smtClean="0"/>
              <a:t> as it also creates a resizable app based on users browser dimensions, although if you were to include both nothing would </a:t>
            </a:r>
            <a:r>
              <a:rPr lang="en-GB" sz="1800" dirty="0" smtClean="0"/>
              <a:t>go wrong. </a:t>
            </a:r>
            <a:r>
              <a:rPr lang="en-GB" sz="1800" dirty="0" smtClean="0"/>
              <a:t>Within this function, we’ve </a:t>
            </a:r>
            <a:r>
              <a:rPr lang="en-GB" sz="1800" dirty="0" smtClean="0"/>
              <a:t>included a chunk of code which sets the PHS theme and logo for our dashboard. </a:t>
            </a:r>
          </a:p>
          <a:p>
            <a:r>
              <a:rPr lang="en-GB" sz="1800" dirty="0" smtClean="0"/>
              <a:t>Now we can use </a:t>
            </a:r>
            <a:r>
              <a:rPr lang="en-GB" sz="1800" b="1" dirty="0" err="1" smtClean="0"/>
              <a:t>tabPanel</a:t>
            </a:r>
            <a:r>
              <a:rPr lang="en-GB" sz="1800" b="1" dirty="0" smtClean="0"/>
              <a:t>() </a:t>
            </a:r>
            <a:r>
              <a:rPr lang="en-GB" sz="1800" dirty="0" smtClean="0"/>
              <a:t>to create out first tab! We’ve used these functions before when looking at layouts, think back to using </a:t>
            </a:r>
            <a:r>
              <a:rPr lang="en-GB" sz="1800" b="1" dirty="0" err="1" smtClean="0"/>
              <a:t>fluidRow</a:t>
            </a:r>
            <a:r>
              <a:rPr lang="en-GB" sz="1800" b="1" dirty="0" smtClean="0"/>
              <a:t>()</a:t>
            </a:r>
            <a:r>
              <a:rPr lang="en-GB" sz="1800" dirty="0" smtClean="0"/>
              <a:t> and </a:t>
            </a:r>
            <a:r>
              <a:rPr lang="en-GB" sz="1800" b="1" dirty="0" smtClean="0"/>
              <a:t>column() </a:t>
            </a:r>
            <a:r>
              <a:rPr lang="en-GB" sz="1800" dirty="0" smtClean="0"/>
              <a:t>for our grid-style layout.</a:t>
            </a:r>
          </a:p>
          <a:p>
            <a:endParaRPr lang="en-GB" sz="1800" dirty="0"/>
          </a:p>
          <a:p>
            <a:r>
              <a:rPr lang="en-GB" sz="1800" b="1" dirty="0" smtClean="0"/>
              <a:t>Key point: minor text prints don’t require any server function.</a:t>
            </a:r>
          </a:p>
          <a:p>
            <a:pPr marL="1471400" lvl="8" indent="0">
              <a:buNone/>
            </a:pPr>
            <a:endParaRPr lang="en-GB" sz="16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65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Exercise: Building a PHS Shiny dashboard – Introduction tab</a:t>
            </a:r>
            <a:endParaRPr lang="en-GB" sz="3200" dirty="0"/>
          </a:p>
        </p:txBody>
      </p:sp>
      <p:sp>
        <p:nvSpPr>
          <p:cNvPr id="4" name="Rectangle 3"/>
          <p:cNvSpPr/>
          <p:nvPr/>
        </p:nvSpPr>
        <p:spPr>
          <a:xfrm>
            <a:off x="1072341" y="3826986"/>
            <a:ext cx="10149840" cy="1754326"/>
          </a:xfrm>
          <a:prstGeom prst="rect">
            <a:avLst/>
          </a:prstGeom>
        </p:spPr>
        <p:txBody>
          <a:bodyPr wrap="square">
            <a:spAutoFit/>
          </a:bodyPr>
          <a:lstStyle/>
          <a:p>
            <a:r>
              <a:rPr lang="en-GB" dirty="0"/>
              <a:t>Exercise:</a:t>
            </a:r>
          </a:p>
          <a:p>
            <a:pPr lvl="1">
              <a:buFont typeface="Wingdings" panose="05000000000000000000" pitchFamily="2" charset="2"/>
              <a:buChar char="§"/>
            </a:pPr>
            <a:r>
              <a:rPr lang="en-GB" sz="1400" dirty="0" smtClean="0"/>
              <a:t> </a:t>
            </a:r>
            <a:r>
              <a:rPr lang="en-GB" sz="1500" dirty="0" smtClean="0"/>
              <a:t>Add </a:t>
            </a:r>
            <a:r>
              <a:rPr lang="en-GB" sz="1500" dirty="0"/>
              <a:t>your tab, give it a name and an icon like we’ve done before. (</a:t>
            </a:r>
            <a:r>
              <a:rPr lang="en-GB" sz="1500" dirty="0">
                <a:hlinkClick r:id="rId2"/>
              </a:rPr>
              <a:t>https://fontawesome.com/v5.15/icons?d=gallery&amp;p=2</a:t>
            </a:r>
            <a:r>
              <a:rPr lang="en-GB" sz="1500" dirty="0"/>
              <a:t>) </a:t>
            </a:r>
          </a:p>
          <a:p>
            <a:pPr lvl="1">
              <a:buFont typeface="Wingdings" panose="05000000000000000000" pitchFamily="2" charset="2"/>
              <a:buChar char="§"/>
            </a:pPr>
            <a:r>
              <a:rPr lang="en-GB" sz="1500" dirty="0" smtClean="0"/>
              <a:t> Add </a:t>
            </a:r>
            <a:r>
              <a:rPr lang="en-GB" sz="1500" dirty="0"/>
              <a:t>some text about allergic conditions and asthma (or throw in some Lorem Ipsum from google). </a:t>
            </a:r>
          </a:p>
          <a:p>
            <a:pPr lvl="1">
              <a:buFont typeface="Wingdings" panose="05000000000000000000" pitchFamily="2" charset="2"/>
              <a:buChar char="§"/>
            </a:pPr>
            <a:r>
              <a:rPr lang="en-GB" sz="1500" dirty="0" smtClean="0"/>
              <a:t> Give </a:t>
            </a:r>
            <a:r>
              <a:rPr lang="en-GB" sz="1500" dirty="0"/>
              <a:t>each block of text a heading, try making it larger, try bolding it. (hints: </a:t>
            </a:r>
            <a:r>
              <a:rPr lang="en-GB" sz="1500" b="1" dirty="0"/>
              <a:t>h1(), </a:t>
            </a:r>
            <a:r>
              <a:rPr lang="en-GB" sz="1500" b="1" dirty="0" err="1"/>
              <a:t>tags$b</a:t>
            </a:r>
            <a:r>
              <a:rPr lang="en-GB" sz="1500" b="1" dirty="0"/>
              <a:t>(),</a:t>
            </a:r>
            <a:r>
              <a:rPr lang="en-GB" sz="1500" dirty="0"/>
              <a:t> etc…)</a:t>
            </a:r>
          </a:p>
          <a:p>
            <a:pPr lvl="1">
              <a:buFont typeface="Wingdings" panose="05000000000000000000" pitchFamily="2" charset="2"/>
              <a:buChar char="§"/>
            </a:pPr>
            <a:r>
              <a:rPr lang="en-GB" sz="1500" dirty="0" smtClean="0"/>
              <a:t> Make </a:t>
            </a:r>
            <a:r>
              <a:rPr lang="en-GB" sz="1500" dirty="0"/>
              <a:t>some of the text italic. </a:t>
            </a:r>
          </a:p>
          <a:p>
            <a:pPr lvl="1">
              <a:buFont typeface="Wingdings" panose="05000000000000000000" pitchFamily="2" charset="2"/>
              <a:buChar char="§"/>
            </a:pPr>
            <a:r>
              <a:rPr lang="en-GB" sz="1500" dirty="0" smtClean="0"/>
              <a:t> If </a:t>
            </a:r>
            <a:r>
              <a:rPr lang="en-GB" sz="1500" dirty="0"/>
              <a:t>you use </a:t>
            </a:r>
            <a:r>
              <a:rPr lang="en-GB" sz="1500" b="1" dirty="0" err="1"/>
              <a:t>fluidRow</a:t>
            </a:r>
            <a:r>
              <a:rPr lang="en-GB" sz="1500" b="1" dirty="0"/>
              <a:t>()</a:t>
            </a:r>
            <a:r>
              <a:rPr lang="en-GB" sz="1500" dirty="0"/>
              <a:t> and </a:t>
            </a:r>
            <a:r>
              <a:rPr lang="en-GB" sz="1500" b="1" dirty="0"/>
              <a:t>column()</a:t>
            </a:r>
            <a:r>
              <a:rPr lang="en-GB" sz="1500" dirty="0"/>
              <a:t>, try adjusting the column widths to see how this affects the appearance </a:t>
            </a:r>
            <a:r>
              <a:rPr lang="en-GB" sz="1500" dirty="0" err="1"/>
              <a:t>eg</a:t>
            </a:r>
            <a:r>
              <a:rPr lang="en-GB" sz="1500" dirty="0"/>
              <a:t>.</a:t>
            </a:r>
          </a:p>
          <a:p>
            <a:pPr marL="1471400" lvl="8" indent="0">
              <a:buNone/>
            </a:pPr>
            <a:r>
              <a:rPr lang="en-GB" sz="1500" b="1" dirty="0"/>
              <a:t>		column(3,</a:t>
            </a:r>
            <a:r>
              <a:rPr lang="en-GB" sz="1500" dirty="0"/>
              <a:t> … </a:t>
            </a:r>
            <a:r>
              <a:rPr lang="en-GB" sz="1500" b="1" dirty="0"/>
              <a:t>column(6,</a:t>
            </a:r>
            <a:r>
              <a:rPr lang="en-GB" sz="1500" dirty="0"/>
              <a:t> … </a:t>
            </a:r>
            <a:r>
              <a:rPr lang="en-GB" sz="1500" b="1" dirty="0"/>
              <a:t>column(12,</a:t>
            </a:r>
            <a:r>
              <a:rPr lang="en-GB" sz="1500" dirty="0"/>
              <a:t> … etc.</a:t>
            </a:r>
          </a:p>
        </p:txBody>
      </p:sp>
      <p:sp>
        <p:nvSpPr>
          <p:cNvPr id="5" name="TextBox 4"/>
          <p:cNvSpPr txBox="1"/>
          <p:nvPr/>
        </p:nvSpPr>
        <p:spPr>
          <a:xfrm>
            <a:off x="1512916" y="5550293"/>
            <a:ext cx="10058401" cy="738664"/>
          </a:xfrm>
          <a:prstGeom prst="rect">
            <a:avLst/>
          </a:prstGeom>
          <a:noFill/>
        </p:spPr>
        <p:txBody>
          <a:bodyPr wrap="square" rtlCol="0">
            <a:spAutoFit/>
          </a:bodyPr>
          <a:lstStyle/>
          <a:p>
            <a:r>
              <a:rPr lang="en-GB" sz="1400" dirty="0" smtClean="0"/>
              <a:t>Text information, if interested: </a:t>
            </a:r>
          </a:p>
          <a:p>
            <a:pPr marL="285750" indent="-285750">
              <a:buFont typeface="Wingdings" panose="05000000000000000000" pitchFamily="2" charset="2"/>
              <a:buChar char="§"/>
            </a:pPr>
            <a:r>
              <a:rPr lang="en-GB" sz="1400" dirty="0" smtClean="0"/>
              <a:t>Allergic conditions: </a:t>
            </a:r>
            <a:r>
              <a:rPr lang="en-GB" sz="1400" dirty="0" smtClean="0">
                <a:hlinkClick r:id="rId3"/>
              </a:rPr>
              <a:t>https</a:t>
            </a:r>
            <a:r>
              <a:rPr lang="en-GB" sz="1400" dirty="0">
                <a:hlinkClick r:id="rId3"/>
              </a:rPr>
              <a:t>://www.scotpho.org.uk/health-wellbeing-and-disease/allergic-conditions/introduction</a:t>
            </a:r>
            <a:r>
              <a:rPr lang="en-GB" sz="1400" dirty="0" smtClean="0">
                <a:hlinkClick r:id="rId3"/>
              </a:rPr>
              <a:t>/</a:t>
            </a:r>
            <a:endParaRPr lang="en-GB" sz="1400" dirty="0" smtClean="0"/>
          </a:p>
          <a:p>
            <a:pPr marL="285750" indent="-285750">
              <a:buFont typeface="Wingdings" panose="05000000000000000000" pitchFamily="2" charset="2"/>
              <a:buChar char="§"/>
            </a:pPr>
            <a:r>
              <a:rPr lang="en-GB" sz="1400" dirty="0"/>
              <a:t>Asthma: </a:t>
            </a:r>
            <a:r>
              <a:rPr lang="en-GB" sz="1400" dirty="0">
                <a:hlinkClick r:id="rId4"/>
              </a:rPr>
              <a:t>https://www.scotpho.org.uk/health-wellbeing-and-disease/asthma/introduction</a:t>
            </a:r>
            <a:r>
              <a:rPr lang="en-GB" sz="1400" dirty="0" smtClean="0">
                <a:hlinkClick r:id="rId4"/>
              </a:rPr>
              <a:t>/</a:t>
            </a:r>
            <a:r>
              <a:rPr lang="en-GB" sz="1400" dirty="0" smtClean="0"/>
              <a:t> </a:t>
            </a:r>
            <a:endParaRPr lang="en-GB" sz="1400" dirty="0"/>
          </a:p>
        </p:txBody>
      </p:sp>
      <p:pic>
        <p:nvPicPr>
          <p:cNvPr id="6" name="Picture 5" descr="File:Public Health Scotland logo.jpg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a:stretch>
            <a:fillRect/>
          </a:stretch>
        </p:blipFill>
        <p:spPr>
          <a:xfrm>
            <a:off x="1072341" y="1862495"/>
            <a:ext cx="10477500" cy="1990725"/>
          </a:xfrm>
          <a:prstGeom prst="rect">
            <a:avLst/>
          </a:prstGeom>
        </p:spPr>
      </p:pic>
    </p:spTree>
    <p:extLst>
      <p:ext uri="{BB962C8B-B14F-4D97-AF65-F5344CB8AC3E}">
        <p14:creationId xmlns:p14="http://schemas.microsoft.com/office/powerpoint/2010/main" val="4201418052"/>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753</TotalTime>
  <Words>4324</Words>
  <Application>Microsoft Office PowerPoint</Application>
  <PresentationFormat>Widescreen</PresentationFormat>
  <Paragraphs>225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 Black</vt:lpstr>
      <vt:lpstr>Calibri</vt:lpstr>
      <vt:lpstr>Calibri Light</vt:lpstr>
      <vt:lpstr>Wingdings</vt:lpstr>
      <vt:lpstr>Retrospect</vt:lpstr>
      <vt:lpstr>PowerPoint Presentation</vt:lpstr>
      <vt:lpstr>Learning Outcomes – Day 2</vt:lpstr>
      <vt:lpstr>Refresh: dashboard components</vt:lpstr>
      <vt:lpstr>Building a PHS Shiny dashboard</vt:lpstr>
      <vt:lpstr>Building a PHS Shiny dashboard – global.R</vt:lpstr>
      <vt:lpstr>Building a PHS Shiny dashboard – PHS Brand</vt:lpstr>
      <vt:lpstr>Building a PHS Shiny dashboard – UI and Server components</vt:lpstr>
      <vt:lpstr>Building a PHS Shiny dashboard – Introduction tab</vt:lpstr>
      <vt:lpstr>Exercise: Building a PHS Shiny dashboard – Introduction tab</vt:lpstr>
      <vt:lpstr>Building a PHS Shiny dashboard – Introduction tab</vt:lpstr>
      <vt:lpstr>Building a PHS Shiny dashboard – action buttons and modals.</vt:lpstr>
      <vt:lpstr>Building a PHS Shiny dashboard – action buttons and modals.</vt:lpstr>
      <vt:lpstr>Building a PHS Shiny dashboard – Introduction tab</vt:lpstr>
      <vt:lpstr>Building a PHS Shiny dashboard – Allergic conditions data</vt:lpstr>
      <vt:lpstr>Exercise: Building a PHS Shiny dashboard – Allergic conditions data UI</vt:lpstr>
      <vt:lpstr>Exercise: Building a PHS Shiny dashboard – Allergic conditions data UI</vt:lpstr>
      <vt:lpstr>Exercise: Building a PHS Shiny dashboard – Allergic conditions data server</vt:lpstr>
      <vt:lpstr>Exercise: Building a PHS Shiny dashboard – Allergic conditions data server</vt:lpstr>
      <vt:lpstr>Building a PHS Shiny dashboard – Allergic conditions tab</vt:lpstr>
      <vt:lpstr>Building a PHS Shiny dashboard – Asthma exploration tab</vt:lpstr>
      <vt:lpstr>Exercise: Building a PHS Shiny dashboard – Asthma exploration tab UI</vt:lpstr>
      <vt:lpstr>Exercise: Building a PHS Shiny dashboard – Asthma exploration tab UI</vt:lpstr>
      <vt:lpstr>Building a PHS Shiny dashboard – Asthma exploration tab server</vt:lpstr>
      <vt:lpstr>Building a PHS Shiny dashboard – Asthma exploration tab server</vt:lpstr>
      <vt:lpstr>Building a PHS Shiny dashboard – Asthma exploration tab server</vt:lpstr>
      <vt:lpstr>Building a PHS Shiny dashboard – Asthma exploration tab</vt:lpstr>
      <vt:lpstr>Building a PHS Shiny dashboard – Data downloads</vt:lpstr>
      <vt:lpstr>Exercise: Building a PHS Shiny dashboard – Data downloads UI</vt:lpstr>
      <vt:lpstr>Exercise: Building a PHS Shiny dashboard – Data downloads UI</vt:lpstr>
      <vt:lpstr>Exercise: Building a PHS Shiny dashboard – Data downloads server</vt:lpstr>
      <vt:lpstr>Exercise: Building a PHS Shiny dashboard – Data downloads server</vt:lpstr>
      <vt:lpstr>Exercise: Building a PHS Shiny dashboard – Data downloads server</vt:lpstr>
      <vt:lpstr>Building a PHS Shiny dashboard – Data downloads</vt:lpstr>
      <vt:lpstr>Deploying an App</vt:lpstr>
      <vt:lpstr>Deploying an App</vt:lpstr>
      <vt:lpstr>Shiny dashboards and GitHub</vt:lpstr>
      <vt:lpstr>Good Practice</vt:lpstr>
      <vt:lpstr>End of day 2 – any questions?</vt:lpstr>
    </vt:vector>
  </TitlesOfParts>
  <Company>NHS NSS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Downie</dc:creator>
  <cp:lastModifiedBy>Laura Downie</cp:lastModifiedBy>
  <cp:revision>61</cp:revision>
  <dcterms:created xsi:type="dcterms:W3CDTF">2021-07-29T11:24:38Z</dcterms:created>
  <dcterms:modified xsi:type="dcterms:W3CDTF">2021-08-05T12:09:31Z</dcterms:modified>
</cp:coreProperties>
</file>