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7" r:id="rId12"/>
    <p:sldId id="297" r:id="rId13"/>
    <p:sldId id="266" r:id="rId14"/>
    <p:sldId id="268" r:id="rId15"/>
    <p:sldId id="269" r:id="rId16"/>
    <p:sldId id="270" r:id="rId17"/>
    <p:sldId id="271" r:id="rId18"/>
    <p:sldId id="272" r:id="rId19"/>
    <p:sldId id="273" r:id="rId20"/>
    <p:sldId id="274" r:id="rId21"/>
    <p:sldId id="275" r:id="rId22"/>
    <p:sldId id="276" r:id="rId23"/>
    <p:sldId id="278" r:id="rId24"/>
    <p:sldId id="277" r:id="rId25"/>
    <p:sldId id="279" r:id="rId26"/>
    <p:sldId id="280" r:id="rId27"/>
    <p:sldId id="281" r:id="rId28"/>
    <p:sldId id="282" r:id="rId29"/>
    <p:sldId id="284" r:id="rId30"/>
    <p:sldId id="283" r:id="rId31"/>
    <p:sldId id="285" r:id="rId32"/>
    <p:sldId id="286" r:id="rId33"/>
    <p:sldId id="287" r:id="rId34"/>
    <p:sldId id="298" r:id="rId35"/>
    <p:sldId id="299" r:id="rId36"/>
    <p:sldId id="300" r:id="rId37"/>
    <p:sldId id="289" r:id="rId38"/>
    <p:sldId id="296" r:id="rId39"/>
    <p:sldId id="290" r:id="rId40"/>
    <p:sldId id="291" r:id="rId41"/>
    <p:sldId id="292" r:id="rId42"/>
    <p:sldId id="294" r:id="rId43"/>
    <p:sldId id="295" r:id="rId44"/>
    <p:sldId id="293" r:id="rId45"/>
  </p:sldIdLst>
  <p:sldSz cx="12960350" cy="79200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5" d="100"/>
          <a:sy n="95" d="100"/>
        </p:scale>
        <p:origin x="90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78C459-938C-4D50-80A3-8F4E2D907173}" type="datetimeFigureOut">
              <a:rPr lang="en-GB" smtClean="0"/>
              <a:t>03/12/2021</a:t>
            </a:fld>
            <a:endParaRPr lang="en-GB"/>
          </a:p>
        </p:txBody>
      </p:sp>
      <p:sp>
        <p:nvSpPr>
          <p:cNvPr id="4" name="Slide Image Placeholder 3"/>
          <p:cNvSpPr>
            <a:spLocks noGrp="1" noRot="1" noChangeAspect="1"/>
          </p:cNvSpPr>
          <p:nvPr>
            <p:ph type="sldImg" idx="2"/>
          </p:nvPr>
        </p:nvSpPr>
        <p:spPr>
          <a:xfrm>
            <a:off x="903288" y="1143000"/>
            <a:ext cx="50514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E99F42-9583-4E19-A402-5DEDF436CB61}" type="slidenum">
              <a:rPr lang="en-GB" smtClean="0"/>
              <a:t>‹#›</a:t>
            </a:fld>
            <a:endParaRPr lang="en-GB"/>
          </a:p>
        </p:txBody>
      </p:sp>
    </p:spTree>
    <p:extLst>
      <p:ext uri="{BB962C8B-B14F-4D97-AF65-F5344CB8AC3E}">
        <p14:creationId xmlns:p14="http://schemas.microsoft.com/office/powerpoint/2010/main" val="1381870247"/>
      </p:ext>
    </p:extLst>
  </p:cSld>
  <p:clrMap bg1="lt1" tx1="dk1" bg2="lt2" tx2="dk2" accent1="accent1" accent2="accent2" accent3="accent3" accent4="accent4" accent5="accent5" accent6="accent6" hlink="hlink" folHlink="folHlink"/>
  <p:notesStyle>
    <a:lvl1pPr marL="0" algn="l" defTabSz="1002182" rtl="0" eaLnBrk="1" latinLnBrk="0" hangingPunct="1">
      <a:defRPr sz="1315" kern="1200">
        <a:solidFill>
          <a:schemeClr val="tx1"/>
        </a:solidFill>
        <a:latin typeface="+mn-lt"/>
        <a:ea typeface="+mn-ea"/>
        <a:cs typeface="+mn-cs"/>
      </a:defRPr>
    </a:lvl1pPr>
    <a:lvl2pPr marL="501091" algn="l" defTabSz="1002182" rtl="0" eaLnBrk="1" latinLnBrk="0" hangingPunct="1">
      <a:defRPr sz="1315" kern="1200">
        <a:solidFill>
          <a:schemeClr val="tx1"/>
        </a:solidFill>
        <a:latin typeface="+mn-lt"/>
        <a:ea typeface="+mn-ea"/>
        <a:cs typeface="+mn-cs"/>
      </a:defRPr>
    </a:lvl2pPr>
    <a:lvl3pPr marL="1002182" algn="l" defTabSz="1002182" rtl="0" eaLnBrk="1" latinLnBrk="0" hangingPunct="1">
      <a:defRPr sz="1315" kern="1200">
        <a:solidFill>
          <a:schemeClr val="tx1"/>
        </a:solidFill>
        <a:latin typeface="+mn-lt"/>
        <a:ea typeface="+mn-ea"/>
        <a:cs typeface="+mn-cs"/>
      </a:defRPr>
    </a:lvl3pPr>
    <a:lvl4pPr marL="1503274" algn="l" defTabSz="1002182" rtl="0" eaLnBrk="1" latinLnBrk="0" hangingPunct="1">
      <a:defRPr sz="1315" kern="1200">
        <a:solidFill>
          <a:schemeClr val="tx1"/>
        </a:solidFill>
        <a:latin typeface="+mn-lt"/>
        <a:ea typeface="+mn-ea"/>
        <a:cs typeface="+mn-cs"/>
      </a:defRPr>
    </a:lvl4pPr>
    <a:lvl5pPr marL="2004365" algn="l" defTabSz="1002182" rtl="0" eaLnBrk="1" latinLnBrk="0" hangingPunct="1">
      <a:defRPr sz="1315" kern="1200">
        <a:solidFill>
          <a:schemeClr val="tx1"/>
        </a:solidFill>
        <a:latin typeface="+mn-lt"/>
        <a:ea typeface="+mn-ea"/>
        <a:cs typeface="+mn-cs"/>
      </a:defRPr>
    </a:lvl5pPr>
    <a:lvl6pPr marL="2505456" algn="l" defTabSz="1002182" rtl="0" eaLnBrk="1" latinLnBrk="0" hangingPunct="1">
      <a:defRPr sz="1315" kern="1200">
        <a:solidFill>
          <a:schemeClr val="tx1"/>
        </a:solidFill>
        <a:latin typeface="+mn-lt"/>
        <a:ea typeface="+mn-ea"/>
        <a:cs typeface="+mn-cs"/>
      </a:defRPr>
    </a:lvl6pPr>
    <a:lvl7pPr marL="3006547" algn="l" defTabSz="1002182" rtl="0" eaLnBrk="1" latinLnBrk="0" hangingPunct="1">
      <a:defRPr sz="1315" kern="1200">
        <a:solidFill>
          <a:schemeClr val="tx1"/>
        </a:solidFill>
        <a:latin typeface="+mn-lt"/>
        <a:ea typeface="+mn-ea"/>
        <a:cs typeface="+mn-cs"/>
      </a:defRPr>
    </a:lvl7pPr>
    <a:lvl8pPr marL="3507638" algn="l" defTabSz="1002182" rtl="0" eaLnBrk="1" latinLnBrk="0" hangingPunct="1">
      <a:defRPr sz="1315" kern="1200">
        <a:solidFill>
          <a:schemeClr val="tx1"/>
        </a:solidFill>
        <a:latin typeface="+mn-lt"/>
        <a:ea typeface="+mn-ea"/>
        <a:cs typeface="+mn-cs"/>
      </a:defRPr>
    </a:lvl8pPr>
    <a:lvl9pPr marL="4008730" algn="l" defTabSz="1002182" rtl="0" eaLnBrk="1" latinLnBrk="0" hangingPunct="1">
      <a:defRPr sz="131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No requirement for HTML, CSS or JavaScript knowledge</a:t>
            </a:r>
            <a:r>
              <a:rPr lang="en-GB" sz="1200" baseline="0" dirty="0" smtClean="0"/>
              <a:t> but </a:t>
            </a:r>
            <a:r>
              <a:rPr lang="en-GB" sz="1200" dirty="0" smtClean="0"/>
              <a:t>Shiny apps can be extended with basic CSS themes, HTML widgets and JavaScript actions.</a:t>
            </a:r>
          </a:p>
          <a:p>
            <a:endParaRPr lang="en-GB" dirty="0"/>
          </a:p>
        </p:txBody>
      </p:sp>
      <p:sp>
        <p:nvSpPr>
          <p:cNvPr id="4" name="Slide Number Placeholder 3"/>
          <p:cNvSpPr>
            <a:spLocks noGrp="1"/>
          </p:cNvSpPr>
          <p:nvPr>
            <p:ph type="sldNum" sz="quarter" idx="10"/>
          </p:nvPr>
        </p:nvSpPr>
        <p:spPr/>
        <p:txBody>
          <a:bodyPr/>
          <a:lstStyle/>
          <a:p>
            <a:fld id="{BEE99F42-9583-4E19-A402-5DEDF436CB61}" type="slidenum">
              <a:rPr lang="en-GB" smtClean="0"/>
              <a:t>3</a:t>
            </a:fld>
            <a:endParaRPr lang="en-GB"/>
          </a:p>
        </p:txBody>
      </p:sp>
    </p:spTree>
    <p:extLst>
      <p:ext uri="{BB962C8B-B14F-4D97-AF65-F5344CB8AC3E}">
        <p14:creationId xmlns:p14="http://schemas.microsoft.com/office/powerpoint/2010/main" val="2929019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pPr marL="0" marR="0" lvl="0" indent="0" algn="l" defTabSz="1002182" rtl="0" eaLnBrk="1" fontAlgn="auto" latinLnBrk="0" hangingPunct="1">
              <a:lnSpc>
                <a:spcPct val="100000"/>
              </a:lnSpc>
              <a:spcBef>
                <a:spcPts val="0"/>
              </a:spcBef>
              <a:spcAft>
                <a:spcPts val="0"/>
              </a:spcAft>
              <a:buClrTx/>
              <a:buSzTx/>
              <a:buFont typeface="Wingdings" panose="05000000000000000000" pitchFamily="2" charset="2"/>
              <a:buNone/>
              <a:tabLst/>
              <a:defRPr/>
            </a:pPr>
            <a:r>
              <a:rPr lang="en-GB" sz="1200" dirty="0" smtClean="0"/>
              <a:t>Let’s get rid of DT and add some filtering options of our own to the data table using more Shiny functions.</a:t>
            </a:r>
          </a:p>
          <a:p>
            <a:pPr marL="0" indent="0">
              <a:buFont typeface="Wingdings" panose="05000000000000000000" pitchFamily="2" charset="2"/>
              <a:buNone/>
            </a:pPr>
            <a:endParaRPr lang="en-GB" sz="1200" dirty="0" smtClean="0"/>
          </a:p>
          <a:p>
            <a:pPr marL="285750" indent="-285750">
              <a:buFont typeface="Wingdings" panose="05000000000000000000" pitchFamily="2" charset="2"/>
              <a:buChar char="§"/>
            </a:pPr>
            <a:r>
              <a:rPr lang="en-GB" sz="1200" dirty="0" smtClean="0"/>
              <a:t>The </a:t>
            </a:r>
            <a:r>
              <a:rPr lang="en-GB" sz="1200" b="1" dirty="0" err="1" smtClean="0"/>
              <a:t>inputId</a:t>
            </a:r>
            <a:r>
              <a:rPr lang="en-GB" sz="1200" dirty="0" smtClean="0"/>
              <a:t> accesses the value. In this case, the breed column of the dataset.</a:t>
            </a:r>
          </a:p>
          <a:p>
            <a:pPr marL="285750" indent="-285750">
              <a:buFont typeface="Wingdings" panose="05000000000000000000" pitchFamily="2" charset="2"/>
              <a:buChar char="§"/>
            </a:pPr>
            <a:r>
              <a:rPr lang="en-GB" sz="1200" dirty="0" smtClean="0"/>
              <a:t>The </a:t>
            </a:r>
            <a:r>
              <a:rPr lang="en-GB" sz="1200" b="1" dirty="0" smtClean="0"/>
              <a:t>label</a:t>
            </a:r>
            <a:r>
              <a:rPr lang="en-GB" sz="1200" dirty="0" smtClean="0"/>
              <a:t> argument is what we choose to name our drop-down. In this case “Which Breed?”.</a:t>
            </a:r>
          </a:p>
          <a:p>
            <a:pPr marL="285750" indent="-285750">
              <a:buFont typeface="Wingdings" panose="05000000000000000000" pitchFamily="2" charset="2"/>
              <a:buChar char="§"/>
            </a:pPr>
            <a:r>
              <a:rPr lang="en-GB" sz="1200" dirty="0" smtClean="0"/>
              <a:t>The </a:t>
            </a:r>
            <a:r>
              <a:rPr lang="en-GB" sz="1200" b="1" dirty="0" smtClean="0"/>
              <a:t>choices </a:t>
            </a:r>
            <a:r>
              <a:rPr lang="en-GB" sz="1200" dirty="0" smtClean="0"/>
              <a:t>argument is a list of values from the input column. In this case, rather than list all breeds, we tell R to look for unique values from the breed column of our dataset: </a:t>
            </a:r>
            <a:r>
              <a:rPr lang="en-GB" sz="1200" b="1" dirty="0" smtClean="0"/>
              <a:t>“choices = unique(</a:t>
            </a:r>
            <a:r>
              <a:rPr lang="en-GB" sz="1200" b="1" dirty="0" err="1" smtClean="0"/>
              <a:t>nyc_dogs$breed</a:t>
            </a:r>
            <a:r>
              <a:rPr lang="en-GB" sz="1200" b="1" dirty="0" smtClean="0"/>
              <a:t>)”</a:t>
            </a:r>
          </a:p>
          <a:p>
            <a:endParaRPr lang="en-GB" dirty="0"/>
          </a:p>
        </p:txBody>
      </p:sp>
      <p:sp>
        <p:nvSpPr>
          <p:cNvPr id="4" name="Slide Number Placeholder 3"/>
          <p:cNvSpPr>
            <a:spLocks noGrp="1"/>
          </p:cNvSpPr>
          <p:nvPr>
            <p:ph type="sldNum" sz="quarter" idx="10"/>
          </p:nvPr>
        </p:nvSpPr>
        <p:spPr/>
        <p:txBody>
          <a:bodyPr/>
          <a:lstStyle/>
          <a:p>
            <a:fld id="{BEE99F42-9583-4E19-A402-5DEDF436CB61}" type="slidenum">
              <a:rPr lang="en-GB" smtClean="0"/>
              <a:t>22</a:t>
            </a:fld>
            <a:endParaRPr lang="en-GB"/>
          </a:p>
        </p:txBody>
      </p:sp>
    </p:spTree>
    <p:extLst>
      <p:ext uri="{BB962C8B-B14F-4D97-AF65-F5344CB8AC3E}">
        <p14:creationId xmlns:p14="http://schemas.microsoft.com/office/powerpoint/2010/main" val="1784339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We use </a:t>
            </a:r>
            <a:r>
              <a:rPr lang="en-GB" sz="1200" dirty="0" err="1" smtClean="0"/>
              <a:t>plotOutput</a:t>
            </a:r>
            <a:r>
              <a:rPr lang="en-GB" sz="1200" dirty="0" smtClean="0"/>
              <a:t>() in the UI to display our charts which are created in the server using </a:t>
            </a:r>
            <a:r>
              <a:rPr lang="en-GB" sz="1200" dirty="0" err="1" smtClean="0"/>
              <a:t>renderPlot</a:t>
            </a:r>
            <a:r>
              <a:rPr lang="en-GB" sz="1200" dirty="0" smtClean="0"/>
              <a:t>({}). Remember the plot output labels must match in both sections.</a:t>
            </a:r>
          </a:p>
          <a:p>
            <a:endParaRPr lang="en-GB" dirty="0"/>
          </a:p>
        </p:txBody>
      </p:sp>
      <p:sp>
        <p:nvSpPr>
          <p:cNvPr id="4" name="Slide Number Placeholder 3"/>
          <p:cNvSpPr>
            <a:spLocks noGrp="1"/>
          </p:cNvSpPr>
          <p:nvPr>
            <p:ph type="sldNum" sz="quarter" idx="10"/>
          </p:nvPr>
        </p:nvSpPr>
        <p:spPr/>
        <p:txBody>
          <a:bodyPr/>
          <a:lstStyle/>
          <a:p>
            <a:fld id="{BEE99F42-9583-4E19-A402-5DEDF436CB61}" type="slidenum">
              <a:rPr lang="en-GB" smtClean="0"/>
              <a:t>28</a:t>
            </a:fld>
            <a:endParaRPr lang="en-GB"/>
          </a:p>
        </p:txBody>
      </p:sp>
    </p:spTree>
    <p:extLst>
      <p:ext uri="{BB962C8B-B14F-4D97-AF65-F5344CB8AC3E}">
        <p14:creationId xmlns:p14="http://schemas.microsoft.com/office/powerpoint/2010/main" val="3677875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r>
              <a:rPr lang="en-GB" sz="1200" dirty="0" smtClean="0"/>
              <a:t>So far, we’ve created an app which displays our NYC dogs data in a table, which can be filtered based on radio buttons and drop-down menus we’ve created.</a:t>
            </a:r>
          </a:p>
          <a:p>
            <a:r>
              <a:rPr lang="en-GB" sz="1200" dirty="0" smtClean="0"/>
              <a:t>We’ve also created an app which displays our NYC dogs data in bar charts, which are reactive to our selections using radio buttons and drop-down menus.</a:t>
            </a:r>
          </a:p>
          <a:p>
            <a:endParaRPr lang="en-GB" dirty="0"/>
          </a:p>
        </p:txBody>
      </p:sp>
      <p:sp>
        <p:nvSpPr>
          <p:cNvPr id="4" name="Slide Number Placeholder 3"/>
          <p:cNvSpPr>
            <a:spLocks noGrp="1"/>
          </p:cNvSpPr>
          <p:nvPr>
            <p:ph type="sldNum" sz="quarter" idx="10"/>
          </p:nvPr>
        </p:nvSpPr>
        <p:spPr/>
        <p:txBody>
          <a:bodyPr/>
          <a:lstStyle/>
          <a:p>
            <a:fld id="{BEE99F42-9583-4E19-A402-5DEDF436CB61}" type="slidenum">
              <a:rPr lang="en-GB" smtClean="0"/>
              <a:t>32</a:t>
            </a:fld>
            <a:endParaRPr lang="en-GB"/>
          </a:p>
        </p:txBody>
      </p:sp>
    </p:spTree>
    <p:extLst>
      <p:ext uri="{BB962C8B-B14F-4D97-AF65-F5344CB8AC3E}">
        <p14:creationId xmlns:p14="http://schemas.microsoft.com/office/powerpoint/2010/main" val="28996148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So far we have used </a:t>
            </a:r>
            <a:r>
              <a:rPr lang="en-GB" sz="1200" b="1" dirty="0" err="1" smtClean="0">
                <a:latin typeface="Courier New" panose="02070309020205020404" pitchFamily="49" charset="0"/>
                <a:cs typeface="Courier New" panose="02070309020205020404" pitchFamily="49" charset="0"/>
              </a:rPr>
              <a:t>fluidRow</a:t>
            </a:r>
            <a:r>
              <a:rPr lang="en-GB" sz="1200" b="1" dirty="0" smtClean="0">
                <a:latin typeface="Courier New" panose="02070309020205020404" pitchFamily="49" charset="0"/>
                <a:cs typeface="Courier New" panose="02070309020205020404" pitchFamily="49" charset="0"/>
              </a:rPr>
              <a:t>()</a:t>
            </a:r>
            <a:r>
              <a:rPr lang="en-GB" sz="1200" b="1" dirty="0" smtClean="0"/>
              <a:t> </a:t>
            </a:r>
            <a:r>
              <a:rPr lang="en-GB" sz="1200" dirty="0" smtClean="0"/>
              <a:t>and </a:t>
            </a:r>
            <a:r>
              <a:rPr lang="en-GB" sz="1200" b="1" dirty="0" smtClean="0">
                <a:latin typeface="Courier New" panose="02070309020205020404" pitchFamily="49" charset="0"/>
                <a:cs typeface="Courier New" panose="02070309020205020404" pitchFamily="49" charset="0"/>
              </a:rPr>
              <a:t>column()</a:t>
            </a:r>
            <a:r>
              <a:rPr lang="en-GB" sz="1200" b="1" dirty="0" smtClean="0"/>
              <a:t> </a:t>
            </a:r>
            <a:r>
              <a:rPr lang="en-GB" sz="1200" dirty="0" smtClean="0"/>
              <a:t>to display our input selections and data displays in a grid-like pattern.</a:t>
            </a:r>
          </a:p>
          <a:p>
            <a:endParaRPr lang="en-GB" dirty="0"/>
          </a:p>
        </p:txBody>
      </p:sp>
      <p:sp>
        <p:nvSpPr>
          <p:cNvPr id="4" name="Slide Number Placeholder 3"/>
          <p:cNvSpPr>
            <a:spLocks noGrp="1"/>
          </p:cNvSpPr>
          <p:nvPr>
            <p:ph type="sldNum" sz="quarter" idx="10"/>
          </p:nvPr>
        </p:nvSpPr>
        <p:spPr/>
        <p:txBody>
          <a:bodyPr/>
          <a:lstStyle/>
          <a:p>
            <a:fld id="{BEE99F42-9583-4E19-A402-5DEDF436CB61}" type="slidenum">
              <a:rPr lang="en-GB" smtClean="0"/>
              <a:t>33</a:t>
            </a:fld>
            <a:endParaRPr lang="en-GB"/>
          </a:p>
        </p:txBody>
      </p:sp>
    </p:spTree>
    <p:extLst>
      <p:ext uri="{BB962C8B-B14F-4D97-AF65-F5344CB8AC3E}">
        <p14:creationId xmlns:p14="http://schemas.microsoft.com/office/powerpoint/2010/main" val="3057608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r>
              <a:rPr lang="en-GB" dirty="0" smtClean="0"/>
              <a:t>Change to input</a:t>
            </a:r>
            <a:r>
              <a:rPr lang="en-GB" baseline="0" dirty="0" smtClean="0"/>
              <a:t> ID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This is because you can’t have two </a:t>
            </a:r>
            <a:r>
              <a:rPr lang="en-GB" sz="1200" dirty="0" err="1" smtClean="0"/>
              <a:t>radioButtons</a:t>
            </a:r>
            <a:r>
              <a:rPr lang="en-GB" sz="1200" dirty="0" smtClean="0"/>
              <a:t> or </a:t>
            </a:r>
            <a:r>
              <a:rPr lang="en-GB" sz="1200" dirty="0" err="1" smtClean="0"/>
              <a:t>selectInputs</a:t>
            </a:r>
            <a:r>
              <a:rPr lang="en-GB" sz="1200" dirty="0" smtClean="0"/>
              <a:t> (or any shinyWidgets) with the same </a:t>
            </a:r>
            <a:r>
              <a:rPr lang="en-GB" sz="1200" dirty="0" err="1" smtClean="0"/>
              <a:t>inputId</a:t>
            </a:r>
            <a:r>
              <a:rPr lang="en-GB" sz="1200" dirty="0" smtClean="0"/>
              <a:t>, the second one will simply be ignored and our charts, despite being on a separate tab, would end up changing in line with the user input on the tables tab.</a:t>
            </a:r>
          </a:p>
          <a:p>
            <a:endParaRPr lang="en-GB" dirty="0"/>
          </a:p>
        </p:txBody>
      </p:sp>
      <p:sp>
        <p:nvSpPr>
          <p:cNvPr id="4" name="Slide Number Placeholder 3"/>
          <p:cNvSpPr>
            <a:spLocks noGrp="1"/>
          </p:cNvSpPr>
          <p:nvPr>
            <p:ph type="sldNum" sz="quarter" idx="10"/>
          </p:nvPr>
        </p:nvSpPr>
        <p:spPr/>
        <p:txBody>
          <a:bodyPr/>
          <a:lstStyle/>
          <a:p>
            <a:fld id="{BEE99F42-9583-4E19-A402-5DEDF436CB61}" type="slidenum">
              <a:rPr lang="en-GB" smtClean="0"/>
              <a:t>37</a:t>
            </a:fld>
            <a:endParaRPr lang="en-GB"/>
          </a:p>
        </p:txBody>
      </p:sp>
    </p:spTree>
    <p:extLst>
      <p:ext uri="{BB962C8B-B14F-4D97-AF65-F5344CB8AC3E}">
        <p14:creationId xmlns:p14="http://schemas.microsoft.com/office/powerpoint/2010/main" val="2901584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When creating a large and complex dashboard the three main components will be the UI, Server and Global scripts.</a:t>
            </a:r>
          </a:p>
          <a:p>
            <a:endParaRPr lang="en-GB" dirty="0"/>
          </a:p>
        </p:txBody>
      </p:sp>
      <p:sp>
        <p:nvSpPr>
          <p:cNvPr id="4" name="Slide Number Placeholder 3"/>
          <p:cNvSpPr>
            <a:spLocks noGrp="1"/>
          </p:cNvSpPr>
          <p:nvPr>
            <p:ph type="sldNum" sz="quarter" idx="10"/>
          </p:nvPr>
        </p:nvSpPr>
        <p:spPr/>
        <p:txBody>
          <a:bodyPr/>
          <a:lstStyle/>
          <a:p>
            <a:fld id="{BEE99F42-9583-4E19-A402-5DEDF436CB61}" type="slidenum">
              <a:rPr lang="en-GB" smtClean="0"/>
              <a:t>8</a:t>
            </a:fld>
            <a:endParaRPr lang="en-GB"/>
          </a:p>
        </p:txBody>
      </p:sp>
    </p:spTree>
    <p:extLst>
      <p:ext uri="{BB962C8B-B14F-4D97-AF65-F5344CB8AC3E}">
        <p14:creationId xmlns:p14="http://schemas.microsoft.com/office/powerpoint/2010/main" val="3153047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If we remove all code relating to Old Faithful Geyser, we are left with literally an empty app. The app will run, because we have the three components required (as defined in previous slides for Single File apps) but you won’t see anything at all.</a:t>
            </a:r>
          </a:p>
          <a:p>
            <a:endParaRPr lang="en-GB" dirty="0"/>
          </a:p>
        </p:txBody>
      </p:sp>
      <p:sp>
        <p:nvSpPr>
          <p:cNvPr id="4" name="Slide Number Placeholder 3"/>
          <p:cNvSpPr>
            <a:spLocks noGrp="1"/>
          </p:cNvSpPr>
          <p:nvPr>
            <p:ph type="sldNum" sz="quarter" idx="10"/>
          </p:nvPr>
        </p:nvSpPr>
        <p:spPr/>
        <p:txBody>
          <a:bodyPr/>
          <a:lstStyle/>
          <a:p>
            <a:fld id="{BEE99F42-9583-4E19-A402-5DEDF436CB61}" type="slidenum">
              <a:rPr lang="en-GB" smtClean="0"/>
              <a:t>13</a:t>
            </a:fld>
            <a:endParaRPr lang="en-GB"/>
          </a:p>
        </p:txBody>
      </p:sp>
    </p:spTree>
    <p:extLst>
      <p:ext uri="{BB962C8B-B14F-4D97-AF65-F5344CB8AC3E}">
        <p14:creationId xmlns:p14="http://schemas.microsoft.com/office/powerpoint/2010/main" val="1322532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Let’s quickly add some gibberish to our empty app UI, just so you can see how certain Shiny functions can create new panels, sections and text which will appear in your app to the user, even when there’s no data. Try the code here, or adding whatever you want!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Remember: everything should go inside </a:t>
            </a:r>
            <a:r>
              <a:rPr lang="en-GB" dirty="0" err="1" smtClean="0"/>
              <a:t>fluidPage</a:t>
            </a:r>
            <a:r>
              <a:rPr lang="en-GB"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In the end, the </a:t>
            </a:r>
            <a:r>
              <a:rPr lang="en-GB" sz="1200" dirty="0" err="1" smtClean="0"/>
              <a:t>sidebarPanel</a:t>
            </a:r>
            <a:r>
              <a:rPr lang="en-GB" sz="1200" dirty="0" smtClean="0"/>
              <a:t> would contain user input controls (</a:t>
            </a:r>
            <a:r>
              <a:rPr lang="en-GB" sz="1200" dirty="0" err="1" smtClean="0"/>
              <a:t>eg</a:t>
            </a:r>
            <a:r>
              <a:rPr lang="en-GB" sz="1200" dirty="0" smtClean="0"/>
              <a:t>. slider, drop-downs) and the </a:t>
            </a:r>
            <a:r>
              <a:rPr lang="en-GB" sz="1200" dirty="0" err="1" smtClean="0"/>
              <a:t>mainPanel</a:t>
            </a:r>
            <a:r>
              <a:rPr lang="en-GB" sz="1200" dirty="0" smtClean="0"/>
              <a:t> would display the output (</a:t>
            </a:r>
            <a:r>
              <a:rPr lang="en-GB" sz="1200" dirty="0" err="1" smtClean="0"/>
              <a:t>eg</a:t>
            </a:r>
            <a:r>
              <a:rPr lang="en-GB" sz="1200" dirty="0" smtClean="0"/>
              <a:t>. chart or table).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BEE99F42-9583-4E19-A402-5DEDF436CB61}" type="slidenum">
              <a:rPr lang="en-GB" smtClean="0"/>
              <a:t>14</a:t>
            </a:fld>
            <a:endParaRPr lang="en-GB"/>
          </a:p>
        </p:txBody>
      </p:sp>
    </p:spTree>
    <p:extLst>
      <p:ext uri="{BB962C8B-B14F-4D97-AF65-F5344CB8AC3E}">
        <p14:creationId xmlns:p14="http://schemas.microsoft.com/office/powerpoint/2010/main" val="2812965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r>
              <a:rPr lang="en-GB" dirty="0" smtClean="0"/>
              <a:t>We can change the code</a:t>
            </a:r>
            <a:r>
              <a:rPr lang="en-GB" baseline="0" dirty="0" smtClean="0"/>
              <a:t> within </a:t>
            </a:r>
            <a:r>
              <a:rPr lang="en-GB" baseline="0" dirty="0" err="1" smtClean="0"/>
              <a:t>sidebarPanel</a:t>
            </a:r>
            <a:r>
              <a:rPr lang="en-GB" baseline="0" dirty="0" smtClean="0"/>
              <a:t>, </a:t>
            </a:r>
            <a:r>
              <a:rPr lang="en-GB" baseline="0" dirty="0" err="1" smtClean="0"/>
              <a:t>mainPanel</a:t>
            </a:r>
            <a:r>
              <a:rPr lang="en-GB" baseline="0" dirty="0" smtClean="0"/>
              <a:t> and </a:t>
            </a:r>
            <a:r>
              <a:rPr lang="en-GB" baseline="0" dirty="0" err="1" smtClean="0"/>
              <a:t>sidebarLayout</a:t>
            </a:r>
            <a:r>
              <a:rPr lang="en-GB" baseline="0" dirty="0" smtClean="0"/>
              <a:t> to change what appears in these sections</a:t>
            </a:r>
            <a:endParaRPr lang="en-GB" dirty="0"/>
          </a:p>
        </p:txBody>
      </p:sp>
      <p:sp>
        <p:nvSpPr>
          <p:cNvPr id="4" name="Slide Number Placeholder 3"/>
          <p:cNvSpPr>
            <a:spLocks noGrp="1"/>
          </p:cNvSpPr>
          <p:nvPr>
            <p:ph type="sldNum" sz="quarter" idx="10"/>
          </p:nvPr>
        </p:nvSpPr>
        <p:spPr/>
        <p:txBody>
          <a:bodyPr/>
          <a:lstStyle/>
          <a:p>
            <a:fld id="{BEE99F42-9583-4E19-A402-5DEDF436CB61}" type="slidenum">
              <a:rPr lang="en-GB" smtClean="0"/>
              <a:t>15</a:t>
            </a:fld>
            <a:endParaRPr lang="en-GB"/>
          </a:p>
        </p:txBody>
      </p:sp>
    </p:spTree>
    <p:extLst>
      <p:ext uri="{BB962C8B-B14F-4D97-AF65-F5344CB8AC3E}">
        <p14:creationId xmlns:p14="http://schemas.microsoft.com/office/powerpoint/2010/main" val="1428710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The </a:t>
            </a:r>
            <a:r>
              <a:rPr lang="en-GB" sz="1200" b="1" dirty="0" err="1" smtClean="0"/>
              <a:t>inputId</a:t>
            </a:r>
            <a:r>
              <a:rPr lang="en-GB" sz="1200" dirty="0" smtClean="0"/>
              <a:t> will be used to access the value. In this case the gender column of the dataset.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The </a:t>
            </a:r>
            <a:r>
              <a:rPr lang="en-GB" sz="1200" b="1" dirty="0" smtClean="0"/>
              <a:t>label</a:t>
            </a:r>
            <a:r>
              <a:rPr lang="en-GB" sz="1200" dirty="0" smtClean="0"/>
              <a:t> argument is what we choose to name our </a:t>
            </a:r>
            <a:r>
              <a:rPr lang="en-GB" sz="1200" dirty="0" err="1" smtClean="0"/>
              <a:t>radioButton</a:t>
            </a:r>
            <a:r>
              <a:rPr lang="en-GB" sz="1200" dirty="0" smtClean="0"/>
              <a:t>. In this case “Male or Female Dogs?”.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The </a:t>
            </a:r>
            <a:r>
              <a:rPr lang="en-GB" sz="1200" b="1" dirty="0" smtClean="0"/>
              <a:t>choices </a:t>
            </a:r>
            <a:r>
              <a:rPr lang="en-GB" sz="1200" dirty="0" smtClean="0"/>
              <a:t>argument is a list of values to select from, from within the column we have chosen as the input. In this case we list Male and Female.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endParaRPr lang="en-GB" dirty="0"/>
          </a:p>
        </p:txBody>
      </p:sp>
      <p:sp>
        <p:nvSpPr>
          <p:cNvPr id="4" name="Slide Number Placeholder 3"/>
          <p:cNvSpPr>
            <a:spLocks noGrp="1"/>
          </p:cNvSpPr>
          <p:nvPr>
            <p:ph type="sldNum" sz="quarter" idx="10"/>
          </p:nvPr>
        </p:nvSpPr>
        <p:spPr/>
        <p:txBody>
          <a:bodyPr/>
          <a:lstStyle/>
          <a:p>
            <a:fld id="{BEE99F42-9583-4E19-A402-5DEDF436CB61}" type="slidenum">
              <a:rPr lang="en-GB" smtClean="0"/>
              <a:t>17</a:t>
            </a:fld>
            <a:endParaRPr lang="en-GB"/>
          </a:p>
        </p:txBody>
      </p:sp>
    </p:spTree>
    <p:extLst>
      <p:ext uri="{BB962C8B-B14F-4D97-AF65-F5344CB8AC3E}">
        <p14:creationId xmlns:p14="http://schemas.microsoft.com/office/powerpoint/2010/main" val="4007717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r>
              <a:rPr lang="en-GB" sz="1200" dirty="0" smtClean="0"/>
              <a:t>We state that we want to filter by gender, but that this should be based on whatever the user inputs: </a:t>
            </a:r>
          </a:p>
          <a:p>
            <a:r>
              <a:rPr lang="en-GB" sz="1200" b="1" dirty="0" smtClean="0"/>
              <a:t>	gender column is equal to “</a:t>
            </a:r>
            <a:r>
              <a:rPr lang="en-GB" sz="1200" b="1" dirty="0" err="1" smtClean="0"/>
              <a:t>input$gender</a:t>
            </a:r>
            <a:r>
              <a:rPr lang="en-GB" sz="1200" b="1" dirty="0" smtClean="0"/>
              <a:t>”.</a:t>
            </a:r>
          </a:p>
          <a:p>
            <a:r>
              <a:rPr lang="en-GB" sz="1200" dirty="0" smtClean="0"/>
              <a:t>This reflects whether the user inputs male or female to the </a:t>
            </a:r>
            <a:r>
              <a:rPr lang="en-GB" sz="1200" dirty="0" err="1" smtClean="0"/>
              <a:t>radioButton</a:t>
            </a:r>
            <a:r>
              <a:rPr lang="en-GB" sz="1200" dirty="0" smtClean="0"/>
              <a:t>.</a:t>
            </a:r>
          </a:p>
          <a:p>
            <a:endParaRPr lang="en-GB" dirty="0"/>
          </a:p>
        </p:txBody>
      </p:sp>
      <p:sp>
        <p:nvSpPr>
          <p:cNvPr id="4" name="Slide Number Placeholder 3"/>
          <p:cNvSpPr>
            <a:spLocks noGrp="1"/>
          </p:cNvSpPr>
          <p:nvPr>
            <p:ph type="sldNum" sz="quarter" idx="10"/>
          </p:nvPr>
        </p:nvSpPr>
        <p:spPr/>
        <p:txBody>
          <a:bodyPr/>
          <a:lstStyle/>
          <a:p>
            <a:fld id="{BEE99F42-9583-4E19-A402-5DEDF436CB61}" type="slidenum">
              <a:rPr lang="en-GB" smtClean="0"/>
              <a:t>18</a:t>
            </a:fld>
            <a:endParaRPr lang="en-GB"/>
          </a:p>
        </p:txBody>
      </p:sp>
    </p:spTree>
    <p:extLst>
      <p:ext uri="{BB962C8B-B14F-4D97-AF65-F5344CB8AC3E}">
        <p14:creationId xmlns:p14="http://schemas.microsoft.com/office/powerpoint/2010/main" val="3821437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002182" rtl="0" eaLnBrk="1" fontAlgn="auto" latinLnBrk="0" hangingPunct="1">
              <a:lnSpc>
                <a:spcPct val="100000"/>
              </a:lnSpc>
              <a:spcBef>
                <a:spcPts val="0"/>
              </a:spcBef>
              <a:spcAft>
                <a:spcPts val="0"/>
              </a:spcAft>
              <a:buClrTx/>
              <a:buSzTx/>
              <a:buFontTx/>
              <a:buNone/>
              <a:tabLst/>
              <a:defRPr/>
            </a:pPr>
            <a:r>
              <a:rPr lang="en-GB" sz="1400" dirty="0" smtClean="0"/>
              <a:t>Running your app will result in a table that looks like this, where you can select the first 10 male or female dogs using the radio button.</a:t>
            </a:r>
          </a:p>
          <a:p>
            <a:endParaRPr lang="en-GB" dirty="0"/>
          </a:p>
        </p:txBody>
      </p:sp>
      <p:sp>
        <p:nvSpPr>
          <p:cNvPr id="4" name="Slide Number Placeholder 3"/>
          <p:cNvSpPr>
            <a:spLocks noGrp="1"/>
          </p:cNvSpPr>
          <p:nvPr>
            <p:ph type="sldNum" sz="quarter" idx="10"/>
          </p:nvPr>
        </p:nvSpPr>
        <p:spPr/>
        <p:txBody>
          <a:bodyPr/>
          <a:lstStyle/>
          <a:p>
            <a:fld id="{BEE99F42-9583-4E19-A402-5DEDF436CB61}" type="slidenum">
              <a:rPr lang="en-GB" smtClean="0"/>
              <a:t>19</a:t>
            </a:fld>
            <a:endParaRPr lang="en-GB"/>
          </a:p>
        </p:txBody>
      </p:sp>
    </p:spTree>
    <p:extLst>
      <p:ext uri="{BB962C8B-B14F-4D97-AF65-F5344CB8AC3E}">
        <p14:creationId xmlns:p14="http://schemas.microsoft.com/office/powerpoint/2010/main" val="2140939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3288" y="1143000"/>
            <a:ext cx="5051425"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Using DT to sort and search our data also means we no longer need the </a:t>
            </a:r>
            <a:r>
              <a:rPr lang="en-GB" sz="1200" b="1" dirty="0" smtClean="0"/>
              <a:t>slice(1:10) </a:t>
            </a:r>
            <a:r>
              <a:rPr lang="en-GB" sz="1200" dirty="0" smtClean="0"/>
              <a:t>function in the server.</a:t>
            </a:r>
          </a:p>
          <a:p>
            <a:endParaRPr lang="en-GB" dirty="0"/>
          </a:p>
        </p:txBody>
      </p:sp>
      <p:sp>
        <p:nvSpPr>
          <p:cNvPr id="4" name="Slide Number Placeholder 3"/>
          <p:cNvSpPr>
            <a:spLocks noGrp="1"/>
          </p:cNvSpPr>
          <p:nvPr>
            <p:ph type="sldNum" sz="quarter" idx="10"/>
          </p:nvPr>
        </p:nvSpPr>
        <p:spPr/>
        <p:txBody>
          <a:bodyPr/>
          <a:lstStyle/>
          <a:p>
            <a:fld id="{BEE99F42-9583-4E19-A402-5DEDF436CB61}" type="slidenum">
              <a:rPr lang="en-GB" smtClean="0"/>
              <a:t>20</a:t>
            </a:fld>
            <a:endParaRPr lang="en-GB"/>
          </a:p>
        </p:txBody>
      </p:sp>
    </p:spTree>
    <p:extLst>
      <p:ext uri="{BB962C8B-B14F-4D97-AF65-F5344CB8AC3E}">
        <p14:creationId xmlns:p14="http://schemas.microsoft.com/office/powerpoint/2010/main" val="760544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376" y="7392035"/>
            <a:ext cx="12956975" cy="5280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7315256"/>
            <a:ext cx="12956975" cy="73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66431" y="876484"/>
            <a:ext cx="10692289" cy="4118420"/>
          </a:xfrm>
        </p:spPr>
        <p:txBody>
          <a:bodyPr anchor="b">
            <a:normAutofit/>
          </a:bodyPr>
          <a:lstStyle>
            <a:lvl1pPr algn="l">
              <a:lnSpc>
                <a:spcPct val="85000"/>
              </a:lnSpc>
              <a:defRPr sz="8504" spc="-53"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69377" y="5145623"/>
            <a:ext cx="10692289" cy="1320006"/>
          </a:xfrm>
        </p:spPr>
        <p:txBody>
          <a:bodyPr lIns="91440" rIns="91440">
            <a:normAutofit/>
          </a:bodyPr>
          <a:lstStyle>
            <a:lvl1pPr marL="0" indent="0" algn="l">
              <a:buNone/>
              <a:defRPr sz="2551" cap="all" spc="213" baseline="0">
                <a:solidFill>
                  <a:schemeClr val="tx2"/>
                </a:solidFill>
                <a:latin typeface="+mj-lt"/>
              </a:defRPr>
            </a:lvl1pPr>
            <a:lvl2pPr marL="486004" indent="0" algn="ctr">
              <a:buNone/>
              <a:defRPr sz="2551"/>
            </a:lvl2pPr>
            <a:lvl3pPr marL="972007" indent="0" algn="ctr">
              <a:buNone/>
              <a:defRPr sz="2551"/>
            </a:lvl3pPr>
            <a:lvl4pPr marL="1458011" indent="0" algn="ctr">
              <a:buNone/>
              <a:defRPr sz="2126"/>
            </a:lvl4pPr>
            <a:lvl5pPr marL="1944014" indent="0" algn="ctr">
              <a:buNone/>
              <a:defRPr sz="2126"/>
            </a:lvl5pPr>
            <a:lvl6pPr marL="2430018" indent="0" algn="ctr">
              <a:buNone/>
              <a:defRPr sz="2126"/>
            </a:lvl6pPr>
            <a:lvl7pPr marL="2916022" indent="0" algn="ctr">
              <a:buNone/>
              <a:defRPr sz="2126"/>
            </a:lvl7pPr>
            <a:lvl8pPr marL="3402025" indent="0" algn="ctr">
              <a:buNone/>
              <a:defRPr sz="2126"/>
            </a:lvl8pPr>
            <a:lvl9pPr marL="3888029" indent="0" algn="ctr">
              <a:buNone/>
              <a:defRPr sz="2126"/>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39E5B44-2556-4FAE-9CBC-E1CD00024F8A}" type="datetimeFigureOut">
              <a:rPr lang="en-GB" smtClean="0"/>
              <a:t>03/12/2021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CF1499-2C38-42AC-B233-812A32645880}" type="slidenum">
              <a:rPr lang="en-GB" smtClean="0"/>
              <a:t>‹#›</a:t>
            </a:fld>
            <a:endParaRPr lang="en-GB"/>
          </a:p>
        </p:txBody>
      </p:sp>
      <p:cxnSp>
        <p:nvCxnSpPr>
          <p:cNvPr id="9" name="Straight Connector 8"/>
          <p:cNvCxnSpPr/>
          <p:nvPr/>
        </p:nvCxnSpPr>
        <p:spPr>
          <a:xfrm>
            <a:off x="1283765" y="5016024"/>
            <a:ext cx="1049788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5504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9E5B44-2556-4FAE-9CBC-E1CD00024F8A}" type="datetimeFigureOut">
              <a:rPr lang="en-GB" smtClean="0"/>
              <a:t>03/12/2021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CF1499-2C38-42AC-B233-812A32645880}" type="slidenum">
              <a:rPr lang="en-GB" smtClean="0"/>
              <a:t>‹#›</a:t>
            </a:fld>
            <a:endParaRPr lang="en-GB"/>
          </a:p>
        </p:txBody>
      </p:sp>
    </p:spTree>
    <p:extLst>
      <p:ext uri="{BB962C8B-B14F-4D97-AF65-F5344CB8AC3E}">
        <p14:creationId xmlns:p14="http://schemas.microsoft.com/office/powerpoint/2010/main" val="880167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376" y="7392035"/>
            <a:ext cx="12956975" cy="5280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7315256"/>
            <a:ext cx="12956975" cy="73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274751" y="479012"/>
            <a:ext cx="2794575" cy="66490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91024" y="479011"/>
            <a:ext cx="8221722" cy="6649023"/>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9E5B44-2556-4FAE-9CBC-E1CD00024F8A}" type="datetimeFigureOut">
              <a:rPr lang="en-GB" smtClean="0"/>
              <a:t>03/12/2021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CF1499-2C38-42AC-B233-812A32645880}" type="slidenum">
              <a:rPr lang="en-GB" smtClean="0"/>
              <a:t>‹#›</a:t>
            </a:fld>
            <a:endParaRPr lang="en-GB"/>
          </a:p>
        </p:txBody>
      </p:sp>
    </p:spTree>
    <p:extLst>
      <p:ext uri="{BB962C8B-B14F-4D97-AF65-F5344CB8AC3E}">
        <p14:creationId xmlns:p14="http://schemas.microsoft.com/office/powerpoint/2010/main" val="2904002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39E5B44-2556-4FAE-9CBC-E1CD00024F8A}" type="datetimeFigureOut">
              <a:rPr lang="en-GB" smtClean="0"/>
              <a:t>03/12/2021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CF1499-2C38-42AC-B233-812A32645880}" type="slidenum">
              <a:rPr lang="en-GB" smtClean="0"/>
              <a:t>‹#›</a:t>
            </a:fld>
            <a:endParaRPr lang="en-GB"/>
          </a:p>
        </p:txBody>
      </p:sp>
    </p:spTree>
    <p:extLst>
      <p:ext uri="{BB962C8B-B14F-4D97-AF65-F5344CB8AC3E}">
        <p14:creationId xmlns:p14="http://schemas.microsoft.com/office/powerpoint/2010/main" val="534129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376" y="7392035"/>
            <a:ext cx="12956975" cy="5280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7315256"/>
            <a:ext cx="12956975" cy="73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66431" y="876484"/>
            <a:ext cx="10692289" cy="4118420"/>
          </a:xfrm>
        </p:spPr>
        <p:txBody>
          <a:bodyPr anchor="b" anchorCtr="0">
            <a:normAutofit/>
          </a:bodyPr>
          <a:lstStyle>
            <a:lvl1pPr>
              <a:lnSpc>
                <a:spcPct val="85000"/>
              </a:lnSpc>
              <a:defRPr sz="8504"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166431" y="5142745"/>
            <a:ext cx="10692289" cy="1320006"/>
          </a:xfrm>
        </p:spPr>
        <p:txBody>
          <a:bodyPr lIns="91440" rIns="91440" anchor="t" anchorCtr="0">
            <a:normAutofit/>
          </a:bodyPr>
          <a:lstStyle>
            <a:lvl1pPr marL="0" indent="0">
              <a:buNone/>
              <a:defRPr sz="2551" cap="all" spc="213" baseline="0">
                <a:solidFill>
                  <a:schemeClr val="tx2"/>
                </a:solidFill>
                <a:latin typeface="+mj-lt"/>
              </a:defRPr>
            </a:lvl1pPr>
            <a:lvl2pPr marL="486004" indent="0">
              <a:buNone/>
              <a:defRPr sz="1913">
                <a:solidFill>
                  <a:schemeClr val="tx1">
                    <a:tint val="75000"/>
                  </a:schemeClr>
                </a:solidFill>
              </a:defRPr>
            </a:lvl2pPr>
            <a:lvl3pPr marL="972007" indent="0">
              <a:buNone/>
              <a:defRPr sz="1701">
                <a:solidFill>
                  <a:schemeClr val="tx1">
                    <a:tint val="75000"/>
                  </a:schemeClr>
                </a:solidFill>
              </a:defRPr>
            </a:lvl3pPr>
            <a:lvl4pPr marL="1458011" indent="0">
              <a:buNone/>
              <a:defRPr sz="1488">
                <a:solidFill>
                  <a:schemeClr val="tx1">
                    <a:tint val="75000"/>
                  </a:schemeClr>
                </a:solidFill>
              </a:defRPr>
            </a:lvl4pPr>
            <a:lvl5pPr marL="1944014" indent="0">
              <a:buNone/>
              <a:defRPr sz="1488">
                <a:solidFill>
                  <a:schemeClr val="tx1">
                    <a:tint val="75000"/>
                  </a:schemeClr>
                </a:solidFill>
              </a:defRPr>
            </a:lvl5pPr>
            <a:lvl6pPr marL="2430018" indent="0">
              <a:buNone/>
              <a:defRPr sz="1488">
                <a:solidFill>
                  <a:schemeClr val="tx1">
                    <a:tint val="75000"/>
                  </a:schemeClr>
                </a:solidFill>
              </a:defRPr>
            </a:lvl6pPr>
            <a:lvl7pPr marL="2916022" indent="0">
              <a:buNone/>
              <a:defRPr sz="1488">
                <a:solidFill>
                  <a:schemeClr val="tx1">
                    <a:tint val="75000"/>
                  </a:schemeClr>
                </a:solidFill>
              </a:defRPr>
            </a:lvl7pPr>
            <a:lvl8pPr marL="3402025" indent="0">
              <a:buNone/>
              <a:defRPr sz="1488">
                <a:solidFill>
                  <a:schemeClr val="tx1">
                    <a:tint val="75000"/>
                  </a:schemeClr>
                </a:solidFill>
              </a:defRPr>
            </a:lvl8pPr>
            <a:lvl9pPr marL="3888029" indent="0">
              <a:buNone/>
              <a:defRPr sz="1488">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9E5B44-2556-4FAE-9CBC-E1CD00024F8A}" type="datetimeFigureOut">
              <a:rPr lang="en-GB" smtClean="0"/>
              <a:t>03/12/2021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CF1499-2C38-42AC-B233-812A32645880}" type="slidenum">
              <a:rPr lang="en-GB" smtClean="0"/>
              <a:t>‹#›</a:t>
            </a:fld>
            <a:endParaRPr lang="en-GB"/>
          </a:p>
        </p:txBody>
      </p:sp>
      <p:cxnSp>
        <p:nvCxnSpPr>
          <p:cNvPr id="9" name="Straight Connector 8"/>
          <p:cNvCxnSpPr/>
          <p:nvPr/>
        </p:nvCxnSpPr>
        <p:spPr>
          <a:xfrm>
            <a:off x="1283765" y="5016024"/>
            <a:ext cx="1049788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730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166431" y="330987"/>
            <a:ext cx="10692289" cy="1675423"/>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66430" y="2131567"/>
            <a:ext cx="5248942" cy="46464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9778" y="2131568"/>
            <a:ext cx="5248942" cy="46464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39E5B44-2556-4FAE-9CBC-E1CD00024F8A}" type="datetimeFigureOut">
              <a:rPr lang="en-GB" smtClean="0"/>
              <a:t>03/12/2021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9CF1499-2C38-42AC-B233-812A32645880}" type="slidenum">
              <a:rPr lang="en-GB" smtClean="0"/>
              <a:t>‹#›</a:t>
            </a:fld>
            <a:endParaRPr lang="en-GB"/>
          </a:p>
        </p:txBody>
      </p:sp>
    </p:spTree>
    <p:extLst>
      <p:ext uri="{BB962C8B-B14F-4D97-AF65-F5344CB8AC3E}">
        <p14:creationId xmlns:p14="http://schemas.microsoft.com/office/powerpoint/2010/main" val="2676337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166431" y="330987"/>
            <a:ext cx="10692289" cy="167542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66431" y="2131934"/>
            <a:ext cx="5248942" cy="850304"/>
          </a:xfrm>
        </p:spPr>
        <p:txBody>
          <a:bodyPr lIns="91440" rIns="91440" anchor="ctr">
            <a:normAutofit/>
          </a:bodyPr>
          <a:lstStyle>
            <a:lvl1pPr marL="0" indent="0">
              <a:buNone/>
              <a:defRPr sz="2126" b="0" cap="all" baseline="0">
                <a:solidFill>
                  <a:schemeClr val="tx2"/>
                </a:solidFill>
              </a:defRPr>
            </a:lvl1pPr>
            <a:lvl2pPr marL="486004" indent="0">
              <a:buNone/>
              <a:defRPr sz="2126" b="1"/>
            </a:lvl2pPr>
            <a:lvl3pPr marL="972007" indent="0">
              <a:buNone/>
              <a:defRPr sz="1913" b="1"/>
            </a:lvl3pPr>
            <a:lvl4pPr marL="1458011" indent="0">
              <a:buNone/>
              <a:defRPr sz="1701" b="1"/>
            </a:lvl4pPr>
            <a:lvl5pPr marL="1944014" indent="0">
              <a:buNone/>
              <a:defRPr sz="1701" b="1"/>
            </a:lvl5pPr>
            <a:lvl6pPr marL="2430018" indent="0">
              <a:buNone/>
              <a:defRPr sz="1701" b="1"/>
            </a:lvl6pPr>
            <a:lvl7pPr marL="2916022" indent="0">
              <a:buNone/>
              <a:defRPr sz="1701" b="1"/>
            </a:lvl7pPr>
            <a:lvl8pPr marL="3402025" indent="0">
              <a:buNone/>
              <a:defRPr sz="1701" b="1"/>
            </a:lvl8pPr>
            <a:lvl9pPr marL="3888029" indent="0">
              <a:buNone/>
              <a:defRPr sz="1701" b="1"/>
            </a:lvl9pPr>
          </a:lstStyle>
          <a:p>
            <a:pPr lvl="0"/>
            <a:r>
              <a:rPr lang="en-US" smtClean="0"/>
              <a:t>Edit Master text styles</a:t>
            </a:r>
          </a:p>
        </p:txBody>
      </p:sp>
      <p:sp>
        <p:nvSpPr>
          <p:cNvPr id="4" name="Content Placeholder 3"/>
          <p:cNvSpPr>
            <a:spLocks noGrp="1"/>
          </p:cNvSpPr>
          <p:nvPr>
            <p:ph sz="half" idx="2"/>
          </p:nvPr>
        </p:nvSpPr>
        <p:spPr>
          <a:xfrm>
            <a:off x="1166431" y="2982237"/>
            <a:ext cx="5248942" cy="390135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09778" y="2131934"/>
            <a:ext cx="5248942" cy="850304"/>
          </a:xfrm>
        </p:spPr>
        <p:txBody>
          <a:bodyPr lIns="91440" rIns="91440" anchor="ctr">
            <a:normAutofit/>
          </a:bodyPr>
          <a:lstStyle>
            <a:lvl1pPr marL="0" indent="0">
              <a:buNone/>
              <a:defRPr sz="2126" b="0" cap="all" baseline="0">
                <a:solidFill>
                  <a:schemeClr val="tx2"/>
                </a:solidFill>
              </a:defRPr>
            </a:lvl1pPr>
            <a:lvl2pPr marL="486004" indent="0">
              <a:buNone/>
              <a:defRPr sz="2126" b="1"/>
            </a:lvl2pPr>
            <a:lvl3pPr marL="972007" indent="0">
              <a:buNone/>
              <a:defRPr sz="1913" b="1"/>
            </a:lvl3pPr>
            <a:lvl4pPr marL="1458011" indent="0">
              <a:buNone/>
              <a:defRPr sz="1701" b="1"/>
            </a:lvl4pPr>
            <a:lvl5pPr marL="1944014" indent="0">
              <a:buNone/>
              <a:defRPr sz="1701" b="1"/>
            </a:lvl5pPr>
            <a:lvl6pPr marL="2430018" indent="0">
              <a:buNone/>
              <a:defRPr sz="1701" b="1"/>
            </a:lvl6pPr>
            <a:lvl7pPr marL="2916022" indent="0">
              <a:buNone/>
              <a:defRPr sz="1701" b="1"/>
            </a:lvl7pPr>
            <a:lvl8pPr marL="3402025" indent="0">
              <a:buNone/>
              <a:defRPr sz="1701" b="1"/>
            </a:lvl8pPr>
            <a:lvl9pPr marL="3888029" indent="0">
              <a:buNone/>
              <a:defRPr sz="1701" b="1"/>
            </a:lvl9pPr>
          </a:lstStyle>
          <a:p>
            <a:pPr lvl="0"/>
            <a:r>
              <a:rPr lang="en-US" smtClean="0"/>
              <a:t>Edit Master text styles</a:t>
            </a:r>
          </a:p>
        </p:txBody>
      </p:sp>
      <p:sp>
        <p:nvSpPr>
          <p:cNvPr id="6" name="Content Placeholder 5"/>
          <p:cNvSpPr>
            <a:spLocks noGrp="1"/>
          </p:cNvSpPr>
          <p:nvPr>
            <p:ph sz="quarter" idx="4"/>
          </p:nvPr>
        </p:nvSpPr>
        <p:spPr>
          <a:xfrm>
            <a:off x="6609778" y="2982237"/>
            <a:ext cx="5248942" cy="390135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39E5B44-2556-4FAE-9CBC-E1CD00024F8A}" type="datetimeFigureOut">
              <a:rPr lang="en-GB" smtClean="0"/>
              <a:t>03/12/2021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9CF1499-2C38-42AC-B233-812A32645880}" type="slidenum">
              <a:rPr lang="en-GB" smtClean="0"/>
              <a:t>‹#›</a:t>
            </a:fld>
            <a:endParaRPr lang="en-GB"/>
          </a:p>
        </p:txBody>
      </p:sp>
    </p:spTree>
    <p:extLst>
      <p:ext uri="{BB962C8B-B14F-4D97-AF65-F5344CB8AC3E}">
        <p14:creationId xmlns:p14="http://schemas.microsoft.com/office/powerpoint/2010/main" val="2956333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39E5B44-2556-4FAE-9CBC-E1CD00024F8A}" type="datetimeFigureOut">
              <a:rPr lang="en-GB" smtClean="0"/>
              <a:t>03/12/2021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9CF1499-2C38-42AC-B233-812A32645880}" type="slidenum">
              <a:rPr lang="en-GB" smtClean="0"/>
              <a:t>‹#›</a:t>
            </a:fld>
            <a:endParaRPr lang="en-GB"/>
          </a:p>
        </p:txBody>
      </p:sp>
    </p:spTree>
    <p:extLst>
      <p:ext uri="{BB962C8B-B14F-4D97-AF65-F5344CB8AC3E}">
        <p14:creationId xmlns:p14="http://schemas.microsoft.com/office/powerpoint/2010/main" val="3865258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376" y="7392035"/>
            <a:ext cx="12956975" cy="5280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6" y="7315256"/>
            <a:ext cx="12956975" cy="73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39E5B44-2556-4FAE-9CBC-E1CD00024F8A}" type="datetimeFigureOut">
              <a:rPr lang="en-GB" smtClean="0"/>
              <a:t>03/12/2021</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69CF1499-2C38-42AC-B233-812A32645880}" type="slidenum">
              <a:rPr lang="en-GB" smtClean="0"/>
              <a:t>‹#›</a:t>
            </a:fld>
            <a:endParaRPr lang="en-GB"/>
          </a:p>
        </p:txBody>
      </p:sp>
    </p:spTree>
    <p:extLst>
      <p:ext uri="{BB962C8B-B14F-4D97-AF65-F5344CB8AC3E}">
        <p14:creationId xmlns:p14="http://schemas.microsoft.com/office/powerpoint/2010/main" val="1566529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306075" cy="79200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294680" y="0"/>
            <a:ext cx="68042" cy="79200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86013" y="686402"/>
            <a:ext cx="3402092" cy="2640013"/>
          </a:xfrm>
        </p:spPr>
        <p:txBody>
          <a:bodyPr anchor="b">
            <a:normAutofit/>
          </a:bodyPr>
          <a:lstStyle>
            <a:lvl1pPr>
              <a:defRPr sz="3827"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103138" y="844804"/>
            <a:ext cx="6901386" cy="607202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86013" y="3379216"/>
            <a:ext cx="3402092" cy="3902419"/>
          </a:xfrm>
        </p:spPr>
        <p:txBody>
          <a:bodyPr lIns="91440" rIns="91440">
            <a:normAutofit/>
          </a:bodyPr>
          <a:lstStyle>
            <a:lvl1pPr marL="0" indent="0">
              <a:buNone/>
              <a:defRPr sz="1595">
                <a:solidFill>
                  <a:srgbClr val="FFFFFF"/>
                </a:solidFill>
              </a:defRPr>
            </a:lvl1pPr>
            <a:lvl2pPr marL="486004" indent="0">
              <a:buNone/>
              <a:defRPr sz="1276"/>
            </a:lvl2pPr>
            <a:lvl3pPr marL="972007" indent="0">
              <a:buNone/>
              <a:defRPr sz="1063"/>
            </a:lvl3pPr>
            <a:lvl4pPr marL="1458011" indent="0">
              <a:buNone/>
              <a:defRPr sz="957"/>
            </a:lvl4pPr>
            <a:lvl5pPr marL="1944014" indent="0">
              <a:buNone/>
              <a:defRPr sz="957"/>
            </a:lvl5pPr>
            <a:lvl6pPr marL="2430018" indent="0">
              <a:buNone/>
              <a:defRPr sz="957"/>
            </a:lvl6pPr>
            <a:lvl7pPr marL="2916022" indent="0">
              <a:buNone/>
              <a:defRPr sz="957"/>
            </a:lvl7pPr>
            <a:lvl8pPr marL="3402025" indent="0">
              <a:buNone/>
              <a:defRPr sz="957"/>
            </a:lvl8pPr>
            <a:lvl9pPr marL="3888029" indent="0">
              <a:buNone/>
              <a:defRPr sz="957"/>
            </a:lvl9pPr>
          </a:lstStyle>
          <a:p>
            <a:pPr lvl="0"/>
            <a:r>
              <a:rPr lang="en-US" smtClean="0"/>
              <a:t>Edit Master text styles</a:t>
            </a:r>
          </a:p>
        </p:txBody>
      </p:sp>
      <p:sp>
        <p:nvSpPr>
          <p:cNvPr id="5" name="Date Placeholder 4"/>
          <p:cNvSpPr>
            <a:spLocks noGrp="1"/>
          </p:cNvSpPr>
          <p:nvPr>
            <p:ph type="dt" sz="half" idx="10"/>
          </p:nvPr>
        </p:nvSpPr>
        <p:spPr>
          <a:xfrm>
            <a:off x="494849" y="7460155"/>
            <a:ext cx="2783531" cy="421669"/>
          </a:xfrm>
        </p:spPr>
        <p:txBody>
          <a:bodyPr/>
          <a:lstStyle>
            <a:lvl1pPr algn="l">
              <a:defRPr/>
            </a:lvl1pPr>
          </a:lstStyle>
          <a:p>
            <a:fld id="{F39E5B44-2556-4FAE-9CBC-E1CD00024F8A}" type="datetimeFigureOut">
              <a:rPr lang="en-GB" smtClean="0"/>
              <a:t>03/12/2021</a:t>
            </a:fld>
            <a:endParaRPr lang="en-GB"/>
          </a:p>
        </p:txBody>
      </p:sp>
      <p:sp>
        <p:nvSpPr>
          <p:cNvPr id="6" name="Footer Placeholder 5"/>
          <p:cNvSpPr>
            <a:spLocks noGrp="1"/>
          </p:cNvSpPr>
          <p:nvPr>
            <p:ph type="ftr" sz="quarter" idx="11"/>
          </p:nvPr>
        </p:nvSpPr>
        <p:spPr>
          <a:xfrm>
            <a:off x="5103138" y="7460155"/>
            <a:ext cx="4941133" cy="421669"/>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9CF1499-2C38-42AC-B233-812A32645880}" type="slidenum">
              <a:rPr lang="en-GB" smtClean="0"/>
              <a:t>‹#›</a:t>
            </a:fld>
            <a:endParaRPr lang="en-GB"/>
          </a:p>
        </p:txBody>
      </p:sp>
    </p:spTree>
    <p:extLst>
      <p:ext uri="{BB962C8B-B14F-4D97-AF65-F5344CB8AC3E}">
        <p14:creationId xmlns:p14="http://schemas.microsoft.com/office/powerpoint/2010/main" val="1818094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720027"/>
            <a:ext cx="12956975" cy="22000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6" y="5676231"/>
            <a:ext cx="12956975" cy="73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66432" y="5860828"/>
            <a:ext cx="10750610" cy="950405"/>
          </a:xfrm>
        </p:spPr>
        <p:txBody>
          <a:bodyPr lIns="91440" tIns="0" rIns="91440" bIns="0" anchor="b">
            <a:noAutofit/>
          </a:bodyPr>
          <a:lstStyle>
            <a:lvl1pPr>
              <a:defRPr sz="3827"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 y="0"/>
            <a:ext cx="12960334" cy="5676230"/>
          </a:xfrm>
          <a:blipFill>
            <a:blip r:embed="rId2"/>
            <a:stretch>
              <a:fillRect/>
            </a:stretch>
          </a:blipFill>
        </p:spPr>
        <p:txBody>
          <a:bodyPr lIns="457200" tIns="457200" anchor="t"/>
          <a:lstStyle>
            <a:lvl1pPr marL="0" indent="0">
              <a:buNone/>
              <a:defRPr sz="3402">
                <a:solidFill>
                  <a:schemeClr val="bg1"/>
                </a:solidFill>
              </a:defRPr>
            </a:lvl1pPr>
            <a:lvl2pPr marL="486004" indent="0">
              <a:buNone/>
              <a:defRPr sz="2976"/>
            </a:lvl2pPr>
            <a:lvl3pPr marL="972007" indent="0">
              <a:buNone/>
              <a:defRPr sz="2551"/>
            </a:lvl3pPr>
            <a:lvl4pPr marL="1458011" indent="0">
              <a:buNone/>
              <a:defRPr sz="2126"/>
            </a:lvl4pPr>
            <a:lvl5pPr marL="1944014" indent="0">
              <a:buNone/>
              <a:defRPr sz="2126"/>
            </a:lvl5pPr>
            <a:lvl6pPr marL="2430018" indent="0">
              <a:buNone/>
              <a:defRPr sz="2126"/>
            </a:lvl6pPr>
            <a:lvl7pPr marL="2916022" indent="0">
              <a:buNone/>
              <a:defRPr sz="2126"/>
            </a:lvl7pPr>
            <a:lvl8pPr marL="3402025" indent="0">
              <a:buNone/>
              <a:defRPr sz="2126"/>
            </a:lvl8pPr>
            <a:lvl9pPr marL="3888029" indent="0">
              <a:buNone/>
              <a:defRPr sz="2126"/>
            </a:lvl9pPr>
          </a:lstStyle>
          <a:p>
            <a:r>
              <a:rPr lang="en-US" smtClean="0"/>
              <a:t>Click icon to add picture</a:t>
            </a:r>
            <a:endParaRPr lang="en-US" dirty="0"/>
          </a:p>
        </p:txBody>
      </p:sp>
      <p:sp>
        <p:nvSpPr>
          <p:cNvPr id="4" name="Text Placeholder 3"/>
          <p:cNvSpPr>
            <a:spLocks noGrp="1"/>
          </p:cNvSpPr>
          <p:nvPr>
            <p:ph type="body" sz="half" idx="2"/>
          </p:nvPr>
        </p:nvSpPr>
        <p:spPr>
          <a:xfrm>
            <a:off x="1166432" y="6821792"/>
            <a:ext cx="10750610" cy="686403"/>
          </a:xfrm>
        </p:spPr>
        <p:txBody>
          <a:bodyPr lIns="91440" tIns="0" rIns="91440" bIns="0">
            <a:normAutofit/>
          </a:bodyPr>
          <a:lstStyle>
            <a:lvl1pPr marL="0" indent="0">
              <a:spcBef>
                <a:spcPts val="0"/>
              </a:spcBef>
              <a:spcAft>
                <a:spcPts val="638"/>
              </a:spcAft>
              <a:buNone/>
              <a:defRPr sz="1595">
                <a:solidFill>
                  <a:srgbClr val="FFFFFF"/>
                </a:solidFill>
              </a:defRPr>
            </a:lvl1pPr>
            <a:lvl2pPr marL="486004" indent="0">
              <a:buNone/>
              <a:defRPr sz="1276"/>
            </a:lvl2pPr>
            <a:lvl3pPr marL="972007" indent="0">
              <a:buNone/>
              <a:defRPr sz="1063"/>
            </a:lvl3pPr>
            <a:lvl4pPr marL="1458011" indent="0">
              <a:buNone/>
              <a:defRPr sz="957"/>
            </a:lvl4pPr>
            <a:lvl5pPr marL="1944014" indent="0">
              <a:buNone/>
              <a:defRPr sz="957"/>
            </a:lvl5pPr>
            <a:lvl6pPr marL="2430018" indent="0">
              <a:buNone/>
              <a:defRPr sz="957"/>
            </a:lvl6pPr>
            <a:lvl7pPr marL="2916022" indent="0">
              <a:buNone/>
              <a:defRPr sz="957"/>
            </a:lvl7pPr>
            <a:lvl8pPr marL="3402025" indent="0">
              <a:buNone/>
              <a:defRPr sz="957"/>
            </a:lvl8pPr>
            <a:lvl9pPr marL="3888029" indent="0">
              <a:buNone/>
              <a:defRPr sz="957"/>
            </a:lvl9pPr>
          </a:lstStyle>
          <a:p>
            <a:pPr lvl="0"/>
            <a:r>
              <a:rPr lang="en-US" smtClean="0"/>
              <a:t>Edit Master text styles</a:t>
            </a:r>
          </a:p>
        </p:txBody>
      </p:sp>
      <p:sp>
        <p:nvSpPr>
          <p:cNvPr id="5" name="Date Placeholder 4"/>
          <p:cNvSpPr>
            <a:spLocks noGrp="1"/>
          </p:cNvSpPr>
          <p:nvPr>
            <p:ph type="dt" sz="half" idx="10"/>
          </p:nvPr>
        </p:nvSpPr>
        <p:spPr/>
        <p:txBody>
          <a:bodyPr/>
          <a:lstStyle/>
          <a:p>
            <a:fld id="{F39E5B44-2556-4FAE-9CBC-E1CD00024F8A}" type="datetimeFigureOut">
              <a:rPr lang="en-GB" smtClean="0"/>
              <a:t>03/12/2021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9CF1499-2C38-42AC-B233-812A32645880}" type="slidenum">
              <a:rPr lang="en-GB" smtClean="0"/>
              <a:t>‹#›</a:t>
            </a:fld>
            <a:endParaRPr lang="en-GB"/>
          </a:p>
        </p:txBody>
      </p:sp>
    </p:spTree>
    <p:extLst>
      <p:ext uri="{BB962C8B-B14F-4D97-AF65-F5344CB8AC3E}">
        <p14:creationId xmlns:p14="http://schemas.microsoft.com/office/powerpoint/2010/main" val="533644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392035"/>
            <a:ext cx="12960350" cy="5280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7315255"/>
            <a:ext cx="12960351" cy="762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66431" y="330987"/>
            <a:ext cx="10692289" cy="1675423"/>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66431" y="2131567"/>
            <a:ext cx="10692289" cy="4646422"/>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66432" y="7460155"/>
            <a:ext cx="2628076" cy="421669"/>
          </a:xfrm>
          <a:prstGeom prst="rect">
            <a:avLst/>
          </a:prstGeom>
        </p:spPr>
        <p:txBody>
          <a:bodyPr vert="horz" lIns="91440" tIns="45720" rIns="91440" bIns="45720" rtlCol="0" anchor="ctr"/>
          <a:lstStyle>
            <a:lvl1pPr algn="l">
              <a:defRPr sz="957">
                <a:solidFill>
                  <a:srgbClr val="FFFFFF"/>
                </a:solidFill>
              </a:defRPr>
            </a:lvl1pPr>
          </a:lstStyle>
          <a:p>
            <a:fld id="{F39E5B44-2556-4FAE-9CBC-E1CD00024F8A}" type="datetimeFigureOut">
              <a:rPr lang="en-GB" smtClean="0"/>
              <a:t>03/12/2021</a:t>
            </a:fld>
            <a:endParaRPr lang="en-GB"/>
          </a:p>
        </p:txBody>
      </p:sp>
      <p:sp>
        <p:nvSpPr>
          <p:cNvPr id="5" name="Footer Placeholder 4"/>
          <p:cNvSpPr>
            <a:spLocks noGrp="1"/>
          </p:cNvSpPr>
          <p:nvPr>
            <p:ph type="ftr" sz="quarter" idx="3"/>
          </p:nvPr>
        </p:nvSpPr>
        <p:spPr>
          <a:xfrm>
            <a:off x="3918492" y="7460155"/>
            <a:ext cx="5126741" cy="421669"/>
          </a:xfrm>
          <a:prstGeom prst="rect">
            <a:avLst/>
          </a:prstGeom>
        </p:spPr>
        <p:txBody>
          <a:bodyPr vert="horz" lIns="91440" tIns="45720" rIns="91440" bIns="45720" rtlCol="0" anchor="ctr"/>
          <a:lstStyle>
            <a:lvl1pPr algn="ctr">
              <a:defRPr sz="957"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10524394" y="7460155"/>
            <a:ext cx="1394710" cy="421669"/>
          </a:xfrm>
          <a:prstGeom prst="rect">
            <a:avLst/>
          </a:prstGeom>
        </p:spPr>
        <p:txBody>
          <a:bodyPr vert="horz" lIns="91440" tIns="45720" rIns="91440" bIns="45720" rtlCol="0" anchor="ctr"/>
          <a:lstStyle>
            <a:lvl1pPr algn="r">
              <a:defRPr sz="1116">
                <a:solidFill>
                  <a:srgbClr val="FFFFFF"/>
                </a:solidFill>
              </a:defRPr>
            </a:lvl1pPr>
          </a:lstStyle>
          <a:p>
            <a:fld id="{69CF1499-2C38-42AC-B233-812A32645880}" type="slidenum">
              <a:rPr lang="en-GB" smtClean="0"/>
              <a:t>‹#›</a:t>
            </a:fld>
            <a:endParaRPr lang="en-GB"/>
          </a:p>
        </p:txBody>
      </p:sp>
      <p:cxnSp>
        <p:nvCxnSpPr>
          <p:cNvPr id="10" name="Straight Connector 9"/>
          <p:cNvCxnSpPr/>
          <p:nvPr/>
        </p:nvCxnSpPr>
        <p:spPr>
          <a:xfrm>
            <a:off x="1268749" y="2006970"/>
            <a:ext cx="1059508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520496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72007" rtl="0" eaLnBrk="1" latinLnBrk="0" hangingPunct="1">
        <a:lnSpc>
          <a:spcPct val="85000"/>
        </a:lnSpc>
        <a:spcBef>
          <a:spcPct val="0"/>
        </a:spcBef>
        <a:buNone/>
        <a:defRPr sz="5102" kern="1200" spc="-53" baseline="0">
          <a:solidFill>
            <a:schemeClr val="tx1">
              <a:lumMod val="75000"/>
              <a:lumOff val="25000"/>
            </a:schemeClr>
          </a:solidFill>
          <a:latin typeface="+mj-lt"/>
          <a:ea typeface="+mj-ea"/>
          <a:cs typeface="+mj-cs"/>
        </a:defRPr>
      </a:lvl1pPr>
    </p:titleStyle>
    <p:bodyStyle>
      <a:lvl1pPr marL="97201" indent="-97201" algn="l" defTabSz="972007" rtl="0" eaLnBrk="1" latinLnBrk="0" hangingPunct="1">
        <a:lnSpc>
          <a:spcPct val="90000"/>
        </a:lnSpc>
        <a:spcBef>
          <a:spcPts val="1276"/>
        </a:spcBef>
        <a:spcAft>
          <a:spcPts val="213"/>
        </a:spcAft>
        <a:buClr>
          <a:schemeClr val="accent1"/>
        </a:buClr>
        <a:buSzPct val="100000"/>
        <a:buFont typeface="Calibri" panose="020F0502020204030204" pitchFamily="34" charset="0"/>
        <a:buChar char=" "/>
        <a:defRPr sz="2126" kern="1200">
          <a:solidFill>
            <a:schemeClr val="tx1">
              <a:lumMod val="75000"/>
              <a:lumOff val="25000"/>
            </a:schemeClr>
          </a:solidFill>
          <a:latin typeface="+mn-lt"/>
          <a:ea typeface="+mn-ea"/>
          <a:cs typeface="+mn-cs"/>
        </a:defRPr>
      </a:lvl1pPr>
      <a:lvl2pPr marL="408243" indent="-194401" algn="l" defTabSz="972007" rtl="0" eaLnBrk="1" latinLnBrk="0" hangingPunct="1">
        <a:lnSpc>
          <a:spcPct val="90000"/>
        </a:lnSpc>
        <a:spcBef>
          <a:spcPts val="213"/>
        </a:spcBef>
        <a:spcAft>
          <a:spcPts val="425"/>
        </a:spcAft>
        <a:buClr>
          <a:schemeClr val="accent1"/>
        </a:buClr>
        <a:buFont typeface="Calibri" pitchFamily="34" charset="0"/>
        <a:buChar char="◦"/>
        <a:defRPr sz="1913" kern="1200">
          <a:solidFill>
            <a:schemeClr val="tx1">
              <a:lumMod val="75000"/>
              <a:lumOff val="25000"/>
            </a:schemeClr>
          </a:solidFill>
          <a:latin typeface="+mn-lt"/>
          <a:ea typeface="+mn-ea"/>
          <a:cs typeface="+mn-cs"/>
        </a:defRPr>
      </a:lvl2pPr>
      <a:lvl3pPr marL="602644" indent="-194401" algn="l" defTabSz="972007" rtl="0" eaLnBrk="1" latinLnBrk="0" hangingPunct="1">
        <a:lnSpc>
          <a:spcPct val="90000"/>
        </a:lnSpc>
        <a:spcBef>
          <a:spcPts val="213"/>
        </a:spcBef>
        <a:spcAft>
          <a:spcPts val="425"/>
        </a:spcAft>
        <a:buClr>
          <a:schemeClr val="accent1"/>
        </a:buClr>
        <a:buFont typeface="Calibri" pitchFamily="34" charset="0"/>
        <a:buChar char="◦"/>
        <a:defRPr sz="1488" kern="1200">
          <a:solidFill>
            <a:schemeClr val="tx1">
              <a:lumMod val="75000"/>
              <a:lumOff val="25000"/>
            </a:schemeClr>
          </a:solidFill>
          <a:latin typeface="+mn-lt"/>
          <a:ea typeface="+mn-ea"/>
          <a:cs typeface="+mn-cs"/>
        </a:defRPr>
      </a:lvl3pPr>
      <a:lvl4pPr marL="797046" indent="-194401" algn="l" defTabSz="972007" rtl="0" eaLnBrk="1" latinLnBrk="0" hangingPunct="1">
        <a:lnSpc>
          <a:spcPct val="90000"/>
        </a:lnSpc>
        <a:spcBef>
          <a:spcPts val="213"/>
        </a:spcBef>
        <a:spcAft>
          <a:spcPts val="425"/>
        </a:spcAft>
        <a:buClr>
          <a:schemeClr val="accent1"/>
        </a:buClr>
        <a:buFont typeface="Calibri" pitchFamily="34" charset="0"/>
        <a:buChar char="◦"/>
        <a:defRPr sz="1488" kern="1200">
          <a:solidFill>
            <a:schemeClr val="tx1">
              <a:lumMod val="75000"/>
              <a:lumOff val="25000"/>
            </a:schemeClr>
          </a:solidFill>
          <a:latin typeface="+mn-lt"/>
          <a:ea typeface="+mn-ea"/>
          <a:cs typeface="+mn-cs"/>
        </a:defRPr>
      </a:lvl4pPr>
      <a:lvl5pPr marL="991447" indent="-194401" algn="l" defTabSz="972007" rtl="0" eaLnBrk="1" latinLnBrk="0" hangingPunct="1">
        <a:lnSpc>
          <a:spcPct val="90000"/>
        </a:lnSpc>
        <a:spcBef>
          <a:spcPts val="213"/>
        </a:spcBef>
        <a:spcAft>
          <a:spcPts val="425"/>
        </a:spcAft>
        <a:buClr>
          <a:schemeClr val="accent1"/>
        </a:buClr>
        <a:buFont typeface="Calibri" pitchFamily="34" charset="0"/>
        <a:buChar char="◦"/>
        <a:defRPr sz="1488" kern="1200">
          <a:solidFill>
            <a:schemeClr val="tx1">
              <a:lumMod val="75000"/>
              <a:lumOff val="25000"/>
            </a:schemeClr>
          </a:solidFill>
          <a:latin typeface="+mn-lt"/>
          <a:ea typeface="+mn-ea"/>
          <a:cs typeface="+mn-cs"/>
        </a:defRPr>
      </a:lvl5pPr>
      <a:lvl6pPr marL="1169300" indent="-243002" algn="l" defTabSz="972007" rtl="0" eaLnBrk="1" latinLnBrk="0" hangingPunct="1">
        <a:lnSpc>
          <a:spcPct val="90000"/>
        </a:lnSpc>
        <a:spcBef>
          <a:spcPts val="213"/>
        </a:spcBef>
        <a:spcAft>
          <a:spcPts val="425"/>
        </a:spcAft>
        <a:buClr>
          <a:schemeClr val="accent1"/>
        </a:buClr>
        <a:buFont typeface="Calibri" pitchFamily="34" charset="0"/>
        <a:buChar char="◦"/>
        <a:defRPr sz="1488" kern="1200">
          <a:solidFill>
            <a:schemeClr val="tx1">
              <a:lumMod val="75000"/>
              <a:lumOff val="25000"/>
            </a:schemeClr>
          </a:solidFill>
          <a:latin typeface="+mn-lt"/>
          <a:ea typeface="+mn-ea"/>
          <a:cs typeface="+mn-cs"/>
        </a:defRPr>
      </a:lvl6pPr>
      <a:lvl7pPr marL="1381900" indent="-243002" algn="l" defTabSz="972007" rtl="0" eaLnBrk="1" latinLnBrk="0" hangingPunct="1">
        <a:lnSpc>
          <a:spcPct val="90000"/>
        </a:lnSpc>
        <a:spcBef>
          <a:spcPts val="213"/>
        </a:spcBef>
        <a:spcAft>
          <a:spcPts val="425"/>
        </a:spcAft>
        <a:buClr>
          <a:schemeClr val="accent1"/>
        </a:buClr>
        <a:buFont typeface="Calibri" pitchFamily="34" charset="0"/>
        <a:buChar char="◦"/>
        <a:defRPr sz="1488" kern="1200">
          <a:solidFill>
            <a:schemeClr val="tx1">
              <a:lumMod val="75000"/>
              <a:lumOff val="25000"/>
            </a:schemeClr>
          </a:solidFill>
          <a:latin typeface="+mn-lt"/>
          <a:ea typeface="+mn-ea"/>
          <a:cs typeface="+mn-cs"/>
        </a:defRPr>
      </a:lvl7pPr>
      <a:lvl8pPr marL="1594500" indent="-243002" algn="l" defTabSz="972007" rtl="0" eaLnBrk="1" latinLnBrk="0" hangingPunct="1">
        <a:lnSpc>
          <a:spcPct val="90000"/>
        </a:lnSpc>
        <a:spcBef>
          <a:spcPts val="213"/>
        </a:spcBef>
        <a:spcAft>
          <a:spcPts val="425"/>
        </a:spcAft>
        <a:buClr>
          <a:schemeClr val="accent1"/>
        </a:buClr>
        <a:buFont typeface="Calibri" pitchFamily="34" charset="0"/>
        <a:buChar char="◦"/>
        <a:defRPr sz="1488" kern="1200">
          <a:solidFill>
            <a:schemeClr val="tx1">
              <a:lumMod val="75000"/>
              <a:lumOff val="25000"/>
            </a:schemeClr>
          </a:solidFill>
          <a:latin typeface="+mn-lt"/>
          <a:ea typeface="+mn-ea"/>
          <a:cs typeface="+mn-cs"/>
        </a:defRPr>
      </a:lvl8pPr>
      <a:lvl9pPr marL="1807100" indent="-243002" algn="l" defTabSz="972007" rtl="0" eaLnBrk="1" latinLnBrk="0" hangingPunct="1">
        <a:lnSpc>
          <a:spcPct val="90000"/>
        </a:lnSpc>
        <a:spcBef>
          <a:spcPts val="213"/>
        </a:spcBef>
        <a:spcAft>
          <a:spcPts val="425"/>
        </a:spcAft>
        <a:buClr>
          <a:schemeClr val="accent1"/>
        </a:buClr>
        <a:buFont typeface="Calibri" pitchFamily="34" charset="0"/>
        <a:buChar char="◦"/>
        <a:defRPr sz="1488" kern="1200">
          <a:solidFill>
            <a:schemeClr val="tx1">
              <a:lumMod val="75000"/>
              <a:lumOff val="25000"/>
            </a:schemeClr>
          </a:solidFill>
          <a:latin typeface="+mn-lt"/>
          <a:ea typeface="+mn-ea"/>
          <a:cs typeface="+mn-cs"/>
        </a:defRPr>
      </a:lvl9pPr>
    </p:bodyStyle>
    <p:otherStyle>
      <a:defPPr>
        <a:defRPr lang="en-US"/>
      </a:defPPr>
      <a:lvl1pPr marL="0" algn="l" defTabSz="972007" rtl="0" eaLnBrk="1" latinLnBrk="0" hangingPunct="1">
        <a:defRPr sz="1913" kern="1200">
          <a:solidFill>
            <a:schemeClr val="tx1"/>
          </a:solidFill>
          <a:latin typeface="+mn-lt"/>
          <a:ea typeface="+mn-ea"/>
          <a:cs typeface="+mn-cs"/>
        </a:defRPr>
      </a:lvl1pPr>
      <a:lvl2pPr marL="486004" algn="l" defTabSz="972007" rtl="0" eaLnBrk="1" latinLnBrk="0" hangingPunct="1">
        <a:defRPr sz="1913" kern="1200">
          <a:solidFill>
            <a:schemeClr val="tx1"/>
          </a:solidFill>
          <a:latin typeface="+mn-lt"/>
          <a:ea typeface="+mn-ea"/>
          <a:cs typeface="+mn-cs"/>
        </a:defRPr>
      </a:lvl2pPr>
      <a:lvl3pPr marL="972007" algn="l" defTabSz="972007" rtl="0" eaLnBrk="1" latinLnBrk="0" hangingPunct="1">
        <a:defRPr sz="1913" kern="1200">
          <a:solidFill>
            <a:schemeClr val="tx1"/>
          </a:solidFill>
          <a:latin typeface="+mn-lt"/>
          <a:ea typeface="+mn-ea"/>
          <a:cs typeface="+mn-cs"/>
        </a:defRPr>
      </a:lvl3pPr>
      <a:lvl4pPr marL="1458011" algn="l" defTabSz="972007" rtl="0" eaLnBrk="1" latinLnBrk="0" hangingPunct="1">
        <a:defRPr sz="1913" kern="1200">
          <a:solidFill>
            <a:schemeClr val="tx1"/>
          </a:solidFill>
          <a:latin typeface="+mn-lt"/>
          <a:ea typeface="+mn-ea"/>
          <a:cs typeface="+mn-cs"/>
        </a:defRPr>
      </a:lvl4pPr>
      <a:lvl5pPr marL="1944014" algn="l" defTabSz="972007" rtl="0" eaLnBrk="1" latinLnBrk="0" hangingPunct="1">
        <a:defRPr sz="1913" kern="1200">
          <a:solidFill>
            <a:schemeClr val="tx1"/>
          </a:solidFill>
          <a:latin typeface="+mn-lt"/>
          <a:ea typeface="+mn-ea"/>
          <a:cs typeface="+mn-cs"/>
        </a:defRPr>
      </a:lvl5pPr>
      <a:lvl6pPr marL="2430018" algn="l" defTabSz="972007" rtl="0" eaLnBrk="1" latinLnBrk="0" hangingPunct="1">
        <a:defRPr sz="1913" kern="1200">
          <a:solidFill>
            <a:schemeClr val="tx1"/>
          </a:solidFill>
          <a:latin typeface="+mn-lt"/>
          <a:ea typeface="+mn-ea"/>
          <a:cs typeface="+mn-cs"/>
        </a:defRPr>
      </a:lvl6pPr>
      <a:lvl7pPr marL="2916022" algn="l" defTabSz="972007" rtl="0" eaLnBrk="1" latinLnBrk="0" hangingPunct="1">
        <a:defRPr sz="1913" kern="1200">
          <a:solidFill>
            <a:schemeClr val="tx1"/>
          </a:solidFill>
          <a:latin typeface="+mn-lt"/>
          <a:ea typeface="+mn-ea"/>
          <a:cs typeface="+mn-cs"/>
        </a:defRPr>
      </a:lvl7pPr>
      <a:lvl8pPr marL="3402025" algn="l" defTabSz="972007" rtl="0" eaLnBrk="1" latinLnBrk="0" hangingPunct="1">
        <a:defRPr sz="1913" kern="1200">
          <a:solidFill>
            <a:schemeClr val="tx1"/>
          </a:solidFill>
          <a:latin typeface="+mn-lt"/>
          <a:ea typeface="+mn-ea"/>
          <a:cs typeface="+mn-cs"/>
        </a:defRPr>
      </a:lvl8pPr>
      <a:lvl9pPr marL="3888029" algn="l" defTabSz="972007" rtl="0" eaLnBrk="1" latinLnBrk="0" hangingPunct="1">
        <a:defRPr sz="19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shiny.rstudio.com/gallery/widget-gallery.html"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cotland.shinyapps.io/ScotPHO_profiles_too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hyperlink" Target="https://scotland.shinyapps.io/phs-covid-wider-impact/"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3" Type="http://schemas.openxmlformats.org/officeDocument/2006/relationships/hyperlink" Target="https://fontawesome.com/v5.15/icons?d=gallery&amp;p=2" TargetMode="External"/><Relationship Id="rId2" Type="http://schemas.openxmlformats.org/officeDocument/2006/relationships/hyperlink" Target="https://shiny.rstudio.com/gallery/shiny-theme-selector.html"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shiny.rstudio.com/gallery/widget-gallery.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67320" y="3036594"/>
            <a:ext cx="9476312" cy="1858970"/>
          </a:xfrm>
          <a:prstGeom prst="rect">
            <a:avLst/>
          </a:prstGeom>
          <a:noFill/>
        </p:spPr>
        <p:txBody>
          <a:bodyPr wrap="none" rtlCol="0">
            <a:spAutoFit/>
          </a:bodyPr>
          <a:lstStyle/>
          <a:p>
            <a:r>
              <a:rPr lang="en-GB" sz="5740" dirty="0">
                <a:latin typeface="Arial Black" panose="020B0A04020102020204" pitchFamily="34" charset="0"/>
              </a:rPr>
              <a:t>Introduction to R Shiny</a:t>
            </a:r>
          </a:p>
          <a:p>
            <a:pPr algn="ctr"/>
            <a:r>
              <a:rPr lang="en-GB" sz="5740" dirty="0">
                <a:latin typeface="Arial Black" panose="020B0A04020102020204" pitchFamily="34" charset="0"/>
              </a:rPr>
              <a:t>Day 1</a:t>
            </a:r>
          </a:p>
        </p:txBody>
      </p:sp>
      <p:pic>
        <p:nvPicPr>
          <p:cNvPr id="1028" name="Picture 4"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9792" y="763244"/>
            <a:ext cx="4586749" cy="1657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8253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Code Along: the bare bones of a Shiny app</a:t>
            </a:r>
          </a:p>
        </p:txBody>
      </p:sp>
      <p:sp>
        <p:nvSpPr>
          <p:cNvPr id="3" name="Content Placeholder 2"/>
          <p:cNvSpPr>
            <a:spLocks noGrp="1"/>
          </p:cNvSpPr>
          <p:nvPr>
            <p:ph idx="1"/>
          </p:nvPr>
        </p:nvSpPr>
        <p:spPr>
          <a:xfrm>
            <a:off x="1166431" y="2379782"/>
            <a:ext cx="10692289" cy="4276916"/>
          </a:xfrm>
        </p:spPr>
        <p:txBody>
          <a:bodyPr>
            <a:normAutofit/>
          </a:bodyPr>
          <a:lstStyle/>
          <a:p>
            <a:pPr>
              <a:buFont typeface="Wingdings" panose="05000000000000000000" pitchFamily="2" charset="2"/>
              <a:buChar char="§"/>
            </a:pPr>
            <a:r>
              <a:rPr lang="en-GB" sz="2400" dirty="0"/>
              <a:t> Open a new session on R Studio server</a:t>
            </a:r>
          </a:p>
          <a:p>
            <a:pPr>
              <a:buFont typeface="Wingdings" panose="05000000000000000000" pitchFamily="2" charset="2"/>
              <a:buChar char="§"/>
            </a:pPr>
            <a:r>
              <a:rPr lang="en-GB" sz="2400" dirty="0"/>
              <a:t> Go to File &gt; New File &gt; Shiny Web App…</a:t>
            </a:r>
          </a:p>
          <a:p>
            <a:pPr>
              <a:buFont typeface="Wingdings" panose="05000000000000000000" pitchFamily="2" charset="2"/>
              <a:buChar char="§"/>
            </a:pPr>
            <a:r>
              <a:rPr lang="en-GB" sz="2400" dirty="0"/>
              <a:t> You will be asked to give your app a name (pick anything you like </a:t>
            </a:r>
            <a:r>
              <a:rPr lang="en-GB" sz="2400" dirty="0" err="1"/>
              <a:t>eg</a:t>
            </a:r>
            <a:r>
              <a:rPr lang="en-GB" sz="2400" dirty="0"/>
              <a:t>. “Practice1”) and to set a file path (where you can save your practice scripts).</a:t>
            </a:r>
          </a:p>
          <a:p>
            <a:pPr>
              <a:buFont typeface="Wingdings" panose="05000000000000000000" pitchFamily="2" charset="2"/>
              <a:buChar char="§"/>
            </a:pPr>
            <a:r>
              <a:rPr lang="en-GB" sz="2400" dirty="0"/>
              <a:t> Ensure the Application type is set as “Single File (</a:t>
            </a:r>
            <a:r>
              <a:rPr lang="en-GB" sz="2400" dirty="0" err="1"/>
              <a:t>app.R</a:t>
            </a:r>
            <a:r>
              <a:rPr lang="en-GB" sz="2400" dirty="0"/>
              <a:t>)” as we are beginning with the basics.</a:t>
            </a:r>
          </a:p>
          <a:p>
            <a:pPr>
              <a:buFont typeface="Wingdings" panose="05000000000000000000" pitchFamily="2" charset="2"/>
              <a:buChar char="§"/>
            </a:pPr>
            <a:endParaRPr lang="en-GB" sz="2400" dirty="0"/>
          </a:p>
          <a:p>
            <a:pPr>
              <a:buFont typeface="Wingdings" panose="05000000000000000000" pitchFamily="2" charset="2"/>
              <a:buChar char="§"/>
            </a:pPr>
            <a:r>
              <a:rPr lang="en-GB" sz="2400" dirty="0"/>
              <a:t> Click “Create” and R should provide you with a basic sample Shiny app created using the classic “Old Faithful Geyser” dataset.  </a:t>
            </a:r>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5474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Code Along: the bare bones of a Shiny app</a:t>
            </a:r>
            <a:endParaRPr lang="en-GB" sz="3402" dirty="0"/>
          </a:p>
        </p:txBody>
      </p:sp>
      <p:pic>
        <p:nvPicPr>
          <p:cNvPr id="5" name="Picture 4"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537836" y="2365473"/>
            <a:ext cx="5133514" cy="2075681"/>
          </a:xfrm>
          <a:prstGeom prst="rect">
            <a:avLst/>
          </a:prstGeom>
        </p:spPr>
      </p:pic>
      <p:cxnSp>
        <p:nvCxnSpPr>
          <p:cNvPr id="10" name="Straight Arrow Connector 9"/>
          <p:cNvCxnSpPr/>
          <p:nvPr/>
        </p:nvCxnSpPr>
        <p:spPr>
          <a:xfrm flipH="1">
            <a:off x="4921986" y="3036595"/>
            <a:ext cx="848314" cy="67158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a:stretch>
            <a:fillRect/>
          </a:stretch>
        </p:blipFill>
        <p:spPr>
          <a:xfrm>
            <a:off x="948509" y="4582999"/>
            <a:ext cx="4312166" cy="2032879"/>
          </a:xfrm>
          <a:prstGeom prst="rect">
            <a:avLst/>
          </a:prstGeom>
        </p:spPr>
      </p:pic>
      <p:sp>
        <p:nvSpPr>
          <p:cNvPr id="15" name="TextBox 14"/>
          <p:cNvSpPr txBox="1"/>
          <p:nvPr/>
        </p:nvSpPr>
        <p:spPr>
          <a:xfrm>
            <a:off x="6198421" y="3702518"/>
            <a:ext cx="5558402" cy="1569660"/>
          </a:xfrm>
          <a:prstGeom prst="rect">
            <a:avLst/>
          </a:prstGeom>
          <a:noFill/>
        </p:spPr>
        <p:txBody>
          <a:bodyPr wrap="square" rtlCol="0">
            <a:spAutoFit/>
          </a:bodyPr>
          <a:lstStyle/>
          <a:p>
            <a:pPr algn="ctr"/>
            <a:r>
              <a:rPr lang="en-GB" sz="2400" dirty="0"/>
              <a:t>Upon creating the new Shiny Web App you will see some sample code related to the “Old Faithful Geyser” dataset.</a:t>
            </a:r>
          </a:p>
          <a:p>
            <a:pPr algn="ctr"/>
            <a:endParaRPr lang="en-GB" sz="2400" dirty="0"/>
          </a:p>
        </p:txBody>
      </p:sp>
    </p:spTree>
    <p:extLst>
      <p:ext uri="{BB962C8B-B14F-4D97-AF65-F5344CB8AC3E}">
        <p14:creationId xmlns:p14="http://schemas.microsoft.com/office/powerpoint/2010/main" val="1706080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Code Along: the bare bones of a Shiny app</a:t>
            </a:r>
            <a:endParaRPr lang="en-GB" sz="3402" dirty="0"/>
          </a:p>
        </p:txBody>
      </p:sp>
      <p:pic>
        <p:nvPicPr>
          <p:cNvPr id="4" name="Picture 3"/>
          <p:cNvPicPr>
            <a:picLocks noChangeAspect="1"/>
          </p:cNvPicPr>
          <p:nvPr/>
        </p:nvPicPr>
        <p:blipFill>
          <a:blip r:embed="rId2"/>
          <a:stretch>
            <a:fillRect/>
          </a:stretch>
        </p:blipFill>
        <p:spPr>
          <a:xfrm>
            <a:off x="1366346" y="2466436"/>
            <a:ext cx="4225921" cy="4366785"/>
          </a:xfrm>
          <a:prstGeom prst="rect">
            <a:avLst/>
          </a:prstGeom>
        </p:spPr>
      </p:pic>
      <p:pic>
        <p:nvPicPr>
          <p:cNvPr id="5" name="Picture 4"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844618" y="2742553"/>
            <a:ext cx="6480175" cy="3046988"/>
          </a:xfrm>
          <a:prstGeom prst="rect">
            <a:avLst/>
          </a:prstGeom>
        </p:spPr>
        <p:txBody>
          <a:bodyPr>
            <a:spAutoFit/>
          </a:bodyPr>
          <a:lstStyle/>
          <a:p>
            <a:pPr algn="ctr"/>
            <a:r>
              <a:rPr lang="en-GB" sz="2400" dirty="0"/>
              <a:t>Click </a:t>
            </a:r>
            <a:r>
              <a:rPr lang="en-GB" sz="2400" b="1" dirty="0"/>
              <a:t>“Run App” </a:t>
            </a:r>
            <a:r>
              <a:rPr lang="en-GB" sz="2400" dirty="0"/>
              <a:t>at the top right of the script window.</a:t>
            </a:r>
          </a:p>
          <a:p>
            <a:pPr algn="ctr"/>
            <a:endParaRPr lang="en-GB" sz="2400" dirty="0"/>
          </a:p>
          <a:p>
            <a:pPr algn="ctr"/>
            <a:r>
              <a:rPr lang="en-GB" sz="2400" dirty="0"/>
              <a:t>The app may run in a new window, or in the viewer pane (you can change between with the drop-down arrow at “Run App”).</a:t>
            </a:r>
          </a:p>
          <a:p>
            <a:pPr algn="ctr"/>
            <a:endParaRPr lang="en-GB" sz="2400" dirty="0"/>
          </a:p>
          <a:p>
            <a:pPr algn="ctr"/>
            <a:r>
              <a:rPr lang="en-GB" sz="2400" dirty="0"/>
              <a:t>You should see the Old Faithful Geyser app.</a:t>
            </a:r>
          </a:p>
        </p:txBody>
      </p:sp>
    </p:spTree>
    <p:extLst>
      <p:ext uri="{BB962C8B-B14F-4D97-AF65-F5344CB8AC3E}">
        <p14:creationId xmlns:p14="http://schemas.microsoft.com/office/powerpoint/2010/main" val="3892972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Code Along: the bare bones of a Shiny app</a:t>
            </a:r>
            <a:endParaRPr lang="en-GB" sz="3402" dirty="0"/>
          </a:p>
        </p:txBody>
      </p:sp>
      <p:sp>
        <p:nvSpPr>
          <p:cNvPr id="3" name="Content Placeholder 2"/>
          <p:cNvSpPr>
            <a:spLocks noGrp="1"/>
          </p:cNvSpPr>
          <p:nvPr>
            <p:ph idx="1"/>
          </p:nvPr>
        </p:nvSpPr>
        <p:spPr>
          <a:xfrm>
            <a:off x="1166431" y="2276974"/>
            <a:ext cx="10692289" cy="1657086"/>
          </a:xfrm>
        </p:spPr>
        <p:txBody>
          <a:bodyPr>
            <a:noAutofit/>
          </a:bodyPr>
          <a:lstStyle/>
          <a:p>
            <a:r>
              <a:rPr lang="en-GB" sz="2400" dirty="0"/>
              <a:t>The Old Faithful Geyser data isn’t exactly the bare bones of a Shiny app, because it contains data and elements such as plots and slider inputs!</a:t>
            </a:r>
          </a:p>
          <a:p>
            <a:r>
              <a:rPr lang="en-GB" sz="2400" dirty="0"/>
              <a:t>Remove all code relating to Old Faithful Geyser, and we are left with literally an empty app. </a:t>
            </a:r>
          </a:p>
        </p:txBody>
      </p:sp>
      <p:pic>
        <p:nvPicPr>
          <p:cNvPr id="5" name="Picture 4"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1166431" y="6265228"/>
            <a:ext cx="10692289" cy="677144"/>
          </a:xfrm>
          <a:prstGeom prst="rect">
            <a:avLst/>
          </a:prstGeom>
        </p:spPr>
        <p:txBody>
          <a:bodyPr vert="horz" lIns="0" tIns="48601" rIns="0" bIns="48601"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sz="2400" b="1" dirty="0"/>
              <a:t>This can be a good place to begin when starting from scratch. We can build an app up from nothing!</a:t>
            </a:r>
          </a:p>
        </p:txBody>
      </p:sp>
      <p:sp>
        <p:nvSpPr>
          <p:cNvPr id="9" name="TextBox 8"/>
          <p:cNvSpPr txBox="1"/>
          <p:nvPr/>
        </p:nvSpPr>
        <p:spPr>
          <a:xfrm>
            <a:off x="2785228" y="3934060"/>
            <a:ext cx="7215426" cy="2186240"/>
          </a:xfrm>
          <a:prstGeom prst="rect">
            <a:avLst/>
          </a:prstGeom>
          <a:solidFill>
            <a:schemeClr val="bg2"/>
          </a:solidFill>
        </p:spPr>
        <p:txBody>
          <a:bodyPr wrap="square" rtlCol="0">
            <a:spAutoFit/>
          </a:bodyPr>
          <a:lstStyle/>
          <a:p>
            <a:r>
              <a:rPr lang="en-GB" sz="1701" b="1" dirty="0">
                <a:solidFill>
                  <a:schemeClr val="accent6">
                    <a:lumMod val="75000"/>
                  </a:schemeClr>
                </a:solidFill>
                <a:latin typeface="Courier New" panose="02070309020205020404" pitchFamily="49" charset="0"/>
                <a:cs typeface="Courier New" panose="02070309020205020404" pitchFamily="49" charset="0"/>
              </a:rPr>
              <a:t>library</a:t>
            </a:r>
            <a:r>
              <a:rPr lang="en-GB" sz="1701" b="1" dirty="0">
                <a:latin typeface="Courier New" panose="02070309020205020404" pitchFamily="49" charset="0"/>
                <a:cs typeface="Courier New" panose="02070309020205020404" pitchFamily="49" charset="0"/>
              </a:rPr>
              <a:t>(shiny)</a:t>
            </a:r>
          </a:p>
          <a:p>
            <a:endParaRPr lang="en-GB" sz="1701" b="1" dirty="0">
              <a:latin typeface="Courier New" panose="02070309020205020404" pitchFamily="49" charset="0"/>
              <a:cs typeface="Courier New" panose="02070309020205020404" pitchFamily="49" charset="0"/>
            </a:endParaRPr>
          </a:p>
          <a:p>
            <a:r>
              <a:rPr lang="en-GB" sz="1701" b="1" dirty="0" err="1">
                <a:latin typeface="Courier New" panose="02070309020205020404" pitchFamily="49" charset="0"/>
                <a:cs typeface="Courier New" panose="02070309020205020404" pitchFamily="49" charset="0"/>
              </a:rPr>
              <a:t>ui</a:t>
            </a:r>
            <a:r>
              <a:rPr lang="en-GB" sz="1701" b="1" dirty="0">
                <a:latin typeface="Courier New" panose="02070309020205020404" pitchFamily="49" charset="0"/>
                <a:cs typeface="Courier New" panose="02070309020205020404" pitchFamily="49" charset="0"/>
              </a:rPr>
              <a:t> &lt;- </a:t>
            </a:r>
            <a:r>
              <a:rPr lang="en-GB" sz="1701" b="1" dirty="0" err="1">
                <a:solidFill>
                  <a:schemeClr val="accent6">
                    <a:lumMod val="75000"/>
                  </a:schemeClr>
                </a:solidFill>
                <a:latin typeface="Courier New" panose="02070309020205020404" pitchFamily="49" charset="0"/>
                <a:cs typeface="Courier New" panose="02070309020205020404" pitchFamily="49" charset="0"/>
              </a:rPr>
              <a:t>fluidPage</a:t>
            </a:r>
            <a:r>
              <a:rPr lang="en-GB" sz="1701" b="1" dirty="0">
                <a:latin typeface="Courier New" panose="02070309020205020404" pitchFamily="49" charset="0"/>
                <a:cs typeface="Courier New" panose="02070309020205020404" pitchFamily="49" charset="0"/>
              </a:rPr>
              <a:t>()</a:t>
            </a:r>
          </a:p>
          <a:p>
            <a:endParaRPr lang="en-GB" sz="1701" b="1" dirty="0">
              <a:latin typeface="Courier New" panose="02070309020205020404" pitchFamily="49" charset="0"/>
              <a:cs typeface="Courier New" panose="02070309020205020404" pitchFamily="49" charset="0"/>
            </a:endParaRPr>
          </a:p>
          <a:p>
            <a:r>
              <a:rPr lang="en-GB" sz="1701" b="1" dirty="0">
                <a:latin typeface="Courier New" panose="02070309020205020404" pitchFamily="49" charset="0"/>
                <a:cs typeface="Courier New" panose="02070309020205020404" pitchFamily="49" charset="0"/>
              </a:rPr>
              <a:t>server &lt;- </a:t>
            </a:r>
            <a:r>
              <a:rPr lang="en-GB" sz="1701" b="1" dirty="0">
                <a:solidFill>
                  <a:schemeClr val="accent6">
                    <a:lumMod val="75000"/>
                  </a:schemeClr>
                </a:solidFill>
                <a:latin typeface="Courier New" panose="02070309020205020404" pitchFamily="49" charset="0"/>
                <a:cs typeface="Courier New" panose="02070309020205020404" pitchFamily="49" charset="0"/>
              </a:rPr>
              <a:t>function</a:t>
            </a:r>
            <a:r>
              <a:rPr lang="en-GB" sz="1701" b="1" dirty="0">
                <a:latin typeface="Courier New" panose="02070309020205020404" pitchFamily="49" charset="0"/>
                <a:cs typeface="Courier New" panose="02070309020205020404" pitchFamily="49" charset="0"/>
              </a:rPr>
              <a:t>(input, output) {</a:t>
            </a:r>
          </a:p>
          <a:p>
            <a:r>
              <a:rPr lang="en-GB" sz="1701" b="1" dirty="0">
                <a:latin typeface="Courier New" panose="02070309020205020404" pitchFamily="49" charset="0"/>
                <a:cs typeface="Courier New" panose="02070309020205020404" pitchFamily="49" charset="0"/>
              </a:rPr>
              <a:t>}</a:t>
            </a:r>
          </a:p>
          <a:p>
            <a:endParaRPr lang="en-GB" sz="1701" b="1" dirty="0">
              <a:latin typeface="Courier New" panose="02070309020205020404" pitchFamily="49" charset="0"/>
              <a:cs typeface="Courier New" panose="02070309020205020404" pitchFamily="49" charset="0"/>
            </a:endParaRPr>
          </a:p>
          <a:p>
            <a:r>
              <a:rPr lang="en-GB" sz="1701" b="1" dirty="0" err="1">
                <a:solidFill>
                  <a:schemeClr val="accent6">
                    <a:lumMod val="75000"/>
                  </a:schemeClr>
                </a:solidFill>
                <a:latin typeface="Courier New" panose="02070309020205020404" pitchFamily="49" charset="0"/>
                <a:cs typeface="Courier New" panose="02070309020205020404" pitchFamily="49" charset="0"/>
              </a:rPr>
              <a:t>shinyApp</a:t>
            </a:r>
            <a:r>
              <a:rPr lang="en-GB" sz="1701" b="1" dirty="0">
                <a:latin typeface="Courier New" panose="02070309020205020404" pitchFamily="49" charset="0"/>
                <a:cs typeface="Courier New" panose="02070309020205020404" pitchFamily="49" charset="0"/>
              </a:rPr>
              <a:t>(</a:t>
            </a:r>
            <a:r>
              <a:rPr lang="en-GB" sz="1701" b="1" dirty="0" err="1">
                <a:solidFill>
                  <a:schemeClr val="accent6">
                    <a:lumMod val="75000"/>
                  </a:schemeClr>
                </a:solidFill>
                <a:latin typeface="Courier New" panose="02070309020205020404" pitchFamily="49" charset="0"/>
                <a:cs typeface="Courier New" panose="02070309020205020404" pitchFamily="49" charset="0"/>
              </a:rPr>
              <a:t>ui</a:t>
            </a:r>
            <a:r>
              <a:rPr lang="en-GB" sz="1701" b="1" dirty="0">
                <a:solidFill>
                  <a:schemeClr val="accent6">
                    <a:lumMod val="75000"/>
                  </a:schemeClr>
                </a:solidFill>
                <a:latin typeface="Courier New" panose="02070309020205020404" pitchFamily="49" charset="0"/>
                <a:cs typeface="Courier New" panose="02070309020205020404" pitchFamily="49" charset="0"/>
              </a:rPr>
              <a:t> = </a:t>
            </a:r>
            <a:r>
              <a:rPr lang="en-GB" sz="1701" b="1" dirty="0" err="1">
                <a:latin typeface="Courier New" panose="02070309020205020404" pitchFamily="49" charset="0"/>
                <a:cs typeface="Courier New" panose="02070309020205020404" pitchFamily="49" charset="0"/>
              </a:rPr>
              <a:t>ui</a:t>
            </a:r>
            <a:r>
              <a:rPr lang="en-GB" sz="1701" b="1" dirty="0">
                <a:latin typeface="Courier New" panose="02070309020205020404" pitchFamily="49" charset="0"/>
                <a:cs typeface="Courier New" panose="02070309020205020404" pitchFamily="49" charset="0"/>
              </a:rPr>
              <a:t>, </a:t>
            </a:r>
            <a:r>
              <a:rPr lang="en-GB" sz="1701" b="1" dirty="0">
                <a:solidFill>
                  <a:schemeClr val="accent6">
                    <a:lumMod val="75000"/>
                  </a:schemeClr>
                </a:solidFill>
                <a:latin typeface="Courier New" panose="02070309020205020404" pitchFamily="49" charset="0"/>
                <a:cs typeface="Courier New" panose="02070309020205020404" pitchFamily="49" charset="0"/>
              </a:rPr>
              <a:t>server = </a:t>
            </a:r>
            <a:r>
              <a:rPr lang="en-GB" sz="1701" b="1" dirty="0">
                <a:latin typeface="Courier New" panose="02070309020205020404" pitchFamily="49" charset="0"/>
                <a:cs typeface="Courier New" panose="02070309020205020404" pitchFamily="49" charset="0"/>
              </a:rPr>
              <a:t>server)</a:t>
            </a:r>
          </a:p>
        </p:txBody>
      </p:sp>
    </p:spTree>
    <p:extLst>
      <p:ext uri="{BB962C8B-B14F-4D97-AF65-F5344CB8AC3E}">
        <p14:creationId xmlns:p14="http://schemas.microsoft.com/office/powerpoint/2010/main" val="2953695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Code Along: the bare bones of a Shiny app</a:t>
            </a:r>
            <a:endParaRPr lang="en-GB" sz="3402" dirty="0"/>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843328" y="3606147"/>
            <a:ext cx="6389246" cy="1938992"/>
          </a:xfrm>
          <a:prstGeom prst="rect">
            <a:avLst/>
          </a:prstGeom>
          <a:noFill/>
          <a:ln w="38100">
            <a:noFill/>
          </a:ln>
        </p:spPr>
        <p:txBody>
          <a:bodyPr wrap="square" rtlCol="0">
            <a:spAutoFit/>
          </a:bodyPr>
          <a:lstStyle/>
          <a:p>
            <a:r>
              <a:rPr lang="en-GB" sz="2400" b="1" dirty="0" err="1">
                <a:latin typeface="Courier New" panose="02070309020205020404" pitchFamily="49" charset="0"/>
                <a:cs typeface="Courier New" panose="02070309020205020404" pitchFamily="49" charset="0"/>
              </a:rPr>
              <a:t>sidebarLayout</a:t>
            </a:r>
            <a:r>
              <a:rPr lang="en-GB" sz="2400" b="1" dirty="0">
                <a:latin typeface="Courier New" panose="02070309020205020404" pitchFamily="49" charset="0"/>
                <a:cs typeface="Courier New" panose="02070309020205020404" pitchFamily="49" charset="0"/>
              </a:rPr>
              <a:t>()</a:t>
            </a:r>
            <a:r>
              <a:rPr lang="en-GB" sz="2400" b="1" dirty="0">
                <a:latin typeface="+mj-lt"/>
                <a:cs typeface="Courier New" panose="02070309020205020404" pitchFamily="49" charset="0"/>
              </a:rPr>
              <a:t> </a:t>
            </a:r>
            <a:r>
              <a:rPr lang="en-GB" sz="2400" dirty="0"/>
              <a:t>function is a layout option for and requires two arguments: </a:t>
            </a:r>
            <a:r>
              <a:rPr lang="en-GB" sz="2400" b="1" dirty="0" err="1">
                <a:latin typeface="Courier New" panose="02070309020205020404" pitchFamily="49" charset="0"/>
                <a:cs typeface="Courier New" panose="02070309020205020404" pitchFamily="49" charset="0"/>
              </a:rPr>
              <a:t>sidebarPanel</a:t>
            </a:r>
            <a:r>
              <a:rPr lang="en-GB" sz="2400" b="1" dirty="0"/>
              <a:t>() </a:t>
            </a:r>
            <a:r>
              <a:rPr lang="en-GB" sz="2400" dirty="0"/>
              <a:t>and </a:t>
            </a:r>
            <a:r>
              <a:rPr lang="en-GB" sz="2400" b="1" dirty="0" err="1">
                <a:latin typeface="Courier New" panose="02070309020205020404" pitchFamily="49" charset="0"/>
                <a:cs typeface="Courier New" panose="02070309020205020404" pitchFamily="49" charset="0"/>
              </a:rPr>
              <a:t>mainPanel</a:t>
            </a:r>
            <a:r>
              <a:rPr lang="en-GB" sz="2400" b="1" dirty="0">
                <a:latin typeface="Courier New" panose="02070309020205020404" pitchFamily="49" charset="0"/>
                <a:cs typeface="Courier New" panose="02070309020205020404" pitchFamily="49" charset="0"/>
              </a:rPr>
              <a:t>() </a:t>
            </a:r>
            <a:r>
              <a:rPr lang="en-GB" sz="2400" dirty="0"/>
              <a:t>functions.</a:t>
            </a:r>
          </a:p>
          <a:p>
            <a:endParaRPr lang="en-GB" sz="2400" dirty="0"/>
          </a:p>
        </p:txBody>
      </p:sp>
      <p:sp>
        <p:nvSpPr>
          <p:cNvPr id="9" name="TextBox 8"/>
          <p:cNvSpPr txBox="1"/>
          <p:nvPr/>
        </p:nvSpPr>
        <p:spPr>
          <a:xfrm>
            <a:off x="5843328" y="2330119"/>
            <a:ext cx="6389246" cy="830997"/>
          </a:xfrm>
          <a:prstGeom prst="rect">
            <a:avLst/>
          </a:prstGeom>
          <a:noFill/>
          <a:ln w="38100">
            <a:noFill/>
          </a:ln>
        </p:spPr>
        <p:txBody>
          <a:bodyPr wrap="square" rtlCol="0">
            <a:spAutoFit/>
          </a:bodyPr>
          <a:lstStyle/>
          <a:p>
            <a:r>
              <a:rPr lang="en-GB" sz="2400" b="1" dirty="0">
                <a:latin typeface="Courier New" panose="02070309020205020404" pitchFamily="49" charset="0"/>
                <a:cs typeface="Courier New" panose="02070309020205020404" pitchFamily="49" charset="0"/>
              </a:rPr>
              <a:t>titlePanel()</a:t>
            </a:r>
            <a:r>
              <a:rPr lang="en-GB" sz="2400" b="1" dirty="0">
                <a:latin typeface="+mj-lt"/>
                <a:cs typeface="Courier New" panose="02070309020205020404" pitchFamily="49" charset="0"/>
              </a:rPr>
              <a:t> </a:t>
            </a:r>
            <a:r>
              <a:rPr lang="en-GB" sz="2400" dirty="0"/>
              <a:t>function creates text formatted as a title at the top of the app.</a:t>
            </a:r>
          </a:p>
        </p:txBody>
      </p:sp>
      <p:sp>
        <p:nvSpPr>
          <p:cNvPr id="10" name="TextBox 9"/>
          <p:cNvSpPr txBox="1"/>
          <p:nvPr/>
        </p:nvSpPr>
        <p:spPr>
          <a:xfrm>
            <a:off x="5843328" y="5505487"/>
            <a:ext cx="6389246" cy="830997"/>
          </a:xfrm>
          <a:prstGeom prst="rect">
            <a:avLst/>
          </a:prstGeom>
          <a:noFill/>
          <a:ln w="38100">
            <a:noFill/>
          </a:ln>
        </p:spPr>
        <p:txBody>
          <a:bodyPr wrap="square" rtlCol="0">
            <a:spAutoFit/>
          </a:bodyPr>
          <a:lstStyle/>
          <a:p>
            <a:r>
              <a:rPr lang="en-GB" sz="2400" b="1" dirty="0" err="1">
                <a:latin typeface="Courier New" panose="02070309020205020404" pitchFamily="49" charset="0"/>
                <a:cs typeface="Courier New" panose="02070309020205020404" pitchFamily="49" charset="0"/>
              </a:rPr>
              <a:t>br</a:t>
            </a:r>
            <a:r>
              <a:rPr lang="en-GB" sz="2400" b="1" dirty="0">
                <a:latin typeface="Courier New" panose="02070309020205020404" pitchFamily="49" charset="0"/>
                <a:cs typeface="Courier New" panose="02070309020205020404" pitchFamily="49" charset="0"/>
              </a:rPr>
              <a:t>()</a:t>
            </a:r>
            <a:r>
              <a:rPr lang="en-GB" sz="2400" b="1" dirty="0">
                <a:latin typeface="+mj-lt"/>
                <a:cs typeface="Courier New" panose="02070309020205020404" pitchFamily="49" charset="0"/>
              </a:rPr>
              <a:t> </a:t>
            </a:r>
            <a:r>
              <a:rPr lang="en-GB" sz="2400" dirty="0"/>
              <a:t>function is used to separate text onto different lines. </a:t>
            </a:r>
          </a:p>
        </p:txBody>
      </p:sp>
      <p:sp>
        <p:nvSpPr>
          <p:cNvPr id="11" name="TextBox 10"/>
          <p:cNvSpPr txBox="1"/>
          <p:nvPr/>
        </p:nvSpPr>
        <p:spPr>
          <a:xfrm>
            <a:off x="1083927" y="2208501"/>
            <a:ext cx="4501352" cy="4804392"/>
          </a:xfrm>
          <a:prstGeom prst="rect">
            <a:avLst/>
          </a:prstGeom>
          <a:solidFill>
            <a:schemeClr val="bg2"/>
          </a:solidFill>
        </p:spPr>
        <p:txBody>
          <a:bodyPr wrap="square" rtlCol="0">
            <a:spAutoFit/>
          </a:bodyPr>
          <a:lstStyle/>
          <a:p>
            <a:r>
              <a:rPr lang="en-GB" sz="1276" b="1" dirty="0" err="1">
                <a:latin typeface="Courier New" panose="02070309020205020404" pitchFamily="49" charset="0"/>
                <a:cs typeface="Courier New" panose="02070309020205020404" pitchFamily="49" charset="0"/>
              </a:rPr>
              <a:t>ui</a:t>
            </a:r>
            <a:r>
              <a:rPr lang="en-GB" sz="1276" b="1" dirty="0">
                <a:latin typeface="Courier New" panose="02070309020205020404" pitchFamily="49" charset="0"/>
                <a:cs typeface="Courier New" panose="02070309020205020404" pitchFamily="49" charset="0"/>
              </a:rPr>
              <a:t> &lt;- </a:t>
            </a:r>
            <a:r>
              <a:rPr lang="en-GB" sz="1276" b="1" dirty="0" err="1">
                <a:solidFill>
                  <a:schemeClr val="accent6">
                    <a:lumMod val="75000"/>
                  </a:schemeClr>
                </a:solidFill>
                <a:latin typeface="Courier New" panose="02070309020205020404" pitchFamily="49" charset="0"/>
                <a:cs typeface="Courier New" panose="02070309020205020404" pitchFamily="49" charset="0"/>
              </a:rPr>
              <a:t>fluidPage</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titlePanel</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"Title"</a:t>
            </a:r>
            <a:r>
              <a:rPr lang="en-GB" sz="1276" b="1" dirty="0">
                <a:latin typeface="Courier New" panose="02070309020205020404" pitchFamily="49" charset="0"/>
                <a:cs typeface="Courier New" panose="02070309020205020404" pitchFamily="49" charset="0"/>
              </a:rPr>
              <a:t>),</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sidebarLayout</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sidebarPanel</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"Sidebar"</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br</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"Some other text in the sidebar"</a:t>
            </a:r>
          </a:p>
          <a:p>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mainPanel</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"Main section"</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br</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br</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br</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"Some other text in the main section"</a:t>
            </a:r>
          </a:p>
          <a:p>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server &lt;- </a:t>
            </a:r>
            <a:r>
              <a:rPr lang="en-GB" sz="1276" b="1" dirty="0">
                <a:solidFill>
                  <a:schemeClr val="accent6">
                    <a:lumMod val="75000"/>
                  </a:schemeClr>
                </a:solidFill>
                <a:latin typeface="Courier New" panose="02070309020205020404" pitchFamily="49" charset="0"/>
                <a:cs typeface="Courier New" panose="02070309020205020404" pitchFamily="49" charset="0"/>
              </a:rPr>
              <a:t>function</a:t>
            </a:r>
            <a:r>
              <a:rPr lang="en-GB" sz="1276" b="1" dirty="0">
                <a:latin typeface="Courier New" panose="02070309020205020404" pitchFamily="49" charset="0"/>
                <a:cs typeface="Courier New" panose="02070309020205020404" pitchFamily="49" charset="0"/>
              </a:rPr>
              <a:t>(input, output) {</a:t>
            </a:r>
          </a:p>
          <a:p>
            <a:r>
              <a:rPr lang="en-GB" sz="1276" b="1" dirty="0">
                <a:latin typeface="Courier New" panose="02070309020205020404" pitchFamily="49" charset="0"/>
                <a:cs typeface="Courier New" panose="02070309020205020404" pitchFamily="49" charset="0"/>
              </a:rPr>
              <a:t>}</a:t>
            </a:r>
          </a:p>
          <a:p>
            <a:endParaRPr lang="en-GB" sz="1276" b="1" dirty="0">
              <a:latin typeface="Courier New" panose="02070309020205020404" pitchFamily="49" charset="0"/>
              <a:cs typeface="Courier New" panose="02070309020205020404" pitchFamily="49" charset="0"/>
            </a:endParaRPr>
          </a:p>
          <a:p>
            <a:r>
              <a:rPr lang="en-GB" sz="1276" b="1" dirty="0" err="1">
                <a:solidFill>
                  <a:schemeClr val="accent6">
                    <a:lumMod val="75000"/>
                  </a:schemeClr>
                </a:solidFill>
                <a:latin typeface="Courier New" panose="02070309020205020404" pitchFamily="49" charset="0"/>
                <a:cs typeface="Courier New" panose="02070309020205020404" pitchFamily="49" charset="0"/>
              </a:rPr>
              <a:t>shinyApp</a:t>
            </a:r>
            <a:r>
              <a:rPr lang="en-GB" sz="1276" b="1" dirty="0">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ui</a:t>
            </a:r>
            <a:r>
              <a:rPr lang="en-GB" sz="1276" b="1" dirty="0">
                <a:solidFill>
                  <a:schemeClr val="accent6">
                    <a:lumMod val="75000"/>
                  </a:schemeClr>
                </a:solidFill>
                <a:latin typeface="Courier New" panose="02070309020205020404" pitchFamily="49" charset="0"/>
                <a:cs typeface="Courier New" panose="02070309020205020404" pitchFamily="49" charset="0"/>
              </a:rPr>
              <a:t> =</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ui</a:t>
            </a:r>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server =</a:t>
            </a:r>
            <a:r>
              <a:rPr lang="en-GB" sz="1276" b="1" dirty="0">
                <a:latin typeface="Courier New" panose="02070309020205020404" pitchFamily="49" charset="0"/>
                <a:cs typeface="Courier New" panose="02070309020205020404" pitchFamily="49" charset="0"/>
              </a:rPr>
              <a:t> server)  </a:t>
            </a:r>
          </a:p>
        </p:txBody>
      </p:sp>
    </p:spTree>
    <p:extLst>
      <p:ext uri="{BB962C8B-B14F-4D97-AF65-F5344CB8AC3E}">
        <p14:creationId xmlns:p14="http://schemas.microsoft.com/office/powerpoint/2010/main" val="1311594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Outcomes</a:t>
            </a:r>
          </a:p>
        </p:txBody>
      </p:sp>
      <p:sp>
        <p:nvSpPr>
          <p:cNvPr id="3" name="Content Placeholder 2"/>
          <p:cNvSpPr>
            <a:spLocks noGrp="1"/>
          </p:cNvSpPr>
          <p:nvPr>
            <p:ph idx="1"/>
          </p:nvPr>
        </p:nvSpPr>
        <p:spPr>
          <a:xfrm>
            <a:off x="1166431" y="2333050"/>
            <a:ext cx="10692289" cy="4276916"/>
          </a:xfrm>
        </p:spPr>
        <p:txBody>
          <a:bodyPr>
            <a:noAutofit/>
          </a:bodyPr>
          <a:lstStyle/>
          <a:p>
            <a:r>
              <a:rPr lang="en-GB" sz="2400" dirty="0"/>
              <a:t>We’ve seen now seen how the </a:t>
            </a:r>
            <a:r>
              <a:rPr lang="en-GB" sz="2400" b="1" dirty="0" err="1">
                <a:latin typeface="Courier New" panose="02070309020205020404" pitchFamily="49" charset="0"/>
                <a:cs typeface="Courier New" panose="02070309020205020404" pitchFamily="49" charset="0"/>
              </a:rPr>
              <a:t>sidebarPanel</a:t>
            </a:r>
            <a:r>
              <a:rPr lang="en-GB" sz="2400" b="1" dirty="0">
                <a:latin typeface="Courier New" panose="02070309020205020404" pitchFamily="49" charset="0"/>
                <a:cs typeface="Courier New" panose="02070309020205020404" pitchFamily="49" charset="0"/>
              </a:rPr>
              <a:t>()</a:t>
            </a:r>
            <a:r>
              <a:rPr lang="en-GB" sz="2400" dirty="0"/>
              <a:t> and </a:t>
            </a:r>
            <a:r>
              <a:rPr lang="en-GB" sz="2400" b="1" dirty="0" err="1">
                <a:latin typeface="Courier New" panose="02070309020205020404" pitchFamily="49" charset="0"/>
                <a:cs typeface="Courier New" panose="02070309020205020404" pitchFamily="49" charset="0"/>
              </a:rPr>
              <a:t>mainPanel</a:t>
            </a:r>
            <a:r>
              <a:rPr lang="en-GB" sz="2400" b="1" dirty="0">
                <a:latin typeface="Courier New" panose="02070309020205020404" pitchFamily="49" charset="0"/>
                <a:cs typeface="Courier New" panose="02070309020205020404" pitchFamily="49" charset="0"/>
              </a:rPr>
              <a:t>()</a:t>
            </a:r>
            <a:r>
              <a:rPr lang="en-GB" sz="2400" dirty="0"/>
              <a:t> functions work within </a:t>
            </a:r>
            <a:r>
              <a:rPr lang="en-GB" sz="2400" b="1" dirty="0" err="1">
                <a:latin typeface="Courier New" panose="02070309020205020404" pitchFamily="49" charset="0"/>
                <a:cs typeface="Courier New" panose="02070309020205020404" pitchFamily="49" charset="0"/>
              </a:rPr>
              <a:t>sidebarLayout</a:t>
            </a:r>
            <a:r>
              <a:rPr lang="en-GB" sz="2400" b="1" dirty="0">
                <a:latin typeface="Courier New" panose="02070309020205020404" pitchFamily="49" charset="0"/>
                <a:cs typeface="Courier New" panose="02070309020205020404" pitchFamily="49" charset="0"/>
              </a:rPr>
              <a:t>()</a:t>
            </a:r>
            <a:r>
              <a:rPr lang="en-GB" sz="2400" dirty="0"/>
              <a:t> to create different sections of the app.</a:t>
            </a:r>
            <a:br>
              <a:rPr lang="en-GB" sz="2400" dirty="0"/>
            </a:br>
            <a:r>
              <a:rPr lang="en-GB" sz="2400" dirty="0"/>
              <a:t/>
            </a:r>
            <a:br>
              <a:rPr lang="en-GB" sz="2400" dirty="0"/>
            </a:br>
            <a:r>
              <a:rPr lang="en-GB" sz="2400" dirty="0"/>
              <a:t>Now we’re going to load some sample data and slowly build up our own app which will include titles, radio buttons, drop-down menus, charts, tables and text. We’ll also try to split the outputs across multiple tabs using some Shiny functions you haven’t seen yet.</a:t>
            </a:r>
            <a:br>
              <a:rPr lang="en-GB" sz="2400" dirty="0"/>
            </a:br>
            <a:r>
              <a:rPr lang="en-GB" sz="2400" dirty="0"/>
              <a:t/>
            </a:r>
            <a:br>
              <a:rPr lang="en-GB" sz="2400" dirty="0"/>
            </a:br>
            <a:r>
              <a:rPr lang="en-GB" sz="2400" dirty="0"/>
              <a:t>We’ll be using the </a:t>
            </a:r>
            <a:r>
              <a:rPr lang="en-GB" sz="2400" dirty="0" err="1"/>
              <a:t>nyc_dogs</a:t>
            </a:r>
            <a:r>
              <a:rPr lang="en-GB" sz="2400" dirty="0"/>
              <a:t> dataset which comes from the NYC department of health and contains the popularity of dog names in New York City.</a:t>
            </a:r>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915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Code Along: creating a functioning Shiny app</a:t>
            </a:r>
          </a:p>
        </p:txBody>
      </p:sp>
      <p:sp>
        <p:nvSpPr>
          <p:cNvPr id="3" name="Content Placeholder 2"/>
          <p:cNvSpPr>
            <a:spLocks noGrp="1"/>
          </p:cNvSpPr>
          <p:nvPr>
            <p:ph idx="1"/>
          </p:nvPr>
        </p:nvSpPr>
        <p:spPr>
          <a:xfrm>
            <a:off x="1166431" y="2276975"/>
            <a:ext cx="10692289" cy="848062"/>
          </a:xfrm>
        </p:spPr>
        <p:txBody>
          <a:bodyPr>
            <a:noAutofit/>
          </a:bodyPr>
          <a:lstStyle/>
          <a:p>
            <a:r>
              <a:rPr lang="en-GB" sz="2400" dirty="0"/>
              <a:t>We’ll begin by loading the required packages and reading in our simple </a:t>
            </a:r>
            <a:r>
              <a:rPr lang="en-GB" sz="2400" dirty="0" err="1"/>
              <a:t>nyc_dogs</a:t>
            </a:r>
            <a:r>
              <a:rPr lang="en-GB" sz="2400" dirty="0"/>
              <a:t> dataset.</a:t>
            </a:r>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1166431" y="5652098"/>
            <a:ext cx="10692289" cy="472707"/>
          </a:xfrm>
          <a:prstGeom prst="rect">
            <a:avLst/>
          </a:prstGeom>
        </p:spPr>
        <p:txBody>
          <a:bodyPr vert="horz" lIns="0" tIns="48601" rIns="0" bIns="48601"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sz="2400" dirty="0"/>
              <a:t>Next, we’ll work on forming a basic Shiny app from this dataset.</a:t>
            </a:r>
          </a:p>
        </p:txBody>
      </p:sp>
      <p:sp>
        <p:nvSpPr>
          <p:cNvPr id="7" name="TextBox 6"/>
          <p:cNvSpPr txBox="1"/>
          <p:nvPr/>
        </p:nvSpPr>
        <p:spPr>
          <a:xfrm>
            <a:off x="1271112" y="3759206"/>
            <a:ext cx="4193777" cy="877676"/>
          </a:xfrm>
          <a:prstGeom prst="rect">
            <a:avLst/>
          </a:prstGeom>
          <a:solidFill>
            <a:schemeClr val="bg2"/>
          </a:solidFill>
        </p:spPr>
        <p:txBody>
          <a:bodyPr wrap="none" rtlCol="0">
            <a:spAutoFit/>
          </a:bodyPr>
          <a:lstStyle/>
          <a:p>
            <a:r>
              <a:rPr lang="en-GB" sz="1276" b="1" dirty="0">
                <a:solidFill>
                  <a:schemeClr val="accent6">
                    <a:lumMod val="75000"/>
                  </a:schemeClr>
                </a:solidFill>
                <a:latin typeface="Courier New" panose="02070309020205020404" pitchFamily="49" charset="0"/>
                <a:cs typeface="Courier New" panose="02070309020205020404" pitchFamily="49" charset="0"/>
              </a:rPr>
              <a:t>library</a:t>
            </a:r>
            <a:r>
              <a:rPr lang="en-GB" sz="1276" b="1" dirty="0">
                <a:latin typeface="Courier New" panose="02070309020205020404" pitchFamily="49" charset="0"/>
                <a:cs typeface="Courier New" panose="02070309020205020404" pitchFamily="49" charset="0"/>
              </a:rPr>
              <a:t>(shiny)</a:t>
            </a:r>
          </a:p>
          <a:p>
            <a:r>
              <a:rPr lang="en-GB" sz="1276" b="1" dirty="0">
                <a:solidFill>
                  <a:schemeClr val="accent6">
                    <a:lumMod val="75000"/>
                  </a:schemeClr>
                </a:solidFill>
                <a:latin typeface="Courier New" panose="02070309020205020404" pitchFamily="49" charset="0"/>
                <a:cs typeface="Courier New" panose="02070309020205020404" pitchFamily="49" charset="0"/>
              </a:rPr>
              <a:t>library</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tidyverse</a:t>
            </a:r>
            <a:r>
              <a:rPr lang="en-GB" sz="1276" b="1" dirty="0">
                <a:latin typeface="Courier New" panose="02070309020205020404" pitchFamily="49" charset="0"/>
                <a:cs typeface="Courier New" panose="02070309020205020404" pitchFamily="49" charset="0"/>
              </a:rPr>
              <a:t>)</a:t>
            </a:r>
          </a:p>
          <a:p>
            <a:endParaRPr lang="en-GB" sz="1276" b="1" dirty="0">
              <a:latin typeface="Courier New" panose="02070309020205020404" pitchFamily="49" charset="0"/>
              <a:cs typeface="Courier New" panose="02070309020205020404" pitchFamily="49" charset="0"/>
            </a:endParaRPr>
          </a:p>
          <a:p>
            <a:r>
              <a:rPr lang="en-GB" sz="1276" b="1" dirty="0" err="1">
                <a:latin typeface="Courier New" panose="02070309020205020404" pitchFamily="49" charset="0"/>
                <a:cs typeface="Courier New" panose="02070309020205020404" pitchFamily="49" charset="0"/>
              </a:rPr>
              <a:t>nyc_dogs</a:t>
            </a:r>
            <a:r>
              <a:rPr lang="en-GB" sz="1276" b="1" dirty="0">
                <a:latin typeface="Courier New" panose="02070309020205020404" pitchFamily="49" charset="0"/>
                <a:cs typeface="Courier New" panose="02070309020205020404" pitchFamily="49" charset="0"/>
              </a:rPr>
              <a:t> &lt;- </a:t>
            </a:r>
            <a:r>
              <a:rPr lang="en-GB" sz="1276" b="1" dirty="0" err="1">
                <a:solidFill>
                  <a:schemeClr val="accent6">
                    <a:lumMod val="75000"/>
                  </a:schemeClr>
                </a:solidFill>
                <a:latin typeface="Courier New" panose="02070309020205020404" pitchFamily="49" charset="0"/>
                <a:cs typeface="Courier New" panose="02070309020205020404" pitchFamily="49" charset="0"/>
              </a:rPr>
              <a:t>read_csv</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“data/nyc_dogs.csv”</a:t>
            </a:r>
            <a:r>
              <a:rPr lang="en-GB" sz="1276"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65530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Code Along: creating a functioning Shiny app</a:t>
            </a:r>
            <a:endParaRPr lang="en-GB" sz="3402" dirty="0"/>
          </a:p>
        </p:txBody>
      </p:sp>
      <p:sp>
        <p:nvSpPr>
          <p:cNvPr id="4" name="Content Placeholder 2"/>
          <p:cNvSpPr txBox="1">
            <a:spLocks noGrp="1"/>
          </p:cNvSpPr>
          <p:nvPr>
            <p:ph idx="1"/>
          </p:nvPr>
        </p:nvSpPr>
        <p:spPr>
          <a:xfrm>
            <a:off x="1129047" y="2379782"/>
            <a:ext cx="11245596" cy="1127288"/>
          </a:xfrm>
          <a:prstGeom prst="rect">
            <a:avLst/>
          </a:prstGeom>
        </p:spPr>
        <p:txBody>
          <a:bodyPr vert="horz" lIns="0" tIns="48601" rIns="0" bIns="48601"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sz="2400" dirty="0"/>
              <a:t>First, we’ll add a radio button to the UI which allows us to select the gender of the dog and display the output as a table. </a:t>
            </a:r>
            <a:r>
              <a:rPr lang="en-GB" sz="2400" b="1" dirty="0"/>
              <a:t>Remember that although the presence of the table output is defined in the UI, the table itself must be created in the server.</a:t>
            </a:r>
          </a:p>
        </p:txBody>
      </p:sp>
      <p:pic>
        <p:nvPicPr>
          <p:cNvPr id="5" name="Picture 4"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783390" y="3696110"/>
            <a:ext cx="7925753" cy="3785652"/>
          </a:xfrm>
          <a:prstGeom prst="rect">
            <a:avLst/>
          </a:prstGeom>
          <a:noFill/>
        </p:spPr>
        <p:txBody>
          <a:bodyPr wrap="square" rtlCol="0">
            <a:spAutoFit/>
          </a:bodyPr>
          <a:lstStyle/>
          <a:p>
            <a:r>
              <a:rPr lang="en-GB" sz="2400" dirty="0"/>
              <a:t>The </a:t>
            </a:r>
            <a:r>
              <a:rPr lang="en-GB" sz="2400" b="1" dirty="0" err="1">
                <a:latin typeface="Courier New" panose="02070309020205020404" pitchFamily="49" charset="0"/>
                <a:cs typeface="Courier New" panose="02070309020205020404" pitchFamily="49" charset="0"/>
              </a:rPr>
              <a:t>radioButtons</a:t>
            </a:r>
            <a:r>
              <a:rPr lang="en-GB" sz="2400" b="1" dirty="0">
                <a:latin typeface="Courier New" panose="02070309020205020404" pitchFamily="49" charset="0"/>
                <a:cs typeface="Courier New" panose="02070309020205020404" pitchFamily="49" charset="0"/>
              </a:rPr>
              <a:t>()</a:t>
            </a:r>
            <a:r>
              <a:rPr lang="en-GB" sz="2400" b="1" dirty="0"/>
              <a:t> </a:t>
            </a:r>
            <a:r>
              <a:rPr lang="en-GB" sz="2400" dirty="0"/>
              <a:t>function requires three arguments here:</a:t>
            </a:r>
          </a:p>
          <a:p>
            <a:r>
              <a:rPr lang="en-GB" sz="2400" dirty="0"/>
              <a:t>	</a:t>
            </a:r>
            <a:r>
              <a:rPr lang="en-GB" sz="2400" b="1" dirty="0" err="1">
                <a:latin typeface="Courier New" panose="02070309020205020404" pitchFamily="49" charset="0"/>
                <a:cs typeface="Courier New" panose="02070309020205020404" pitchFamily="49" charset="0"/>
              </a:rPr>
              <a:t>radioButtons</a:t>
            </a:r>
            <a:r>
              <a:rPr lang="en-GB" sz="2400" b="1" dirty="0">
                <a:latin typeface="Courier New" panose="02070309020205020404" pitchFamily="49" charset="0"/>
                <a:cs typeface="Courier New" panose="02070309020205020404" pitchFamily="49" charset="0"/>
              </a:rPr>
              <a:t>(</a:t>
            </a:r>
            <a:r>
              <a:rPr lang="en-GB" sz="2400" b="1" dirty="0" err="1">
                <a:latin typeface="Courier New" panose="02070309020205020404" pitchFamily="49" charset="0"/>
                <a:cs typeface="Courier New" panose="02070309020205020404" pitchFamily="49" charset="0"/>
              </a:rPr>
              <a:t>inputId</a:t>
            </a:r>
            <a:r>
              <a:rPr lang="en-GB" sz="2400" b="1" dirty="0">
                <a:latin typeface="Courier New" panose="02070309020205020404" pitchFamily="49" charset="0"/>
                <a:cs typeface="Courier New" panose="02070309020205020404" pitchFamily="49" charset="0"/>
              </a:rPr>
              <a:t>, label, choices = </a:t>
            </a:r>
            <a:r>
              <a:rPr lang="en-GB" sz="2400" b="1" dirty="0" smtClean="0">
                <a:latin typeface="Courier New" panose="02070309020205020404" pitchFamily="49" charset="0"/>
                <a:cs typeface="Courier New" panose="02070309020205020404" pitchFamily="49" charset="0"/>
              </a:rPr>
              <a:t>	NULL</a:t>
            </a:r>
            <a:r>
              <a:rPr lang="en-GB" sz="2400" b="1" dirty="0">
                <a:latin typeface="Courier New" panose="02070309020205020404" pitchFamily="49" charset="0"/>
                <a:cs typeface="Courier New" panose="02070309020205020404" pitchFamily="49" charset="0"/>
              </a:rPr>
              <a:t>)</a:t>
            </a:r>
          </a:p>
          <a:p>
            <a:endParaRPr lang="en-GB" sz="2400" b="1" dirty="0"/>
          </a:p>
          <a:p>
            <a:r>
              <a:rPr lang="en-GB" sz="2400" dirty="0"/>
              <a:t>The </a:t>
            </a:r>
            <a:r>
              <a:rPr lang="en-GB" sz="2400" b="1" dirty="0" err="1">
                <a:latin typeface="Courier New" panose="02070309020205020404" pitchFamily="49" charset="0"/>
                <a:cs typeface="Courier New" panose="02070309020205020404" pitchFamily="49" charset="0"/>
              </a:rPr>
              <a:t>tableOutput</a:t>
            </a:r>
            <a:r>
              <a:rPr lang="en-GB" sz="2400" b="1" dirty="0">
                <a:latin typeface="Courier New" panose="02070309020205020404" pitchFamily="49" charset="0"/>
                <a:cs typeface="Courier New" panose="02070309020205020404" pitchFamily="49" charset="0"/>
              </a:rPr>
              <a:t>()</a:t>
            </a:r>
            <a:r>
              <a:rPr lang="en-GB" sz="2400" dirty="0"/>
              <a:t> function requires only one argument:</a:t>
            </a:r>
          </a:p>
          <a:p>
            <a:r>
              <a:rPr lang="en-GB" sz="2400" dirty="0"/>
              <a:t>	</a:t>
            </a:r>
            <a:r>
              <a:rPr lang="en-GB" sz="2400" b="1" dirty="0" err="1">
                <a:latin typeface="Courier New" panose="02070309020205020404" pitchFamily="49" charset="0"/>
                <a:cs typeface="Courier New" panose="02070309020205020404" pitchFamily="49" charset="0"/>
              </a:rPr>
              <a:t>tableOutput</a:t>
            </a:r>
            <a:r>
              <a:rPr lang="en-GB" sz="2400" b="1" dirty="0">
                <a:latin typeface="Courier New" panose="02070309020205020404" pitchFamily="49" charset="0"/>
                <a:cs typeface="Courier New" panose="02070309020205020404" pitchFamily="49" charset="0"/>
              </a:rPr>
              <a:t>(</a:t>
            </a:r>
            <a:r>
              <a:rPr lang="en-GB" sz="2400" b="1" dirty="0" err="1">
                <a:latin typeface="Courier New" panose="02070309020205020404" pitchFamily="49" charset="0"/>
                <a:cs typeface="Courier New" panose="02070309020205020404" pitchFamily="49" charset="0"/>
              </a:rPr>
              <a:t>outputId</a:t>
            </a:r>
            <a:r>
              <a:rPr lang="en-GB" sz="2400" b="1" dirty="0">
                <a:latin typeface="Courier New" panose="02070309020205020404" pitchFamily="49" charset="0"/>
                <a:cs typeface="Courier New" panose="02070309020205020404" pitchFamily="49" charset="0"/>
              </a:rPr>
              <a:t>)</a:t>
            </a:r>
          </a:p>
          <a:p>
            <a:r>
              <a:rPr lang="en-GB" sz="2400" dirty="0"/>
              <a:t>We will define this </a:t>
            </a:r>
            <a:r>
              <a:rPr lang="en-GB" sz="2400" dirty="0" err="1"/>
              <a:t>outputId</a:t>
            </a:r>
            <a:r>
              <a:rPr lang="en-GB" sz="2400" dirty="0"/>
              <a:t> in the server, where we create our table.</a:t>
            </a:r>
          </a:p>
          <a:p>
            <a:endParaRPr lang="en-GB" sz="2400" dirty="0"/>
          </a:p>
        </p:txBody>
      </p:sp>
      <p:sp>
        <p:nvSpPr>
          <p:cNvPr id="3" name="TextBox 2"/>
          <p:cNvSpPr txBox="1"/>
          <p:nvPr/>
        </p:nvSpPr>
        <p:spPr>
          <a:xfrm>
            <a:off x="875264" y="4168604"/>
            <a:ext cx="3721853" cy="1663019"/>
          </a:xfrm>
          <a:prstGeom prst="rect">
            <a:avLst/>
          </a:prstGeom>
          <a:solidFill>
            <a:schemeClr val="bg2"/>
          </a:solidFill>
        </p:spPr>
        <p:txBody>
          <a:bodyPr wrap="none" rtlCol="0">
            <a:spAutoFit/>
          </a:bodyPr>
          <a:lstStyle/>
          <a:p>
            <a:r>
              <a:rPr lang="en-GB" sz="1276" b="1" dirty="0" err="1">
                <a:latin typeface="Courier New" panose="02070309020205020404" pitchFamily="49" charset="0"/>
                <a:cs typeface="Courier New" panose="02070309020205020404" pitchFamily="49" charset="0"/>
              </a:rPr>
              <a:t>ui</a:t>
            </a:r>
            <a:r>
              <a:rPr lang="en-GB" sz="1276" b="1" dirty="0">
                <a:latin typeface="Courier New" panose="02070309020205020404" pitchFamily="49" charset="0"/>
                <a:cs typeface="Courier New" panose="02070309020205020404" pitchFamily="49" charset="0"/>
              </a:rPr>
              <a:t> &lt;- </a:t>
            </a:r>
            <a:r>
              <a:rPr lang="en-GB" sz="1276" b="1" dirty="0" err="1">
                <a:solidFill>
                  <a:schemeClr val="accent6">
                    <a:lumMod val="75000"/>
                  </a:schemeClr>
                </a:solidFill>
                <a:latin typeface="Courier New" panose="02070309020205020404" pitchFamily="49" charset="0"/>
                <a:cs typeface="Courier New" panose="02070309020205020404" pitchFamily="49" charset="0"/>
              </a:rPr>
              <a:t>fluidPage</a:t>
            </a:r>
            <a:r>
              <a:rPr lang="en-GB" sz="1276" b="1" dirty="0">
                <a:latin typeface="Courier New" panose="02070309020205020404" pitchFamily="49" charset="0"/>
                <a:cs typeface="Courier New" panose="02070309020205020404" pitchFamily="49" charset="0"/>
              </a:rPr>
              <a:t>(</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radioButtons</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“gender”</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“Male or Female Dogs?”</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choices = c</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“Male”</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“Female”</a:t>
            </a:r>
            <a:r>
              <a:rPr lang="en-GB" sz="1276" b="1" dirty="0">
                <a:latin typeface="Courier New" panose="02070309020205020404" pitchFamily="49" charset="0"/>
                <a:cs typeface="Courier New" panose="02070309020205020404" pitchFamily="49" charset="0"/>
              </a:rPr>
              <a:t>)),</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tableOutput</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table_output</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226570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Code Along: creating a functioning Shiny app</a:t>
            </a:r>
            <a:endParaRPr lang="en-GB" sz="3402" dirty="0"/>
          </a:p>
        </p:txBody>
      </p:sp>
      <p:sp>
        <p:nvSpPr>
          <p:cNvPr id="3" name="Content Placeholder 2"/>
          <p:cNvSpPr>
            <a:spLocks noGrp="1"/>
          </p:cNvSpPr>
          <p:nvPr>
            <p:ph idx="1"/>
          </p:nvPr>
        </p:nvSpPr>
        <p:spPr>
          <a:xfrm>
            <a:off x="1166431" y="2276974"/>
            <a:ext cx="10692289" cy="786129"/>
          </a:xfrm>
        </p:spPr>
        <p:txBody>
          <a:bodyPr>
            <a:noAutofit/>
          </a:bodyPr>
          <a:lstStyle/>
          <a:p>
            <a:r>
              <a:rPr lang="en-GB" sz="2400" dirty="0"/>
              <a:t>Now we’ll look at what needs to be in the server. This is where we define what should be included in the table output that will appear on the user interface.</a:t>
            </a:r>
          </a:p>
        </p:txBody>
      </p:sp>
      <p:pic>
        <p:nvPicPr>
          <p:cNvPr id="5" name="Picture 4"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918480" y="3261924"/>
            <a:ext cx="6767401" cy="3785652"/>
          </a:xfrm>
          <a:prstGeom prst="rect">
            <a:avLst/>
          </a:prstGeom>
          <a:noFill/>
        </p:spPr>
        <p:txBody>
          <a:bodyPr wrap="square" rtlCol="0">
            <a:spAutoFit/>
          </a:bodyPr>
          <a:lstStyle/>
          <a:p>
            <a:r>
              <a:rPr lang="en-GB" sz="2400" dirty="0"/>
              <a:t>Within the server function, we are creating a table output object. In the UI code, the table is labelled as “</a:t>
            </a:r>
            <a:r>
              <a:rPr lang="en-GB" sz="2400" b="1" dirty="0" err="1">
                <a:latin typeface="Courier New" panose="02070309020205020404" pitchFamily="49" charset="0"/>
                <a:cs typeface="Courier New" panose="02070309020205020404" pitchFamily="49" charset="0"/>
              </a:rPr>
              <a:t>table_output</a:t>
            </a:r>
            <a:r>
              <a:rPr lang="en-GB" sz="2400" dirty="0"/>
              <a:t>” and this must match in the server.</a:t>
            </a:r>
          </a:p>
          <a:p>
            <a:endParaRPr lang="en-GB" sz="2400" dirty="0"/>
          </a:p>
          <a:p>
            <a:r>
              <a:rPr lang="en-GB" sz="2400" dirty="0"/>
              <a:t>To create this object we use the </a:t>
            </a:r>
            <a:r>
              <a:rPr lang="en-GB" sz="2400" b="1" dirty="0" err="1">
                <a:latin typeface="Courier New" panose="02070309020205020404" pitchFamily="49" charset="0"/>
                <a:cs typeface="Courier New" panose="02070309020205020404" pitchFamily="49" charset="0"/>
              </a:rPr>
              <a:t>renderTable</a:t>
            </a:r>
            <a:r>
              <a:rPr lang="en-GB" sz="2400" b="1" dirty="0">
                <a:latin typeface="Courier New" panose="02070309020205020404" pitchFamily="49" charset="0"/>
                <a:cs typeface="Courier New" panose="02070309020205020404" pitchFamily="49" charset="0"/>
              </a:rPr>
              <a:t>({})</a:t>
            </a:r>
            <a:r>
              <a:rPr lang="en-GB" sz="2400" dirty="0"/>
              <a:t> function to select our dataset. </a:t>
            </a:r>
          </a:p>
          <a:p>
            <a:endParaRPr lang="en-GB" sz="2400" dirty="0"/>
          </a:p>
          <a:p>
            <a:r>
              <a:rPr lang="en-GB" sz="2400" dirty="0"/>
              <a:t>We have also included </a:t>
            </a:r>
            <a:r>
              <a:rPr lang="en-GB" sz="2400" b="1" dirty="0">
                <a:latin typeface="Courier New" panose="02070309020205020404" pitchFamily="49" charset="0"/>
                <a:cs typeface="Courier New" panose="02070309020205020404" pitchFamily="49" charset="0"/>
              </a:rPr>
              <a:t>slice(1:10)</a:t>
            </a:r>
            <a:r>
              <a:rPr lang="en-GB" sz="2400" dirty="0"/>
              <a:t> so we only see the first 10 rows of the data.</a:t>
            </a:r>
          </a:p>
        </p:txBody>
      </p:sp>
      <p:sp>
        <p:nvSpPr>
          <p:cNvPr id="7" name="TextBox 6"/>
          <p:cNvSpPr txBox="1"/>
          <p:nvPr/>
        </p:nvSpPr>
        <p:spPr>
          <a:xfrm>
            <a:off x="674063" y="3943288"/>
            <a:ext cx="5011543" cy="2055691"/>
          </a:xfrm>
          <a:prstGeom prst="rect">
            <a:avLst/>
          </a:prstGeom>
          <a:solidFill>
            <a:schemeClr val="bg2"/>
          </a:solidFill>
        </p:spPr>
        <p:txBody>
          <a:bodyPr wrap="square" rtlCol="0">
            <a:spAutoFit/>
          </a:bodyPr>
          <a:lstStyle/>
          <a:p>
            <a:r>
              <a:rPr lang="en-GB" sz="1276" b="1" dirty="0">
                <a:latin typeface="Courier New" panose="02070309020205020404" pitchFamily="49" charset="0"/>
                <a:cs typeface="Courier New" panose="02070309020205020404" pitchFamily="49" charset="0"/>
              </a:rPr>
              <a:t>server &lt;- </a:t>
            </a:r>
            <a:r>
              <a:rPr lang="en-GB" sz="1276" b="1" dirty="0">
                <a:solidFill>
                  <a:schemeClr val="accent6">
                    <a:lumMod val="75000"/>
                  </a:schemeClr>
                </a:solidFill>
                <a:latin typeface="Courier New" panose="02070309020205020404" pitchFamily="49" charset="0"/>
                <a:cs typeface="Courier New" panose="02070309020205020404" pitchFamily="49" charset="0"/>
              </a:rPr>
              <a:t>function</a:t>
            </a:r>
            <a:r>
              <a:rPr lang="en-GB" sz="1276" b="1" dirty="0">
                <a:latin typeface="Courier New" panose="02070309020205020404" pitchFamily="49" charset="0"/>
                <a:cs typeface="Courier New" panose="02070309020205020404" pitchFamily="49" charset="0"/>
              </a:rPr>
              <a:t>(input, output) {</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output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table_output</a:t>
            </a:r>
            <a:r>
              <a:rPr lang="en-GB" sz="1276" b="1" dirty="0">
                <a:latin typeface="Courier New" panose="02070309020205020404" pitchFamily="49" charset="0"/>
                <a:cs typeface="Courier New" panose="02070309020205020404" pitchFamily="49" charset="0"/>
              </a:rPr>
              <a:t> &lt;- </a:t>
            </a:r>
            <a:r>
              <a:rPr lang="en-GB" sz="1276" b="1" dirty="0" err="1">
                <a:solidFill>
                  <a:schemeClr val="accent6">
                    <a:lumMod val="75000"/>
                  </a:schemeClr>
                </a:solidFill>
                <a:latin typeface="Courier New" panose="02070309020205020404" pitchFamily="49" charset="0"/>
                <a:cs typeface="Courier New" panose="02070309020205020404" pitchFamily="49" charset="0"/>
              </a:rPr>
              <a:t>renderTable</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nyc_dogs</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%&gt;%</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filter</a:t>
            </a:r>
            <a:r>
              <a:rPr lang="en-GB" sz="1276" b="1" dirty="0">
                <a:latin typeface="Courier New" panose="02070309020205020404" pitchFamily="49" charset="0"/>
                <a:cs typeface="Courier New" panose="02070309020205020404" pitchFamily="49" charset="0"/>
              </a:rPr>
              <a:t>(gender </a:t>
            </a:r>
            <a:r>
              <a:rPr lang="en-GB" sz="1276" b="1" dirty="0">
                <a:solidFill>
                  <a:srgbClr val="FF660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input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gender</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%&gt;%</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slice</a:t>
            </a:r>
            <a:r>
              <a:rPr lang="en-GB" sz="1276" b="1" dirty="0">
                <a:latin typeface="Courier New" panose="02070309020205020404" pitchFamily="49" charset="0"/>
                <a:cs typeface="Courier New" panose="02070309020205020404" pitchFamily="49" charset="0"/>
              </a:rPr>
              <a:t>(</a:t>
            </a:r>
            <a:r>
              <a:rPr lang="en-GB" sz="1276" b="1" dirty="0">
                <a:solidFill>
                  <a:srgbClr val="0070C0"/>
                </a:solidFill>
                <a:latin typeface="Courier New" panose="02070309020205020404" pitchFamily="49" charset="0"/>
                <a:cs typeface="Courier New" panose="02070309020205020404" pitchFamily="49" charset="0"/>
              </a:rPr>
              <a:t>1</a:t>
            </a:r>
            <a:r>
              <a:rPr lang="en-GB" sz="1276" b="1" dirty="0">
                <a:solidFill>
                  <a:srgbClr val="FF6600"/>
                </a:solidFill>
                <a:latin typeface="Courier New" panose="02070309020205020404" pitchFamily="49" charset="0"/>
                <a:cs typeface="Courier New" panose="02070309020205020404" pitchFamily="49" charset="0"/>
              </a:rPr>
              <a:t>:</a:t>
            </a:r>
            <a:r>
              <a:rPr lang="en-GB" sz="1276" b="1" dirty="0">
                <a:solidFill>
                  <a:srgbClr val="0070C0"/>
                </a:solidFill>
                <a:latin typeface="Courier New" panose="02070309020205020404" pitchFamily="49" charset="0"/>
                <a:cs typeface="Courier New" panose="02070309020205020404" pitchFamily="49" charset="0"/>
              </a:rPr>
              <a:t>10</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a:t>
            </a:r>
          </a:p>
          <a:p>
            <a:endParaRPr lang="en-GB" sz="1276" b="1" dirty="0">
              <a:latin typeface="Courier New" panose="02070309020205020404" pitchFamily="49" charset="0"/>
              <a:cs typeface="Courier New" panose="02070309020205020404" pitchFamily="49" charset="0"/>
            </a:endParaRPr>
          </a:p>
          <a:p>
            <a:r>
              <a:rPr lang="en-GB" sz="1276" b="1" dirty="0" err="1">
                <a:solidFill>
                  <a:schemeClr val="accent6">
                    <a:lumMod val="75000"/>
                  </a:schemeClr>
                </a:solidFill>
                <a:latin typeface="Courier New" panose="02070309020205020404" pitchFamily="49" charset="0"/>
                <a:cs typeface="Courier New" panose="02070309020205020404" pitchFamily="49" charset="0"/>
              </a:rPr>
              <a:t>shinyApp</a:t>
            </a:r>
            <a:r>
              <a:rPr lang="en-GB" sz="1276" b="1" dirty="0">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ui</a:t>
            </a:r>
            <a:r>
              <a:rPr lang="en-GB" sz="1276" b="1" dirty="0">
                <a:solidFill>
                  <a:schemeClr val="accent6">
                    <a:lumMod val="75000"/>
                  </a:schemeClr>
                </a:solidFill>
                <a:latin typeface="Courier New" panose="02070309020205020404" pitchFamily="49" charset="0"/>
                <a:cs typeface="Courier New" panose="02070309020205020404" pitchFamily="49" charset="0"/>
              </a:rPr>
              <a:t> =</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ui</a:t>
            </a:r>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server =</a:t>
            </a:r>
            <a:r>
              <a:rPr lang="en-GB" sz="1276" b="1" dirty="0">
                <a:latin typeface="Courier New" panose="02070309020205020404" pitchFamily="49" charset="0"/>
                <a:cs typeface="Courier New" panose="02070309020205020404" pitchFamily="49" charset="0"/>
              </a:rPr>
              <a:t> server)</a:t>
            </a:r>
          </a:p>
        </p:txBody>
      </p:sp>
    </p:spTree>
    <p:extLst>
      <p:ext uri="{BB962C8B-B14F-4D97-AF65-F5344CB8AC3E}">
        <p14:creationId xmlns:p14="http://schemas.microsoft.com/office/powerpoint/2010/main" val="1950821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Code Along: creating a functioning Shiny app</a:t>
            </a:r>
            <a:endParaRPr lang="en-GB" sz="3402" dirty="0"/>
          </a:p>
        </p:txBody>
      </p:sp>
      <p:sp>
        <p:nvSpPr>
          <p:cNvPr id="3" name="Content Placeholder 2"/>
          <p:cNvSpPr>
            <a:spLocks noGrp="1"/>
          </p:cNvSpPr>
          <p:nvPr>
            <p:ph idx="1"/>
          </p:nvPr>
        </p:nvSpPr>
        <p:spPr>
          <a:xfrm>
            <a:off x="6802781" y="3244518"/>
            <a:ext cx="5850849" cy="2630787"/>
          </a:xfrm>
        </p:spPr>
        <p:txBody>
          <a:bodyPr>
            <a:noAutofit/>
          </a:bodyPr>
          <a:lstStyle/>
          <a:p>
            <a:pPr marL="0" indent="0">
              <a:buNone/>
            </a:pPr>
            <a:r>
              <a:rPr lang="en-GB" sz="2400" dirty="0" smtClean="0"/>
              <a:t>This is very </a:t>
            </a:r>
            <a:r>
              <a:rPr lang="en-GB" sz="2400" dirty="0"/>
              <a:t>basic and doesn’t give us any real options to sort or search the data. </a:t>
            </a:r>
          </a:p>
          <a:p>
            <a:pPr marL="0" indent="0">
              <a:buNone/>
            </a:pPr>
            <a:r>
              <a:rPr lang="en-GB" sz="2400" dirty="0"/>
              <a:t>So let’s do that using the </a:t>
            </a:r>
            <a:r>
              <a:rPr lang="en-GB" sz="2400" b="1" dirty="0" err="1">
                <a:latin typeface="Courier New" panose="02070309020205020404" pitchFamily="49" charset="0"/>
                <a:cs typeface="Courier New" panose="02070309020205020404" pitchFamily="49" charset="0"/>
              </a:rPr>
              <a:t>dataTableOutput</a:t>
            </a:r>
            <a:r>
              <a:rPr lang="en-GB" sz="2400" b="1" dirty="0">
                <a:latin typeface="Courier New" panose="02070309020205020404" pitchFamily="49" charset="0"/>
                <a:cs typeface="Courier New" panose="02070309020205020404" pitchFamily="49" charset="0"/>
              </a:rPr>
              <a:t>()</a:t>
            </a:r>
            <a:r>
              <a:rPr lang="en-GB" sz="2400" dirty="0">
                <a:latin typeface="+mj-lt"/>
                <a:cs typeface="Courier New" panose="02070309020205020404" pitchFamily="49" charset="0"/>
              </a:rPr>
              <a:t> </a:t>
            </a:r>
            <a:r>
              <a:rPr lang="en-GB" sz="2400" dirty="0"/>
              <a:t>and </a:t>
            </a:r>
            <a:r>
              <a:rPr lang="en-GB" sz="2400" b="1" dirty="0" err="1">
                <a:latin typeface="Courier New" panose="02070309020205020404" pitchFamily="49" charset="0"/>
                <a:cs typeface="Courier New" panose="02070309020205020404" pitchFamily="49" charset="0"/>
              </a:rPr>
              <a:t>renderDataTable</a:t>
            </a:r>
            <a:r>
              <a:rPr lang="en-GB" sz="2400" b="1" dirty="0">
                <a:latin typeface="Courier New" panose="02070309020205020404" pitchFamily="49" charset="0"/>
                <a:cs typeface="Courier New" panose="02070309020205020404" pitchFamily="49" charset="0"/>
              </a:rPr>
              <a:t>()</a:t>
            </a:r>
            <a:r>
              <a:rPr lang="en-GB" sz="2400" dirty="0">
                <a:latin typeface="+mj-lt"/>
                <a:cs typeface="Courier New" panose="02070309020205020404" pitchFamily="49" charset="0"/>
              </a:rPr>
              <a:t> </a:t>
            </a:r>
            <a:r>
              <a:rPr lang="en-GB" sz="2400" dirty="0"/>
              <a:t>functions from the </a:t>
            </a:r>
            <a:r>
              <a:rPr lang="en-GB" sz="2400" b="1" dirty="0">
                <a:latin typeface="Courier New" panose="02070309020205020404" pitchFamily="49" charset="0"/>
                <a:cs typeface="Courier New" panose="02070309020205020404" pitchFamily="49" charset="0"/>
              </a:rPr>
              <a:t>DT package</a:t>
            </a:r>
            <a:r>
              <a:rPr lang="en-GB" sz="2400" b="1" dirty="0"/>
              <a:t>.</a:t>
            </a:r>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4"/>
          <a:stretch>
            <a:fillRect/>
          </a:stretch>
        </p:blipFill>
        <p:spPr>
          <a:xfrm>
            <a:off x="798923" y="2336853"/>
            <a:ext cx="5713652" cy="4446119"/>
          </a:xfrm>
          <a:prstGeom prst="rect">
            <a:avLst/>
          </a:prstGeom>
        </p:spPr>
      </p:pic>
    </p:spTree>
    <p:extLst>
      <p:ext uri="{BB962C8B-B14F-4D97-AF65-F5344CB8AC3E}">
        <p14:creationId xmlns:p14="http://schemas.microsoft.com/office/powerpoint/2010/main" val="3368420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b="1" dirty="0">
                <a:latin typeface="Arial Black" panose="020B0A04020102020204" pitchFamily="34" charset="0"/>
              </a:rPr>
              <a:t>Learning Outcomes – Day 1</a:t>
            </a:r>
          </a:p>
        </p:txBody>
      </p:sp>
      <p:sp>
        <p:nvSpPr>
          <p:cNvPr id="3" name="Content Placeholder 2"/>
          <p:cNvSpPr>
            <a:spLocks noGrp="1"/>
          </p:cNvSpPr>
          <p:nvPr>
            <p:ph idx="1"/>
          </p:nvPr>
        </p:nvSpPr>
        <p:spPr/>
        <p:txBody>
          <a:bodyPr>
            <a:noAutofit/>
          </a:bodyPr>
          <a:lstStyle/>
          <a:p>
            <a:pPr marL="486004" indent="-486004">
              <a:buFont typeface="+mj-lt"/>
              <a:buAutoNum type="arabicPeriod"/>
            </a:pPr>
            <a:r>
              <a:rPr lang="en-GB" sz="2400" dirty="0"/>
              <a:t>Introduction: what is R Shiny? </a:t>
            </a:r>
          </a:p>
          <a:p>
            <a:pPr marL="486004" indent="-486004">
              <a:buFont typeface="+mj-lt"/>
              <a:buAutoNum type="arabicPeriod"/>
            </a:pPr>
            <a:r>
              <a:rPr lang="en-GB" sz="2400" dirty="0"/>
              <a:t>Knowledge of packages often relevant to R Shiny work</a:t>
            </a:r>
          </a:p>
          <a:p>
            <a:pPr marL="486004" indent="-486004">
              <a:buFont typeface="+mj-lt"/>
              <a:buAutoNum type="arabicPeriod"/>
            </a:pPr>
            <a:r>
              <a:rPr lang="en-GB" sz="2400" dirty="0"/>
              <a:t>Shiny app breakdown: UI, Server, Global scripts</a:t>
            </a:r>
          </a:p>
          <a:p>
            <a:pPr marL="486004" indent="-486004">
              <a:buFont typeface="+mj-lt"/>
              <a:buAutoNum type="arabicPeriod"/>
            </a:pPr>
            <a:r>
              <a:rPr lang="en-GB" sz="2400" dirty="0"/>
              <a:t>Overall layouts – </a:t>
            </a:r>
            <a:r>
              <a:rPr lang="en-GB" sz="2400" dirty="0" err="1"/>
              <a:t>eg</a:t>
            </a:r>
            <a:r>
              <a:rPr lang="en-GB" sz="2400" dirty="0"/>
              <a:t>. </a:t>
            </a:r>
            <a:r>
              <a:rPr lang="en-GB" sz="2400" dirty="0" err="1"/>
              <a:t>sidebarLayout</a:t>
            </a:r>
            <a:r>
              <a:rPr lang="en-GB" sz="2400" dirty="0"/>
              <a:t> (</a:t>
            </a:r>
            <a:r>
              <a:rPr lang="en-GB" sz="2400" dirty="0" err="1"/>
              <a:t>sidebarPanel</a:t>
            </a:r>
            <a:r>
              <a:rPr lang="en-GB" sz="2400" dirty="0"/>
              <a:t>, </a:t>
            </a:r>
            <a:r>
              <a:rPr lang="en-GB" sz="2400" dirty="0" err="1"/>
              <a:t>mainPanel</a:t>
            </a:r>
            <a:r>
              <a:rPr lang="en-GB" sz="2400" dirty="0"/>
              <a:t>), </a:t>
            </a:r>
            <a:r>
              <a:rPr lang="en-GB" sz="2400" dirty="0" err="1"/>
              <a:t>navbarPage</a:t>
            </a:r>
            <a:r>
              <a:rPr lang="en-GB" sz="2400" dirty="0"/>
              <a:t>, </a:t>
            </a:r>
            <a:r>
              <a:rPr lang="en-GB" sz="2400" dirty="0" err="1"/>
              <a:t>tabPanel</a:t>
            </a:r>
            <a:r>
              <a:rPr lang="en-GB" sz="2400" dirty="0"/>
              <a:t>, </a:t>
            </a:r>
            <a:r>
              <a:rPr lang="en-GB" sz="2400" dirty="0" err="1"/>
              <a:t>fluidRow</a:t>
            </a:r>
            <a:r>
              <a:rPr lang="en-GB" sz="2400" dirty="0"/>
              <a:t>, column</a:t>
            </a:r>
          </a:p>
          <a:p>
            <a:pPr marL="486004" indent="-486004">
              <a:buFont typeface="+mj-lt"/>
              <a:buAutoNum type="arabicPeriod"/>
            </a:pPr>
            <a:r>
              <a:rPr lang="en-GB" sz="2400" dirty="0"/>
              <a:t>Reading in prepared data</a:t>
            </a:r>
          </a:p>
          <a:p>
            <a:pPr marL="486004" indent="-486004">
              <a:buFont typeface="+mj-lt"/>
              <a:buAutoNum type="arabicPeriod"/>
            </a:pPr>
            <a:r>
              <a:rPr lang="en-GB" sz="2400" dirty="0"/>
              <a:t>Creating charts and tables – </a:t>
            </a:r>
            <a:r>
              <a:rPr lang="en-GB" sz="2400" dirty="0" err="1"/>
              <a:t>ggplot</a:t>
            </a:r>
            <a:r>
              <a:rPr lang="en-GB" sz="2400" dirty="0"/>
              <a:t>, DT</a:t>
            </a:r>
          </a:p>
          <a:p>
            <a:pPr marL="486004" indent="-486004">
              <a:buFont typeface="+mj-lt"/>
              <a:buAutoNum type="arabicPeriod"/>
            </a:pPr>
            <a:r>
              <a:rPr lang="en-GB" sz="2400" dirty="0"/>
              <a:t>shinyWidgets and Reactivity: </a:t>
            </a:r>
            <a:r>
              <a:rPr lang="en-GB" sz="2400" dirty="0" err="1"/>
              <a:t>radioButtons</a:t>
            </a:r>
            <a:r>
              <a:rPr lang="en-GB" sz="2400" dirty="0"/>
              <a:t>, drop-down menus, sliders</a:t>
            </a:r>
          </a:p>
          <a:p>
            <a:pPr marL="486004" indent="-486004">
              <a:buFont typeface="+mj-lt"/>
              <a:buAutoNum type="arabicPeriod"/>
            </a:pPr>
            <a:r>
              <a:rPr lang="en-GB" sz="2400" dirty="0"/>
              <a:t>Multi-tab dashboards</a:t>
            </a:r>
          </a:p>
          <a:p>
            <a:pPr marL="486004" indent="-486004">
              <a:buFont typeface="+mj-lt"/>
              <a:buAutoNum type="arabicPeriod"/>
            </a:pPr>
            <a:endParaRPr lang="en-GB" sz="2400" dirty="0"/>
          </a:p>
        </p:txBody>
      </p:sp>
      <p:pic>
        <p:nvPicPr>
          <p:cNvPr id="4" name="Picture 4"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092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Code Along: creating a functioning Shiny app</a:t>
            </a:r>
            <a:endParaRPr lang="en-GB" sz="3402" dirty="0"/>
          </a:p>
        </p:txBody>
      </p:sp>
      <p:sp>
        <p:nvSpPr>
          <p:cNvPr id="3" name="Content Placeholder 2"/>
          <p:cNvSpPr>
            <a:spLocks noGrp="1"/>
          </p:cNvSpPr>
          <p:nvPr>
            <p:ph idx="1"/>
          </p:nvPr>
        </p:nvSpPr>
        <p:spPr>
          <a:xfrm>
            <a:off x="5776180" y="2481852"/>
            <a:ext cx="6944279" cy="4167438"/>
          </a:xfrm>
        </p:spPr>
        <p:txBody>
          <a:bodyPr>
            <a:noAutofit/>
          </a:bodyPr>
          <a:lstStyle/>
          <a:p>
            <a:r>
              <a:rPr lang="en-GB" sz="2400" dirty="0"/>
              <a:t>Our code is much the same. However in the UI we are using:</a:t>
            </a:r>
            <a:br>
              <a:rPr lang="en-GB" sz="2400" dirty="0"/>
            </a:br>
            <a:r>
              <a:rPr lang="en-GB" sz="2400" dirty="0"/>
              <a:t/>
            </a:r>
            <a:br>
              <a:rPr lang="en-GB" sz="2400" dirty="0"/>
            </a:br>
            <a:r>
              <a:rPr lang="en-GB" sz="2400" b="1" dirty="0">
                <a:latin typeface="Courier New" panose="02070309020205020404" pitchFamily="49" charset="0"/>
                <a:cs typeface="Courier New" panose="02070309020205020404" pitchFamily="49" charset="0"/>
              </a:rPr>
              <a:t>DT::</a:t>
            </a:r>
            <a:r>
              <a:rPr lang="en-GB" sz="2400" b="1" dirty="0" err="1">
                <a:latin typeface="Courier New" panose="02070309020205020404" pitchFamily="49" charset="0"/>
                <a:cs typeface="Courier New" panose="02070309020205020404" pitchFamily="49" charset="0"/>
              </a:rPr>
              <a:t>dataTableOutput</a:t>
            </a:r>
            <a:r>
              <a:rPr lang="en-GB" sz="2400" b="1" dirty="0">
                <a:latin typeface="Courier New" panose="02070309020205020404" pitchFamily="49" charset="0"/>
                <a:cs typeface="Courier New" panose="02070309020205020404" pitchFamily="49" charset="0"/>
              </a:rPr>
              <a:t>(“</a:t>
            </a:r>
            <a:r>
              <a:rPr lang="en-GB" sz="2400" b="1" dirty="0" err="1">
                <a:latin typeface="Courier New" panose="02070309020205020404" pitchFamily="49" charset="0"/>
                <a:cs typeface="Courier New" panose="02070309020205020404" pitchFamily="49" charset="0"/>
              </a:rPr>
              <a:t>table_output</a:t>
            </a:r>
            <a:r>
              <a:rPr lang="en-GB" sz="2400" b="1" dirty="0">
                <a:latin typeface="Courier New" panose="02070309020205020404" pitchFamily="49" charset="0"/>
                <a:cs typeface="Courier New" panose="02070309020205020404" pitchFamily="49" charset="0"/>
              </a:rPr>
              <a:t>”)</a:t>
            </a:r>
            <a:r>
              <a:rPr lang="en-GB" sz="2400" dirty="0">
                <a:latin typeface="Courier New" panose="02070309020205020404" pitchFamily="49" charset="0"/>
                <a:cs typeface="Courier New" panose="02070309020205020404" pitchFamily="49" charset="0"/>
              </a:rPr>
              <a:t/>
            </a:r>
            <a:br>
              <a:rPr lang="en-GB" sz="2400" dirty="0">
                <a:latin typeface="Courier New" panose="02070309020205020404" pitchFamily="49" charset="0"/>
                <a:cs typeface="Courier New" panose="02070309020205020404" pitchFamily="49" charset="0"/>
              </a:rPr>
            </a:br>
            <a:r>
              <a:rPr lang="en-GB" sz="2400" dirty="0"/>
              <a:t>instead of</a:t>
            </a:r>
            <a:br>
              <a:rPr lang="en-GB" sz="2400" dirty="0"/>
            </a:br>
            <a:r>
              <a:rPr lang="en-GB" sz="2400" b="1" dirty="0" err="1">
                <a:latin typeface="Courier New" panose="02070309020205020404" pitchFamily="49" charset="0"/>
                <a:cs typeface="Courier New" panose="02070309020205020404" pitchFamily="49" charset="0"/>
              </a:rPr>
              <a:t>tableOutput</a:t>
            </a:r>
            <a:r>
              <a:rPr lang="en-GB" sz="2400" b="1" dirty="0">
                <a:latin typeface="Courier New" panose="02070309020205020404" pitchFamily="49" charset="0"/>
                <a:cs typeface="Courier New" panose="02070309020205020404" pitchFamily="49" charset="0"/>
              </a:rPr>
              <a:t>(“</a:t>
            </a:r>
            <a:r>
              <a:rPr lang="en-GB" sz="2400" b="1" dirty="0" err="1">
                <a:latin typeface="Courier New" panose="02070309020205020404" pitchFamily="49" charset="0"/>
                <a:cs typeface="Courier New" panose="02070309020205020404" pitchFamily="49" charset="0"/>
              </a:rPr>
              <a:t>table_output</a:t>
            </a:r>
            <a:r>
              <a:rPr lang="en-GB" sz="2400" b="1" dirty="0">
                <a:latin typeface="Courier New" panose="02070309020205020404" pitchFamily="49" charset="0"/>
                <a:cs typeface="Courier New" panose="02070309020205020404" pitchFamily="49" charset="0"/>
              </a:rPr>
              <a:t>”)</a:t>
            </a:r>
            <a:r>
              <a:rPr lang="en-GB" sz="2400" b="1" dirty="0"/>
              <a:t/>
            </a:r>
            <a:br>
              <a:rPr lang="en-GB" sz="2400" b="1" dirty="0"/>
            </a:br>
            <a:r>
              <a:rPr lang="en-GB" sz="2400" b="1" dirty="0"/>
              <a:t/>
            </a:r>
            <a:br>
              <a:rPr lang="en-GB" sz="2400" b="1" dirty="0"/>
            </a:br>
            <a:r>
              <a:rPr lang="en-GB" sz="2400" dirty="0"/>
              <a:t>And in the server we are using:</a:t>
            </a:r>
            <a:br>
              <a:rPr lang="en-GB" sz="2400" dirty="0"/>
            </a:br>
            <a:r>
              <a:rPr lang="en-GB" sz="2400" dirty="0"/>
              <a:t/>
            </a:r>
            <a:br>
              <a:rPr lang="en-GB" sz="2400" dirty="0"/>
            </a:br>
            <a:r>
              <a:rPr lang="en-GB" sz="2400" b="1" dirty="0">
                <a:latin typeface="Courier New" panose="02070309020205020404" pitchFamily="49" charset="0"/>
                <a:cs typeface="Courier New" panose="02070309020205020404" pitchFamily="49" charset="0"/>
              </a:rPr>
              <a:t>DT::</a:t>
            </a:r>
            <a:r>
              <a:rPr lang="en-GB" sz="2400" b="1" dirty="0" err="1">
                <a:latin typeface="Courier New" panose="02070309020205020404" pitchFamily="49" charset="0"/>
                <a:cs typeface="Courier New" panose="02070309020205020404" pitchFamily="49" charset="0"/>
              </a:rPr>
              <a:t>renderDataTable</a:t>
            </a:r>
            <a:r>
              <a:rPr lang="en-GB" sz="2400" b="1" dirty="0">
                <a:latin typeface="Courier New" panose="02070309020205020404" pitchFamily="49" charset="0"/>
                <a:cs typeface="Courier New" panose="02070309020205020404" pitchFamily="49" charset="0"/>
              </a:rPr>
              <a:t>({…})</a:t>
            </a:r>
            <a:r>
              <a:rPr lang="en-GB" sz="2400" b="1" dirty="0"/>
              <a:t/>
            </a:r>
            <a:br>
              <a:rPr lang="en-GB" sz="2400" b="1" dirty="0"/>
            </a:br>
            <a:r>
              <a:rPr lang="en-GB" sz="2400" dirty="0"/>
              <a:t>instead of</a:t>
            </a:r>
            <a:br>
              <a:rPr lang="en-GB" sz="2400" dirty="0"/>
            </a:br>
            <a:r>
              <a:rPr lang="en-GB" sz="2400" b="1" dirty="0" err="1">
                <a:latin typeface="Courier New" panose="02070309020205020404" pitchFamily="49" charset="0"/>
                <a:cs typeface="Courier New" panose="02070309020205020404" pitchFamily="49" charset="0"/>
              </a:rPr>
              <a:t>renderTable</a:t>
            </a:r>
            <a:r>
              <a:rPr lang="en-GB" sz="2400" b="1" dirty="0">
                <a:latin typeface="Courier New" panose="02070309020205020404" pitchFamily="49" charset="0"/>
                <a:cs typeface="Courier New" panose="02070309020205020404" pitchFamily="49" charset="0"/>
              </a:rPr>
              <a:t>({…})</a:t>
            </a:r>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57878" y="2249655"/>
            <a:ext cx="4780476" cy="4608056"/>
          </a:xfrm>
          <a:prstGeom prst="rect">
            <a:avLst/>
          </a:prstGeom>
          <a:solidFill>
            <a:schemeClr val="bg2"/>
          </a:solidFill>
        </p:spPr>
        <p:txBody>
          <a:bodyPr wrap="none" rtlCol="0">
            <a:spAutoFit/>
          </a:bodyPr>
          <a:lstStyle/>
          <a:p>
            <a:r>
              <a:rPr lang="en-GB" sz="1276" b="1" dirty="0">
                <a:solidFill>
                  <a:schemeClr val="accent6">
                    <a:lumMod val="75000"/>
                  </a:schemeClr>
                </a:solidFill>
                <a:latin typeface="Courier New" panose="02070309020205020404" pitchFamily="49" charset="0"/>
                <a:cs typeface="Courier New" panose="02070309020205020404" pitchFamily="49" charset="0"/>
              </a:rPr>
              <a:t>library</a:t>
            </a:r>
            <a:r>
              <a:rPr lang="en-GB" sz="1276" b="1" dirty="0">
                <a:latin typeface="Courier New" panose="02070309020205020404" pitchFamily="49" charset="0"/>
                <a:cs typeface="Courier New" panose="02070309020205020404" pitchFamily="49" charset="0"/>
              </a:rPr>
              <a:t>(shiny)</a:t>
            </a:r>
          </a:p>
          <a:p>
            <a:r>
              <a:rPr lang="en-GB" sz="1276" b="1" dirty="0">
                <a:solidFill>
                  <a:schemeClr val="accent6">
                    <a:lumMod val="75000"/>
                  </a:schemeClr>
                </a:solidFill>
                <a:latin typeface="Courier New" panose="02070309020205020404" pitchFamily="49" charset="0"/>
                <a:cs typeface="Courier New" panose="02070309020205020404" pitchFamily="49" charset="0"/>
              </a:rPr>
              <a:t>library</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tidyveryse</a:t>
            </a:r>
            <a:r>
              <a:rPr lang="en-GB" sz="1276" b="1" dirty="0">
                <a:latin typeface="Courier New" panose="02070309020205020404" pitchFamily="49" charset="0"/>
                <a:cs typeface="Courier New" panose="02070309020205020404" pitchFamily="49" charset="0"/>
              </a:rPr>
              <a:t>)</a:t>
            </a:r>
          </a:p>
          <a:p>
            <a:endParaRPr lang="en-GB" sz="1276" b="1" dirty="0">
              <a:latin typeface="Courier New" panose="02070309020205020404" pitchFamily="49" charset="0"/>
              <a:cs typeface="Courier New" panose="02070309020205020404" pitchFamily="49" charset="0"/>
            </a:endParaRPr>
          </a:p>
          <a:p>
            <a:r>
              <a:rPr lang="en-GB" sz="1276" b="1" dirty="0" err="1">
                <a:latin typeface="Courier New" panose="02070309020205020404" pitchFamily="49" charset="0"/>
                <a:cs typeface="Courier New" panose="02070309020205020404" pitchFamily="49" charset="0"/>
              </a:rPr>
              <a:t>nyc_dogs</a:t>
            </a:r>
            <a:r>
              <a:rPr lang="en-GB" sz="1276" b="1" dirty="0">
                <a:latin typeface="Courier New" panose="02070309020205020404" pitchFamily="49" charset="0"/>
                <a:cs typeface="Courier New" panose="02070309020205020404" pitchFamily="49" charset="0"/>
              </a:rPr>
              <a:t> &lt;- </a:t>
            </a:r>
            <a:r>
              <a:rPr lang="en-GB" sz="1276" b="1" dirty="0" err="1">
                <a:solidFill>
                  <a:schemeClr val="accent6">
                    <a:lumMod val="75000"/>
                  </a:schemeClr>
                </a:solidFill>
                <a:latin typeface="Courier New" panose="02070309020205020404" pitchFamily="49" charset="0"/>
                <a:cs typeface="Courier New" panose="02070309020205020404" pitchFamily="49" charset="0"/>
              </a:rPr>
              <a:t>read_csv</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“data/nyc_dogs.csv”</a:t>
            </a:r>
            <a:r>
              <a:rPr lang="en-GB" sz="1276" b="1" dirty="0">
                <a:latin typeface="Courier New" panose="02070309020205020404" pitchFamily="49" charset="0"/>
                <a:cs typeface="Courier New" panose="02070309020205020404" pitchFamily="49" charset="0"/>
              </a:rPr>
              <a:t>)</a:t>
            </a:r>
          </a:p>
          <a:p>
            <a:endParaRPr lang="en-GB" sz="1276" b="1" dirty="0">
              <a:latin typeface="Courier New" panose="02070309020205020404" pitchFamily="49" charset="0"/>
              <a:cs typeface="Courier New" panose="02070309020205020404" pitchFamily="49" charset="0"/>
            </a:endParaRPr>
          </a:p>
          <a:p>
            <a:r>
              <a:rPr lang="en-GB" sz="1276" b="1" dirty="0" err="1">
                <a:latin typeface="Courier New" panose="02070309020205020404" pitchFamily="49" charset="0"/>
                <a:cs typeface="Courier New" panose="02070309020205020404" pitchFamily="49" charset="0"/>
              </a:rPr>
              <a:t>ui</a:t>
            </a:r>
            <a:r>
              <a:rPr lang="en-GB" sz="1276" b="1" dirty="0">
                <a:latin typeface="Courier New" panose="02070309020205020404" pitchFamily="49" charset="0"/>
                <a:cs typeface="Courier New" panose="02070309020205020404" pitchFamily="49" charset="0"/>
              </a:rPr>
              <a:t> &lt;- </a:t>
            </a:r>
            <a:r>
              <a:rPr lang="en-GB" sz="1276" b="1" dirty="0" err="1">
                <a:solidFill>
                  <a:schemeClr val="accent6">
                    <a:lumMod val="75000"/>
                  </a:schemeClr>
                </a:solidFill>
                <a:latin typeface="Courier New" panose="02070309020205020404" pitchFamily="49" charset="0"/>
                <a:cs typeface="Courier New" panose="02070309020205020404" pitchFamily="49" charset="0"/>
              </a:rPr>
              <a:t>fluidPage</a:t>
            </a:r>
            <a:r>
              <a:rPr lang="en-GB" sz="1276" b="1" dirty="0">
                <a:latin typeface="Courier New" panose="02070309020205020404" pitchFamily="49" charset="0"/>
                <a:cs typeface="Courier New" panose="02070309020205020404" pitchFamily="49" charset="0"/>
              </a:rPr>
              <a:t>(</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radioButtons</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“gender”</a:t>
            </a:r>
            <a:r>
              <a:rPr lang="en-GB" sz="1276" b="1" dirty="0">
                <a:latin typeface="Courier New" panose="02070309020205020404" pitchFamily="49" charset="0"/>
                <a:cs typeface="Courier New" panose="02070309020205020404" pitchFamily="49" charset="0"/>
              </a:rPr>
              <a:t>,</a:t>
            </a:r>
          </a:p>
          <a:p>
            <a:r>
              <a:rPr lang="en-GB" sz="1276" b="1" dirty="0">
                <a:solidFill>
                  <a:srgbClr val="00B050"/>
                </a:solidFill>
                <a:latin typeface="Courier New" panose="02070309020205020404" pitchFamily="49" charset="0"/>
                <a:cs typeface="Courier New" panose="02070309020205020404" pitchFamily="49" charset="0"/>
              </a:rPr>
              <a:t>       “Male or Female Dogs?”</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choices = c</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“Male”, “Female”</a:t>
            </a:r>
            <a:r>
              <a:rPr lang="en-GB" sz="1276" b="1" dirty="0">
                <a:latin typeface="Courier New" panose="02070309020205020404" pitchFamily="49" charset="0"/>
                <a:cs typeface="Courier New" panose="02070309020205020404" pitchFamily="49" charset="0"/>
              </a:rPr>
              <a:t>)),</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   DT</a:t>
            </a:r>
            <a:r>
              <a:rPr lang="en-GB" sz="1276" b="1" dirty="0">
                <a:solidFill>
                  <a:srgbClr val="FF6600"/>
                </a:solidFill>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dataTableOutput</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table_output</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server &lt;- </a:t>
            </a:r>
            <a:r>
              <a:rPr lang="en-GB" sz="1276" b="1" dirty="0">
                <a:solidFill>
                  <a:schemeClr val="accent6">
                    <a:lumMod val="75000"/>
                  </a:schemeClr>
                </a:solidFill>
                <a:latin typeface="Courier New" panose="02070309020205020404" pitchFamily="49" charset="0"/>
                <a:cs typeface="Courier New" panose="02070309020205020404" pitchFamily="49" charset="0"/>
              </a:rPr>
              <a:t>function</a:t>
            </a:r>
            <a:r>
              <a:rPr lang="en-GB" sz="1276" b="1" dirty="0">
                <a:latin typeface="Courier New" panose="02070309020205020404" pitchFamily="49" charset="0"/>
                <a:cs typeface="Courier New" panose="02070309020205020404" pitchFamily="49" charset="0"/>
              </a:rPr>
              <a:t>(input, output) {</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output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table_output</a:t>
            </a:r>
            <a:r>
              <a:rPr lang="en-GB" sz="1276" b="1" dirty="0">
                <a:latin typeface="Courier New" panose="02070309020205020404" pitchFamily="49" charset="0"/>
                <a:cs typeface="Courier New" panose="02070309020205020404" pitchFamily="49" charset="0"/>
              </a:rPr>
              <a:t> &lt;- DT</a:t>
            </a:r>
            <a:r>
              <a:rPr lang="en-GB" sz="1276" b="1" dirty="0">
                <a:solidFill>
                  <a:srgbClr val="FF6600"/>
                </a:solidFill>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renderDataTable</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nyc_dogs</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%&gt;%</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filter</a:t>
            </a:r>
            <a:r>
              <a:rPr lang="en-GB" sz="1276" b="1" dirty="0">
                <a:latin typeface="Courier New" panose="02070309020205020404" pitchFamily="49" charset="0"/>
                <a:cs typeface="Courier New" panose="02070309020205020404" pitchFamily="49" charset="0"/>
              </a:rPr>
              <a:t>(gender </a:t>
            </a:r>
            <a:r>
              <a:rPr lang="en-GB" sz="1276" b="1" dirty="0">
                <a:solidFill>
                  <a:srgbClr val="FF660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input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gender</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a:t>
            </a:r>
          </a:p>
          <a:p>
            <a:endParaRPr lang="en-GB" sz="1276" b="1" dirty="0">
              <a:latin typeface="Courier New" panose="02070309020205020404" pitchFamily="49" charset="0"/>
              <a:cs typeface="Courier New" panose="02070309020205020404" pitchFamily="49" charset="0"/>
            </a:endParaRPr>
          </a:p>
          <a:p>
            <a:r>
              <a:rPr lang="en-GB" sz="1276" b="1" dirty="0" err="1">
                <a:solidFill>
                  <a:schemeClr val="accent6">
                    <a:lumMod val="75000"/>
                  </a:schemeClr>
                </a:solidFill>
                <a:latin typeface="Courier New" panose="02070309020205020404" pitchFamily="49" charset="0"/>
                <a:cs typeface="Courier New" panose="02070309020205020404" pitchFamily="49" charset="0"/>
              </a:rPr>
              <a:t>shinyApp</a:t>
            </a:r>
            <a:r>
              <a:rPr lang="en-GB" sz="1276" b="1" dirty="0">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ui</a:t>
            </a:r>
            <a:r>
              <a:rPr lang="en-GB" sz="1276" b="1" dirty="0">
                <a:solidFill>
                  <a:schemeClr val="accent6">
                    <a:lumMod val="75000"/>
                  </a:schemeClr>
                </a:solidFill>
                <a:latin typeface="Courier New" panose="02070309020205020404" pitchFamily="49" charset="0"/>
                <a:cs typeface="Courier New" panose="02070309020205020404" pitchFamily="49" charset="0"/>
              </a:rPr>
              <a:t> =</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ui</a:t>
            </a:r>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server =</a:t>
            </a:r>
            <a:r>
              <a:rPr lang="en-GB" sz="1276" b="1" dirty="0">
                <a:latin typeface="Courier New" panose="02070309020205020404" pitchFamily="49" charset="0"/>
                <a:cs typeface="Courier New" panose="02070309020205020404" pitchFamily="49" charset="0"/>
              </a:rPr>
              <a:t> server)</a:t>
            </a:r>
          </a:p>
        </p:txBody>
      </p:sp>
    </p:spTree>
    <p:extLst>
      <p:ext uri="{BB962C8B-B14F-4D97-AF65-F5344CB8AC3E}">
        <p14:creationId xmlns:p14="http://schemas.microsoft.com/office/powerpoint/2010/main" val="2147403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Code Along: creating a functioning Shiny app</a:t>
            </a:r>
            <a:endParaRPr lang="en-GB" sz="3402" dirty="0"/>
          </a:p>
        </p:txBody>
      </p:sp>
      <p:sp>
        <p:nvSpPr>
          <p:cNvPr id="3" name="Content Placeholder 2"/>
          <p:cNvSpPr>
            <a:spLocks noGrp="1"/>
          </p:cNvSpPr>
          <p:nvPr>
            <p:ph idx="1"/>
          </p:nvPr>
        </p:nvSpPr>
        <p:spPr>
          <a:xfrm>
            <a:off x="8129503" y="3735013"/>
            <a:ext cx="3908668" cy="2271868"/>
          </a:xfrm>
        </p:spPr>
        <p:txBody>
          <a:bodyPr>
            <a:noAutofit/>
          </a:bodyPr>
          <a:lstStyle/>
          <a:p>
            <a:r>
              <a:rPr lang="en-GB" sz="2400" dirty="0"/>
              <a:t>Your app will now look something like this, where you can sort the data in the table and search through it</a:t>
            </a:r>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1259896" y="2466435"/>
            <a:ext cx="6520123" cy="4259231"/>
          </a:xfrm>
          <a:prstGeom prst="rect">
            <a:avLst/>
          </a:prstGeom>
        </p:spPr>
      </p:pic>
    </p:spTree>
    <p:extLst>
      <p:ext uri="{BB962C8B-B14F-4D97-AF65-F5344CB8AC3E}">
        <p14:creationId xmlns:p14="http://schemas.microsoft.com/office/powerpoint/2010/main" val="3015651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Code Along: creating a functioning Shiny app</a:t>
            </a:r>
            <a:endParaRPr lang="en-GB" sz="3402" dirty="0"/>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181175" y="2562027"/>
            <a:ext cx="7532781" cy="4524315"/>
          </a:xfrm>
          <a:prstGeom prst="rect">
            <a:avLst/>
          </a:prstGeom>
          <a:noFill/>
        </p:spPr>
        <p:txBody>
          <a:bodyPr wrap="square" rtlCol="0">
            <a:spAutoFit/>
          </a:bodyPr>
          <a:lstStyle/>
          <a:p>
            <a:r>
              <a:rPr lang="en-GB" sz="2400" dirty="0"/>
              <a:t>Here, we introduce </a:t>
            </a:r>
            <a:r>
              <a:rPr lang="en-GB" sz="2400" b="1" dirty="0" err="1">
                <a:latin typeface="Courier New" panose="02070309020205020404" pitchFamily="49" charset="0"/>
                <a:cs typeface="Courier New" panose="02070309020205020404" pitchFamily="49" charset="0"/>
              </a:rPr>
              <a:t>fluidRow</a:t>
            </a:r>
            <a:r>
              <a:rPr lang="en-GB" sz="2400" b="1" dirty="0">
                <a:latin typeface="Courier New" panose="02070309020205020404" pitchFamily="49" charset="0"/>
                <a:cs typeface="Courier New" panose="02070309020205020404" pitchFamily="49" charset="0"/>
              </a:rPr>
              <a:t>()</a:t>
            </a:r>
            <a:r>
              <a:rPr lang="en-GB" sz="2400" b="1" dirty="0">
                <a:latin typeface="+mj-lt"/>
                <a:cs typeface="Courier New" panose="02070309020205020404" pitchFamily="49" charset="0"/>
              </a:rPr>
              <a:t> </a:t>
            </a:r>
            <a:r>
              <a:rPr lang="en-GB" sz="2400" dirty="0"/>
              <a:t>which creates a grid-like layout for our app in conjunction with the </a:t>
            </a:r>
            <a:r>
              <a:rPr lang="en-GB" sz="2400" b="1" dirty="0">
                <a:latin typeface="Courier New" panose="02070309020205020404" pitchFamily="49" charset="0"/>
                <a:cs typeface="Courier New" panose="02070309020205020404" pitchFamily="49" charset="0"/>
              </a:rPr>
              <a:t>column()</a:t>
            </a:r>
            <a:r>
              <a:rPr lang="en-GB" sz="2400" b="1" dirty="0">
                <a:latin typeface="+mj-lt"/>
                <a:cs typeface="Courier New" panose="02070309020205020404" pitchFamily="49" charset="0"/>
              </a:rPr>
              <a:t> </a:t>
            </a:r>
            <a:r>
              <a:rPr lang="en-GB" sz="2400" dirty="0"/>
              <a:t>function. </a:t>
            </a:r>
          </a:p>
          <a:p>
            <a:endParaRPr lang="en-GB" sz="2400" dirty="0"/>
          </a:p>
          <a:p>
            <a:r>
              <a:rPr lang="en-GB" sz="2400" dirty="0"/>
              <a:t>We’ve used </a:t>
            </a:r>
            <a:r>
              <a:rPr lang="en-GB" sz="2400" b="1" dirty="0" err="1">
                <a:latin typeface="Courier New" panose="02070309020205020404" pitchFamily="49" charset="0"/>
                <a:cs typeface="Courier New" panose="02070309020205020404" pitchFamily="49" charset="0"/>
              </a:rPr>
              <a:t>radioButtons</a:t>
            </a:r>
            <a:r>
              <a:rPr lang="en-GB" sz="2400" b="1" dirty="0">
                <a:latin typeface="Courier New" panose="02070309020205020404" pitchFamily="49" charset="0"/>
                <a:cs typeface="Courier New" panose="02070309020205020404" pitchFamily="49" charset="0"/>
              </a:rPr>
              <a:t>()</a:t>
            </a:r>
            <a:r>
              <a:rPr lang="en-GB" sz="2400" dirty="0"/>
              <a:t> before, but now we’re also going to add a drop-down menu to select breed using the </a:t>
            </a:r>
            <a:r>
              <a:rPr lang="en-GB" sz="2400" b="1" dirty="0" err="1">
                <a:latin typeface="Courier New" panose="02070309020205020404" pitchFamily="49" charset="0"/>
                <a:cs typeface="Courier New" panose="02070309020205020404" pitchFamily="49" charset="0"/>
              </a:rPr>
              <a:t>selectInput</a:t>
            </a:r>
            <a:r>
              <a:rPr lang="en-GB" sz="2400" b="1" dirty="0">
                <a:latin typeface="Courier New" panose="02070309020205020404" pitchFamily="49" charset="0"/>
                <a:cs typeface="Courier New" panose="02070309020205020404" pitchFamily="49" charset="0"/>
              </a:rPr>
              <a:t>()</a:t>
            </a:r>
            <a:r>
              <a:rPr lang="en-GB" sz="2400" dirty="0"/>
              <a:t> function.</a:t>
            </a:r>
          </a:p>
          <a:p>
            <a:endParaRPr lang="en-GB" sz="2400" dirty="0"/>
          </a:p>
          <a:p>
            <a:r>
              <a:rPr lang="en-GB" sz="2400" dirty="0"/>
              <a:t>As with </a:t>
            </a:r>
            <a:r>
              <a:rPr lang="en-GB" sz="2400" b="1" dirty="0" err="1">
                <a:latin typeface="Courier New" panose="02070309020205020404" pitchFamily="49" charset="0"/>
                <a:cs typeface="Courier New" panose="02070309020205020404" pitchFamily="49" charset="0"/>
              </a:rPr>
              <a:t>radioButtons</a:t>
            </a:r>
            <a:r>
              <a:rPr lang="en-GB" sz="2400" b="1" dirty="0">
                <a:latin typeface="Courier New" panose="02070309020205020404" pitchFamily="49" charset="0"/>
                <a:cs typeface="Courier New" panose="02070309020205020404" pitchFamily="49" charset="0"/>
              </a:rPr>
              <a:t>()</a:t>
            </a:r>
            <a:r>
              <a:rPr lang="en-GB" sz="2400" dirty="0"/>
              <a:t>, the </a:t>
            </a:r>
            <a:r>
              <a:rPr lang="en-GB" sz="2400" b="1" dirty="0" err="1">
                <a:latin typeface="Courier New" panose="02070309020205020404" pitchFamily="49" charset="0"/>
                <a:cs typeface="Courier New" panose="02070309020205020404" pitchFamily="49" charset="0"/>
              </a:rPr>
              <a:t>selectInput</a:t>
            </a:r>
            <a:r>
              <a:rPr lang="en-GB" sz="2400" b="1" dirty="0">
                <a:latin typeface="Courier New" panose="02070309020205020404" pitchFamily="49" charset="0"/>
                <a:cs typeface="Courier New" panose="02070309020205020404" pitchFamily="49" charset="0"/>
              </a:rPr>
              <a:t>()</a:t>
            </a:r>
            <a:r>
              <a:rPr lang="en-GB" sz="2400" dirty="0"/>
              <a:t> function requires three arguments here:</a:t>
            </a:r>
          </a:p>
          <a:p>
            <a:r>
              <a:rPr lang="en-GB" sz="2400" dirty="0"/>
              <a:t>	</a:t>
            </a:r>
            <a:r>
              <a:rPr lang="en-GB" sz="2400" b="1" dirty="0" err="1">
                <a:latin typeface="Courier New" panose="02070309020205020404" pitchFamily="49" charset="0"/>
                <a:cs typeface="Courier New" panose="02070309020205020404" pitchFamily="49" charset="0"/>
              </a:rPr>
              <a:t>selectInput</a:t>
            </a:r>
            <a:r>
              <a:rPr lang="en-GB" sz="2400" b="1" dirty="0">
                <a:latin typeface="Courier New" panose="02070309020205020404" pitchFamily="49" charset="0"/>
                <a:cs typeface="Courier New" panose="02070309020205020404" pitchFamily="49" charset="0"/>
              </a:rPr>
              <a:t>(</a:t>
            </a:r>
            <a:r>
              <a:rPr lang="en-GB" sz="2400" b="1" dirty="0" err="1">
                <a:latin typeface="Courier New" panose="02070309020205020404" pitchFamily="49" charset="0"/>
                <a:cs typeface="Courier New" panose="02070309020205020404" pitchFamily="49" charset="0"/>
              </a:rPr>
              <a:t>inputId</a:t>
            </a:r>
            <a:r>
              <a:rPr lang="en-GB" sz="2400" b="1" dirty="0">
                <a:latin typeface="Courier New" panose="02070309020205020404" pitchFamily="49" charset="0"/>
                <a:cs typeface="Courier New" panose="02070309020205020404" pitchFamily="49" charset="0"/>
              </a:rPr>
              <a:t>, label, choices)</a:t>
            </a:r>
          </a:p>
          <a:p>
            <a:endParaRPr lang="en-GB" sz="2400" b="1" dirty="0"/>
          </a:p>
        </p:txBody>
      </p:sp>
      <p:sp>
        <p:nvSpPr>
          <p:cNvPr id="9" name="TextBox 8"/>
          <p:cNvSpPr txBox="1"/>
          <p:nvPr/>
        </p:nvSpPr>
        <p:spPr>
          <a:xfrm>
            <a:off x="780940" y="2463049"/>
            <a:ext cx="4193777" cy="4411721"/>
          </a:xfrm>
          <a:prstGeom prst="rect">
            <a:avLst/>
          </a:prstGeom>
          <a:solidFill>
            <a:schemeClr val="bg2"/>
          </a:solidFill>
        </p:spPr>
        <p:txBody>
          <a:bodyPr wrap="none" rtlCol="0">
            <a:spAutoFit/>
          </a:bodyPr>
          <a:lstStyle/>
          <a:p>
            <a:r>
              <a:rPr lang="en-GB" sz="1276" b="1" dirty="0">
                <a:solidFill>
                  <a:schemeClr val="accent6">
                    <a:lumMod val="75000"/>
                  </a:schemeClr>
                </a:solidFill>
                <a:latin typeface="Courier New" panose="02070309020205020404" pitchFamily="49" charset="0"/>
                <a:cs typeface="Courier New" panose="02070309020205020404" pitchFamily="49" charset="0"/>
              </a:rPr>
              <a:t>library</a:t>
            </a:r>
            <a:r>
              <a:rPr lang="en-GB" sz="1276" b="1" dirty="0">
                <a:latin typeface="Courier New" panose="02070309020205020404" pitchFamily="49" charset="0"/>
                <a:cs typeface="Courier New" panose="02070309020205020404" pitchFamily="49" charset="0"/>
              </a:rPr>
              <a:t>(shiny)</a:t>
            </a:r>
          </a:p>
          <a:p>
            <a:r>
              <a:rPr lang="en-GB" sz="1276" b="1" dirty="0">
                <a:solidFill>
                  <a:schemeClr val="accent6">
                    <a:lumMod val="75000"/>
                  </a:schemeClr>
                </a:solidFill>
                <a:latin typeface="Courier New" panose="02070309020205020404" pitchFamily="49" charset="0"/>
                <a:cs typeface="Courier New" panose="02070309020205020404" pitchFamily="49" charset="0"/>
              </a:rPr>
              <a:t>library</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tidyveryse</a:t>
            </a:r>
            <a:r>
              <a:rPr lang="en-GB" sz="1276" b="1" dirty="0">
                <a:latin typeface="Courier New" panose="02070309020205020404" pitchFamily="49" charset="0"/>
                <a:cs typeface="Courier New" panose="02070309020205020404" pitchFamily="49" charset="0"/>
              </a:rPr>
              <a:t>)</a:t>
            </a:r>
          </a:p>
          <a:p>
            <a:endParaRPr lang="en-GB" sz="1276" b="1" dirty="0">
              <a:latin typeface="Courier New" panose="02070309020205020404" pitchFamily="49" charset="0"/>
              <a:cs typeface="Courier New" panose="02070309020205020404" pitchFamily="49" charset="0"/>
            </a:endParaRPr>
          </a:p>
          <a:p>
            <a:r>
              <a:rPr lang="en-GB" sz="1276" b="1" dirty="0" err="1">
                <a:latin typeface="Courier New" panose="02070309020205020404" pitchFamily="49" charset="0"/>
                <a:cs typeface="Courier New" panose="02070309020205020404" pitchFamily="49" charset="0"/>
              </a:rPr>
              <a:t>nyc_dogs</a:t>
            </a:r>
            <a:r>
              <a:rPr lang="en-GB" sz="1276" b="1" dirty="0">
                <a:latin typeface="Courier New" panose="02070309020205020404" pitchFamily="49" charset="0"/>
                <a:cs typeface="Courier New" panose="02070309020205020404" pitchFamily="49" charset="0"/>
              </a:rPr>
              <a:t> &lt;- </a:t>
            </a:r>
            <a:r>
              <a:rPr lang="en-GB" sz="1276" b="1" dirty="0" err="1">
                <a:solidFill>
                  <a:schemeClr val="accent6">
                    <a:lumMod val="75000"/>
                  </a:schemeClr>
                </a:solidFill>
                <a:latin typeface="Courier New" panose="02070309020205020404" pitchFamily="49" charset="0"/>
                <a:cs typeface="Courier New" panose="02070309020205020404" pitchFamily="49" charset="0"/>
              </a:rPr>
              <a:t>read_csv</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“data/nyc_dogs.csv”</a:t>
            </a:r>
            <a:r>
              <a:rPr lang="en-GB" sz="1276" b="1" dirty="0">
                <a:latin typeface="Courier New" panose="02070309020205020404" pitchFamily="49" charset="0"/>
                <a:cs typeface="Courier New" panose="02070309020205020404" pitchFamily="49" charset="0"/>
              </a:rPr>
              <a:t>)</a:t>
            </a:r>
          </a:p>
          <a:p>
            <a:endParaRPr lang="en-GB" sz="1276" b="1" dirty="0">
              <a:latin typeface="Courier New" panose="02070309020205020404" pitchFamily="49" charset="0"/>
              <a:cs typeface="Courier New" panose="02070309020205020404" pitchFamily="49" charset="0"/>
            </a:endParaRPr>
          </a:p>
          <a:p>
            <a:r>
              <a:rPr lang="en-GB" sz="1276" b="1" dirty="0" err="1">
                <a:latin typeface="Courier New" panose="02070309020205020404" pitchFamily="49" charset="0"/>
                <a:cs typeface="Courier New" panose="02070309020205020404" pitchFamily="49" charset="0"/>
              </a:rPr>
              <a:t>ui</a:t>
            </a:r>
            <a:r>
              <a:rPr lang="en-GB" sz="1276" b="1" dirty="0">
                <a:latin typeface="Courier New" panose="02070309020205020404" pitchFamily="49" charset="0"/>
                <a:cs typeface="Courier New" panose="02070309020205020404" pitchFamily="49" charset="0"/>
              </a:rPr>
              <a:t> &lt;- </a:t>
            </a:r>
            <a:r>
              <a:rPr lang="en-GB" sz="1276" b="1" dirty="0" err="1">
                <a:solidFill>
                  <a:schemeClr val="accent6">
                    <a:lumMod val="75000"/>
                  </a:schemeClr>
                </a:solidFill>
                <a:latin typeface="Courier New" panose="02070309020205020404" pitchFamily="49" charset="0"/>
                <a:cs typeface="Courier New" panose="02070309020205020404" pitchFamily="49" charset="0"/>
              </a:rPr>
              <a:t>fluidPage</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fluidRow</a:t>
            </a:r>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column</a:t>
            </a:r>
            <a:r>
              <a:rPr lang="en-GB" sz="1276" b="1" dirty="0">
                <a:latin typeface="Courier New" panose="02070309020205020404" pitchFamily="49" charset="0"/>
                <a:cs typeface="Courier New" panose="02070309020205020404" pitchFamily="49" charset="0"/>
              </a:rPr>
              <a:t>(</a:t>
            </a:r>
            <a:r>
              <a:rPr lang="en-GB" sz="1276" b="1" dirty="0">
                <a:solidFill>
                  <a:schemeClr val="accent5">
                    <a:lumMod val="75000"/>
                  </a:schemeClr>
                </a:solidFill>
                <a:latin typeface="Courier New" panose="02070309020205020404" pitchFamily="49" charset="0"/>
                <a:cs typeface="Courier New" panose="02070309020205020404" pitchFamily="49" charset="0"/>
              </a:rPr>
              <a:t>3</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radioButtons</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“gender”</a:t>
            </a:r>
            <a:r>
              <a:rPr lang="en-GB" sz="1276" b="1" dirty="0">
                <a:latin typeface="Courier New" panose="02070309020205020404" pitchFamily="49" charset="0"/>
                <a:cs typeface="Courier New" panose="02070309020205020404" pitchFamily="49" charset="0"/>
              </a:rPr>
              <a:t>,</a:t>
            </a:r>
          </a:p>
          <a:p>
            <a:r>
              <a:rPr lang="en-GB" sz="1276" b="1" dirty="0">
                <a:solidFill>
                  <a:srgbClr val="00B050"/>
                </a:solidFill>
                <a:latin typeface="Courier New" panose="02070309020205020404" pitchFamily="49" charset="0"/>
                <a:cs typeface="Courier New" panose="02070309020205020404" pitchFamily="49" charset="0"/>
              </a:rPr>
              <a:t>       “Male or Female Dogs?”</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choices = c</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“Male”, “Female”</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column</a:t>
            </a:r>
            <a:r>
              <a:rPr lang="en-GB" sz="1276" b="1" dirty="0">
                <a:latin typeface="Courier New" panose="02070309020205020404" pitchFamily="49" charset="0"/>
                <a:cs typeface="Courier New" panose="02070309020205020404" pitchFamily="49" charset="0"/>
              </a:rPr>
              <a:t>(</a:t>
            </a:r>
            <a:r>
              <a:rPr lang="en-GB" sz="1276" b="1" dirty="0">
                <a:solidFill>
                  <a:schemeClr val="accent5">
                    <a:lumMod val="75000"/>
                  </a:schemeClr>
                </a:solidFill>
                <a:latin typeface="Courier New" panose="02070309020205020404" pitchFamily="49" charset="0"/>
                <a:cs typeface="Courier New" panose="02070309020205020404" pitchFamily="49" charset="0"/>
              </a:rPr>
              <a:t>3</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selectInput</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“breed”</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“Which Breed?”</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choices = unique</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nyc_dogs</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breed</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tableOutput</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table_output</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29891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Code Along: creating a functioning Shiny app</a:t>
            </a:r>
            <a:endParaRPr lang="en-GB" sz="3402" dirty="0"/>
          </a:p>
        </p:txBody>
      </p:sp>
      <p:sp>
        <p:nvSpPr>
          <p:cNvPr id="3" name="Content Placeholder 2"/>
          <p:cNvSpPr>
            <a:spLocks noGrp="1"/>
          </p:cNvSpPr>
          <p:nvPr>
            <p:ph idx="1"/>
          </p:nvPr>
        </p:nvSpPr>
        <p:spPr>
          <a:xfrm>
            <a:off x="7177700" y="3404375"/>
            <a:ext cx="3720209" cy="1540704"/>
          </a:xfrm>
        </p:spPr>
        <p:txBody>
          <a:bodyPr>
            <a:noAutofit/>
          </a:bodyPr>
          <a:lstStyle/>
          <a:p>
            <a:r>
              <a:rPr lang="en-GB" sz="2400" dirty="0"/>
              <a:t>We also have to add this new breed filter to the server side, if we want it to function on the app!</a:t>
            </a:r>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859935" y="3146882"/>
            <a:ext cx="4210768" cy="2055691"/>
          </a:xfrm>
          <a:prstGeom prst="rect">
            <a:avLst/>
          </a:prstGeom>
          <a:solidFill>
            <a:schemeClr val="bg2"/>
          </a:solidFill>
        </p:spPr>
        <p:txBody>
          <a:bodyPr wrap="none" rtlCol="0">
            <a:spAutoFit/>
          </a:bodyPr>
          <a:lstStyle/>
          <a:p>
            <a:r>
              <a:rPr lang="en-GB" sz="1276" b="1" dirty="0">
                <a:latin typeface="Courier New" panose="02070309020205020404" pitchFamily="49" charset="0"/>
                <a:cs typeface="Courier New" panose="02070309020205020404" pitchFamily="49" charset="0"/>
              </a:rPr>
              <a:t>server &lt;- </a:t>
            </a:r>
            <a:r>
              <a:rPr lang="en-GB" sz="1276" b="1" dirty="0">
                <a:solidFill>
                  <a:schemeClr val="accent6">
                    <a:lumMod val="75000"/>
                  </a:schemeClr>
                </a:solidFill>
                <a:latin typeface="Courier New" panose="02070309020205020404" pitchFamily="49" charset="0"/>
                <a:cs typeface="Courier New" panose="02070309020205020404" pitchFamily="49" charset="0"/>
              </a:rPr>
              <a:t>function</a:t>
            </a:r>
            <a:r>
              <a:rPr lang="en-GB" sz="1276" b="1" dirty="0">
                <a:latin typeface="Courier New" panose="02070309020205020404" pitchFamily="49" charset="0"/>
                <a:cs typeface="Courier New" panose="02070309020205020404" pitchFamily="49" charset="0"/>
              </a:rPr>
              <a:t>(input, output) {</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output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table_output</a:t>
            </a:r>
            <a:r>
              <a:rPr lang="en-GB" sz="1276" b="1" dirty="0">
                <a:latin typeface="Courier New" panose="02070309020205020404" pitchFamily="49" charset="0"/>
                <a:cs typeface="Courier New" panose="02070309020205020404" pitchFamily="49" charset="0"/>
              </a:rPr>
              <a:t> &lt;- </a:t>
            </a:r>
            <a:r>
              <a:rPr lang="en-GB" sz="1276" b="1" dirty="0" err="1">
                <a:solidFill>
                  <a:schemeClr val="accent6">
                    <a:lumMod val="75000"/>
                  </a:schemeClr>
                </a:solidFill>
                <a:latin typeface="Courier New" panose="02070309020205020404" pitchFamily="49" charset="0"/>
                <a:cs typeface="Courier New" panose="02070309020205020404" pitchFamily="49" charset="0"/>
              </a:rPr>
              <a:t>renderTable</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nyc_dogs</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%&gt;%</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filter</a:t>
            </a:r>
            <a:r>
              <a:rPr lang="en-GB" sz="1276" b="1" dirty="0">
                <a:latin typeface="Courier New" panose="02070309020205020404" pitchFamily="49" charset="0"/>
                <a:cs typeface="Courier New" panose="02070309020205020404" pitchFamily="49" charset="0"/>
              </a:rPr>
              <a:t>(gender </a:t>
            </a:r>
            <a:r>
              <a:rPr lang="en-GB" sz="1276" b="1" dirty="0">
                <a:solidFill>
                  <a:srgbClr val="FF660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input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gender</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%&gt;%</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filter</a:t>
            </a:r>
            <a:r>
              <a:rPr lang="en-GB" sz="1276" b="1" dirty="0">
                <a:latin typeface="Courier New" panose="02070309020205020404" pitchFamily="49" charset="0"/>
                <a:cs typeface="Courier New" panose="02070309020205020404" pitchFamily="49" charset="0"/>
              </a:rPr>
              <a:t>(breed </a:t>
            </a:r>
            <a:r>
              <a:rPr lang="en-GB" sz="1276" b="1" dirty="0">
                <a:solidFill>
                  <a:srgbClr val="FF660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input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breed</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a:t>
            </a:r>
          </a:p>
          <a:p>
            <a:endParaRPr lang="en-GB" sz="1276" b="1" dirty="0">
              <a:latin typeface="Courier New" panose="02070309020205020404" pitchFamily="49" charset="0"/>
              <a:cs typeface="Courier New" panose="02070309020205020404" pitchFamily="49" charset="0"/>
            </a:endParaRPr>
          </a:p>
          <a:p>
            <a:r>
              <a:rPr lang="en-GB" sz="1276" b="1" dirty="0" err="1">
                <a:solidFill>
                  <a:schemeClr val="accent6">
                    <a:lumMod val="75000"/>
                  </a:schemeClr>
                </a:solidFill>
                <a:latin typeface="Courier New" panose="02070309020205020404" pitchFamily="49" charset="0"/>
                <a:cs typeface="Courier New" panose="02070309020205020404" pitchFamily="49" charset="0"/>
              </a:rPr>
              <a:t>shinyApp</a:t>
            </a:r>
            <a:r>
              <a:rPr lang="en-GB" sz="1276" b="1" dirty="0">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ui</a:t>
            </a:r>
            <a:r>
              <a:rPr lang="en-GB" sz="1276" b="1" dirty="0">
                <a:solidFill>
                  <a:schemeClr val="accent6">
                    <a:lumMod val="75000"/>
                  </a:schemeClr>
                </a:solidFill>
                <a:latin typeface="Courier New" panose="02070309020205020404" pitchFamily="49" charset="0"/>
                <a:cs typeface="Courier New" panose="02070309020205020404" pitchFamily="49" charset="0"/>
              </a:rPr>
              <a:t> = </a:t>
            </a:r>
            <a:r>
              <a:rPr lang="en-GB" sz="1276" b="1" dirty="0" err="1">
                <a:latin typeface="Courier New" panose="02070309020205020404" pitchFamily="49" charset="0"/>
                <a:cs typeface="Courier New" panose="02070309020205020404" pitchFamily="49" charset="0"/>
              </a:rPr>
              <a:t>ui</a:t>
            </a:r>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server =</a:t>
            </a:r>
            <a:r>
              <a:rPr lang="en-GB" sz="1276" b="1" dirty="0">
                <a:latin typeface="Courier New" panose="02070309020205020404" pitchFamily="49" charset="0"/>
                <a:cs typeface="Courier New" panose="02070309020205020404" pitchFamily="49" charset="0"/>
              </a:rPr>
              <a:t> server)</a:t>
            </a:r>
          </a:p>
        </p:txBody>
      </p:sp>
    </p:spTree>
    <p:extLst>
      <p:ext uri="{BB962C8B-B14F-4D97-AF65-F5344CB8AC3E}">
        <p14:creationId xmlns:p14="http://schemas.microsoft.com/office/powerpoint/2010/main" val="1755948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Code Along: creating a functioning Shiny app</a:t>
            </a:r>
            <a:endParaRPr lang="en-GB" sz="3402" dirty="0"/>
          </a:p>
        </p:txBody>
      </p:sp>
      <p:sp>
        <p:nvSpPr>
          <p:cNvPr id="3" name="Content Placeholder 2"/>
          <p:cNvSpPr>
            <a:spLocks noGrp="1"/>
          </p:cNvSpPr>
          <p:nvPr>
            <p:ph idx="1"/>
          </p:nvPr>
        </p:nvSpPr>
        <p:spPr>
          <a:xfrm>
            <a:off x="7121282" y="3707493"/>
            <a:ext cx="4153203" cy="2084420"/>
          </a:xfrm>
        </p:spPr>
        <p:txBody>
          <a:bodyPr>
            <a:noAutofit/>
          </a:bodyPr>
          <a:lstStyle/>
          <a:p>
            <a:r>
              <a:rPr lang="en-GB" sz="2400" dirty="0"/>
              <a:t>We now have an app which displays our data table with an option to select the gender of dog, and a drop-down menu to filter by breed.</a:t>
            </a:r>
          </a:p>
        </p:txBody>
      </p:sp>
      <p:pic>
        <p:nvPicPr>
          <p:cNvPr id="4" name="Picture 3"/>
          <p:cNvPicPr>
            <a:picLocks noChangeAspect="1"/>
          </p:cNvPicPr>
          <p:nvPr/>
        </p:nvPicPr>
        <p:blipFill>
          <a:blip r:embed="rId2"/>
          <a:stretch>
            <a:fillRect/>
          </a:stretch>
        </p:blipFill>
        <p:spPr>
          <a:xfrm>
            <a:off x="1696711" y="2349556"/>
            <a:ext cx="5062637" cy="4424744"/>
          </a:xfrm>
          <a:prstGeom prst="rect">
            <a:avLst/>
          </a:prstGeom>
        </p:spPr>
      </p:pic>
      <p:pic>
        <p:nvPicPr>
          <p:cNvPr id="5" name="Picture 4"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076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Exercise: creating a functioning Shiny app</a:t>
            </a:r>
            <a:endParaRPr lang="en-GB" sz="3402" dirty="0"/>
          </a:p>
        </p:txBody>
      </p:sp>
      <p:sp>
        <p:nvSpPr>
          <p:cNvPr id="3" name="Content Placeholder 2"/>
          <p:cNvSpPr>
            <a:spLocks noGrp="1"/>
          </p:cNvSpPr>
          <p:nvPr>
            <p:ph idx="1"/>
          </p:nvPr>
        </p:nvSpPr>
        <p:spPr>
          <a:xfrm>
            <a:off x="1166431" y="2276975"/>
            <a:ext cx="10692289" cy="1307489"/>
          </a:xfrm>
        </p:spPr>
        <p:txBody>
          <a:bodyPr/>
          <a:lstStyle/>
          <a:p>
            <a:pPr>
              <a:buFont typeface="Wingdings" panose="05000000000000000000" pitchFamily="2" charset="2"/>
              <a:buChar char="§"/>
            </a:pPr>
            <a:r>
              <a:rPr lang="en-GB" sz="2400" dirty="0" smtClean="0"/>
              <a:t> Add two more drop-downs to the app we have which allow you to filter for:</a:t>
            </a:r>
          </a:p>
          <a:p>
            <a:pPr lvl="3">
              <a:buFont typeface="Wingdings" panose="05000000000000000000" pitchFamily="2" charset="2"/>
              <a:buChar char="§"/>
            </a:pPr>
            <a:r>
              <a:rPr lang="en-GB" sz="2400" dirty="0"/>
              <a:t>Borough</a:t>
            </a:r>
          </a:p>
          <a:p>
            <a:pPr lvl="3">
              <a:buFont typeface="Wingdings" panose="05000000000000000000" pitchFamily="2" charset="2"/>
              <a:buChar char="§"/>
            </a:pPr>
            <a:r>
              <a:rPr lang="en-GB" sz="2400" dirty="0"/>
              <a:t>Dog colour</a:t>
            </a:r>
          </a:p>
          <a:p>
            <a:pPr lvl="3">
              <a:buFont typeface="Wingdings" panose="05000000000000000000" pitchFamily="2" charset="2"/>
              <a:buChar char="§"/>
            </a:pPr>
            <a:endParaRPr lang="en-GB" sz="2400" dirty="0"/>
          </a:p>
          <a:p>
            <a:pPr marL="602644" lvl="3" indent="0">
              <a:buNone/>
            </a:pPr>
            <a:endParaRPr lang="en-GB" sz="2400"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1166431" y="3699668"/>
            <a:ext cx="10692289" cy="1307489"/>
          </a:xfrm>
          <a:prstGeom prst="rect">
            <a:avLst/>
          </a:prstGeom>
        </p:spPr>
        <p:txBody>
          <a:bodyPr vert="horz" lIns="0" tIns="48601" rIns="0" bIns="48601"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GB" sz="2400" dirty="0"/>
              <a:t> Have a look at </a:t>
            </a:r>
            <a:r>
              <a:rPr lang="en-GB" sz="2400" dirty="0">
                <a:hlinkClick r:id="rId3"/>
              </a:rPr>
              <a:t>https://shiny.rstudio.com/gallery/widget-gallery.html</a:t>
            </a:r>
            <a:r>
              <a:rPr lang="en-GB" sz="2400" dirty="0"/>
              <a:t> to see the types of widgets available to use in Shiny apps</a:t>
            </a:r>
          </a:p>
          <a:p>
            <a:pPr lvl="3">
              <a:buFont typeface="Wingdings" panose="05000000000000000000" pitchFamily="2" charset="2"/>
              <a:buChar char="§"/>
            </a:pPr>
            <a:endParaRPr lang="en-GB" sz="2400" dirty="0"/>
          </a:p>
          <a:p>
            <a:pPr marL="602644" lvl="3" indent="0">
              <a:buNone/>
            </a:pPr>
            <a:endParaRPr lang="en-GB" sz="2400" dirty="0"/>
          </a:p>
        </p:txBody>
      </p:sp>
    </p:spTree>
    <p:extLst>
      <p:ext uri="{BB962C8B-B14F-4D97-AF65-F5344CB8AC3E}">
        <p14:creationId xmlns:p14="http://schemas.microsoft.com/office/powerpoint/2010/main" val="29578681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Answer: creating a functioning Shiny app</a:t>
            </a:r>
            <a:endParaRPr lang="en-GB" sz="3402"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flipH="1">
            <a:off x="5514042" y="2895208"/>
            <a:ext cx="4153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929360" y="2638616"/>
            <a:ext cx="458780" cy="461665"/>
          </a:xfrm>
          <a:prstGeom prst="rect">
            <a:avLst/>
          </a:prstGeom>
          <a:noFill/>
        </p:spPr>
        <p:txBody>
          <a:bodyPr wrap="none" rtlCol="0">
            <a:spAutoFit/>
          </a:bodyPr>
          <a:lstStyle/>
          <a:p>
            <a:r>
              <a:rPr lang="en-GB" sz="2400" dirty="0"/>
              <a:t>UI</a:t>
            </a:r>
          </a:p>
        </p:txBody>
      </p:sp>
      <p:cxnSp>
        <p:nvCxnSpPr>
          <p:cNvPr id="16" name="Straight Arrow Connector 15"/>
          <p:cNvCxnSpPr/>
          <p:nvPr/>
        </p:nvCxnSpPr>
        <p:spPr>
          <a:xfrm>
            <a:off x="7237178" y="3864541"/>
            <a:ext cx="406483" cy="0"/>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269631" y="3623660"/>
            <a:ext cx="987643" cy="461665"/>
          </a:xfrm>
          <a:prstGeom prst="rect">
            <a:avLst/>
          </a:prstGeom>
          <a:noFill/>
        </p:spPr>
        <p:txBody>
          <a:bodyPr wrap="none" rtlCol="0">
            <a:spAutoFit/>
          </a:bodyPr>
          <a:lstStyle/>
          <a:p>
            <a:r>
              <a:rPr lang="en-GB" sz="2400" dirty="0"/>
              <a:t>Server</a:t>
            </a:r>
          </a:p>
        </p:txBody>
      </p:sp>
      <p:sp>
        <p:nvSpPr>
          <p:cNvPr id="13" name="TextBox 12"/>
          <p:cNvSpPr txBox="1"/>
          <p:nvPr/>
        </p:nvSpPr>
        <p:spPr>
          <a:xfrm>
            <a:off x="1131429" y="2199154"/>
            <a:ext cx="4323701" cy="4950201"/>
          </a:xfrm>
          <a:prstGeom prst="rect">
            <a:avLst/>
          </a:prstGeom>
          <a:solidFill>
            <a:schemeClr val="bg2"/>
          </a:solidFill>
        </p:spPr>
        <p:txBody>
          <a:bodyPr wrap="square" rtlCol="0">
            <a:spAutoFit/>
          </a:bodyPr>
          <a:lstStyle/>
          <a:p>
            <a:r>
              <a:rPr lang="en-GB" sz="1169" b="1" dirty="0" err="1">
                <a:latin typeface="Courier New" panose="02070309020205020404" pitchFamily="49" charset="0"/>
                <a:cs typeface="Courier New" panose="02070309020205020404" pitchFamily="49" charset="0"/>
              </a:rPr>
              <a:t>ui</a:t>
            </a:r>
            <a:r>
              <a:rPr lang="en-GB" sz="1169" b="1" dirty="0">
                <a:latin typeface="Courier New" panose="02070309020205020404" pitchFamily="49" charset="0"/>
                <a:cs typeface="Courier New" panose="02070309020205020404" pitchFamily="49" charset="0"/>
              </a:rPr>
              <a:t> &lt;- </a:t>
            </a:r>
            <a:r>
              <a:rPr lang="en-GB" sz="1169" b="1" dirty="0" err="1">
                <a:solidFill>
                  <a:schemeClr val="accent6">
                    <a:lumMod val="75000"/>
                  </a:schemeClr>
                </a:solidFill>
                <a:latin typeface="Courier New" panose="02070309020205020404" pitchFamily="49" charset="0"/>
                <a:cs typeface="Courier New" panose="02070309020205020404" pitchFamily="49" charset="0"/>
              </a:rPr>
              <a:t>fluidPage</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p>
          <a:p>
            <a:r>
              <a:rPr lang="en-GB" sz="1169" b="1" dirty="0">
                <a:latin typeface="Courier New" panose="02070309020205020404" pitchFamily="49" charset="0"/>
                <a:cs typeface="Courier New" panose="02070309020205020404" pitchFamily="49" charset="0"/>
              </a:rPr>
              <a:t>  </a:t>
            </a:r>
            <a:r>
              <a:rPr lang="en-GB" sz="1169" b="1" dirty="0" err="1">
                <a:solidFill>
                  <a:schemeClr val="accent6">
                    <a:lumMod val="75000"/>
                  </a:schemeClr>
                </a:solidFill>
                <a:latin typeface="Courier New" panose="02070309020205020404" pitchFamily="49" charset="0"/>
                <a:cs typeface="Courier New" panose="02070309020205020404" pitchFamily="49" charset="0"/>
              </a:rPr>
              <a:t>fluidRow</a:t>
            </a:r>
            <a:r>
              <a:rPr lang="en-GB" sz="1169" b="1" dirty="0">
                <a:latin typeface="Courier New" panose="02070309020205020404" pitchFamily="49" charset="0"/>
                <a:cs typeface="Courier New" panose="02070309020205020404" pitchFamily="49" charset="0"/>
              </a:rPr>
              <a:t>(   </a:t>
            </a:r>
          </a:p>
          <a:p>
            <a:r>
              <a:rPr lang="en-GB" sz="1169" b="1" dirty="0">
                <a:latin typeface="Courier New" panose="02070309020205020404" pitchFamily="49" charset="0"/>
                <a:cs typeface="Courier New" panose="02070309020205020404" pitchFamily="49" charset="0"/>
              </a:rPr>
              <a:t>    </a:t>
            </a:r>
            <a:r>
              <a:rPr lang="en-GB" sz="1169" b="1" dirty="0">
                <a:solidFill>
                  <a:schemeClr val="accent6">
                    <a:lumMod val="75000"/>
                  </a:schemeClr>
                </a:solidFill>
                <a:latin typeface="Courier New" panose="02070309020205020404" pitchFamily="49" charset="0"/>
                <a:cs typeface="Courier New" panose="02070309020205020404" pitchFamily="49" charset="0"/>
              </a:rPr>
              <a:t>column</a:t>
            </a:r>
            <a:r>
              <a:rPr lang="en-GB" sz="1169" b="1" dirty="0">
                <a:latin typeface="Courier New" panose="02070309020205020404" pitchFamily="49" charset="0"/>
                <a:cs typeface="Courier New" panose="02070309020205020404" pitchFamily="49" charset="0"/>
              </a:rPr>
              <a:t>(</a:t>
            </a:r>
            <a:r>
              <a:rPr lang="en-GB" sz="1169" b="1" dirty="0">
                <a:solidFill>
                  <a:schemeClr val="accent5">
                    <a:lumMod val="75000"/>
                  </a:schemeClr>
                </a:solidFill>
                <a:latin typeface="Courier New" panose="02070309020205020404" pitchFamily="49" charset="0"/>
                <a:cs typeface="Courier New" panose="02070309020205020404" pitchFamily="49" charset="0"/>
              </a:rPr>
              <a:t>3</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r>
              <a:rPr lang="en-GB" sz="1169" b="1" dirty="0" err="1">
                <a:solidFill>
                  <a:schemeClr val="accent6">
                    <a:lumMod val="75000"/>
                  </a:schemeClr>
                </a:solidFill>
                <a:latin typeface="Courier New" panose="02070309020205020404" pitchFamily="49" charset="0"/>
                <a:cs typeface="Courier New" panose="02070309020205020404" pitchFamily="49" charset="0"/>
              </a:rPr>
              <a:t>radioButtons</a:t>
            </a:r>
            <a:r>
              <a:rPr lang="en-GB" sz="1169" b="1" dirty="0">
                <a:latin typeface="Courier New" panose="02070309020205020404" pitchFamily="49" charset="0"/>
                <a:cs typeface="Courier New" panose="02070309020205020404" pitchFamily="49" charset="0"/>
              </a:rPr>
              <a:t>(</a:t>
            </a:r>
            <a:r>
              <a:rPr lang="en-GB" sz="1169" b="1" dirty="0">
                <a:solidFill>
                  <a:srgbClr val="00B050"/>
                </a:solidFill>
                <a:latin typeface="Courier New" panose="02070309020205020404" pitchFamily="49" charset="0"/>
                <a:cs typeface="Courier New" panose="02070309020205020404" pitchFamily="49" charset="0"/>
              </a:rPr>
              <a:t>“gender”</a:t>
            </a:r>
            <a:r>
              <a:rPr lang="en-GB" sz="1169" b="1" dirty="0">
                <a:latin typeface="Courier New" panose="02070309020205020404" pitchFamily="49" charset="0"/>
                <a:cs typeface="Courier New" panose="02070309020205020404" pitchFamily="49" charset="0"/>
              </a:rPr>
              <a:t>,</a:t>
            </a:r>
          </a:p>
          <a:p>
            <a:r>
              <a:rPr lang="en-GB" sz="1169" b="1" dirty="0">
                <a:solidFill>
                  <a:srgbClr val="00B050"/>
                </a:solidFill>
                <a:latin typeface="Courier New" panose="02070309020205020404" pitchFamily="49" charset="0"/>
                <a:cs typeface="Courier New" panose="02070309020205020404" pitchFamily="49" charset="0"/>
              </a:rPr>
              <a:t>       “Male or Female Dogs?”</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r>
              <a:rPr lang="en-GB" sz="1169" b="1" dirty="0">
                <a:solidFill>
                  <a:schemeClr val="accent6">
                    <a:lumMod val="75000"/>
                  </a:schemeClr>
                </a:solidFill>
                <a:latin typeface="Courier New" panose="02070309020205020404" pitchFamily="49" charset="0"/>
                <a:cs typeface="Courier New" panose="02070309020205020404" pitchFamily="49" charset="0"/>
              </a:rPr>
              <a:t>choices = c</a:t>
            </a:r>
            <a:r>
              <a:rPr lang="en-GB" sz="1169" b="1" dirty="0">
                <a:latin typeface="Courier New" panose="02070309020205020404" pitchFamily="49" charset="0"/>
                <a:cs typeface="Courier New" panose="02070309020205020404" pitchFamily="49" charset="0"/>
              </a:rPr>
              <a:t>(</a:t>
            </a:r>
            <a:r>
              <a:rPr lang="en-GB" sz="1169" b="1" dirty="0">
                <a:solidFill>
                  <a:srgbClr val="00B050"/>
                </a:solidFill>
                <a:latin typeface="Courier New" panose="02070309020205020404" pitchFamily="49" charset="0"/>
                <a:cs typeface="Courier New" panose="02070309020205020404" pitchFamily="49" charset="0"/>
              </a:rPr>
              <a:t>“Male”, “Female”</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p>
          <a:p>
            <a:r>
              <a:rPr lang="en-GB" sz="1169" b="1" dirty="0">
                <a:latin typeface="Courier New" panose="02070309020205020404" pitchFamily="49" charset="0"/>
                <a:cs typeface="Courier New" panose="02070309020205020404" pitchFamily="49" charset="0"/>
              </a:rPr>
              <a:t>    </a:t>
            </a:r>
            <a:r>
              <a:rPr lang="en-GB" sz="1169" b="1" dirty="0">
                <a:solidFill>
                  <a:schemeClr val="accent6">
                    <a:lumMod val="75000"/>
                  </a:schemeClr>
                </a:solidFill>
                <a:latin typeface="Courier New" panose="02070309020205020404" pitchFamily="49" charset="0"/>
                <a:cs typeface="Courier New" panose="02070309020205020404" pitchFamily="49" charset="0"/>
              </a:rPr>
              <a:t>column</a:t>
            </a:r>
            <a:r>
              <a:rPr lang="en-GB" sz="1169" b="1" dirty="0">
                <a:latin typeface="Courier New" panose="02070309020205020404" pitchFamily="49" charset="0"/>
                <a:cs typeface="Courier New" panose="02070309020205020404" pitchFamily="49" charset="0"/>
              </a:rPr>
              <a:t>(</a:t>
            </a:r>
            <a:r>
              <a:rPr lang="en-GB" sz="1169" b="1" dirty="0">
                <a:solidFill>
                  <a:schemeClr val="accent5">
                    <a:lumMod val="75000"/>
                  </a:schemeClr>
                </a:solidFill>
                <a:latin typeface="Courier New" panose="02070309020205020404" pitchFamily="49" charset="0"/>
                <a:cs typeface="Courier New" panose="02070309020205020404" pitchFamily="49" charset="0"/>
              </a:rPr>
              <a:t>3</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r>
              <a:rPr lang="en-GB" sz="1169" b="1" dirty="0" err="1">
                <a:solidFill>
                  <a:schemeClr val="accent6">
                    <a:lumMod val="75000"/>
                  </a:schemeClr>
                </a:solidFill>
                <a:latin typeface="Courier New" panose="02070309020205020404" pitchFamily="49" charset="0"/>
                <a:cs typeface="Courier New" panose="02070309020205020404" pitchFamily="49" charset="0"/>
              </a:rPr>
              <a:t>selectInput</a:t>
            </a:r>
            <a:r>
              <a:rPr lang="en-GB" sz="1169" b="1" dirty="0">
                <a:latin typeface="Courier New" panose="02070309020205020404" pitchFamily="49" charset="0"/>
                <a:cs typeface="Courier New" panose="02070309020205020404" pitchFamily="49" charset="0"/>
              </a:rPr>
              <a:t>(</a:t>
            </a:r>
            <a:r>
              <a:rPr lang="en-GB" sz="1169" b="1" dirty="0">
                <a:solidFill>
                  <a:srgbClr val="00B050"/>
                </a:solidFill>
                <a:latin typeface="Courier New" panose="02070309020205020404" pitchFamily="49" charset="0"/>
                <a:cs typeface="Courier New" panose="02070309020205020404" pitchFamily="49" charset="0"/>
              </a:rPr>
              <a:t>“breed”</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r>
              <a:rPr lang="en-GB" sz="1169" b="1" dirty="0">
                <a:solidFill>
                  <a:srgbClr val="00B050"/>
                </a:solidFill>
                <a:latin typeface="Courier New" panose="02070309020205020404" pitchFamily="49" charset="0"/>
                <a:cs typeface="Courier New" panose="02070309020205020404" pitchFamily="49" charset="0"/>
              </a:rPr>
              <a:t>“Which Breed?”</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r>
              <a:rPr lang="en-GB" sz="1169" b="1" dirty="0">
                <a:solidFill>
                  <a:schemeClr val="accent6">
                    <a:lumMod val="75000"/>
                  </a:schemeClr>
                </a:solidFill>
                <a:latin typeface="Courier New" panose="02070309020205020404" pitchFamily="49" charset="0"/>
                <a:cs typeface="Courier New" panose="02070309020205020404" pitchFamily="49" charset="0"/>
              </a:rPr>
              <a:t>choices = unique</a:t>
            </a:r>
            <a:r>
              <a:rPr lang="en-GB" sz="1169" b="1" dirty="0">
                <a:latin typeface="Courier New" panose="02070309020205020404" pitchFamily="49" charset="0"/>
                <a:cs typeface="Courier New" panose="02070309020205020404" pitchFamily="49" charset="0"/>
              </a:rPr>
              <a:t>(</a:t>
            </a:r>
            <a:r>
              <a:rPr lang="en-GB" sz="1169" b="1" dirty="0" err="1">
                <a:latin typeface="Courier New" panose="02070309020205020404" pitchFamily="49" charset="0"/>
                <a:cs typeface="Courier New" panose="02070309020205020404" pitchFamily="49" charset="0"/>
              </a:rPr>
              <a:t>nyc_dogs</a:t>
            </a:r>
            <a:r>
              <a:rPr lang="en-GB" sz="1169" b="1" dirty="0" err="1">
                <a:solidFill>
                  <a:srgbClr val="FF6600"/>
                </a:solidFill>
                <a:latin typeface="Courier New" panose="02070309020205020404" pitchFamily="49" charset="0"/>
                <a:cs typeface="Courier New" panose="02070309020205020404" pitchFamily="49" charset="0"/>
              </a:rPr>
              <a:t>$</a:t>
            </a:r>
            <a:r>
              <a:rPr lang="en-GB" sz="1169" b="1" dirty="0" err="1">
                <a:latin typeface="Courier New" panose="02070309020205020404" pitchFamily="49" charset="0"/>
                <a:cs typeface="Courier New" panose="02070309020205020404" pitchFamily="49" charset="0"/>
              </a:rPr>
              <a:t>breed</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p>
          <a:p>
            <a:r>
              <a:rPr lang="en-GB" sz="1169" b="1" dirty="0">
                <a:solidFill>
                  <a:schemeClr val="accent6">
                    <a:lumMod val="75000"/>
                  </a:schemeClr>
                </a:solidFill>
                <a:latin typeface="Courier New" panose="02070309020205020404" pitchFamily="49" charset="0"/>
                <a:cs typeface="Courier New" panose="02070309020205020404" pitchFamily="49" charset="0"/>
              </a:rPr>
              <a:t>    column</a:t>
            </a:r>
            <a:r>
              <a:rPr lang="en-GB" sz="1169" b="1" dirty="0">
                <a:latin typeface="Courier New" panose="02070309020205020404" pitchFamily="49" charset="0"/>
                <a:cs typeface="Courier New" panose="02070309020205020404" pitchFamily="49" charset="0"/>
              </a:rPr>
              <a:t>(</a:t>
            </a:r>
            <a:r>
              <a:rPr lang="en-GB" sz="1169" b="1" dirty="0">
                <a:solidFill>
                  <a:schemeClr val="accent5">
                    <a:lumMod val="75000"/>
                  </a:schemeClr>
                </a:solidFill>
                <a:latin typeface="Courier New" panose="02070309020205020404" pitchFamily="49" charset="0"/>
                <a:cs typeface="Courier New" panose="02070309020205020404" pitchFamily="49" charset="0"/>
              </a:rPr>
              <a:t>3</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r>
              <a:rPr lang="en-GB" sz="1169" b="1" dirty="0" err="1">
                <a:solidFill>
                  <a:schemeClr val="accent6">
                    <a:lumMod val="75000"/>
                  </a:schemeClr>
                </a:solidFill>
                <a:latin typeface="Courier New" panose="02070309020205020404" pitchFamily="49" charset="0"/>
                <a:cs typeface="Courier New" panose="02070309020205020404" pitchFamily="49" charset="0"/>
              </a:rPr>
              <a:t>selectInput</a:t>
            </a:r>
            <a:r>
              <a:rPr lang="en-GB" sz="1169" b="1" dirty="0">
                <a:latin typeface="Courier New" panose="02070309020205020404" pitchFamily="49" charset="0"/>
                <a:cs typeface="Courier New" panose="02070309020205020404" pitchFamily="49" charset="0"/>
              </a:rPr>
              <a:t>(</a:t>
            </a:r>
            <a:r>
              <a:rPr lang="en-GB" sz="1169" b="1" dirty="0">
                <a:solidFill>
                  <a:srgbClr val="00B050"/>
                </a:solidFill>
                <a:latin typeface="Courier New" panose="02070309020205020404" pitchFamily="49" charset="0"/>
                <a:cs typeface="Courier New" panose="02070309020205020404" pitchFamily="49" charset="0"/>
              </a:rPr>
              <a:t>“borough”</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r>
              <a:rPr lang="en-GB" sz="1169" b="1" dirty="0">
                <a:solidFill>
                  <a:srgbClr val="00B050"/>
                </a:solidFill>
                <a:latin typeface="Courier New" panose="02070309020205020404" pitchFamily="49" charset="0"/>
                <a:cs typeface="Courier New" panose="02070309020205020404" pitchFamily="49" charset="0"/>
              </a:rPr>
              <a:t>“Which Borough?”</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r>
              <a:rPr lang="en-GB" sz="1169" b="1" dirty="0">
                <a:solidFill>
                  <a:schemeClr val="accent6">
                    <a:lumMod val="75000"/>
                  </a:schemeClr>
                </a:solidFill>
                <a:latin typeface="Courier New" panose="02070309020205020404" pitchFamily="49" charset="0"/>
                <a:cs typeface="Courier New" panose="02070309020205020404" pitchFamily="49" charset="0"/>
              </a:rPr>
              <a:t>choices = unique</a:t>
            </a:r>
            <a:r>
              <a:rPr lang="en-GB" sz="1169" b="1" dirty="0">
                <a:latin typeface="Courier New" panose="02070309020205020404" pitchFamily="49" charset="0"/>
                <a:cs typeface="Courier New" panose="02070309020205020404" pitchFamily="49" charset="0"/>
              </a:rPr>
              <a:t>(</a:t>
            </a:r>
            <a:r>
              <a:rPr lang="en-GB" sz="1169" b="1" dirty="0" err="1">
                <a:latin typeface="Courier New" panose="02070309020205020404" pitchFamily="49" charset="0"/>
                <a:cs typeface="Courier New" panose="02070309020205020404" pitchFamily="49" charset="0"/>
              </a:rPr>
              <a:t>nyc_dogs</a:t>
            </a:r>
            <a:r>
              <a:rPr lang="en-GB" sz="1169" b="1" dirty="0" err="1">
                <a:solidFill>
                  <a:srgbClr val="FF6600"/>
                </a:solidFill>
                <a:latin typeface="Courier New" panose="02070309020205020404" pitchFamily="49" charset="0"/>
                <a:cs typeface="Courier New" panose="02070309020205020404" pitchFamily="49" charset="0"/>
              </a:rPr>
              <a:t>$</a:t>
            </a:r>
            <a:r>
              <a:rPr lang="en-GB" sz="1169" b="1" dirty="0" err="1">
                <a:latin typeface="Courier New" panose="02070309020205020404" pitchFamily="49" charset="0"/>
                <a:cs typeface="Courier New" panose="02070309020205020404" pitchFamily="49" charset="0"/>
              </a:rPr>
              <a:t>borough</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p>
          <a:p>
            <a:r>
              <a:rPr lang="en-GB" sz="1169" b="1" dirty="0">
                <a:solidFill>
                  <a:schemeClr val="accent6">
                    <a:lumMod val="75000"/>
                  </a:schemeClr>
                </a:solidFill>
                <a:latin typeface="Courier New" panose="02070309020205020404" pitchFamily="49" charset="0"/>
                <a:cs typeface="Courier New" panose="02070309020205020404" pitchFamily="49" charset="0"/>
              </a:rPr>
              <a:t>    column</a:t>
            </a:r>
            <a:r>
              <a:rPr lang="en-GB" sz="1169" b="1" dirty="0">
                <a:latin typeface="Courier New" panose="02070309020205020404" pitchFamily="49" charset="0"/>
                <a:cs typeface="Courier New" panose="02070309020205020404" pitchFamily="49" charset="0"/>
              </a:rPr>
              <a:t>(</a:t>
            </a:r>
            <a:r>
              <a:rPr lang="en-GB" sz="1169" b="1" dirty="0">
                <a:solidFill>
                  <a:schemeClr val="accent5">
                    <a:lumMod val="75000"/>
                  </a:schemeClr>
                </a:solidFill>
                <a:latin typeface="Courier New" panose="02070309020205020404" pitchFamily="49" charset="0"/>
                <a:cs typeface="Courier New" panose="02070309020205020404" pitchFamily="49" charset="0"/>
              </a:rPr>
              <a:t>3</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r>
              <a:rPr lang="en-GB" sz="1169" b="1" dirty="0" err="1">
                <a:solidFill>
                  <a:schemeClr val="accent6">
                    <a:lumMod val="75000"/>
                  </a:schemeClr>
                </a:solidFill>
                <a:latin typeface="Courier New" panose="02070309020205020404" pitchFamily="49" charset="0"/>
                <a:cs typeface="Courier New" panose="02070309020205020404" pitchFamily="49" charset="0"/>
              </a:rPr>
              <a:t>selectInput</a:t>
            </a:r>
            <a:r>
              <a:rPr lang="en-GB" sz="1169" b="1" dirty="0">
                <a:latin typeface="Courier New" panose="02070309020205020404" pitchFamily="49" charset="0"/>
                <a:cs typeface="Courier New" panose="02070309020205020404" pitchFamily="49" charset="0"/>
              </a:rPr>
              <a:t>(</a:t>
            </a:r>
            <a:r>
              <a:rPr lang="en-GB" sz="1169" b="1" dirty="0">
                <a:solidFill>
                  <a:srgbClr val="00B050"/>
                </a:solidFill>
                <a:latin typeface="Courier New" panose="02070309020205020404" pitchFamily="49" charset="0"/>
                <a:cs typeface="Courier New" panose="02070309020205020404" pitchFamily="49" charset="0"/>
              </a:rPr>
              <a:t>“colour”</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r>
              <a:rPr lang="en-GB" sz="1169" b="1" dirty="0">
                <a:solidFill>
                  <a:srgbClr val="00B050"/>
                </a:solidFill>
                <a:latin typeface="Courier New" panose="02070309020205020404" pitchFamily="49" charset="0"/>
                <a:cs typeface="Courier New" panose="02070309020205020404" pitchFamily="49" charset="0"/>
              </a:rPr>
              <a:t>“Which Colour?”</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r>
              <a:rPr lang="en-GB" sz="1169" b="1" dirty="0">
                <a:solidFill>
                  <a:schemeClr val="accent6">
                    <a:lumMod val="75000"/>
                  </a:schemeClr>
                </a:solidFill>
                <a:latin typeface="Courier New" panose="02070309020205020404" pitchFamily="49" charset="0"/>
                <a:cs typeface="Courier New" panose="02070309020205020404" pitchFamily="49" charset="0"/>
              </a:rPr>
              <a:t>choices = unique</a:t>
            </a:r>
            <a:r>
              <a:rPr lang="en-GB" sz="1169" b="1" dirty="0">
                <a:latin typeface="Courier New" panose="02070309020205020404" pitchFamily="49" charset="0"/>
                <a:cs typeface="Courier New" panose="02070309020205020404" pitchFamily="49" charset="0"/>
              </a:rPr>
              <a:t>(</a:t>
            </a:r>
            <a:r>
              <a:rPr lang="en-GB" sz="1169" b="1" dirty="0" err="1">
                <a:latin typeface="Courier New" panose="02070309020205020404" pitchFamily="49" charset="0"/>
                <a:cs typeface="Courier New" panose="02070309020205020404" pitchFamily="49" charset="0"/>
              </a:rPr>
              <a:t>nyc_dogs</a:t>
            </a:r>
            <a:r>
              <a:rPr lang="en-GB" sz="1169" b="1" dirty="0" err="1">
                <a:solidFill>
                  <a:srgbClr val="FF6600"/>
                </a:solidFill>
                <a:latin typeface="Courier New" panose="02070309020205020404" pitchFamily="49" charset="0"/>
                <a:cs typeface="Courier New" panose="02070309020205020404" pitchFamily="49" charset="0"/>
              </a:rPr>
              <a:t>$</a:t>
            </a:r>
            <a:r>
              <a:rPr lang="en-GB" sz="1169" b="1" dirty="0" err="1">
                <a:latin typeface="Courier New" panose="02070309020205020404" pitchFamily="49" charset="0"/>
                <a:cs typeface="Courier New" panose="02070309020205020404" pitchFamily="49" charset="0"/>
              </a:rPr>
              <a:t>colour</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p>
          <a:p>
            <a:r>
              <a:rPr lang="en-GB" sz="1169" b="1" dirty="0">
                <a:latin typeface="Courier New" panose="02070309020205020404" pitchFamily="49" charset="0"/>
                <a:cs typeface="Courier New" panose="02070309020205020404" pitchFamily="49" charset="0"/>
              </a:rPr>
              <a:t>  ),</a:t>
            </a:r>
          </a:p>
          <a:p>
            <a:endParaRPr lang="en-GB" sz="1169" b="1" dirty="0">
              <a:latin typeface="Courier New" panose="02070309020205020404" pitchFamily="49" charset="0"/>
              <a:cs typeface="Courier New" panose="02070309020205020404" pitchFamily="49" charset="0"/>
            </a:endParaRPr>
          </a:p>
          <a:p>
            <a:r>
              <a:rPr lang="en-GB" sz="1169" b="1" dirty="0">
                <a:latin typeface="Courier New" panose="02070309020205020404" pitchFamily="49" charset="0"/>
                <a:cs typeface="Courier New" panose="02070309020205020404" pitchFamily="49" charset="0"/>
              </a:rPr>
              <a:t>   </a:t>
            </a:r>
            <a:r>
              <a:rPr lang="en-GB" sz="1169" b="1" dirty="0" err="1">
                <a:solidFill>
                  <a:schemeClr val="accent6">
                    <a:lumMod val="75000"/>
                  </a:schemeClr>
                </a:solidFill>
                <a:latin typeface="Courier New" panose="02070309020205020404" pitchFamily="49" charset="0"/>
                <a:cs typeface="Courier New" panose="02070309020205020404" pitchFamily="49" charset="0"/>
              </a:rPr>
              <a:t>tableOutput</a:t>
            </a:r>
            <a:r>
              <a:rPr lang="en-GB" sz="1169" b="1" dirty="0">
                <a:latin typeface="Courier New" panose="02070309020205020404" pitchFamily="49" charset="0"/>
                <a:cs typeface="Courier New" panose="02070309020205020404" pitchFamily="49" charset="0"/>
              </a:rPr>
              <a:t>(</a:t>
            </a:r>
            <a:r>
              <a:rPr lang="en-GB" sz="1169" b="1" dirty="0">
                <a:solidFill>
                  <a:srgbClr val="00B050"/>
                </a:solidFill>
                <a:latin typeface="Courier New" panose="02070309020205020404" pitchFamily="49" charset="0"/>
                <a:cs typeface="Courier New" panose="02070309020205020404" pitchFamily="49" charset="0"/>
              </a:rPr>
              <a:t>“</a:t>
            </a:r>
            <a:r>
              <a:rPr lang="en-GB" sz="1169" b="1" dirty="0" err="1">
                <a:solidFill>
                  <a:srgbClr val="00B050"/>
                </a:solidFill>
                <a:latin typeface="Courier New" panose="02070309020205020404" pitchFamily="49" charset="0"/>
                <a:cs typeface="Courier New" panose="02070309020205020404" pitchFamily="49" charset="0"/>
              </a:rPr>
              <a:t>table_output</a:t>
            </a:r>
            <a:r>
              <a:rPr lang="en-GB" sz="1169" b="1" dirty="0">
                <a:solidFill>
                  <a:srgbClr val="00B050"/>
                </a:solidFill>
                <a:latin typeface="Courier New" panose="02070309020205020404" pitchFamily="49" charset="0"/>
                <a:cs typeface="Courier New" panose="02070309020205020404" pitchFamily="49" charset="0"/>
              </a:rPr>
              <a:t>”</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a:t>
            </a:r>
          </a:p>
        </p:txBody>
      </p:sp>
      <p:sp>
        <p:nvSpPr>
          <p:cNvPr id="14" name="TextBox 13"/>
          <p:cNvSpPr txBox="1"/>
          <p:nvPr/>
        </p:nvSpPr>
        <p:spPr>
          <a:xfrm>
            <a:off x="7702571" y="3450591"/>
            <a:ext cx="4362092" cy="2448363"/>
          </a:xfrm>
          <a:prstGeom prst="rect">
            <a:avLst/>
          </a:prstGeom>
          <a:solidFill>
            <a:schemeClr val="bg2"/>
          </a:solidFill>
        </p:spPr>
        <p:txBody>
          <a:bodyPr wrap="none" rtlCol="0">
            <a:spAutoFit/>
          </a:bodyPr>
          <a:lstStyle/>
          <a:p>
            <a:r>
              <a:rPr lang="en-GB" sz="1276" b="1" dirty="0">
                <a:latin typeface="Courier New" panose="02070309020205020404" pitchFamily="49" charset="0"/>
                <a:cs typeface="Courier New" panose="02070309020205020404" pitchFamily="49" charset="0"/>
              </a:rPr>
              <a:t>server &lt;- </a:t>
            </a:r>
            <a:r>
              <a:rPr lang="en-GB" sz="1276" b="1" dirty="0">
                <a:solidFill>
                  <a:schemeClr val="accent6">
                    <a:lumMod val="75000"/>
                  </a:schemeClr>
                </a:solidFill>
                <a:latin typeface="Courier New" panose="02070309020205020404" pitchFamily="49" charset="0"/>
                <a:cs typeface="Courier New" panose="02070309020205020404" pitchFamily="49" charset="0"/>
              </a:rPr>
              <a:t>function</a:t>
            </a:r>
            <a:r>
              <a:rPr lang="en-GB" sz="1276" b="1" dirty="0">
                <a:latin typeface="Courier New" panose="02070309020205020404" pitchFamily="49" charset="0"/>
                <a:cs typeface="Courier New" panose="02070309020205020404" pitchFamily="49" charset="0"/>
              </a:rPr>
              <a:t>(input, output) {</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output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table_output</a:t>
            </a:r>
            <a:r>
              <a:rPr lang="en-GB" sz="1276" b="1" dirty="0">
                <a:latin typeface="Courier New" panose="02070309020205020404" pitchFamily="49" charset="0"/>
                <a:cs typeface="Courier New" panose="02070309020205020404" pitchFamily="49" charset="0"/>
              </a:rPr>
              <a:t> &lt;- </a:t>
            </a:r>
            <a:r>
              <a:rPr lang="en-GB" sz="1276" b="1" dirty="0" err="1">
                <a:solidFill>
                  <a:schemeClr val="accent6">
                    <a:lumMod val="75000"/>
                  </a:schemeClr>
                </a:solidFill>
                <a:latin typeface="Courier New" panose="02070309020205020404" pitchFamily="49" charset="0"/>
                <a:cs typeface="Courier New" panose="02070309020205020404" pitchFamily="49" charset="0"/>
              </a:rPr>
              <a:t>renderTable</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nyc_dogs</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%&gt;%</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filter</a:t>
            </a:r>
            <a:r>
              <a:rPr lang="en-GB" sz="1276" b="1" dirty="0">
                <a:latin typeface="Courier New" panose="02070309020205020404" pitchFamily="49" charset="0"/>
                <a:cs typeface="Courier New" panose="02070309020205020404" pitchFamily="49" charset="0"/>
              </a:rPr>
              <a:t>(gender </a:t>
            </a:r>
            <a:r>
              <a:rPr lang="en-GB" sz="1276" b="1" dirty="0">
                <a:solidFill>
                  <a:srgbClr val="FF660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input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gender</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%&gt;%</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filter</a:t>
            </a:r>
            <a:r>
              <a:rPr lang="en-GB" sz="1276" b="1" dirty="0">
                <a:latin typeface="Courier New" panose="02070309020205020404" pitchFamily="49" charset="0"/>
                <a:cs typeface="Courier New" panose="02070309020205020404" pitchFamily="49" charset="0"/>
              </a:rPr>
              <a:t>(breed </a:t>
            </a:r>
            <a:r>
              <a:rPr lang="en-GB" sz="1276" b="1" dirty="0">
                <a:solidFill>
                  <a:srgbClr val="FF660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input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breed</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%&gt;%</a:t>
            </a:r>
          </a:p>
          <a:p>
            <a:r>
              <a:rPr lang="en-GB" sz="1276" b="1" dirty="0">
                <a:solidFill>
                  <a:schemeClr val="accent6">
                    <a:lumMod val="75000"/>
                  </a:schemeClr>
                </a:solidFill>
                <a:latin typeface="Courier New" panose="02070309020205020404" pitchFamily="49" charset="0"/>
                <a:cs typeface="Courier New" panose="02070309020205020404" pitchFamily="49" charset="0"/>
              </a:rPr>
              <a:t>	  </a:t>
            </a:r>
            <a:r>
              <a:rPr lang="en-GB" sz="1276" b="1" dirty="0" smtClean="0">
                <a:solidFill>
                  <a:schemeClr val="accent6">
                    <a:lumMod val="75000"/>
                  </a:schemeClr>
                </a:solidFill>
                <a:latin typeface="Courier New" panose="02070309020205020404" pitchFamily="49" charset="0"/>
                <a:cs typeface="Courier New" panose="02070309020205020404" pitchFamily="49" charset="0"/>
              </a:rPr>
              <a:t>filter</a:t>
            </a:r>
            <a:r>
              <a:rPr lang="en-GB" sz="1276" b="1" dirty="0" smtClean="0">
                <a:latin typeface="Courier New" panose="02070309020205020404" pitchFamily="49" charset="0"/>
                <a:cs typeface="Courier New" panose="02070309020205020404" pitchFamily="49" charset="0"/>
              </a:rPr>
              <a:t>(borough </a:t>
            </a:r>
            <a:r>
              <a:rPr lang="en-GB" sz="1276" b="1" dirty="0">
                <a:solidFill>
                  <a:srgbClr val="FF660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input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borough</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%&gt;%</a:t>
            </a:r>
          </a:p>
          <a:p>
            <a:r>
              <a:rPr lang="en-GB" sz="1276" b="1" dirty="0">
                <a:solidFill>
                  <a:schemeClr val="accent6">
                    <a:lumMod val="75000"/>
                  </a:schemeClr>
                </a:solidFill>
                <a:latin typeface="Courier New" panose="02070309020205020404" pitchFamily="49" charset="0"/>
                <a:cs typeface="Courier New" panose="02070309020205020404" pitchFamily="49" charset="0"/>
              </a:rPr>
              <a:t>	  </a:t>
            </a:r>
            <a:r>
              <a:rPr lang="en-GB" sz="1276" b="1" dirty="0" smtClean="0">
                <a:solidFill>
                  <a:schemeClr val="accent6">
                    <a:lumMod val="75000"/>
                  </a:schemeClr>
                </a:solidFill>
                <a:latin typeface="Courier New" panose="02070309020205020404" pitchFamily="49" charset="0"/>
                <a:cs typeface="Courier New" panose="02070309020205020404" pitchFamily="49" charset="0"/>
              </a:rPr>
              <a:t>filter</a:t>
            </a:r>
            <a:r>
              <a:rPr lang="en-GB" sz="1276" b="1" dirty="0" smtClean="0">
                <a:latin typeface="Courier New" panose="02070309020205020404" pitchFamily="49" charset="0"/>
                <a:cs typeface="Courier New" panose="02070309020205020404" pitchFamily="49" charset="0"/>
              </a:rPr>
              <a:t>(colour </a:t>
            </a:r>
            <a:r>
              <a:rPr lang="en-GB" sz="1276" b="1" dirty="0">
                <a:solidFill>
                  <a:srgbClr val="FF660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input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colour</a:t>
            </a:r>
            <a:r>
              <a:rPr lang="en-GB" sz="1276" b="1" dirty="0">
                <a:latin typeface="Courier New" panose="02070309020205020404" pitchFamily="49" charset="0"/>
                <a:cs typeface="Courier New" panose="02070309020205020404" pitchFamily="49" charset="0"/>
              </a:rPr>
              <a:t>)</a:t>
            </a:r>
            <a:endParaRPr lang="en-GB" sz="1276" b="1" dirty="0">
              <a:solidFill>
                <a:srgbClr val="FF6600"/>
              </a:solidFill>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a:t>
            </a:r>
          </a:p>
          <a:p>
            <a:endParaRPr lang="en-GB" sz="1276" b="1" dirty="0">
              <a:latin typeface="Courier New" panose="02070309020205020404" pitchFamily="49" charset="0"/>
              <a:cs typeface="Courier New" panose="02070309020205020404" pitchFamily="49" charset="0"/>
            </a:endParaRPr>
          </a:p>
          <a:p>
            <a:r>
              <a:rPr lang="en-GB" sz="1276" b="1" dirty="0" err="1">
                <a:solidFill>
                  <a:schemeClr val="accent6">
                    <a:lumMod val="75000"/>
                  </a:schemeClr>
                </a:solidFill>
                <a:latin typeface="Courier New" panose="02070309020205020404" pitchFamily="49" charset="0"/>
                <a:cs typeface="Courier New" panose="02070309020205020404" pitchFamily="49" charset="0"/>
              </a:rPr>
              <a:t>shinyApp</a:t>
            </a:r>
            <a:r>
              <a:rPr lang="en-GB" sz="1276" b="1" dirty="0">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ui</a:t>
            </a:r>
            <a:r>
              <a:rPr lang="en-GB" sz="1276" b="1" dirty="0">
                <a:solidFill>
                  <a:schemeClr val="accent6">
                    <a:lumMod val="75000"/>
                  </a:schemeClr>
                </a:solidFill>
                <a:latin typeface="Courier New" panose="02070309020205020404" pitchFamily="49" charset="0"/>
                <a:cs typeface="Courier New" panose="02070309020205020404" pitchFamily="49" charset="0"/>
              </a:rPr>
              <a:t> = </a:t>
            </a:r>
            <a:r>
              <a:rPr lang="en-GB" sz="1276" b="1" dirty="0" err="1">
                <a:latin typeface="Courier New" panose="02070309020205020404" pitchFamily="49" charset="0"/>
                <a:cs typeface="Courier New" panose="02070309020205020404" pitchFamily="49" charset="0"/>
              </a:rPr>
              <a:t>ui</a:t>
            </a:r>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server =</a:t>
            </a:r>
            <a:r>
              <a:rPr lang="en-GB" sz="1276" b="1" dirty="0">
                <a:latin typeface="Courier New" panose="02070309020205020404" pitchFamily="49" charset="0"/>
                <a:cs typeface="Courier New" panose="02070309020205020404" pitchFamily="49" charset="0"/>
              </a:rPr>
              <a:t> server)</a:t>
            </a:r>
          </a:p>
        </p:txBody>
      </p:sp>
    </p:spTree>
    <p:extLst>
      <p:ext uri="{BB962C8B-B14F-4D97-AF65-F5344CB8AC3E}">
        <p14:creationId xmlns:p14="http://schemas.microsoft.com/office/powerpoint/2010/main" val="19262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Code Along: creating a functioning Shiny app</a:t>
            </a:r>
            <a:endParaRPr lang="en-GB" sz="3402" dirty="0"/>
          </a:p>
        </p:txBody>
      </p:sp>
      <p:sp>
        <p:nvSpPr>
          <p:cNvPr id="3" name="Content Placeholder 2"/>
          <p:cNvSpPr>
            <a:spLocks noGrp="1"/>
          </p:cNvSpPr>
          <p:nvPr>
            <p:ph idx="1"/>
          </p:nvPr>
        </p:nvSpPr>
        <p:spPr>
          <a:xfrm>
            <a:off x="1166431" y="2131567"/>
            <a:ext cx="10692289" cy="2550965"/>
          </a:xfrm>
        </p:spPr>
        <p:txBody>
          <a:bodyPr>
            <a:noAutofit/>
          </a:bodyPr>
          <a:lstStyle/>
          <a:p>
            <a:r>
              <a:rPr lang="en-GB" sz="2400" dirty="0" smtClean="0"/>
              <a:t>We’re now going to add some charts to our app in order to better display the data!</a:t>
            </a:r>
          </a:p>
          <a:p>
            <a:r>
              <a:rPr lang="en-GB" sz="2400" dirty="0" smtClean="0"/>
              <a:t>We’ll be using some basic ggplot2 knowledge to create the charts.</a:t>
            </a:r>
          </a:p>
          <a:p>
            <a:endParaRPr lang="en-GB" sz="2400" dirty="0"/>
          </a:p>
          <a:p>
            <a:r>
              <a:rPr lang="en-GB" sz="2400" dirty="0" smtClean="0"/>
              <a:t>Our app should have a </a:t>
            </a:r>
            <a:r>
              <a:rPr lang="en-GB" sz="2400" dirty="0" err="1" smtClean="0"/>
              <a:t>radioButton</a:t>
            </a:r>
            <a:r>
              <a:rPr lang="en-GB" sz="2400" dirty="0" smtClean="0"/>
              <a:t> for selecting gender, and a drop-down menu for selecting breed. We will aim to include bar charts for borough and dog colour, instead of displaying the data in a table.</a:t>
            </a:r>
            <a:endParaRPr lang="en-GB" sz="2400"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243268" y="5204480"/>
            <a:ext cx="4193777" cy="1270348"/>
          </a:xfrm>
          <a:prstGeom prst="rect">
            <a:avLst/>
          </a:prstGeom>
          <a:solidFill>
            <a:schemeClr val="bg2"/>
          </a:solidFill>
        </p:spPr>
        <p:txBody>
          <a:bodyPr wrap="none" rtlCol="0">
            <a:spAutoFit/>
          </a:bodyPr>
          <a:lstStyle/>
          <a:p>
            <a:r>
              <a:rPr lang="en-GB" sz="1276" b="1" dirty="0">
                <a:solidFill>
                  <a:schemeClr val="accent6">
                    <a:lumMod val="75000"/>
                  </a:schemeClr>
                </a:solidFill>
                <a:latin typeface="Courier New" panose="02070309020205020404" pitchFamily="49" charset="0"/>
                <a:cs typeface="Courier New" panose="02070309020205020404" pitchFamily="49" charset="0"/>
              </a:rPr>
              <a:t>library</a:t>
            </a:r>
            <a:r>
              <a:rPr lang="en-GB" sz="1276" b="1" dirty="0">
                <a:latin typeface="Courier New" panose="02070309020205020404" pitchFamily="49" charset="0"/>
                <a:cs typeface="Courier New" panose="02070309020205020404" pitchFamily="49" charset="0"/>
              </a:rPr>
              <a:t>(shiny)</a:t>
            </a:r>
          </a:p>
          <a:p>
            <a:r>
              <a:rPr lang="en-GB" sz="1276" b="1" dirty="0">
                <a:solidFill>
                  <a:schemeClr val="accent6">
                    <a:lumMod val="75000"/>
                  </a:schemeClr>
                </a:solidFill>
                <a:latin typeface="Courier New" panose="02070309020205020404" pitchFamily="49" charset="0"/>
                <a:cs typeface="Courier New" panose="02070309020205020404" pitchFamily="49" charset="0"/>
              </a:rPr>
              <a:t>library</a:t>
            </a:r>
            <a:r>
              <a:rPr lang="en-GB" sz="1276" b="1" dirty="0">
                <a:latin typeface="Courier New" panose="02070309020205020404" pitchFamily="49" charset="0"/>
                <a:cs typeface="Courier New" panose="02070309020205020404" pitchFamily="49" charset="0"/>
              </a:rPr>
              <a:t>(ggplot2)</a:t>
            </a:r>
          </a:p>
          <a:p>
            <a:r>
              <a:rPr lang="en-GB" sz="1276" b="1" dirty="0">
                <a:solidFill>
                  <a:schemeClr val="accent6">
                    <a:lumMod val="75000"/>
                  </a:schemeClr>
                </a:solidFill>
                <a:latin typeface="Courier New" panose="02070309020205020404" pitchFamily="49" charset="0"/>
                <a:cs typeface="Courier New" panose="02070309020205020404" pitchFamily="49" charset="0"/>
              </a:rPr>
              <a:t>library</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dplyr</a:t>
            </a:r>
            <a:r>
              <a:rPr lang="en-GB" sz="1276" b="1" dirty="0">
                <a:latin typeface="Courier New" panose="02070309020205020404" pitchFamily="49" charset="0"/>
                <a:cs typeface="Courier New" panose="02070309020205020404" pitchFamily="49" charset="0"/>
              </a:rPr>
              <a:t>)</a:t>
            </a:r>
          </a:p>
          <a:p>
            <a:r>
              <a:rPr lang="en-GB" sz="1276" b="1" dirty="0">
                <a:solidFill>
                  <a:schemeClr val="accent6">
                    <a:lumMod val="75000"/>
                  </a:schemeClr>
                </a:solidFill>
                <a:latin typeface="Courier New" panose="02070309020205020404" pitchFamily="49" charset="0"/>
                <a:cs typeface="Courier New" panose="02070309020205020404" pitchFamily="49" charset="0"/>
              </a:rPr>
              <a:t>library</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readr</a:t>
            </a:r>
            <a:r>
              <a:rPr lang="en-GB" sz="1276" b="1" dirty="0">
                <a:latin typeface="Courier New" panose="02070309020205020404" pitchFamily="49" charset="0"/>
                <a:cs typeface="Courier New" panose="02070309020205020404" pitchFamily="49" charset="0"/>
              </a:rPr>
              <a:t>)</a:t>
            </a:r>
          </a:p>
          <a:p>
            <a:endParaRPr lang="en-GB" sz="1276" b="1" dirty="0">
              <a:latin typeface="Courier New" panose="02070309020205020404" pitchFamily="49" charset="0"/>
              <a:cs typeface="Courier New" panose="02070309020205020404" pitchFamily="49" charset="0"/>
            </a:endParaRPr>
          </a:p>
          <a:p>
            <a:r>
              <a:rPr lang="en-GB" sz="1276" b="1" dirty="0" err="1">
                <a:latin typeface="Courier New" panose="02070309020205020404" pitchFamily="49" charset="0"/>
                <a:cs typeface="Courier New" panose="02070309020205020404" pitchFamily="49" charset="0"/>
              </a:rPr>
              <a:t>nyc_dogs</a:t>
            </a:r>
            <a:r>
              <a:rPr lang="en-GB" sz="1276" b="1" dirty="0">
                <a:latin typeface="Courier New" panose="02070309020205020404" pitchFamily="49" charset="0"/>
                <a:cs typeface="Courier New" panose="02070309020205020404" pitchFamily="49" charset="0"/>
              </a:rPr>
              <a:t> &lt;- </a:t>
            </a:r>
            <a:r>
              <a:rPr lang="en-GB" sz="1276" b="1" dirty="0" err="1">
                <a:solidFill>
                  <a:schemeClr val="accent6">
                    <a:lumMod val="75000"/>
                  </a:schemeClr>
                </a:solidFill>
                <a:latin typeface="Courier New" panose="02070309020205020404" pitchFamily="49" charset="0"/>
                <a:cs typeface="Courier New" panose="02070309020205020404" pitchFamily="49" charset="0"/>
              </a:rPr>
              <a:t>read_csv</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“data/nyc_dogs.csv”</a:t>
            </a:r>
            <a:r>
              <a:rPr lang="en-GB" sz="1276"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79531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Code Along: creating a functioning Shiny app</a:t>
            </a:r>
            <a:endParaRPr lang="en-GB" sz="3402" dirty="0"/>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p:cNvCxnSpPr/>
          <p:nvPr/>
        </p:nvCxnSpPr>
        <p:spPr>
          <a:xfrm flipH="1">
            <a:off x="4173093" y="2886371"/>
            <a:ext cx="415319"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588412" y="2649875"/>
            <a:ext cx="458780" cy="461665"/>
          </a:xfrm>
          <a:prstGeom prst="rect">
            <a:avLst/>
          </a:prstGeom>
          <a:noFill/>
        </p:spPr>
        <p:txBody>
          <a:bodyPr wrap="none" rtlCol="0">
            <a:spAutoFit/>
          </a:bodyPr>
          <a:lstStyle/>
          <a:p>
            <a:r>
              <a:rPr lang="en-GB" sz="2400" dirty="0"/>
              <a:t>UI</a:t>
            </a:r>
          </a:p>
        </p:txBody>
      </p:sp>
      <p:cxnSp>
        <p:nvCxnSpPr>
          <p:cNvPr id="26" name="Straight Arrow Connector 25"/>
          <p:cNvCxnSpPr/>
          <p:nvPr/>
        </p:nvCxnSpPr>
        <p:spPr>
          <a:xfrm>
            <a:off x="4986120" y="3542675"/>
            <a:ext cx="406483" cy="0"/>
          </a:xfrm>
          <a:prstGeom prst="straightConnector1">
            <a:avLst/>
          </a:prstGeom>
          <a:ln w="762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059636" y="3301794"/>
            <a:ext cx="987643" cy="461665"/>
          </a:xfrm>
          <a:prstGeom prst="rect">
            <a:avLst/>
          </a:prstGeom>
          <a:noFill/>
        </p:spPr>
        <p:txBody>
          <a:bodyPr wrap="none" rtlCol="0">
            <a:spAutoFit/>
          </a:bodyPr>
          <a:lstStyle/>
          <a:p>
            <a:r>
              <a:rPr lang="en-GB" sz="2400" dirty="0"/>
              <a:t>Server</a:t>
            </a:r>
          </a:p>
        </p:txBody>
      </p:sp>
      <p:sp>
        <p:nvSpPr>
          <p:cNvPr id="28" name="TextBox 27"/>
          <p:cNvSpPr txBox="1"/>
          <p:nvPr/>
        </p:nvSpPr>
        <p:spPr>
          <a:xfrm>
            <a:off x="9762726" y="1818839"/>
            <a:ext cx="3172340" cy="4893647"/>
          </a:xfrm>
          <a:prstGeom prst="rect">
            <a:avLst/>
          </a:prstGeom>
          <a:noFill/>
        </p:spPr>
        <p:txBody>
          <a:bodyPr wrap="square" rtlCol="0">
            <a:spAutoFit/>
          </a:bodyPr>
          <a:lstStyle/>
          <a:p>
            <a:pPr algn="ctr"/>
            <a:endParaRPr lang="en-GB" sz="2400" dirty="0"/>
          </a:p>
          <a:p>
            <a:pPr algn="ctr"/>
            <a:r>
              <a:rPr lang="en-GB" sz="2400" dirty="0"/>
              <a:t>In the server, we create an object called “</a:t>
            </a:r>
            <a:r>
              <a:rPr lang="en-GB" sz="2400" b="1" dirty="0" err="1">
                <a:latin typeface="Courier New" panose="02070309020205020404" pitchFamily="49" charset="0"/>
                <a:cs typeface="Courier New" panose="02070309020205020404" pitchFamily="49" charset="0"/>
              </a:rPr>
              <a:t>filtered_data</a:t>
            </a:r>
            <a:r>
              <a:rPr lang="en-GB" sz="2400" dirty="0"/>
              <a:t>” from our dataset, so that we do not have to repeat chunks of filtering code for each bar chart.</a:t>
            </a:r>
          </a:p>
          <a:p>
            <a:pPr algn="ctr"/>
            <a:endParaRPr lang="en-GB" sz="2400" dirty="0"/>
          </a:p>
          <a:p>
            <a:pPr algn="ctr"/>
            <a:r>
              <a:rPr lang="en-GB" sz="2400" b="1" dirty="0"/>
              <a:t>But what happens when we run this code?</a:t>
            </a:r>
          </a:p>
        </p:txBody>
      </p:sp>
      <p:sp>
        <p:nvSpPr>
          <p:cNvPr id="29" name="TextBox 28"/>
          <p:cNvSpPr txBox="1"/>
          <p:nvPr/>
        </p:nvSpPr>
        <p:spPr>
          <a:xfrm>
            <a:off x="285691" y="2291554"/>
            <a:ext cx="3855200" cy="4410438"/>
          </a:xfrm>
          <a:prstGeom prst="rect">
            <a:avLst/>
          </a:prstGeom>
          <a:solidFill>
            <a:schemeClr val="bg2"/>
          </a:solidFill>
        </p:spPr>
        <p:txBody>
          <a:bodyPr wrap="square" rtlCol="0">
            <a:spAutoFit/>
          </a:bodyPr>
          <a:lstStyle/>
          <a:p>
            <a:r>
              <a:rPr lang="en-GB" sz="1169" b="1" dirty="0" err="1">
                <a:latin typeface="Courier New" panose="02070309020205020404" pitchFamily="49" charset="0"/>
                <a:cs typeface="Courier New" panose="02070309020205020404" pitchFamily="49" charset="0"/>
              </a:rPr>
              <a:t>ui</a:t>
            </a:r>
            <a:r>
              <a:rPr lang="en-GB" sz="1169" b="1" dirty="0">
                <a:latin typeface="Courier New" panose="02070309020205020404" pitchFamily="49" charset="0"/>
                <a:cs typeface="Courier New" panose="02070309020205020404" pitchFamily="49" charset="0"/>
              </a:rPr>
              <a:t> &lt;- </a:t>
            </a:r>
            <a:r>
              <a:rPr lang="en-GB" sz="1169" b="1" dirty="0" err="1">
                <a:solidFill>
                  <a:schemeClr val="accent6">
                    <a:lumMod val="75000"/>
                  </a:schemeClr>
                </a:solidFill>
                <a:latin typeface="Courier New" panose="02070309020205020404" pitchFamily="49" charset="0"/>
                <a:cs typeface="Courier New" panose="02070309020205020404" pitchFamily="49" charset="0"/>
              </a:rPr>
              <a:t>fluidPage</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p>
          <a:p>
            <a:r>
              <a:rPr lang="en-GB" sz="1169" b="1" dirty="0">
                <a:latin typeface="Courier New" panose="02070309020205020404" pitchFamily="49" charset="0"/>
                <a:cs typeface="Courier New" panose="02070309020205020404" pitchFamily="49" charset="0"/>
              </a:rPr>
              <a:t>  </a:t>
            </a:r>
            <a:r>
              <a:rPr lang="en-GB" sz="1169" b="1" dirty="0" err="1">
                <a:solidFill>
                  <a:schemeClr val="accent6">
                    <a:lumMod val="75000"/>
                  </a:schemeClr>
                </a:solidFill>
                <a:latin typeface="Courier New" panose="02070309020205020404" pitchFamily="49" charset="0"/>
                <a:cs typeface="Courier New" panose="02070309020205020404" pitchFamily="49" charset="0"/>
              </a:rPr>
              <a:t>fluidRow</a:t>
            </a:r>
            <a:r>
              <a:rPr lang="en-GB" sz="1169" b="1" dirty="0">
                <a:latin typeface="Courier New" panose="02070309020205020404" pitchFamily="49" charset="0"/>
                <a:cs typeface="Courier New" panose="02070309020205020404" pitchFamily="49" charset="0"/>
              </a:rPr>
              <a:t>(   </a:t>
            </a:r>
          </a:p>
          <a:p>
            <a:r>
              <a:rPr lang="en-GB" sz="1169" b="1" dirty="0">
                <a:latin typeface="Courier New" panose="02070309020205020404" pitchFamily="49" charset="0"/>
                <a:cs typeface="Courier New" panose="02070309020205020404" pitchFamily="49" charset="0"/>
              </a:rPr>
              <a:t>    </a:t>
            </a:r>
            <a:r>
              <a:rPr lang="en-GB" sz="1169" b="1" dirty="0">
                <a:solidFill>
                  <a:schemeClr val="accent6">
                    <a:lumMod val="75000"/>
                  </a:schemeClr>
                </a:solidFill>
                <a:latin typeface="Courier New" panose="02070309020205020404" pitchFamily="49" charset="0"/>
                <a:cs typeface="Courier New" panose="02070309020205020404" pitchFamily="49" charset="0"/>
              </a:rPr>
              <a:t>column</a:t>
            </a:r>
            <a:r>
              <a:rPr lang="en-GB" sz="1169" b="1" dirty="0">
                <a:latin typeface="Courier New" panose="02070309020205020404" pitchFamily="49" charset="0"/>
                <a:cs typeface="Courier New" panose="02070309020205020404" pitchFamily="49" charset="0"/>
              </a:rPr>
              <a:t>(</a:t>
            </a:r>
            <a:r>
              <a:rPr lang="en-GB" sz="1169" b="1" dirty="0">
                <a:solidFill>
                  <a:schemeClr val="accent5">
                    <a:lumMod val="75000"/>
                  </a:schemeClr>
                </a:solidFill>
                <a:latin typeface="Courier New" panose="02070309020205020404" pitchFamily="49" charset="0"/>
                <a:cs typeface="Courier New" panose="02070309020205020404" pitchFamily="49" charset="0"/>
              </a:rPr>
              <a:t>6</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r>
              <a:rPr lang="en-GB" sz="1169" b="1" dirty="0" err="1">
                <a:solidFill>
                  <a:schemeClr val="accent6">
                    <a:lumMod val="75000"/>
                  </a:schemeClr>
                </a:solidFill>
                <a:latin typeface="Courier New" panose="02070309020205020404" pitchFamily="49" charset="0"/>
                <a:cs typeface="Courier New" panose="02070309020205020404" pitchFamily="49" charset="0"/>
              </a:rPr>
              <a:t>radioButtons</a:t>
            </a:r>
            <a:r>
              <a:rPr lang="en-GB" sz="1169" b="1" dirty="0">
                <a:latin typeface="Courier New" panose="02070309020205020404" pitchFamily="49" charset="0"/>
                <a:cs typeface="Courier New" panose="02070309020205020404" pitchFamily="49" charset="0"/>
              </a:rPr>
              <a:t>(</a:t>
            </a:r>
            <a:r>
              <a:rPr lang="en-GB" sz="1169" b="1" dirty="0">
                <a:solidFill>
                  <a:srgbClr val="00B050"/>
                </a:solidFill>
                <a:latin typeface="Courier New" panose="02070309020205020404" pitchFamily="49" charset="0"/>
                <a:cs typeface="Courier New" panose="02070309020205020404" pitchFamily="49" charset="0"/>
              </a:rPr>
              <a:t>“gender”</a:t>
            </a:r>
            <a:r>
              <a:rPr lang="en-GB" sz="1169" b="1" dirty="0">
                <a:latin typeface="Courier New" panose="02070309020205020404" pitchFamily="49" charset="0"/>
                <a:cs typeface="Courier New" panose="02070309020205020404" pitchFamily="49" charset="0"/>
              </a:rPr>
              <a:t>,</a:t>
            </a:r>
          </a:p>
          <a:p>
            <a:r>
              <a:rPr lang="en-GB" sz="1169" b="1" dirty="0">
                <a:solidFill>
                  <a:srgbClr val="00B050"/>
                </a:solidFill>
                <a:latin typeface="Courier New" panose="02070309020205020404" pitchFamily="49" charset="0"/>
                <a:cs typeface="Courier New" panose="02070309020205020404" pitchFamily="49" charset="0"/>
              </a:rPr>
              <a:t>       “Male or Female Dogs?”</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r>
              <a:rPr lang="en-GB" sz="1169" b="1" dirty="0">
                <a:solidFill>
                  <a:schemeClr val="accent6">
                    <a:lumMod val="75000"/>
                  </a:schemeClr>
                </a:solidFill>
                <a:latin typeface="Courier New" panose="02070309020205020404" pitchFamily="49" charset="0"/>
                <a:cs typeface="Courier New" panose="02070309020205020404" pitchFamily="49" charset="0"/>
              </a:rPr>
              <a:t>choices = c</a:t>
            </a:r>
            <a:r>
              <a:rPr lang="en-GB" sz="1169" b="1" dirty="0">
                <a:latin typeface="Courier New" panose="02070309020205020404" pitchFamily="49" charset="0"/>
                <a:cs typeface="Courier New" panose="02070309020205020404" pitchFamily="49" charset="0"/>
              </a:rPr>
              <a:t>(</a:t>
            </a:r>
            <a:r>
              <a:rPr lang="en-GB" sz="1169" b="1" dirty="0">
                <a:solidFill>
                  <a:srgbClr val="00B050"/>
                </a:solidFill>
                <a:latin typeface="Courier New" panose="02070309020205020404" pitchFamily="49" charset="0"/>
                <a:cs typeface="Courier New" panose="02070309020205020404" pitchFamily="49" charset="0"/>
              </a:rPr>
              <a:t>“Male”, “Female”</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p>
          <a:p>
            <a:r>
              <a:rPr lang="en-GB" sz="1169" b="1" dirty="0">
                <a:latin typeface="Courier New" panose="02070309020205020404" pitchFamily="49" charset="0"/>
                <a:cs typeface="Courier New" panose="02070309020205020404" pitchFamily="49" charset="0"/>
              </a:rPr>
              <a:t>    </a:t>
            </a:r>
            <a:r>
              <a:rPr lang="en-GB" sz="1169" b="1" dirty="0">
                <a:solidFill>
                  <a:schemeClr val="accent6">
                    <a:lumMod val="75000"/>
                  </a:schemeClr>
                </a:solidFill>
                <a:latin typeface="Courier New" panose="02070309020205020404" pitchFamily="49" charset="0"/>
                <a:cs typeface="Courier New" panose="02070309020205020404" pitchFamily="49" charset="0"/>
              </a:rPr>
              <a:t>column</a:t>
            </a:r>
            <a:r>
              <a:rPr lang="en-GB" sz="1169" b="1" dirty="0">
                <a:latin typeface="Courier New" panose="02070309020205020404" pitchFamily="49" charset="0"/>
                <a:cs typeface="Courier New" panose="02070309020205020404" pitchFamily="49" charset="0"/>
              </a:rPr>
              <a:t>(</a:t>
            </a:r>
            <a:r>
              <a:rPr lang="en-GB" sz="1169" b="1" dirty="0">
                <a:solidFill>
                  <a:schemeClr val="accent5">
                    <a:lumMod val="75000"/>
                  </a:schemeClr>
                </a:solidFill>
                <a:latin typeface="Courier New" panose="02070309020205020404" pitchFamily="49" charset="0"/>
                <a:cs typeface="Courier New" panose="02070309020205020404" pitchFamily="49" charset="0"/>
              </a:rPr>
              <a:t>6</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r>
              <a:rPr lang="en-GB" sz="1169" b="1" dirty="0" err="1">
                <a:solidFill>
                  <a:schemeClr val="accent6">
                    <a:lumMod val="75000"/>
                  </a:schemeClr>
                </a:solidFill>
                <a:latin typeface="Courier New" panose="02070309020205020404" pitchFamily="49" charset="0"/>
                <a:cs typeface="Courier New" panose="02070309020205020404" pitchFamily="49" charset="0"/>
              </a:rPr>
              <a:t>selectInput</a:t>
            </a:r>
            <a:r>
              <a:rPr lang="en-GB" sz="1169" b="1" dirty="0">
                <a:latin typeface="Courier New" panose="02070309020205020404" pitchFamily="49" charset="0"/>
                <a:cs typeface="Courier New" panose="02070309020205020404" pitchFamily="49" charset="0"/>
              </a:rPr>
              <a:t>(</a:t>
            </a:r>
            <a:r>
              <a:rPr lang="en-GB" sz="1169" b="1" dirty="0">
                <a:solidFill>
                  <a:srgbClr val="00B050"/>
                </a:solidFill>
                <a:latin typeface="Courier New" panose="02070309020205020404" pitchFamily="49" charset="0"/>
                <a:cs typeface="Courier New" panose="02070309020205020404" pitchFamily="49" charset="0"/>
              </a:rPr>
              <a:t>“breed”</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r>
              <a:rPr lang="en-GB" sz="1169" b="1" dirty="0">
                <a:solidFill>
                  <a:srgbClr val="00B050"/>
                </a:solidFill>
                <a:latin typeface="Courier New" panose="02070309020205020404" pitchFamily="49" charset="0"/>
                <a:cs typeface="Courier New" panose="02070309020205020404" pitchFamily="49" charset="0"/>
              </a:rPr>
              <a:t>“Which Breed?”</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r>
              <a:rPr lang="en-GB" sz="1169" b="1" dirty="0">
                <a:solidFill>
                  <a:schemeClr val="accent6">
                    <a:lumMod val="75000"/>
                  </a:schemeClr>
                </a:solidFill>
                <a:latin typeface="Courier New" panose="02070309020205020404" pitchFamily="49" charset="0"/>
                <a:cs typeface="Courier New" panose="02070309020205020404" pitchFamily="49" charset="0"/>
              </a:rPr>
              <a:t>choices = unique</a:t>
            </a:r>
            <a:r>
              <a:rPr lang="en-GB" sz="1169" b="1" dirty="0">
                <a:latin typeface="Courier New" panose="02070309020205020404" pitchFamily="49" charset="0"/>
                <a:cs typeface="Courier New" panose="02070309020205020404" pitchFamily="49" charset="0"/>
              </a:rPr>
              <a:t>(</a:t>
            </a:r>
            <a:r>
              <a:rPr lang="en-GB" sz="1169" b="1" dirty="0" err="1">
                <a:latin typeface="Courier New" panose="02070309020205020404" pitchFamily="49" charset="0"/>
                <a:cs typeface="Courier New" panose="02070309020205020404" pitchFamily="49" charset="0"/>
              </a:rPr>
              <a:t>nyc_dogs</a:t>
            </a:r>
            <a:r>
              <a:rPr lang="en-GB" sz="1169" b="1" dirty="0" err="1">
                <a:solidFill>
                  <a:srgbClr val="FF6600"/>
                </a:solidFill>
                <a:latin typeface="Courier New" panose="02070309020205020404" pitchFamily="49" charset="0"/>
                <a:cs typeface="Courier New" panose="02070309020205020404" pitchFamily="49" charset="0"/>
              </a:rPr>
              <a:t>$</a:t>
            </a:r>
            <a:r>
              <a:rPr lang="en-GB" sz="1169" b="1" dirty="0" err="1">
                <a:latin typeface="Courier New" panose="02070309020205020404" pitchFamily="49" charset="0"/>
                <a:cs typeface="Courier New" panose="02070309020205020404" pitchFamily="49" charset="0"/>
              </a:rPr>
              <a:t>breed</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p>
          <a:p>
            <a:r>
              <a:rPr lang="en-GB" sz="1169" b="1" dirty="0">
                <a:latin typeface="Courier New" panose="02070309020205020404" pitchFamily="49" charset="0"/>
                <a:cs typeface="Courier New" panose="02070309020205020404" pitchFamily="49" charset="0"/>
              </a:rPr>
              <a:t>  ),</a:t>
            </a:r>
          </a:p>
          <a:p>
            <a:r>
              <a:rPr lang="en-GB" sz="1169" b="1" dirty="0">
                <a:latin typeface="Courier New" panose="02070309020205020404" pitchFamily="49" charset="0"/>
                <a:cs typeface="Courier New" panose="02070309020205020404" pitchFamily="49" charset="0"/>
              </a:rPr>
              <a:t>  </a:t>
            </a:r>
          </a:p>
          <a:p>
            <a:r>
              <a:rPr lang="en-GB" sz="1169" b="1" dirty="0">
                <a:solidFill>
                  <a:schemeClr val="accent6">
                    <a:lumMod val="75000"/>
                  </a:schemeClr>
                </a:solidFill>
                <a:latin typeface="Courier New" panose="02070309020205020404" pitchFamily="49" charset="0"/>
                <a:cs typeface="Courier New" panose="02070309020205020404" pitchFamily="49" charset="0"/>
              </a:rPr>
              <a:t>  </a:t>
            </a:r>
            <a:r>
              <a:rPr lang="en-GB" sz="1169" b="1" dirty="0" err="1">
                <a:solidFill>
                  <a:schemeClr val="accent6">
                    <a:lumMod val="75000"/>
                  </a:schemeClr>
                </a:solidFill>
                <a:latin typeface="Courier New" panose="02070309020205020404" pitchFamily="49" charset="0"/>
                <a:cs typeface="Courier New" panose="02070309020205020404" pitchFamily="49" charset="0"/>
              </a:rPr>
              <a:t>fluidRow</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r>
              <a:rPr lang="en-GB" sz="1169" b="1" dirty="0">
                <a:solidFill>
                  <a:schemeClr val="accent6">
                    <a:lumMod val="75000"/>
                  </a:schemeClr>
                </a:solidFill>
                <a:latin typeface="Courier New" panose="02070309020205020404" pitchFamily="49" charset="0"/>
                <a:cs typeface="Courier New" panose="02070309020205020404" pitchFamily="49" charset="0"/>
              </a:rPr>
              <a:t>column</a:t>
            </a:r>
            <a:r>
              <a:rPr lang="en-GB" sz="1169" b="1" dirty="0">
                <a:latin typeface="Courier New" panose="02070309020205020404" pitchFamily="49" charset="0"/>
                <a:cs typeface="Courier New" panose="02070309020205020404" pitchFamily="49" charset="0"/>
              </a:rPr>
              <a:t>(</a:t>
            </a:r>
            <a:r>
              <a:rPr lang="en-GB" sz="1169" b="1" dirty="0">
                <a:solidFill>
                  <a:schemeClr val="accent5">
                    <a:lumMod val="75000"/>
                  </a:schemeClr>
                </a:solidFill>
                <a:latin typeface="Courier New" panose="02070309020205020404" pitchFamily="49" charset="0"/>
                <a:cs typeface="Courier New" panose="02070309020205020404" pitchFamily="49" charset="0"/>
              </a:rPr>
              <a:t>6</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r>
              <a:rPr lang="en-GB" sz="1169" b="1" dirty="0" err="1">
                <a:solidFill>
                  <a:schemeClr val="accent6">
                    <a:lumMod val="75000"/>
                  </a:schemeClr>
                </a:solidFill>
                <a:latin typeface="Courier New" panose="02070309020205020404" pitchFamily="49" charset="0"/>
                <a:cs typeface="Courier New" panose="02070309020205020404" pitchFamily="49" charset="0"/>
              </a:rPr>
              <a:t>plotOutput</a:t>
            </a:r>
            <a:r>
              <a:rPr lang="en-GB" sz="1169" b="1" dirty="0">
                <a:latin typeface="Courier New" panose="02070309020205020404" pitchFamily="49" charset="0"/>
                <a:cs typeface="Courier New" panose="02070309020205020404" pitchFamily="49" charset="0"/>
              </a:rPr>
              <a:t>(</a:t>
            </a:r>
            <a:r>
              <a:rPr lang="en-GB" sz="1169" b="1" dirty="0">
                <a:solidFill>
                  <a:srgbClr val="00B050"/>
                </a:solidFill>
                <a:latin typeface="Courier New" panose="02070309020205020404" pitchFamily="49" charset="0"/>
                <a:cs typeface="Courier New" panose="02070309020205020404" pitchFamily="49" charset="0"/>
              </a:rPr>
              <a:t>“</a:t>
            </a:r>
            <a:r>
              <a:rPr lang="en-GB" sz="1169" b="1" dirty="0" err="1">
                <a:solidFill>
                  <a:srgbClr val="00B050"/>
                </a:solidFill>
                <a:latin typeface="Courier New" panose="02070309020205020404" pitchFamily="49" charset="0"/>
                <a:cs typeface="Courier New" panose="02070309020205020404" pitchFamily="49" charset="0"/>
              </a:rPr>
              <a:t>colour_barchart</a:t>
            </a:r>
            <a:r>
              <a:rPr lang="en-GB" sz="1169" b="1" dirty="0">
                <a:solidFill>
                  <a:srgbClr val="00B050"/>
                </a:solidFill>
                <a:latin typeface="Courier New" panose="02070309020205020404" pitchFamily="49" charset="0"/>
                <a:cs typeface="Courier New" panose="02070309020205020404" pitchFamily="49" charset="0"/>
              </a:rPr>
              <a:t>”</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p>
          <a:p>
            <a:r>
              <a:rPr lang="en-GB" sz="1169" b="1" dirty="0">
                <a:latin typeface="Courier New" panose="02070309020205020404" pitchFamily="49" charset="0"/>
                <a:cs typeface="Courier New" panose="02070309020205020404" pitchFamily="49" charset="0"/>
              </a:rPr>
              <a:t>    </a:t>
            </a:r>
            <a:r>
              <a:rPr lang="en-GB" sz="1169" b="1" dirty="0">
                <a:solidFill>
                  <a:schemeClr val="accent6">
                    <a:lumMod val="75000"/>
                  </a:schemeClr>
                </a:solidFill>
                <a:latin typeface="Courier New" panose="02070309020205020404" pitchFamily="49" charset="0"/>
                <a:cs typeface="Courier New" panose="02070309020205020404" pitchFamily="49" charset="0"/>
              </a:rPr>
              <a:t>column</a:t>
            </a:r>
            <a:r>
              <a:rPr lang="en-GB" sz="1169" b="1" dirty="0">
                <a:latin typeface="Courier New" panose="02070309020205020404" pitchFamily="49" charset="0"/>
                <a:cs typeface="Courier New" panose="02070309020205020404" pitchFamily="49" charset="0"/>
              </a:rPr>
              <a:t>(</a:t>
            </a:r>
            <a:r>
              <a:rPr lang="en-GB" sz="1169" b="1" dirty="0">
                <a:solidFill>
                  <a:schemeClr val="accent5">
                    <a:lumMod val="75000"/>
                  </a:schemeClr>
                </a:solidFill>
                <a:latin typeface="Courier New" panose="02070309020205020404" pitchFamily="49" charset="0"/>
                <a:cs typeface="Courier New" panose="02070309020205020404" pitchFamily="49" charset="0"/>
              </a:rPr>
              <a:t>6</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r>
              <a:rPr lang="en-GB" sz="1169" b="1" dirty="0" err="1">
                <a:solidFill>
                  <a:schemeClr val="accent6">
                    <a:lumMod val="75000"/>
                  </a:schemeClr>
                </a:solidFill>
                <a:latin typeface="Courier New" panose="02070309020205020404" pitchFamily="49" charset="0"/>
                <a:cs typeface="Courier New" panose="02070309020205020404" pitchFamily="49" charset="0"/>
              </a:rPr>
              <a:t>plotOutput</a:t>
            </a:r>
            <a:r>
              <a:rPr lang="en-GB" sz="1169" b="1" dirty="0">
                <a:latin typeface="Courier New" panose="02070309020205020404" pitchFamily="49" charset="0"/>
                <a:cs typeface="Courier New" panose="02070309020205020404" pitchFamily="49" charset="0"/>
              </a:rPr>
              <a:t>(</a:t>
            </a:r>
            <a:r>
              <a:rPr lang="en-GB" sz="1169" b="1" dirty="0">
                <a:solidFill>
                  <a:srgbClr val="00B050"/>
                </a:solidFill>
                <a:latin typeface="Courier New" panose="02070309020205020404" pitchFamily="49" charset="0"/>
                <a:cs typeface="Courier New" panose="02070309020205020404" pitchFamily="49" charset="0"/>
              </a:rPr>
              <a:t>“</a:t>
            </a:r>
            <a:r>
              <a:rPr lang="en-GB" sz="1169" b="1" dirty="0" err="1">
                <a:solidFill>
                  <a:srgbClr val="00B050"/>
                </a:solidFill>
                <a:latin typeface="Courier New" panose="02070309020205020404" pitchFamily="49" charset="0"/>
                <a:cs typeface="Courier New" panose="02070309020205020404" pitchFamily="49" charset="0"/>
              </a:rPr>
              <a:t>borough_barchart</a:t>
            </a:r>
            <a:r>
              <a:rPr lang="en-GB" sz="1169" b="1" dirty="0">
                <a:solidFill>
                  <a:srgbClr val="00B050"/>
                </a:solidFill>
                <a:latin typeface="Courier New" panose="02070309020205020404" pitchFamily="49" charset="0"/>
                <a:cs typeface="Courier New" panose="02070309020205020404" pitchFamily="49" charset="0"/>
              </a:rPr>
              <a:t>”</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p>
          <a:p>
            <a:r>
              <a:rPr lang="en-GB" sz="1169" b="1" dirty="0">
                <a:latin typeface="Courier New" panose="02070309020205020404" pitchFamily="49" charset="0"/>
                <a:cs typeface="Courier New" panose="02070309020205020404" pitchFamily="49" charset="0"/>
              </a:rPr>
              <a:t>  )</a:t>
            </a:r>
          </a:p>
          <a:p>
            <a:r>
              <a:rPr lang="en-GB" sz="1169" b="1" dirty="0">
                <a:latin typeface="Courier New" panose="02070309020205020404" pitchFamily="49" charset="0"/>
                <a:cs typeface="Courier New" panose="02070309020205020404" pitchFamily="49" charset="0"/>
              </a:rPr>
              <a:t>)</a:t>
            </a:r>
          </a:p>
        </p:txBody>
      </p:sp>
      <p:sp>
        <p:nvSpPr>
          <p:cNvPr id="30" name="TextBox 29"/>
          <p:cNvSpPr txBox="1"/>
          <p:nvPr/>
        </p:nvSpPr>
        <p:spPr>
          <a:xfrm>
            <a:off x="5457005" y="2548625"/>
            <a:ext cx="4291559" cy="3822713"/>
          </a:xfrm>
          <a:prstGeom prst="rect">
            <a:avLst/>
          </a:prstGeom>
          <a:solidFill>
            <a:schemeClr val="bg2"/>
          </a:solidFill>
        </p:spPr>
        <p:txBody>
          <a:bodyPr wrap="none" rtlCol="0">
            <a:spAutoFit/>
          </a:bodyPr>
          <a:lstStyle/>
          <a:p>
            <a:r>
              <a:rPr lang="en-GB" sz="1276" b="1" dirty="0">
                <a:latin typeface="Courier New" panose="02070309020205020404" pitchFamily="49" charset="0"/>
                <a:cs typeface="Courier New" panose="02070309020205020404" pitchFamily="49" charset="0"/>
              </a:rPr>
              <a:t>server &lt;- </a:t>
            </a:r>
            <a:r>
              <a:rPr lang="en-GB" sz="1276" b="1" dirty="0">
                <a:solidFill>
                  <a:schemeClr val="accent6">
                    <a:lumMod val="75000"/>
                  </a:schemeClr>
                </a:solidFill>
                <a:latin typeface="Courier New" panose="02070309020205020404" pitchFamily="49" charset="0"/>
                <a:cs typeface="Courier New" panose="02070309020205020404" pitchFamily="49" charset="0"/>
              </a:rPr>
              <a:t>function</a:t>
            </a:r>
            <a:r>
              <a:rPr lang="en-GB" sz="1276" b="1" dirty="0">
                <a:latin typeface="Courier New" panose="02070309020205020404" pitchFamily="49" charset="0"/>
                <a:cs typeface="Courier New" panose="02070309020205020404" pitchFamily="49" charset="0"/>
              </a:rPr>
              <a:t>(input, output) {</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filtered_data</a:t>
            </a:r>
            <a:r>
              <a:rPr lang="en-GB" sz="1276" b="1" dirty="0">
                <a:latin typeface="Courier New" panose="02070309020205020404" pitchFamily="49" charset="0"/>
                <a:cs typeface="Courier New" panose="02070309020205020404" pitchFamily="49" charset="0"/>
              </a:rPr>
              <a:t> &lt;-</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nyc_dogs</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%&gt;%</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filter</a:t>
            </a:r>
            <a:r>
              <a:rPr lang="en-GB" sz="1276" b="1" dirty="0">
                <a:latin typeface="Courier New" panose="02070309020205020404" pitchFamily="49" charset="0"/>
                <a:cs typeface="Courier New" panose="02070309020205020404" pitchFamily="49" charset="0"/>
              </a:rPr>
              <a:t>(gender </a:t>
            </a:r>
            <a:r>
              <a:rPr lang="en-GB" sz="1276" b="1" dirty="0">
                <a:solidFill>
                  <a:srgbClr val="FF660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input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gender</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%&gt;%</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filter</a:t>
            </a:r>
            <a:r>
              <a:rPr lang="en-GB" sz="1276" b="1" dirty="0">
                <a:latin typeface="Courier New" panose="02070309020205020404" pitchFamily="49" charset="0"/>
                <a:cs typeface="Courier New" panose="02070309020205020404" pitchFamily="49" charset="0"/>
              </a:rPr>
              <a:t>(breed </a:t>
            </a:r>
            <a:r>
              <a:rPr lang="en-GB" sz="1276" b="1" dirty="0">
                <a:solidFill>
                  <a:srgbClr val="FF660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input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breed</a:t>
            </a:r>
            <a:r>
              <a:rPr lang="en-GB" sz="1276" b="1" dirty="0">
                <a:latin typeface="Courier New" panose="02070309020205020404" pitchFamily="49" charset="0"/>
                <a:cs typeface="Courier New" panose="02070309020205020404" pitchFamily="49" charset="0"/>
              </a:rPr>
              <a:t>) </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output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colour_barchart</a:t>
            </a:r>
            <a:r>
              <a:rPr lang="en-GB" sz="1276" b="1" dirty="0">
                <a:latin typeface="Courier New" panose="02070309020205020404" pitchFamily="49" charset="0"/>
                <a:cs typeface="Courier New" panose="02070309020205020404" pitchFamily="49" charset="0"/>
              </a:rPr>
              <a:t> &lt;- </a:t>
            </a:r>
            <a:r>
              <a:rPr lang="en-GB" sz="1276" b="1" dirty="0" err="1">
                <a:solidFill>
                  <a:schemeClr val="accent6">
                    <a:lumMod val="75000"/>
                  </a:schemeClr>
                </a:solidFill>
                <a:latin typeface="Courier New" panose="02070309020205020404" pitchFamily="49" charset="0"/>
                <a:cs typeface="Courier New" panose="02070309020205020404" pitchFamily="49" charset="0"/>
              </a:rPr>
              <a:t>renderPlot</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ggplot</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filtered_data</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geom_bar</a:t>
            </a:r>
            <a:r>
              <a:rPr lang="en-GB" sz="1276" b="1" dirty="0">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aes</a:t>
            </a:r>
            <a:r>
              <a:rPr lang="en-GB" sz="1276" b="1" dirty="0">
                <a:latin typeface="Courier New" panose="02070309020205020404" pitchFamily="49" charset="0"/>
                <a:cs typeface="Courier New" panose="02070309020205020404" pitchFamily="49" charset="0"/>
              </a:rPr>
              <a:t>(</a:t>
            </a:r>
            <a:r>
              <a:rPr lang="en-GB" sz="1276" b="1" dirty="0">
                <a:solidFill>
                  <a:schemeClr val="accent6">
                    <a:lumMod val="75000"/>
                  </a:schemeClr>
                </a:solidFill>
                <a:latin typeface="Courier New" panose="02070309020205020404" pitchFamily="49" charset="0"/>
                <a:cs typeface="Courier New" panose="02070309020205020404" pitchFamily="49" charset="0"/>
              </a:rPr>
              <a:t>x =</a:t>
            </a:r>
            <a:r>
              <a:rPr lang="en-GB" sz="1276" b="1" dirty="0">
                <a:latin typeface="Courier New" panose="02070309020205020404" pitchFamily="49" charset="0"/>
                <a:cs typeface="Courier New" panose="02070309020205020404" pitchFamily="49" charset="0"/>
              </a:rPr>
              <a:t> colour))</a:t>
            </a:r>
          </a:p>
          <a:p>
            <a:r>
              <a:rPr lang="en-GB" sz="1276" b="1" dirty="0">
                <a:latin typeface="Courier New" panose="02070309020205020404" pitchFamily="49" charset="0"/>
                <a:cs typeface="Courier New" panose="02070309020205020404" pitchFamily="49" charset="0"/>
              </a:rPr>
              <a:t>   }) </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output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borough_barchart</a:t>
            </a:r>
            <a:r>
              <a:rPr lang="en-GB" sz="1276" b="1" dirty="0">
                <a:latin typeface="Courier New" panose="02070309020205020404" pitchFamily="49" charset="0"/>
                <a:cs typeface="Courier New" panose="02070309020205020404" pitchFamily="49" charset="0"/>
              </a:rPr>
              <a:t> &lt;- </a:t>
            </a:r>
            <a:r>
              <a:rPr lang="en-GB" sz="1276" b="1" dirty="0" err="1">
                <a:solidFill>
                  <a:schemeClr val="accent6">
                    <a:lumMod val="75000"/>
                  </a:schemeClr>
                </a:solidFill>
                <a:latin typeface="Courier New" panose="02070309020205020404" pitchFamily="49" charset="0"/>
                <a:cs typeface="Courier New" panose="02070309020205020404" pitchFamily="49" charset="0"/>
              </a:rPr>
              <a:t>renderPlot</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ggplot</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filtered_data</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geom_bar</a:t>
            </a:r>
            <a:r>
              <a:rPr lang="en-GB" sz="1276" b="1" dirty="0">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aes</a:t>
            </a:r>
            <a:r>
              <a:rPr lang="en-GB" sz="1276" b="1" dirty="0">
                <a:latin typeface="Courier New" panose="02070309020205020404" pitchFamily="49" charset="0"/>
                <a:cs typeface="Courier New" panose="02070309020205020404" pitchFamily="49" charset="0"/>
              </a:rPr>
              <a:t>(</a:t>
            </a:r>
            <a:r>
              <a:rPr lang="en-GB" sz="1276" b="1" dirty="0">
                <a:solidFill>
                  <a:schemeClr val="accent6">
                    <a:lumMod val="75000"/>
                  </a:schemeClr>
                </a:solidFill>
                <a:latin typeface="Courier New" panose="02070309020205020404" pitchFamily="49" charset="0"/>
                <a:cs typeface="Courier New" panose="02070309020205020404" pitchFamily="49" charset="0"/>
              </a:rPr>
              <a:t>x =</a:t>
            </a:r>
            <a:r>
              <a:rPr lang="en-GB" sz="1276" b="1" dirty="0">
                <a:latin typeface="Courier New" panose="02070309020205020404" pitchFamily="49" charset="0"/>
                <a:cs typeface="Courier New" panose="02070309020205020404" pitchFamily="49" charset="0"/>
              </a:rPr>
              <a:t> borough))</a:t>
            </a:r>
          </a:p>
          <a:p>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a:t>
            </a:r>
          </a:p>
          <a:p>
            <a:endParaRPr lang="en-GB" sz="1276" b="1" dirty="0">
              <a:latin typeface="Courier New" panose="02070309020205020404" pitchFamily="49" charset="0"/>
              <a:cs typeface="Courier New" panose="02070309020205020404" pitchFamily="49" charset="0"/>
            </a:endParaRPr>
          </a:p>
          <a:p>
            <a:r>
              <a:rPr lang="en-GB" sz="1276" b="1" dirty="0" err="1">
                <a:solidFill>
                  <a:schemeClr val="accent6">
                    <a:lumMod val="75000"/>
                  </a:schemeClr>
                </a:solidFill>
                <a:latin typeface="Courier New" panose="02070309020205020404" pitchFamily="49" charset="0"/>
                <a:cs typeface="Courier New" panose="02070309020205020404" pitchFamily="49" charset="0"/>
              </a:rPr>
              <a:t>shinyApp</a:t>
            </a:r>
            <a:r>
              <a:rPr lang="en-GB" sz="1276" b="1" dirty="0">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ui</a:t>
            </a:r>
            <a:r>
              <a:rPr lang="en-GB" sz="1276" b="1" dirty="0">
                <a:solidFill>
                  <a:schemeClr val="accent6">
                    <a:lumMod val="75000"/>
                  </a:schemeClr>
                </a:solidFill>
                <a:latin typeface="Courier New" panose="02070309020205020404" pitchFamily="49" charset="0"/>
                <a:cs typeface="Courier New" panose="02070309020205020404" pitchFamily="49" charset="0"/>
              </a:rPr>
              <a:t> = </a:t>
            </a:r>
            <a:r>
              <a:rPr lang="en-GB" sz="1276" b="1" dirty="0" err="1">
                <a:latin typeface="Courier New" panose="02070309020205020404" pitchFamily="49" charset="0"/>
                <a:cs typeface="Courier New" panose="02070309020205020404" pitchFamily="49" charset="0"/>
              </a:rPr>
              <a:t>ui</a:t>
            </a:r>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server =</a:t>
            </a:r>
            <a:r>
              <a:rPr lang="en-GB" sz="1276" b="1" dirty="0">
                <a:latin typeface="Courier New" panose="02070309020205020404" pitchFamily="49" charset="0"/>
                <a:cs typeface="Courier New" panose="02070309020205020404" pitchFamily="49" charset="0"/>
              </a:rPr>
              <a:t> server)</a:t>
            </a:r>
          </a:p>
        </p:txBody>
      </p:sp>
    </p:spTree>
    <p:extLst>
      <p:ext uri="{BB962C8B-B14F-4D97-AF65-F5344CB8AC3E}">
        <p14:creationId xmlns:p14="http://schemas.microsoft.com/office/powerpoint/2010/main" val="23376271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Reactivity</a:t>
            </a:r>
          </a:p>
        </p:txBody>
      </p:sp>
      <p:sp>
        <p:nvSpPr>
          <p:cNvPr id="3" name="Content Placeholder 2"/>
          <p:cNvSpPr>
            <a:spLocks noGrp="1"/>
          </p:cNvSpPr>
          <p:nvPr>
            <p:ph idx="1"/>
          </p:nvPr>
        </p:nvSpPr>
        <p:spPr>
          <a:xfrm>
            <a:off x="1166431" y="2276974"/>
            <a:ext cx="10692289" cy="443930"/>
          </a:xfrm>
        </p:spPr>
        <p:txBody>
          <a:bodyPr>
            <a:noAutofit/>
          </a:bodyPr>
          <a:lstStyle/>
          <a:p>
            <a:r>
              <a:rPr lang="en-GB" sz="2400" dirty="0"/>
              <a:t>When we run the previous code, we get an error:</a:t>
            </a:r>
          </a:p>
          <a:p>
            <a:endParaRPr lang="en-GB" sz="2400"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
          <p:cNvSpPr>
            <a:spLocks noChangeArrowheads="1"/>
          </p:cNvSpPr>
          <p:nvPr/>
        </p:nvSpPr>
        <p:spPr bwMode="auto">
          <a:xfrm>
            <a:off x="1263633" y="3216265"/>
            <a:ext cx="6441883" cy="261738"/>
          </a:xfrm>
          <a:prstGeom prst="rect">
            <a:avLst/>
          </a:prstGeom>
          <a:solidFill>
            <a:srgbClr val="1C1C1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defTabSz="972007" eaLnBrk="0" fontAlgn="base" hangingPunct="0">
              <a:spcBef>
                <a:spcPct val="0"/>
              </a:spcBef>
              <a:spcAft>
                <a:spcPct val="0"/>
              </a:spcAft>
            </a:pPr>
            <a:r>
              <a:rPr lang="en-US" altLang="en-US" sz="1701" dirty="0">
                <a:solidFill>
                  <a:srgbClr val="E1C582"/>
                </a:solidFill>
                <a:latin typeface="Consolas" panose="020B0609020204030204" pitchFamily="49" charset="0"/>
              </a:rPr>
              <a:t>Do you need to wrap inside reactive() or observer()?</a:t>
            </a:r>
            <a:r>
              <a:rPr lang="en-US" altLang="en-US" sz="1701" dirty="0"/>
              <a:t> </a:t>
            </a:r>
            <a:endParaRPr lang="en-US" altLang="en-US" sz="1701" dirty="0">
              <a:latin typeface="Arial" panose="020B0604020202020204" pitchFamily="34" charset="0"/>
            </a:endParaRPr>
          </a:p>
        </p:txBody>
      </p:sp>
      <p:sp>
        <p:nvSpPr>
          <p:cNvPr id="6" name="Content Placeholder 2"/>
          <p:cNvSpPr txBox="1">
            <a:spLocks/>
          </p:cNvSpPr>
          <p:nvPr/>
        </p:nvSpPr>
        <p:spPr>
          <a:xfrm>
            <a:off x="1166431" y="4034051"/>
            <a:ext cx="10568577" cy="1718609"/>
          </a:xfrm>
          <a:prstGeom prst="rect">
            <a:avLst/>
          </a:prstGeom>
        </p:spPr>
        <p:txBody>
          <a:bodyPr vert="horz" lIns="0" tIns="48601" rIns="0" bIns="48601"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sz="2400" dirty="0"/>
              <a:t>We’ve tried to use regular R code to filter our data so that it can be used for both plots but we need the filter for this object to be reactive depending on what the user inputs.</a:t>
            </a:r>
          </a:p>
          <a:p>
            <a:pPr marL="0" indent="0">
              <a:buNone/>
            </a:pPr>
            <a:endParaRPr lang="en-GB" sz="2400" dirty="0"/>
          </a:p>
          <a:p>
            <a:endParaRPr lang="en-GB" sz="2400" dirty="0"/>
          </a:p>
        </p:txBody>
      </p:sp>
    </p:spTree>
    <p:extLst>
      <p:ext uri="{BB962C8B-B14F-4D97-AF65-F5344CB8AC3E}">
        <p14:creationId xmlns:p14="http://schemas.microsoft.com/office/powerpoint/2010/main" val="3020063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What is R Shiny?</a:t>
            </a:r>
          </a:p>
        </p:txBody>
      </p:sp>
      <p:sp>
        <p:nvSpPr>
          <p:cNvPr id="3" name="Content Placeholder 2"/>
          <p:cNvSpPr>
            <a:spLocks noGrp="1"/>
          </p:cNvSpPr>
          <p:nvPr>
            <p:ph idx="1"/>
          </p:nvPr>
        </p:nvSpPr>
        <p:spPr>
          <a:xfrm>
            <a:off x="1166431" y="2361089"/>
            <a:ext cx="11311021" cy="4532849"/>
          </a:xfrm>
        </p:spPr>
        <p:txBody>
          <a:bodyPr>
            <a:noAutofit/>
          </a:bodyPr>
          <a:lstStyle/>
          <a:p>
            <a:pPr>
              <a:buFont typeface="Wingdings" panose="05000000000000000000" pitchFamily="2" charset="2"/>
              <a:buChar char="§"/>
            </a:pPr>
            <a:r>
              <a:rPr lang="en-GB" sz="2400" dirty="0"/>
              <a:t> Shiny is an open source R package that allows the creation of interactive web applications straight from R</a:t>
            </a:r>
          </a:p>
          <a:p>
            <a:pPr>
              <a:buFont typeface="Wingdings" panose="05000000000000000000" pitchFamily="2" charset="2"/>
              <a:buChar char="§"/>
            </a:pPr>
            <a:r>
              <a:rPr lang="en-GB" sz="2400" dirty="0"/>
              <a:t> Shiny works in any R environment and comes with pre-built and customizable output widgets for displaying plots, tables, and printed output of R objects</a:t>
            </a:r>
          </a:p>
          <a:p>
            <a:pPr>
              <a:buFont typeface="Wingdings" panose="05000000000000000000" pitchFamily="2" charset="2"/>
              <a:buChar char="§"/>
            </a:pPr>
            <a:r>
              <a:rPr lang="en-GB" sz="2400" dirty="0"/>
              <a:t>  </a:t>
            </a:r>
            <a:r>
              <a:rPr lang="en-GB" sz="2400" b="1" dirty="0"/>
              <a:t>Key point: </a:t>
            </a:r>
            <a:r>
              <a:rPr lang="en-GB" sz="2400" dirty="0"/>
              <a:t>functions associated with Shiny are generally written in </a:t>
            </a:r>
            <a:r>
              <a:rPr lang="en-GB" sz="2400" dirty="0" err="1"/>
              <a:t>CamelCase</a:t>
            </a:r>
            <a:r>
              <a:rPr lang="en-GB" sz="2400" dirty="0"/>
              <a:t> (unfortunately!)</a:t>
            </a:r>
          </a:p>
          <a:p>
            <a:pPr>
              <a:buFont typeface="Wingdings" panose="05000000000000000000" pitchFamily="2" charset="2"/>
              <a:buChar char="§"/>
            </a:pPr>
            <a:r>
              <a:rPr lang="en-GB" sz="2400" dirty="0"/>
              <a:t> Shiny power - check out some PHS Shiny dashboards:</a:t>
            </a:r>
          </a:p>
          <a:p>
            <a:pPr lvl="4">
              <a:buFont typeface="Wingdings" panose="05000000000000000000" pitchFamily="2" charset="2"/>
              <a:buChar char="§"/>
            </a:pPr>
            <a:r>
              <a:rPr lang="en-GB" sz="2400" dirty="0" err="1"/>
              <a:t>ScotPHO</a:t>
            </a:r>
            <a:r>
              <a:rPr lang="en-GB" sz="2400" dirty="0"/>
              <a:t> Profiles Tool: </a:t>
            </a:r>
            <a:r>
              <a:rPr lang="en-GB" sz="2400" dirty="0">
                <a:hlinkClick r:id="rId3"/>
              </a:rPr>
              <a:t>https://scotland.shinyapps.io/ScotPHO_profiles_tool/</a:t>
            </a:r>
            <a:endParaRPr lang="en-GB" sz="2400" dirty="0"/>
          </a:p>
          <a:p>
            <a:pPr lvl="4">
              <a:buFont typeface="Wingdings" panose="05000000000000000000" pitchFamily="2" charset="2"/>
              <a:buChar char="§"/>
            </a:pPr>
            <a:r>
              <a:rPr lang="en-GB" sz="2400" dirty="0" err="1"/>
              <a:t>Covid</a:t>
            </a:r>
            <a:r>
              <a:rPr lang="en-GB" sz="2400" dirty="0"/>
              <a:t> Wider Impacts Dashboard: </a:t>
            </a:r>
            <a:r>
              <a:rPr lang="en-GB" sz="2400" dirty="0">
                <a:hlinkClick r:id="rId4"/>
              </a:rPr>
              <a:t>https://scotland.shinyapps.io/phs-covid-wider-impact/</a:t>
            </a:r>
            <a:endParaRPr lang="en-GB" sz="2400" dirty="0"/>
          </a:p>
        </p:txBody>
      </p:sp>
      <p:pic>
        <p:nvPicPr>
          <p:cNvPr id="4" name="Picture 4" descr="File:Public Health Scotland logo.jpg - Wikipedi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5309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Code Along: creating a functioning Shiny app</a:t>
            </a:r>
            <a:endParaRPr lang="en-GB" sz="3402" dirty="0"/>
          </a:p>
        </p:txBody>
      </p:sp>
      <p:sp>
        <p:nvSpPr>
          <p:cNvPr id="10" name="Content Placeholder 2"/>
          <p:cNvSpPr>
            <a:spLocks noGrp="1"/>
          </p:cNvSpPr>
          <p:nvPr>
            <p:ph idx="1"/>
          </p:nvPr>
        </p:nvSpPr>
        <p:spPr>
          <a:xfrm>
            <a:off x="6658753" y="2920638"/>
            <a:ext cx="4860131" cy="3357207"/>
          </a:xfrm>
        </p:spPr>
        <p:txBody>
          <a:bodyPr>
            <a:noAutofit/>
          </a:bodyPr>
          <a:lstStyle/>
          <a:p>
            <a:r>
              <a:rPr lang="en-GB" sz="2400" dirty="0"/>
              <a:t>We can fix this by wrapping our filtered data in </a:t>
            </a:r>
            <a:r>
              <a:rPr lang="en-GB" sz="2400" b="1" dirty="0">
                <a:latin typeface="Courier New" panose="02070309020205020404" pitchFamily="49" charset="0"/>
                <a:cs typeface="Courier New" panose="02070309020205020404" pitchFamily="49" charset="0"/>
              </a:rPr>
              <a:t>reactive({})</a:t>
            </a:r>
            <a:r>
              <a:rPr lang="en-GB" sz="2400" b="1" dirty="0"/>
              <a:t>.</a:t>
            </a:r>
          </a:p>
          <a:p>
            <a:r>
              <a:rPr lang="en-GB" sz="2400" dirty="0"/>
              <a:t>This defines our </a:t>
            </a:r>
            <a:r>
              <a:rPr lang="en-GB" sz="2400" b="1" dirty="0" err="1">
                <a:latin typeface="Courier New" panose="02070309020205020404" pitchFamily="49" charset="0"/>
                <a:cs typeface="Courier New" panose="02070309020205020404" pitchFamily="49" charset="0"/>
              </a:rPr>
              <a:t>filtered_data</a:t>
            </a:r>
            <a:r>
              <a:rPr lang="en-GB" sz="2400" dirty="0"/>
              <a:t> variable as having a reactive value, and so when used later on in the code for chart creation, it must be followed by brackets:</a:t>
            </a:r>
          </a:p>
          <a:p>
            <a:r>
              <a:rPr lang="en-GB" sz="2400" b="1" dirty="0" err="1">
                <a:latin typeface="Courier New" panose="02070309020205020404" pitchFamily="49" charset="0"/>
                <a:cs typeface="Courier New" panose="02070309020205020404" pitchFamily="49" charset="0"/>
              </a:rPr>
              <a:t>filtered_data</a:t>
            </a:r>
            <a:r>
              <a:rPr lang="en-GB" sz="2400" b="1" dirty="0">
                <a:latin typeface="Courier New" panose="02070309020205020404" pitchFamily="49" charset="0"/>
                <a:cs typeface="Courier New" panose="02070309020205020404" pitchFamily="49" charset="0"/>
              </a:rPr>
              <a:t>()</a:t>
            </a:r>
          </a:p>
          <a:p>
            <a:endParaRPr lang="en-GB" sz="2400" dirty="0"/>
          </a:p>
        </p:txBody>
      </p:sp>
      <p:pic>
        <p:nvPicPr>
          <p:cNvPr id="5" name="Picture 4"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522168" y="2589718"/>
            <a:ext cx="4291559" cy="4019049"/>
          </a:xfrm>
          <a:prstGeom prst="rect">
            <a:avLst/>
          </a:prstGeom>
          <a:solidFill>
            <a:schemeClr val="bg2"/>
          </a:solidFill>
        </p:spPr>
        <p:txBody>
          <a:bodyPr wrap="none" rtlCol="0">
            <a:spAutoFit/>
          </a:bodyPr>
          <a:lstStyle/>
          <a:p>
            <a:r>
              <a:rPr lang="en-GB" sz="1276" b="1" dirty="0">
                <a:latin typeface="Courier New" panose="02070309020205020404" pitchFamily="49" charset="0"/>
                <a:cs typeface="Courier New" panose="02070309020205020404" pitchFamily="49" charset="0"/>
              </a:rPr>
              <a:t>server &lt;- </a:t>
            </a:r>
            <a:r>
              <a:rPr lang="en-GB" sz="1276" b="1" dirty="0">
                <a:solidFill>
                  <a:schemeClr val="accent6">
                    <a:lumMod val="75000"/>
                  </a:schemeClr>
                </a:solidFill>
                <a:latin typeface="Courier New" panose="02070309020205020404" pitchFamily="49" charset="0"/>
                <a:cs typeface="Courier New" panose="02070309020205020404" pitchFamily="49" charset="0"/>
              </a:rPr>
              <a:t>function</a:t>
            </a:r>
            <a:r>
              <a:rPr lang="en-GB" sz="1276" b="1" dirty="0">
                <a:latin typeface="Courier New" panose="02070309020205020404" pitchFamily="49" charset="0"/>
                <a:cs typeface="Courier New" panose="02070309020205020404" pitchFamily="49" charset="0"/>
              </a:rPr>
              <a:t>(input, output) {</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filtered_data</a:t>
            </a:r>
            <a:r>
              <a:rPr lang="en-GB" sz="1276" b="1" dirty="0">
                <a:latin typeface="Courier New" panose="02070309020205020404" pitchFamily="49" charset="0"/>
                <a:cs typeface="Courier New" panose="02070309020205020404" pitchFamily="49" charset="0"/>
              </a:rPr>
              <a:t> &lt;- </a:t>
            </a:r>
            <a:r>
              <a:rPr lang="en-GB" sz="1276" b="1" dirty="0">
                <a:solidFill>
                  <a:schemeClr val="accent6">
                    <a:lumMod val="75000"/>
                  </a:schemeClr>
                </a:solidFill>
                <a:latin typeface="Courier New" panose="02070309020205020404" pitchFamily="49" charset="0"/>
                <a:cs typeface="Courier New" panose="02070309020205020404" pitchFamily="49" charset="0"/>
              </a:rPr>
              <a:t>reactive</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nyc_dogs</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%&gt;%</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filter</a:t>
            </a:r>
            <a:r>
              <a:rPr lang="en-GB" sz="1276" b="1" dirty="0">
                <a:latin typeface="Courier New" panose="02070309020205020404" pitchFamily="49" charset="0"/>
                <a:cs typeface="Courier New" panose="02070309020205020404" pitchFamily="49" charset="0"/>
              </a:rPr>
              <a:t>(gender </a:t>
            </a:r>
            <a:r>
              <a:rPr lang="en-GB" sz="1276" b="1" dirty="0">
                <a:solidFill>
                  <a:srgbClr val="FF660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input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gender</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%&gt;%</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filter</a:t>
            </a:r>
            <a:r>
              <a:rPr lang="en-GB" sz="1276" b="1" dirty="0">
                <a:latin typeface="Courier New" panose="02070309020205020404" pitchFamily="49" charset="0"/>
                <a:cs typeface="Courier New" panose="02070309020205020404" pitchFamily="49" charset="0"/>
              </a:rPr>
              <a:t>(breed </a:t>
            </a:r>
            <a:r>
              <a:rPr lang="en-GB" sz="1276" b="1" dirty="0">
                <a:solidFill>
                  <a:srgbClr val="FF660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input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breed</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 </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output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colour_barchart</a:t>
            </a:r>
            <a:r>
              <a:rPr lang="en-GB" sz="1276" b="1" dirty="0">
                <a:latin typeface="Courier New" panose="02070309020205020404" pitchFamily="49" charset="0"/>
                <a:cs typeface="Courier New" panose="02070309020205020404" pitchFamily="49" charset="0"/>
              </a:rPr>
              <a:t> &lt;- </a:t>
            </a:r>
            <a:r>
              <a:rPr lang="en-GB" sz="1276" b="1" dirty="0" err="1">
                <a:solidFill>
                  <a:schemeClr val="accent6">
                    <a:lumMod val="75000"/>
                  </a:schemeClr>
                </a:solidFill>
                <a:latin typeface="Courier New" panose="02070309020205020404" pitchFamily="49" charset="0"/>
                <a:cs typeface="Courier New" panose="02070309020205020404" pitchFamily="49" charset="0"/>
              </a:rPr>
              <a:t>renderPlot</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ggplot</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filtered_data</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geom_bar</a:t>
            </a:r>
            <a:r>
              <a:rPr lang="en-GB" sz="1276" b="1" dirty="0">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aes</a:t>
            </a:r>
            <a:r>
              <a:rPr lang="en-GB" sz="1276" b="1" dirty="0">
                <a:latin typeface="Courier New" panose="02070309020205020404" pitchFamily="49" charset="0"/>
                <a:cs typeface="Courier New" panose="02070309020205020404" pitchFamily="49" charset="0"/>
              </a:rPr>
              <a:t>(</a:t>
            </a:r>
            <a:r>
              <a:rPr lang="en-GB" sz="1276" b="1" dirty="0">
                <a:solidFill>
                  <a:schemeClr val="accent6">
                    <a:lumMod val="75000"/>
                  </a:schemeClr>
                </a:solidFill>
                <a:latin typeface="Courier New" panose="02070309020205020404" pitchFamily="49" charset="0"/>
                <a:cs typeface="Courier New" panose="02070309020205020404" pitchFamily="49" charset="0"/>
              </a:rPr>
              <a:t>x =</a:t>
            </a:r>
            <a:r>
              <a:rPr lang="en-GB" sz="1276" b="1" dirty="0">
                <a:latin typeface="Courier New" panose="02070309020205020404" pitchFamily="49" charset="0"/>
                <a:cs typeface="Courier New" panose="02070309020205020404" pitchFamily="49" charset="0"/>
              </a:rPr>
              <a:t> colour))</a:t>
            </a:r>
          </a:p>
          <a:p>
            <a:r>
              <a:rPr lang="en-GB" sz="1276" b="1" dirty="0">
                <a:latin typeface="Courier New" panose="02070309020205020404" pitchFamily="49" charset="0"/>
                <a:cs typeface="Courier New" panose="02070309020205020404" pitchFamily="49" charset="0"/>
              </a:rPr>
              <a:t>   }) </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   </a:t>
            </a:r>
            <a:r>
              <a:rPr lang="en-GB" sz="1276" b="1" dirty="0" err="1">
                <a:latin typeface="Courier New" panose="02070309020205020404" pitchFamily="49" charset="0"/>
                <a:cs typeface="Courier New" panose="02070309020205020404" pitchFamily="49" charset="0"/>
              </a:rPr>
              <a:t>output</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borough_barchart</a:t>
            </a:r>
            <a:r>
              <a:rPr lang="en-GB" sz="1276" b="1" dirty="0">
                <a:latin typeface="Courier New" panose="02070309020205020404" pitchFamily="49" charset="0"/>
                <a:cs typeface="Courier New" panose="02070309020205020404" pitchFamily="49" charset="0"/>
              </a:rPr>
              <a:t> &lt;- </a:t>
            </a:r>
            <a:r>
              <a:rPr lang="en-GB" sz="1276" b="1" dirty="0" err="1">
                <a:solidFill>
                  <a:schemeClr val="accent6">
                    <a:lumMod val="75000"/>
                  </a:schemeClr>
                </a:solidFill>
                <a:latin typeface="Courier New" panose="02070309020205020404" pitchFamily="49" charset="0"/>
                <a:cs typeface="Courier New" panose="02070309020205020404" pitchFamily="49" charset="0"/>
              </a:rPr>
              <a:t>renderPlot</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ggplot</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filtered_data</a:t>
            </a:r>
            <a:r>
              <a:rPr lang="en-GB" sz="1276" b="1" dirty="0">
                <a:latin typeface="Courier New" panose="02070309020205020404" pitchFamily="49" charset="0"/>
                <a:cs typeface="Courier New" panose="02070309020205020404" pitchFamily="49" charset="0"/>
              </a:rPr>
              <a:t>()) </a:t>
            </a:r>
            <a:r>
              <a:rPr lang="en-GB" sz="1276" b="1" dirty="0">
                <a:solidFill>
                  <a:srgbClr val="FF6600"/>
                </a:solidFill>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geom_bar</a:t>
            </a:r>
            <a:r>
              <a:rPr lang="en-GB" sz="1276" b="1" dirty="0">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aes</a:t>
            </a:r>
            <a:r>
              <a:rPr lang="en-GB" sz="1276" b="1" dirty="0">
                <a:latin typeface="Courier New" panose="02070309020205020404" pitchFamily="49" charset="0"/>
                <a:cs typeface="Courier New" panose="02070309020205020404" pitchFamily="49" charset="0"/>
              </a:rPr>
              <a:t>(</a:t>
            </a:r>
            <a:r>
              <a:rPr lang="en-GB" sz="1276" b="1" dirty="0">
                <a:solidFill>
                  <a:schemeClr val="accent6">
                    <a:lumMod val="75000"/>
                  </a:schemeClr>
                </a:solidFill>
                <a:latin typeface="Courier New" panose="02070309020205020404" pitchFamily="49" charset="0"/>
                <a:cs typeface="Courier New" panose="02070309020205020404" pitchFamily="49" charset="0"/>
              </a:rPr>
              <a:t>x =</a:t>
            </a:r>
            <a:r>
              <a:rPr lang="en-GB" sz="1276" b="1" dirty="0">
                <a:latin typeface="Courier New" panose="02070309020205020404" pitchFamily="49" charset="0"/>
                <a:cs typeface="Courier New" panose="02070309020205020404" pitchFamily="49" charset="0"/>
              </a:rPr>
              <a:t> borough))</a:t>
            </a:r>
          </a:p>
          <a:p>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a:t>
            </a:r>
          </a:p>
          <a:p>
            <a:endParaRPr lang="en-GB" sz="1276" b="1" dirty="0">
              <a:latin typeface="Courier New" panose="02070309020205020404" pitchFamily="49" charset="0"/>
              <a:cs typeface="Courier New" panose="02070309020205020404" pitchFamily="49" charset="0"/>
            </a:endParaRPr>
          </a:p>
          <a:p>
            <a:r>
              <a:rPr lang="en-GB" sz="1276" b="1" dirty="0" err="1">
                <a:solidFill>
                  <a:schemeClr val="accent6">
                    <a:lumMod val="75000"/>
                  </a:schemeClr>
                </a:solidFill>
                <a:latin typeface="Courier New" panose="02070309020205020404" pitchFamily="49" charset="0"/>
                <a:cs typeface="Courier New" panose="02070309020205020404" pitchFamily="49" charset="0"/>
              </a:rPr>
              <a:t>shinyApp</a:t>
            </a:r>
            <a:r>
              <a:rPr lang="en-GB" sz="1276" b="1" dirty="0">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ui</a:t>
            </a:r>
            <a:r>
              <a:rPr lang="en-GB" sz="1276" b="1" dirty="0">
                <a:solidFill>
                  <a:schemeClr val="accent6">
                    <a:lumMod val="75000"/>
                  </a:schemeClr>
                </a:solidFill>
                <a:latin typeface="Courier New" panose="02070309020205020404" pitchFamily="49" charset="0"/>
                <a:cs typeface="Courier New" panose="02070309020205020404" pitchFamily="49" charset="0"/>
              </a:rPr>
              <a:t> = </a:t>
            </a:r>
            <a:r>
              <a:rPr lang="en-GB" sz="1276" b="1" dirty="0" err="1">
                <a:latin typeface="Courier New" panose="02070309020205020404" pitchFamily="49" charset="0"/>
                <a:cs typeface="Courier New" panose="02070309020205020404" pitchFamily="49" charset="0"/>
              </a:rPr>
              <a:t>ui</a:t>
            </a:r>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server =</a:t>
            </a:r>
            <a:r>
              <a:rPr lang="en-GB" sz="1276" b="1" dirty="0">
                <a:latin typeface="Courier New" panose="02070309020205020404" pitchFamily="49" charset="0"/>
                <a:cs typeface="Courier New" panose="02070309020205020404" pitchFamily="49" charset="0"/>
              </a:rPr>
              <a:t> server)</a:t>
            </a:r>
          </a:p>
        </p:txBody>
      </p:sp>
    </p:spTree>
    <p:extLst>
      <p:ext uri="{BB962C8B-B14F-4D97-AF65-F5344CB8AC3E}">
        <p14:creationId xmlns:p14="http://schemas.microsoft.com/office/powerpoint/2010/main" val="32425225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Code Along: creating a functioning Shiny app</a:t>
            </a:r>
            <a:endParaRPr lang="en-GB" sz="3402"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1313702" y="2559879"/>
            <a:ext cx="7831163" cy="4076836"/>
          </a:xfrm>
          <a:prstGeom prst="rect">
            <a:avLst/>
          </a:prstGeom>
        </p:spPr>
      </p:pic>
      <p:sp>
        <p:nvSpPr>
          <p:cNvPr id="6" name="TextBox 5"/>
          <p:cNvSpPr txBox="1"/>
          <p:nvPr/>
        </p:nvSpPr>
        <p:spPr>
          <a:xfrm>
            <a:off x="9313268" y="3007534"/>
            <a:ext cx="3369806" cy="2677656"/>
          </a:xfrm>
          <a:prstGeom prst="rect">
            <a:avLst/>
          </a:prstGeom>
          <a:noFill/>
        </p:spPr>
        <p:txBody>
          <a:bodyPr wrap="square" rtlCol="0">
            <a:spAutoFit/>
          </a:bodyPr>
          <a:lstStyle/>
          <a:p>
            <a:pPr algn="ctr"/>
            <a:r>
              <a:rPr lang="en-GB" sz="2400" dirty="0"/>
              <a:t>Our app should now look like this, where the bar charts are reactive to selections made by the user either by the radio button or the drop-down menu.</a:t>
            </a:r>
          </a:p>
        </p:txBody>
      </p:sp>
    </p:spTree>
    <p:extLst>
      <p:ext uri="{BB962C8B-B14F-4D97-AF65-F5344CB8AC3E}">
        <p14:creationId xmlns:p14="http://schemas.microsoft.com/office/powerpoint/2010/main" val="37953541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Code Along: creating a functioning Shiny app</a:t>
            </a:r>
            <a:endParaRPr lang="en-GB" sz="3402" dirty="0"/>
          </a:p>
        </p:txBody>
      </p:sp>
      <p:sp>
        <p:nvSpPr>
          <p:cNvPr id="3" name="Content Placeholder 2"/>
          <p:cNvSpPr>
            <a:spLocks noGrp="1"/>
          </p:cNvSpPr>
          <p:nvPr>
            <p:ph idx="1"/>
          </p:nvPr>
        </p:nvSpPr>
        <p:spPr>
          <a:xfrm>
            <a:off x="1166431" y="2333050"/>
            <a:ext cx="10692289" cy="4276916"/>
          </a:xfrm>
        </p:spPr>
        <p:txBody>
          <a:bodyPr>
            <a:noAutofit/>
          </a:bodyPr>
          <a:lstStyle/>
          <a:p>
            <a:endParaRPr lang="en-GB" sz="2400" dirty="0"/>
          </a:p>
          <a:p>
            <a:r>
              <a:rPr lang="en-GB" sz="2400" b="1" dirty="0"/>
              <a:t>What if we want to display our data using both tables and charts? We can create a multi-tabbed dashboard!</a:t>
            </a:r>
          </a:p>
          <a:p>
            <a:endParaRPr lang="en-GB" sz="2400" dirty="0"/>
          </a:p>
          <a:p>
            <a:r>
              <a:rPr lang="en-GB" sz="2400" dirty="0"/>
              <a:t>This introduces the Shiny function </a:t>
            </a:r>
            <a:r>
              <a:rPr lang="en-GB" sz="2400" b="1" dirty="0" err="1">
                <a:latin typeface="Courier New" panose="02070309020205020404" pitchFamily="49" charset="0"/>
                <a:cs typeface="Courier New" panose="02070309020205020404" pitchFamily="49" charset="0"/>
              </a:rPr>
              <a:t>navbarPage</a:t>
            </a:r>
            <a:r>
              <a:rPr lang="en-GB" sz="2400" b="1" dirty="0">
                <a:latin typeface="Courier New" panose="02070309020205020404" pitchFamily="49" charset="0"/>
                <a:cs typeface="Courier New" panose="02070309020205020404" pitchFamily="49" charset="0"/>
              </a:rPr>
              <a:t>()</a:t>
            </a:r>
            <a:r>
              <a:rPr lang="en-GB" sz="2400" dirty="0"/>
              <a:t> which creates a navigation bar along the top of the app, and </a:t>
            </a:r>
            <a:r>
              <a:rPr lang="en-GB" sz="2400" b="1" dirty="0" err="1">
                <a:latin typeface="Courier New" panose="02070309020205020404" pitchFamily="49" charset="0"/>
                <a:cs typeface="Courier New" panose="02070309020205020404" pitchFamily="49" charset="0"/>
              </a:rPr>
              <a:t>tabPanel</a:t>
            </a:r>
            <a:r>
              <a:rPr lang="en-GB" sz="2400" b="1" dirty="0">
                <a:latin typeface="Courier New" panose="02070309020205020404" pitchFamily="49" charset="0"/>
                <a:cs typeface="Courier New" panose="02070309020205020404" pitchFamily="49" charset="0"/>
              </a:rPr>
              <a:t>()</a:t>
            </a:r>
            <a:r>
              <a:rPr lang="en-GB" sz="2400" dirty="0"/>
              <a:t> which is used to create different tabs within the navigation bar.</a:t>
            </a:r>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8407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Including multiple tabs in your dashboard</a:t>
            </a:r>
          </a:p>
        </p:txBody>
      </p:sp>
      <p:sp>
        <p:nvSpPr>
          <p:cNvPr id="3" name="Content Placeholder 2"/>
          <p:cNvSpPr>
            <a:spLocks noGrp="1"/>
          </p:cNvSpPr>
          <p:nvPr>
            <p:ph idx="1"/>
          </p:nvPr>
        </p:nvSpPr>
        <p:spPr>
          <a:xfrm>
            <a:off x="1166431" y="2370438"/>
            <a:ext cx="10692289" cy="4589777"/>
          </a:xfrm>
        </p:spPr>
        <p:txBody>
          <a:bodyPr>
            <a:normAutofit/>
          </a:bodyPr>
          <a:lstStyle/>
          <a:p>
            <a:r>
              <a:rPr lang="en-GB" sz="2400" dirty="0"/>
              <a:t>Multi-tabs requires nesting of functions within other functions to ensure the dashboard displays correctly.</a:t>
            </a:r>
          </a:p>
          <a:p>
            <a:endParaRPr lang="en-GB" sz="2400" dirty="0"/>
          </a:p>
          <a:p>
            <a:r>
              <a:rPr lang="en-GB" sz="2400" dirty="0"/>
              <a:t>In order to have, for example, charts in one tab and the table in another, we need to wrap each of these code blocks (one for charts and one for tables) inside it’s own </a:t>
            </a:r>
            <a:r>
              <a:rPr lang="en-GB" sz="2400" b="1" dirty="0" err="1">
                <a:latin typeface="Courier New" panose="02070309020205020404" pitchFamily="49" charset="0"/>
                <a:cs typeface="Courier New" panose="02070309020205020404" pitchFamily="49" charset="0"/>
              </a:rPr>
              <a:t>tabPanel</a:t>
            </a:r>
            <a:r>
              <a:rPr lang="en-GB" sz="2400" b="1" dirty="0">
                <a:latin typeface="Courier New" panose="02070309020205020404" pitchFamily="49" charset="0"/>
                <a:cs typeface="Courier New" panose="02070309020205020404" pitchFamily="49" charset="0"/>
              </a:rPr>
              <a:t>()</a:t>
            </a:r>
            <a:r>
              <a:rPr lang="en-GB" sz="2400" b="1" dirty="0"/>
              <a:t> </a:t>
            </a:r>
            <a:r>
              <a:rPr lang="en-GB" sz="2400" dirty="0"/>
              <a:t>function.</a:t>
            </a:r>
          </a:p>
          <a:p>
            <a:endParaRPr lang="en-GB" sz="2400" dirty="0"/>
          </a:p>
          <a:p>
            <a:r>
              <a:rPr lang="en-GB" sz="2400" dirty="0"/>
              <a:t>These </a:t>
            </a:r>
            <a:r>
              <a:rPr lang="en-GB" sz="2400" b="1" dirty="0" err="1">
                <a:latin typeface="Courier New" panose="02070309020205020404" pitchFamily="49" charset="0"/>
                <a:cs typeface="Courier New" panose="02070309020205020404" pitchFamily="49" charset="0"/>
              </a:rPr>
              <a:t>tabPanel</a:t>
            </a:r>
            <a:r>
              <a:rPr lang="en-GB" sz="2400" b="1" dirty="0">
                <a:latin typeface="Courier New" panose="02070309020205020404" pitchFamily="49" charset="0"/>
                <a:cs typeface="Courier New" panose="02070309020205020404" pitchFamily="49" charset="0"/>
              </a:rPr>
              <a:t>()</a:t>
            </a:r>
            <a:r>
              <a:rPr lang="en-GB" sz="2400" b="1" dirty="0">
                <a:latin typeface="+mj-lt"/>
                <a:cs typeface="Courier New" panose="02070309020205020404" pitchFamily="49" charset="0"/>
              </a:rPr>
              <a:t>functions</a:t>
            </a:r>
            <a:r>
              <a:rPr lang="en-GB" sz="2400" dirty="0"/>
              <a:t> then need to be nested inside the </a:t>
            </a:r>
            <a:r>
              <a:rPr lang="en-GB" sz="2400" b="1" dirty="0" err="1">
                <a:latin typeface="Courier New" panose="02070309020205020404" pitchFamily="49" charset="0"/>
                <a:cs typeface="Courier New" panose="02070309020205020404" pitchFamily="49" charset="0"/>
              </a:rPr>
              <a:t>navbarPage</a:t>
            </a:r>
            <a:r>
              <a:rPr lang="en-GB" sz="2400" b="1" dirty="0">
                <a:latin typeface="Courier New" panose="02070309020205020404" pitchFamily="49" charset="0"/>
                <a:cs typeface="Courier New" panose="02070309020205020404" pitchFamily="49" charset="0"/>
              </a:rPr>
              <a:t>()</a:t>
            </a:r>
            <a:r>
              <a:rPr lang="en-GB" sz="2400" dirty="0"/>
              <a:t> function which creates the overarching navigation bar along the top of the app.</a:t>
            </a:r>
          </a:p>
          <a:p>
            <a:endParaRPr lang="en-GB" sz="2400" dirty="0"/>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345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Code Along: multiple tabs UI</a:t>
            </a:r>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8091831" y="2470308"/>
            <a:ext cx="4393564" cy="4154984"/>
          </a:xfrm>
          <a:prstGeom prst="rect">
            <a:avLst/>
          </a:prstGeom>
          <a:noFill/>
        </p:spPr>
        <p:txBody>
          <a:bodyPr wrap="square" rtlCol="0">
            <a:spAutoFit/>
          </a:bodyPr>
          <a:lstStyle/>
          <a:p>
            <a:r>
              <a:rPr lang="en-GB" sz="2400" dirty="0"/>
              <a:t>Here’s the code for the first tab containing a table. </a:t>
            </a:r>
          </a:p>
          <a:p>
            <a:endParaRPr lang="en-GB" sz="2400" dirty="0"/>
          </a:p>
          <a:p>
            <a:r>
              <a:rPr lang="en-GB" sz="2400" dirty="0"/>
              <a:t>Within our </a:t>
            </a:r>
            <a:r>
              <a:rPr lang="en-GB" sz="2400" b="1" dirty="0" err="1">
                <a:latin typeface="Courier New" panose="02070309020205020404" pitchFamily="49" charset="0"/>
                <a:cs typeface="Courier New" panose="02070309020205020404" pitchFamily="49" charset="0"/>
              </a:rPr>
              <a:t>fluidPage</a:t>
            </a:r>
            <a:r>
              <a:rPr lang="en-GB" sz="2400" b="1" dirty="0">
                <a:latin typeface="Courier New" panose="02070309020205020404" pitchFamily="49" charset="0"/>
                <a:cs typeface="Courier New" panose="02070309020205020404" pitchFamily="49" charset="0"/>
              </a:rPr>
              <a:t>()</a:t>
            </a:r>
            <a:r>
              <a:rPr lang="en-GB" sz="2400" dirty="0"/>
              <a:t>, I’ve created a </a:t>
            </a:r>
            <a:r>
              <a:rPr lang="en-GB" sz="2400" b="1" dirty="0" err="1">
                <a:latin typeface="Courier New" panose="02070309020205020404" pitchFamily="49" charset="0"/>
                <a:cs typeface="Courier New" panose="02070309020205020404" pitchFamily="49" charset="0"/>
              </a:rPr>
              <a:t>navbarPage</a:t>
            </a:r>
            <a:r>
              <a:rPr lang="en-GB" sz="2400" b="1" dirty="0">
                <a:latin typeface="Courier New" panose="02070309020205020404" pitchFamily="49" charset="0"/>
                <a:cs typeface="Courier New" panose="02070309020205020404" pitchFamily="49" charset="0"/>
              </a:rPr>
              <a:t>()</a:t>
            </a:r>
            <a:r>
              <a:rPr lang="en-GB" sz="2400" dirty="0"/>
              <a:t> to introduce a navigation bar, and nested a </a:t>
            </a:r>
            <a:r>
              <a:rPr lang="en-GB" sz="2400" b="1" dirty="0" err="1">
                <a:latin typeface="Courier New" panose="02070309020205020404" pitchFamily="49" charset="0"/>
                <a:cs typeface="Courier New" panose="02070309020205020404" pitchFamily="49" charset="0"/>
              </a:rPr>
              <a:t>tabPanel</a:t>
            </a:r>
            <a:r>
              <a:rPr lang="en-GB" sz="2400" b="1" dirty="0">
                <a:latin typeface="Courier New" panose="02070309020205020404" pitchFamily="49" charset="0"/>
                <a:cs typeface="Courier New" panose="02070309020205020404" pitchFamily="49" charset="0"/>
              </a:rPr>
              <a:t>()</a:t>
            </a:r>
            <a:r>
              <a:rPr lang="en-GB" sz="2400" dirty="0"/>
              <a:t> within this. </a:t>
            </a:r>
          </a:p>
          <a:p>
            <a:endParaRPr lang="en-GB" sz="2400" dirty="0"/>
          </a:p>
          <a:p>
            <a:r>
              <a:rPr lang="en-GB" sz="2400" dirty="0"/>
              <a:t>The next </a:t>
            </a:r>
            <a:r>
              <a:rPr lang="en-GB" sz="2400" b="1" dirty="0" err="1">
                <a:latin typeface="Courier New" panose="02070309020205020404" pitchFamily="49" charset="0"/>
                <a:cs typeface="Courier New" panose="02070309020205020404" pitchFamily="49" charset="0"/>
              </a:rPr>
              <a:t>tabPanel</a:t>
            </a:r>
            <a:r>
              <a:rPr lang="en-GB" sz="2400" b="1" dirty="0">
                <a:latin typeface="Courier New" panose="02070309020205020404" pitchFamily="49" charset="0"/>
                <a:cs typeface="Courier New" panose="02070309020205020404" pitchFamily="49" charset="0"/>
              </a:rPr>
              <a:t>()</a:t>
            </a:r>
            <a:r>
              <a:rPr lang="en-GB" sz="2400" dirty="0"/>
              <a:t> will open directly after the final line here.</a:t>
            </a:r>
          </a:p>
        </p:txBody>
      </p:sp>
      <p:sp>
        <p:nvSpPr>
          <p:cNvPr id="10" name="TextBox 9"/>
          <p:cNvSpPr txBox="1"/>
          <p:nvPr/>
        </p:nvSpPr>
        <p:spPr>
          <a:xfrm>
            <a:off x="487361" y="2125802"/>
            <a:ext cx="7423929" cy="5130122"/>
          </a:xfrm>
          <a:prstGeom prst="rect">
            <a:avLst/>
          </a:prstGeom>
          <a:solidFill>
            <a:schemeClr val="bg2"/>
          </a:solidFill>
        </p:spPr>
        <p:txBody>
          <a:bodyPr wrap="square" rtlCol="0">
            <a:spAutoFit/>
          </a:bodyPr>
          <a:lstStyle/>
          <a:p>
            <a:r>
              <a:rPr lang="en-GB" sz="1169" b="1" dirty="0" err="1">
                <a:latin typeface="Courier New" panose="02070309020205020404" pitchFamily="49" charset="0"/>
                <a:cs typeface="Courier New" panose="02070309020205020404" pitchFamily="49" charset="0"/>
              </a:rPr>
              <a:t>ui</a:t>
            </a:r>
            <a:r>
              <a:rPr lang="en-GB" sz="1169" b="1" dirty="0">
                <a:latin typeface="Courier New" panose="02070309020205020404" pitchFamily="49" charset="0"/>
                <a:cs typeface="Courier New" panose="02070309020205020404" pitchFamily="49" charset="0"/>
              </a:rPr>
              <a:t> &lt;- </a:t>
            </a:r>
            <a:r>
              <a:rPr lang="en-GB" sz="1169" b="1" dirty="0" err="1">
                <a:solidFill>
                  <a:schemeClr val="accent6">
                    <a:lumMod val="75000"/>
                  </a:schemeClr>
                </a:solidFill>
                <a:latin typeface="Courier New" panose="02070309020205020404" pitchFamily="49" charset="0"/>
                <a:cs typeface="Courier New" panose="02070309020205020404" pitchFamily="49" charset="0"/>
              </a:rPr>
              <a:t>fluidPage</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r>
              <a:rPr lang="en-GB" sz="1169" b="1" dirty="0">
                <a:solidFill>
                  <a:schemeClr val="accent6">
                    <a:lumMod val="75000"/>
                  </a:schemeClr>
                </a:solidFill>
                <a:latin typeface="Courier New" panose="02070309020205020404" pitchFamily="49" charset="0"/>
                <a:cs typeface="Courier New" panose="02070309020205020404" pitchFamily="49" charset="0"/>
              </a:rPr>
              <a:t>titlePanel</a:t>
            </a:r>
            <a:r>
              <a:rPr lang="en-GB" sz="1169" b="1" dirty="0">
                <a:latin typeface="Courier New" panose="02070309020205020404" pitchFamily="49" charset="0"/>
                <a:cs typeface="Courier New" panose="02070309020205020404" pitchFamily="49" charset="0"/>
              </a:rPr>
              <a:t>(</a:t>
            </a:r>
            <a:r>
              <a:rPr lang="en-GB" sz="1169" b="1" dirty="0">
                <a:solidFill>
                  <a:srgbClr val="00B050"/>
                </a:solidFill>
                <a:latin typeface="Courier New" panose="02070309020205020404" pitchFamily="49" charset="0"/>
                <a:cs typeface="Courier New" panose="02070309020205020404" pitchFamily="49" charset="0"/>
              </a:rPr>
              <a:t>“NYC DOGS”</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r>
              <a:rPr lang="en-GB" sz="1169" b="1" dirty="0" err="1">
                <a:solidFill>
                  <a:schemeClr val="accent6">
                    <a:lumMod val="75000"/>
                  </a:schemeClr>
                </a:solidFill>
                <a:latin typeface="Courier New" panose="02070309020205020404" pitchFamily="49" charset="0"/>
                <a:cs typeface="Courier New" panose="02070309020205020404" pitchFamily="49" charset="0"/>
              </a:rPr>
              <a:t>navbarPage</a:t>
            </a:r>
            <a:r>
              <a:rPr lang="en-GB" sz="1169" b="1" dirty="0">
                <a:latin typeface="Courier New" panose="02070309020205020404" pitchFamily="49" charset="0"/>
                <a:cs typeface="Courier New" panose="02070309020205020404" pitchFamily="49" charset="0"/>
              </a:rPr>
              <a:t>(</a:t>
            </a:r>
            <a:r>
              <a:rPr lang="en-GB" sz="1169" b="1" dirty="0">
                <a:solidFill>
                  <a:srgbClr val="00B050"/>
                </a:solidFill>
                <a:latin typeface="Courier New" panose="02070309020205020404" pitchFamily="49" charset="0"/>
                <a:cs typeface="Courier New" panose="02070309020205020404" pitchFamily="49" charset="0"/>
              </a:rPr>
              <a:t>“Navigation Bar”</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r>
              <a:rPr lang="en-GB" sz="1169" b="1" dirty="0" err="1">
                <a:solidFill>
                  <a:schemeClr val="accent6">
                    <a:lumMod val="75000"/>
                  </a:schemeClr>
                </a:solidFill>
                <a:latin typeface="Courier New" panose="02070309020205020404" pitchFamily="49" charset="0"/>
                <a:cs typeface="Courier New" panose="02070309020205020404" pitchFamily="49" charset="0"/>
              </a:rPr>
              <a:t>tabPanel</a:t>
            </a:r>
            <a:r>
              <a:rPr lang="en-GB" sz="1169" b="1" dirty="0">
                <a:latin typeface="Courier New" panose="02070309020205020404" pitchFamily="49" charset="0"/>
                <a:cs typeface="Courier New" panose="02070309020205020404" pitchFamily="49" charset="0"/>
              </a:rPr>
              <a:t>(</a:t>
            </a:r>
            <a:r>
              <a:rPr lang="en-GB" sz="1169" b="1" dirty="0">
                <a:solidFill>
                  <a:schemeClr val="accent6">
                    <a:lumMod val="75000"/>
                  </a:schemeClr>
                </a:solidFill>
                <a:latin typeface="Courier New" panose="02070309020205020404" pitchFamily="49" charset="0"/>
                <a:cs typeface="Courier New" panose="02070309020205020404" pitchFamily="49" charset="0"/>
              </a:rPr>
              <a:t>title = </a:t>
            </a:r>
            <a:r>
              <a:rPr lang="en-GB" sz="1169" b="1" dirty="0">
                <a:solidFill>
                  <a:srgbClr val="00B050"/>
                </a:solidFill>
                <a:latin typeface="Courier New" panose="02070309020205020404" pitchFamily="49" charset="0"/>
                <a:cs typeface="Courier New" panose="02070309020205020404" pitchFamily="49" charset="0"/>
              </a:rPr>
              <a:t>“Table”</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r>
              <a:rPr lang="en-GB" sz="1169" b="1" dirty="0" err="1">
                <a:solidFill>
                  <a:schemeClr val="accent6">
                    <a:lumMod val="75000"/>
                  </a:schemeClr>
                </a:solidFill>
                <a:latin typeface="Courier New" panose="02070309020205020404" pitchFamily="49" charset="0"/>
                <a:cs typeface="Courier New" panose="02070309020205020404" pitchFamily="49" charset="0"/>
              </a:rPr>
              <a:t>fluidRow</a:t>
            </a:r>
            <a:r>
              <a:rPr lang="en-GB" sz="1169" b="1" dirty="0">
                <a:latin typeface="Courier New" panose="02070309020205020404" pitchFamily="49" charset="0"/>
                <a:cs typeface="Courier New" panose="02070309020205020404" pitchFamily="49" charset="0"/>
              </a:rPr>
              <a:t>(   </a:t>
            </a:r>
          </a:p>
          <a:p>
            <a:r>
              <a:rPr lang="en-GB" sz="1169" b="1" dirty="0">
                <a:latin typeface="Courier New" panose="02070309020205020404" pitchFamily="49" charset="0"/>
                <a:cs typeface="Courier New" panose="02070309020205020404" pitchFamily="49" charset="0"/>
              </a:rPr>
              <a:t>    				  </a:t>
            </a:r>
            <a:r>
              <a:rPr lang="en-GB" sz="1169" b="1" dirty="0">
                <a:solidFill>
                  <a:schemeClr val="accent6">
                    <a:lumMod val="75000"/>
                  </a:schemeClr>
                </a:solidFill>
                <a:latin typeface="Courier New" panose="02070309020205020404" pitchFamily="49" charset="0"/>
                <a:cs typeface="Courier New" panose="02070309020205020404" pitchFamily="49" charset="0"/>
              </a:rPr>
              <a:t>column</a:t>
            </a:r>
            <a:r>
              <a:rPr lang="en-GB" sz="1169" b="1" dirty="0">
                <a:latin typeface="Courier New" panose="02070309020205020404" pitchFamily="49" charset="0"/>
                <a:cs typeface="Courier New" panose="02070309020205020404" pitchFamily="49" charset="0"/>
              </a:rPr>
              <a:t>(</a:t>
            </a:r>
            <a:r>
              <a:rPr lang="en-GB" sz="1169" b="1" dirty="0">
                <a:solidFill>
                  <a:schemeClr val="accent5">
                    <a:lumMod val="75000"/>
                  </a:schemeClr>
                </a:solidFill>
                <a:latin typeface="Courier New" panose="02070309020205020404" pitchFamily="49" charset="0"/>
                <a:cs typeface="Courier New" panose="02070309020205020404" pitchFamily="49" charset="0"/>
              </a:rPr>
              <a:t>3</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r>
              <a:rPr lang="en-GB" sz="1169" b="1" dirty="0" err="1">
                <a:solidFill>
                  <a:schemeClr val="accent6">
                    <a:lumMod val="75000"/>
                  </a:schemeClr>
                </a:solidFill>
                <a:latin typeface="Courier New" panose="02070309020205020404" pitchFamily="49" charset="0"/>
                <a:cs typeface="Courier New" panose="02070309020205020404" pitchFamily="49" charset="0"/>
              </a:rPr>
              <a:t>radioButtons</a:t>
            </a:r>
            <a:r>
              <a:rPr lang="en-GB" sz="1169" b="1" dirty="0">
                <a:latin typeface="Courier New" panose="02070309020205020404" pitchFamily="49" charset="0"/>
                <a:cs typeface="Courier New" panose="02070309020205020404" pitchFamily="49" charset="0"/>
              </a:rPr>
              <a:t>(</a:t>
            </a:r>
            <a:r>
              <a:rPr lang="en-GB" sz="1169" b="1" dirty="0">
                <a:solidFill>
                  <a:srgbClr val="00B050"/>
                </a:solidFill>
                <a:latin typeface="Courier New" panose="02070309020205020404" pitchFamily="49" charset="0"/>
                <a:cs typeface="Courier New" panose="02070309020205020404" pitchFamily="49" charset="0"/>
              </a:rPr>
              <a:t>“gender”</a:t>
            </a:r>
            <a:r>
              <a:rPr lang="en-GB" sz="1169" b="1" dirty="0">
                <a:latin typeface="Courier New" panose="02070309020205020404" pitchFamily="49" charset="0"/>
                <a:cs typeface="Courier New" panose="02070309020205020404" pitchFamily="49" charset="0"/>
              </a:rPr>
              <a:t>,</a:t>
            </a:r>
          </a:p>
          <a:p>
            <a:r>
              <a:rPr lang="en-GB" sz="1169" b="1" dirty="0">
                <a:solidFill>
                  <a:srgbClr val="00B050"/>
                </a:solidFill>
                <a:latin typeface="Courier New" panose="02070309020205020404" pitchFamily="49" charset="0"/>
                <a:cs typeface="Courier New" panose="02070309020205020404" pitchFamily="49" charset="0"/>
              </a:rPr>
              <a:t>       						  “Male or Female Dogs?”</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r>
              <a:rPr lang="en-GB" sz="1169" b="1" dirty="0">
                <a:solidFill>
                  <a:schemeClr val="accent6">
                    <a:lumMod val="75000"/>
                  </a:schemeClr>
                </a:solidFill>
                <a:latin typeface="Courier New" panose="02070309020205020404" pitchFamily="49" charset="0"/>
                <a:cs typeface="Courier New" panose="02070309020205020404" pitchFamily="49" charset="0"/>
              </a:rPr>
              <a:t>choices = c</a:t>
            </a:r>
            <a:r>
              <a:rPr lang="en-GB" sz="1169" b="1" dirty="0">
                <a:latin typeface="Courier New" panose="02070309020205020404" pitchFamily="49" charset="0"/>
                <a:cs typeface="Courier New" panose="02070309020205020404" pitchFamily="49" charset="0"/>
              </a:rPr>
              <a:t>(</a:t>
            </a:r>
            <a:r>
              <a:rPr lang="en-GB" sz="1169" b="1" dirty="0">
                <a:solidFill>
                  <a:srgbClr val="00B050"/>
                </a:solidFill>
                <a:latin typeface="Courier New" panose="02070309020205020404" pitchFamily="49" charset="0"/>
                <a:cs typeface="Courier New" panose="02070309020205020404" pitchFamily="49" charset="0"/>
              </a:rPr>
              <a:t>“Male”, “Female”</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p>
          <a:p>
            <a:r>
              <a:rPr lang="en-GB" sz="1169" b="1" dirty="0">
                <a:latin typeface="Courier New" panose="02070309020205020404" pitchFamily="49" charset="0"/>
                <a:cs typeface="Courier New" panose="02070309020205020404" pitchFamily="49" charset="0"/>
              </a:rPr>
              <a:t>    				  </a:t>
            </a:r>
            <a:r>
              <a:rPr lang="en-GB" sz="1169" b="1" dirty="0">
                <a:solidFill>
                  <a:schemeClr val="accent6">
                    <a:lumMod val="75000"/>
                  </a:schemeClr>
                </a:solidFill>
                <a:latin typeface="Courier New" panose="02070309020205020404" pitchFamily="49" charset="0"/>
                <a:cs typeface="Courier New" panose="02070309020205020404" pitchFamily="49" charset="0"/>
              </a:rPr>
              <a:t>column</a:t>
            </a:r>
            <a:r>
              <a:rPr lang="en-GB" sz="1169" b="1" dirty="0">
                <a:latin typeface="Courier New" panose="02070309020205020404" pitchFamily="49" charset="0"/>
                <a:cs typeface="Courier New" panose="02070309020205020404" pitchFamily="49" charset="0"/>
              </a:rPr>
              <a:t>(</a:t>
            </a:r>
            <a:r>
              <a:rPr lang="en-GB" sz="1169" b="1" dirty="0">
                <a:solidFill>
                  <a:schemeClr val="accent5">
                    <a:lumMod val="75000"/>
                  </a:schemeClr>
                </a:solidFill>
                <a:latin typeface="Courier New" panose="02070309020205020404" pitchFamily="49" charset="0"/>
                <a:cs typeface="Courier New" panose="02070309020205020404" pitchFamily="49" charset="0"/>
              </a:rPr>
              <a:t>3</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r>
              <a:rPr lang="en-GB" sz="1169" b="1" dirty="0" err="1">
                <a:solidFill>
                  <a:schemeClr val="accent6">
                    <a:lumMod val="75000"/>
                  </a:schemeClr>
                </a:solidFill>
                <a:latin typeface="Courier New" panose="02070309020205020404" pitchFamily="49" charset="0"/>
                <a:cs typeface="Courier New" panose="02070309020205020404" pitchFamily="49" charset="0"/>
              </a:rPr>
              <a:t>selectInput</a:t>
            </a:r>
            <a:r>
              <a:rPr lang="en-GB" sz="1169" b="1" dirty="0">
                <a:latin typeface="Courier New" panose="02070309020205020404" pitchFamily="49" charset="0"/>
                <a:cs typeface="Courier New" panose="02070309020205020404" pitchFamily="49" charset="0"/>
              </a:rPr>
              <a:t>(</a:t>
            </a:r>
            <a:r>
              <a:rPr lang="en-GB" sz="1169" b="1" dirty="0">
                <a:solidFill>
                  <a:srgbClr val="00B050"/>
                </a:solidFill>
                <a:latin typeface="Courier New" panose="02070309020205020404" pitchFamily="49" charset="0"/>
                <a:cs typeface="Courier New" panose="02070309020205020404" pitchFamily="49" charset="0"/>
              </a:rPr>
              <a:t>“breed”</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r>
              <a:rPr lang="en-GB" sz="1169" b="1" dirty="0">
                <a:solidFill>
                  <a:srgbClr val="00B050"/>
                </a:solidFill>
                <a:latin typeface="Courier New" panose="02070309020205020404" pitchFamily="49" charset="0"/>
                <a:cs typeface="Courier New" panose="02070309020205020404" pitchFamily="49" charset="0"/>
              </a:rPr>
              <a:t>“Which Breed?”</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r>
              <a:rPr lang="en-GB" sz="1169" b="1" dirty="0">
                <a:solidFill>
                  <a:schemeClr val="accent6">
                    <a:lumMod val="75000"/>
                  </a:schemeClr>
                </a:solidFill>
                <a:latin typeface="Courier New" panose="02070309020205020404" pitchFamily="49" charset="0"/>
                <a:cs typeface="Courier New" panose="02070309020205020404" pitchFamily="49" charset="0"/>
              </a:rPr>
              <a:t>choices = unique</a:t>
            </a:r>
            <a:r>
              <a:rPr lang="en-GB" sz="1169" b="1" dirty="0">
                <a:latin typeface="Courier New" panose="02070309020205020404" pitchFamily="49" charset="0"/>
                <a:cs typeface="Courier New" panose="02070309020205020404" pitchFamily="49" charset="0"/>
              </a:rPr>
              <a:t>(</a:t>
            </a:r>
            <a:r>
              <a:rPr lang="en-GB" sz="1169" b="1" dirty="0" err="1">
                <a:latin typeface="Courier New" panose="02070309020205020404" pitchFamily="49" charset="0"/>
                <a:cs typeface="Courier New" panose="02070309020205020404" pitchFamily="49" charset="0"/>
              </a:rPr>
              <a:t>nyc_dogs</a:t>
            </a:r>
            <a:r>
              <a:rPr lang="en-GB" sz="1169" b="1" dirty="0" err="1">
                <a:solidFill>
                  <a:srgbClr val="FF6600"/>
                </a:solidFill>
                <a:latin typeface="Courier New" panose="02070309020205020404" pitchFamily="49" charset="0"/>
                <a:cs typeface="Courier New" panose="02070309020205020404" pitchFamily="49" charset="0"/>
              </a:rPr>
              <a:t>$</a:t>
            </a:r>
            <a:r>
              <a:rPr lang="en-GB" sz="1169" b="1" dirty="0" err="1">
                <a:latin typeface="Courier New" panose="02070309020205020404" pitchFamily="49" charset="0"/>
                <a:cs typeface="Courier New" panose="02070309020205020404" pitchFamily="49" charset="0"/>
              </a:rPr>
              <a:t>breed</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p>
          <a:p>
            <a:r>
              <a:rPr lang="en-GB" sz="1169" b="1" dirty="0">
                <a:solidFill>
                  <a:schemeClr val="accent6">
                    <a:lumMod val="75000"/>
                  </a:schemeClr>
                </a:solidFill>
                <a:latin typeface="Courier New" panose="02070309020205020404" pitchFamily="49" charset="0"/>
                <a:cs typeface="Courier New" panose="02070309020205020404" pitchFamily="49" charset="0"/>
              </a:rPr>
              <a:t>    				  column</a:t>
            </a:r>
            <a:r>
              <a:rPr lang="en-GB" sz="1169" b="1" dirty="0">
                <a:latin typeface="Courier New" panose="02070309020205020404" pitchFamily="49" charset="0"/>
                <a:cs typeface="Courier New" panose="02070309020205020404" pitchFamily="49" charset="0"/>
              </a:rPr>
              <a:t>(</a:t>
            </a:r>
            <a:r>
              <a:rPr lang="en-GB" sz="1169" b="1" dirty="0">
                <a:solidFill>
                  <a:schemeClr val="accent5">
                    <a:lumMod val="75000"/>
                  </a:schemeClr>
                </a:solidFill>
                <a:latin typeface="Courier New" panose="02070309020205020404" pitchFamily="49" charset="0"/>
                <a:cs typeface="Courier New" panose="02070309020205020404" pitchFamily="49" charset="0"/>
              </a:rPr>
              <a:t>3</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r>
              <a:rPr lang="en-GB" sz="1169" b="1" dirty="0" err="1">
                <a:solidFill>
                  <a:schemeClr val="accent6">
                    <a:lumMod val="75000"/>
                  </a:schemeClr>
                </a:solidFill>
                <a:latin typeface="Courier New" panose="02070309020205020404" pitchFamily="49" charset="0"/>
                <a:cs typeface="Courier New" panose="02070309020205020404" pitchFamily="49" charset="0"/>
              </a:rPr>
              <a:t>selectInput</a:t>
            </a:r>
            <a:r>
              <a:rPr lang="en-GB" sz="1169" b="1" dirty="0">
                <a:latin typeface="Courier New" panose="02070309020205020404" pitchFamily="49" charset="0"/>
                <a:cs typeface="Courier New" panose="02070309020205020404" pitchFamily="49" charset="0"/>
              </a:rPr>
              <a:t>(</a:t>
            </a:r>
            <a:r>
              <a:rPr lang="en-GB" sz="1169" b="1" dirty="0">
                <a:solidFill>
                  <a:srgbClr val="00B050"/>
                </a:solidFill>
                <a:latin typeface="Courier New" panose="02070309020205020404" pitchFamily="49" charset="0"/>
                <a:cs typeface="Courier New" panose="02070309020205020404" pitchFamily="49" charset="0"/>
              </a:rPr>
              <a:t>“borough”</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r>
              <a:rPr lang="en-GB" sz="1169" b="1" dirty="0">
                <a:solidFill>
                  <a:srgbClr val="00B050"/>
                </a:solidFill>
                <a:latin typeface="Courier New" panose="02070309020205020404" pitchFamily="49" charset="0"/>
                <a:cs typeface="Courier New" panose="02070309020205020404" pitchFamily="49" charset="0"/>
              </a:rPr>
              <a:t>“Which Borough?”</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r>
              <a:rPr lang="en-GB" sz="1169" b="1" dirty="0">
                <a:solidFill>
                  <a:schemeClr val="accent6">
                    <a:lumMod val="75000"/>
                  </a:schemeClr>
                </a:solidFill>
                <a:latin typeface="Courier New" panose="02070309020205020404" pitchFamily="49" charset="0"/>
                <a:cs typeface="Courier New" panose="02070309020205020404" pitchFamily="49" charset="0"/>
              </a:rPr>
              <a:t>choices = unique</a:t>
            </a:r>
            <a:r>
              <a:rPr lang="en-GB" sz="1169" b="1" dirty="0">
                <a:latin typeface="Courier New" panose="02070309020205020404" pitchFamily="49" charset="0"/>
                <a:cs typeface="Courier New" panose="02070309020205020404" pitchFamily="49" charset="0"/>
              </a:rPr>
              <a:t>(</a:t>
            </a:r>
            <a:r>
              <a:rPr lang="en-GB" sz="1169" b="1" dirty="0" err="1">
                <a:latin typeface="Courier New" panose="02070309020205020404" pitchFamily="49" charset="0"/>
                <a:cs typeface="Courier New" panose="02070309020205020404" pitchFamily="49" charset="0"/>
              </a:rPr>
              <a:t>nyc_dogs</a:t>
            </a:r>
            <a:r>
              <a:rPr lang="en-GB" sz="1169" b="1" dirty="0" err="1">
                <a:solidFill>
                  <a:srgbClr val="FF6600"/>
                </a:solidFill>
                <a:latin typeface="Courier New" panose="02070309020205020404" pitchFamily="49" charset="0"/>
                <a:cs typeface="Courier New" panose="02070309020205020404" pitchFamily="49" charset="0"/>
              </a:rPr>
              <a:t>$</a:t>
            </a:r>
            <a:r>
              <a:rPr lang="en-GB" sz="1169" b="1" dirty="0" err="1">
                <a:latin typeface="Courier New" panose="02070309020205020404" pitchFamily="49" charset="0"/>
                <a:cs typeface="Courier New" panose="02070309020205020404" pitchFamily="49" charset="0"/>
              </a:rPr>
              <a:t>borough</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p>
          <a:p>
            <a:r>
              <a:rPr lang="en-GB" sz="1169" b="1" dirty="0">
                <a:solidFill>
                  <a:schemeClr val="accent6">
                    <a:lumMod val="75000"/>
                  </a:schemeClr>
                </a:solidFill>
                <a:latin typeface="Courier New" panose="02070309020205020404" pitchFamily="49" charset="0"/>
                <a:cs typeface="Courier New" panose="02070309020205020404" pitchFamily="49" charset="0"/>
              </a:rPr>
              <a:t>    				  column</a:t>
            </a:r>
            <a:r>
              <a:rPr lang="en-GB" sz="1169" b="1" dirty="0">
                <a:latin typeface="Courier New" panose="02070309020205020404" pitchFamily="49" charset="0"/>
                <a:cs typeface="Courier New" panose="02070309020205020404" pitchFamily="49" charset="0"/>
              </a:rPr>
              <a:t>(</a:t>
            </a:r>
            <a:r>
              <a:rPr lang="en-GB" sz="1169" b="1" dirty="0">
                <a:solidFill>
                  <a:schemeClr val="accent5">
                    <a:lumMod val="75000"/>
                  </a:schemeClr>
                </a:solidFill>
                <a:latin typeface="Courier New" panose="02070309020205020404" pitchFamily="49" charset="0"/>
                <a:cs typeface="Courier New" panose="02070309020205020404" pitchFamily="49" charset="0"/>
              </a:rPr>
              <a:t>3</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r>
              <a:rPr lang="en-GB" sz="1169" b="1" dirty="0" err="1">
                <a:solidFill>
                  <a:schemeClr val="accent6">
                    <a:lumMod val="75000"/>
                  </a:schemeClr>
                </a:solidFill>
                <a:latin typeface="Courier New" panose="02070309020205020404" pitchFamily="49" charset="0"/>
                <a:cs typeface="Courier New" panose="02070309020205020404" pitchFamily="49" charset="0"/>
              </a:rPr>
              <a:t>selectInput</a:t>
            </a:r>
            <a:r>
              <a:rPr lang="en-GB" sz="1169" b="1" dirty="0">
                <a:latin typeface="Courier New" panose="02070309020205020404" pitchFamily="49" charset="0"/>
                <a:cs typeface="Courier New" panose="02070309020205020404" pitchFamily="49" charset="0"/>
              </a:rPr>
              <a:t>(</a:t>
            </a:r>
            <a:r>
              <a:rPr lang="en-GB" sz="1169" b="1" dirty="0">
                <a:solidFill>
                  <a:srgbClr val="00B050"/>
                </a:solidFill>
                <a:latin typeface="Courier New" panose="02070309020205020404" pitchFamily="49" charset="0"/>
                <a:cs typeface="Courier New" panose="02070309020205020404" pitchFamily="49" charset="0"/>
              </a:rPr>
              <a:t>“colour”</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r>
              <a:rPr lang="en-GB" sz="1169" b="1" dirty="0">
                <a:solidFill>
                  <a:srgbClr val="00B050"/>
                </a:solidFill>
                <a:latin typeface="Courier New" panose="02070309020205020404" pitchFamily="49" charset="0"/>
                <a:cs typeface="Courier New" panose="02070309020205020404" pitchFamily="49" charset="0"/>
              </a:rPr>
              <a:t>“Which Colour?”</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r>
              <a:rPr lang="en-GB" sz="1169" b="1" dirty="0">
                <a:solidFill>
                  <a:schemeClr val="accent6">
                    <a:lumMod val="75000"/>
                  </a:schemeClr>
                </a:solidFill>
                <a:latin typeface="Courier New" panose="02070309020205020404" pitchFamily="49" charset="0"/>
                <a:cs typeface="Courier New" panose="02070309020205020404" pitchFamily="49" charset="0"/>
              </a:rPr>
              <a:t>choices = unique</a:t>
            </a:r>
            <a:r>
              <a:rPr lang="en-GB" sz="1169" b="1" dirty="0">
                <a:latin typeface="Courier New" panose="02070309020205020404" pitchFamily="49" charset="0"/>
                <a:cs typeface="Courier New" panose="02070309020205020404" pitchFamily="49" charset="0"/>
              </a:rPr>
              <a:t>(</a:t>
            </a:r>
            <a:r>
              <a:rPr lang="en-GB" sz="1169" b="1" dirty="0" err="1">
                <a:latin typeface="Courier New" panose="02070309020205020404" pitchFamily="49" charset="0"/>
                <a:cs typeface="Courier New" panose="02070309020205020404" pitchFamily="49" charset="0"/>
              </a:rPr>
              <a:t>nyc_dogs</a:t>
            </a:r>
            <a:r>
              <a:rPr lang="en-GB" sz="1169" b="1" dirty="0" err="1">
                <a:solidFill>
                  <a:srgbClr val="FF6600"/>
                </a:solidFill>
                <a:latin typeface="Courier New" panose="02070309020205020404" pitchFamily="49" charset="0"/>
                <a:cs typeface="Courier New" panose="02070309020205020404" pitchFamily="49" charset="0"/>
              </a:rPr>
              <a:t>$</a:t>
            </a:r>
            <a:r>
              <a:rPr lang="en-GB" sz="1169" b="1" dirty="0" err="1">
                <a:latin typeface="Courier New" panose="02070309020205020404" pitchFamily="49" charset="0"/>
                <a:cs typeface="Courier New" panose="02070309020205020404" pitchFamily="49" charset="0"/>
              </a:rPr>
              <a:t>colour</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p>
          <a:p>
            <a:r>
              <a:rPr lang="en-GB" sz="1169" b="1" dirty="0">
                <a:latin typeface="Courier New" panose="02070309020205020404" pitchFamily="49" charset="0"/>
                <a:cs typeface="Courier New" panose="02070309020205020404" pitchFamily="49" charset="0"/>
              </a:rPr>
              <a:t>  		   	   	),</a:t>
            </a:r>
          </a:p>
          <a:p>
            <a:endParaRPr lang="en-GB" sz="1169" b="1" dirty="0">
              <a:latin typeface="Courier New" panose="02070309020205020404" pitchFamily="49" charset="0"/>
              <a:cs typeface="Courier New" panose="02070309020205020404" pitchFamily="49" charset="0"/>
            </a:endParaRPr>
          </a:p>
          <a:p>
            <a:r>
              <a:rPr lang="en-GB" sz="1169" b="1" dirty="0">
                <a:latin typeface="Courier New" panose="02070309020205020404" pitchFamily="49" charset="0"/>
                <a:cs typeface="Courier New" panose="02070309020205020404" pitchFamily="49" charset="0"/>
              </a:rPr>
              <a:t>   				</a:t>
            </a:r>
            <a:r>
              <a:rPr lang="en-GB" sz="1169" b="1" dirty="0" err="1">
                <a:solidFill>
                  <a:schemeClr val="accent6">
                    <a:lumMod val="75000"/>
                  </a:schemeClr>
                </a:solidFill>
                <a:latin typeface="Courier New" panose="02070309020205020404" pitchFamily="49" charset="0"/>
                <a:cs typeface="Courier New" panose="02070309020205020404" pitchFamily="49" charset="0"/>
              </a:rPr>
              <a:t>tableOutput</a:t>
            </a:r>
            <a:r>
              <a:rPr lang="en-GB" sz="1169" b="1" dirty="0">
                <a:latin typeface="Courier New" panose="02070309020205020404" pitchFamily="49" charset="0"/>
                <a:cs typeface="Courier New" panose="02070309020205020404" pitchFamily="49" charset="0"/>
              </a:rPr>
              <a:t>(</a:t>
            </a:r>
            <a:r>
              <a:rPr lang="en-GB" sz="1169" b="1" dirty="0">
                <a:solidFill>
                  <a:srgbClr val="00B050"/>
                </a:solidFill>
                <a:latin typeface="Courier New" panose="02070309020205020404" pitchFamily="49" charset="0"/>
                <a:cs typeface="Courier New" panose="02070309020205020404" pitchFamily="49" charset="0"/>
              </a:rPr>
              <a:t>“</a:t>
            </a:r>
            <a:r>
              <a:rPr lang="en-GB" sz="1169" b="1" dirty="0" err="1">
                <a:solidFill>
                  <a:srgbClr val="00B050"/>
                </a:solidFill>
                <a:latin typeface="Courier New" panose="02070309020205020404" pitchFamily="49" charset="0"/>
                <a:cs typeface="Courier New" panose="02070309020205020404" pitchFamily="49" charset="0"/>
              </a:rPr>
              <a:t>table_output</a:t>
            </a:r>
            <a:r>
              <a:rPr lang="en-GB" sz="1169" b="1" dirty="0">
                <a:solidFill>
                  <a:srgbClr val="00B050"/>
                </a:solidFill>
                <a:latin typeface="Courier New" panose="02070309020205020404" pitchFamily="49" charset="0"/>
                <a:cs typeface="Courier New" panose="02070309020205020404" pitchFamily="49" charset="0"/>
              </a:rPr>
              <a:t>”</a:t>
            </a:r>
            <a:r>
              <a:rPr lang="en-GB" sz="1169"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387087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Code Along: multiple tabs UI</a:t>
            </a:r>
            <a:endParaRPr lang="en-GB" sz="3402"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966737" y="2297378"/>
            <a:ext cx="6119624" cy="4608056"/>
          </a:xfrm>
          <a:prstGeom prst="rect">
            <a:avLst/>
          </a:prstGeom>
          <a:solidFill>
            <a:schemeClr val="bg2"/>
          </a:solidFill>
        </p:spPr>
        <p:txBody>
          <a:bodyPr wrap="none" rtlCol="0">
            <a:spAutoFit/>
          </a:bodyPr>
          <a:lstStyle/>
          <a:p>
            <a:r>
              <a:rPr lang="en-GB" sz="1276" b="1" dirty="0" err="1">
                <a:solidFill>
                  <a:schemeClr val="accent6">
                    <a:lumMod val="75000"/>
                  </a:schemeClr>
                </a:solidFill>
                <a:latin typeface="Courier New" panose="02070309020205020404" pitchFamily="49" charset="0"/>
                <a:cs typeface="Courier New" panose="02070309020205020404" pitchFamily="49" charset="0"/>
              </a:rPr>
              <a:t>tabPanel</a:t>
            </a:r>
            <a:r>
              <a:rPr lang="en-GB" sz="1276" b="1" dirty="0">
                <a:latin typeface="Courier New" panose="02070309020205020404" pitchFamily="49" charset="0"/>
                <a:cs typeface="Courier New" panose="02070309020205020404" pitchFamily="49" charset="0"/>
              </a:rPr>
              <a:t>(</a:t>
            </a:r>
            <a:r>
              <a:rPr lang="en-GB" sz="1276" b="1" dirty="0">
                <a:solidFill>
                  <a:schemeClr val="accent6">
                    <a:lumMod val="75000"/>
                  </a:schemeClr>
                </a:solidFill>
                <a:latin typeface="Courier New" panose="02070309020205020404" pitchFamily="49" charset="0"/>
                <a:cs typeface="Courier New" panose="02070309020205020404" pitchFamily="49" charset="0"/>
              </a:rPr>
              <a:t>title = </a:t>
            </a:r>
            <a:r>
              <a:rPr lang="en-GB" sz="1276" b="1" dirty="0">
                <a:solidFill>
                  <a:srgbClr val="00B050"/>
                </a:solidFill>
                <a:latin typeface="Courier New" panose="02070309020205020404" pitchFamily="49" charset="0"/>
                <a:cs typeface="Courier New" panose="02070309020205020404" pitchFamily="49" charset="0"/>
              </a:rPr>
              <a:t>“Plot”</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fluidRow</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column</a:t>
            </a:r>
            <a:r>
              <a:rPr lang="en-GB" sz="1276" b="1" dirty="0">
                <a:latin typeface="Courier New" panose="02070309020205020404" pitchFamily="49" charset="0"/>
                <a:cs typeface="Courier New" panose="02070309020205020404" pitchFamily="49" charset="0"/>
              </a:rPr>
              <a:t>(</a:t>
            </a:r>
            <a:r>
              <a:rPr lang="en-GB" sz="1276" b="1" dirty="0">
                <a:solidFill>
                  <a:schemeClr val="accent5">
                    <a:lumMod val="75000"/>
                  </a:schemeClr>
                </a:solidFill>
                <a:latin typeface="Courier New" panose="02070309020205020404" pitchFamily="49" charset="0"/>
                <a:cs typeface="Courier New" panose="02070309020205020404" pitchFamily="49" charset="0"/>
              </a:rPr>
              <a:t>6</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radioButtons</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gender_chart</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“Male or Female Dogs?”</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choices = c</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“Male”</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“Female”</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column</a:t>
            </a:r>
            <a:r>
              <a:rPr lang="en-GB" sz="1276" b="1" dirty="0">
                <a:latin typeface="Courier New" panose="02070309020205020404" pitchFamily="49" charset="0"/>
                <a:cs typeface="Courier New" panose="02070309020205020404" pitchFamily="49" charset="0"/>
              </a:rPr>
              <a:t>(</a:t>
            </a:r>
            <a:r>
              <a:rPr lang="en-GB" sz="1276" b="1" dirty="0">
                <a:solidFill>
                  <a:schemeClr val="accent5">
                    <a:lumMod val="75000"/>
                  </a:schemeClr>
                </a:solidFill>
                <a:latin typeface="Courier New" panose="02070309020205020404" pitchFamily="49" charset="0"/>
                <a:cs typeface="Courier New" panose="02070309020205020404" pitchFamily="49" charset="0"/>
              </a:rPr>
              <a:t>6</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selectInput</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breed_chart</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“Which Breed?”</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choices = unique</a:t>
            </a:r>
            <a:r>
              <a:rPr lang="en-GB" sz="1276" b="1" dirty="0">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nyc_dogs</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latin typeface="Courier New" panose="02070309020205020404" pitchFamily="49" charset="0"/>
                <a:cs typeface="Courier New" panose="02070309020205020404" pitchFamily="49" charset="0"/>
              </a:rPr>
              <a:t>breed</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fluidRow</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column</a:t>
            </a:r>
            <a:r>
              <a:rPr lang="en-GB" sz="1276" b="1" dirty="0">
                <a:latin typeface="Courier New" panose="02070309020205020404" pitchFamily="49" charset="0"/>
                <a:cs typeface="Courier New" panose="02070309020205020404" pitchFamily="49" charset="0"/>
              </a:rPr>
              <a:t>(</a:t>
            </a:r>
            <a:r>
              <a:rPr lang="en-GB" sz="1276" b="1" dirty="0">
                <a:solidFill>
                  <a:schemeClr val="accent5">
                    <a:lumMod val="75000"/>
                  </a:schemeClr>
                </a:solidFill>
                <a:latin typeface="Courier New" panose="02070309020205020404" pitchFamily="49" charset="0"/>
                <a:cs typeface="Courier New" panose="02070309020205020404" pitchFamily="49" charset="0"/>
              </a:rPr>
              <a:t>6</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plotOutput</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colour_barchart</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column</a:t>
            </a:r>
            <a:r>
              <a:rPr lang="en-GB" sz="1276" b="1" dirty="0">
                <a:latin typeface="Courier New" panose="02070309020205020404" pitchFamily="49" charset="0"/>
                <a:cs typeface="Courier New" panose="02070309020205020404" pitchFamily="49" charset="0"/>
              </a:rPr>
              <a:t>(</a:t>
            </a:r>
            <a:r>
              <a:rPr lang="en-GB" sz="1276" b="1" dirty="0">
                <a:solidFill>
                  <a:schemeClr val="accent5">
                    <a:lumMod val="75000"/>
                  </a:schemeClr>
                </a:solidFill>
                <a:latin typeface="Courier New" panose="02070309020205020404" pitchFamily="49" charset="0"/>
                <a:cs typeface="Courier New" panose="02070309020205020404" pitchFamily="49" charset="0"/>
              </a:rPr>
              <a:t>6</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plotOutput</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a:t>
            </a:r>
            <a:r>
              <a:rPr lang="en-GB" sz="1276" b="1" dirty="0" err="1">
                <a:solidFill>
                  <a:srgbClr val="00B050"/>
                </a:solidFill>
                <a:latin typeface="Courier New" panose="02070309020205020404" pitchFamily="49" charset="0"/>
                <a:cs typeface="Courier New" panose="02070309020205020404" pitchFamily="49" charset="0"/>
              </a:rPr>
              <a:t>borough_barchart</a:t>
            </a:r>
            <a:r>
              <a:rPr lang="en-GB" sz="1276" b="1" dirty="0">
                <a:solidFill>
                  <a:srgbClr val="00B050"/>
                </a:solidFill>
                <a:latin typeface="Courier New" panose="02070309020205020404" pitchFamily="49" charset="0"/>
                <a:cs typeface="Courier New" panose="02070309020205020404" pitchFamily="49" charset="0"/>
              </a:rPr>
              <a:t>”</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			</a:t>
            </a:r>
          </a:p>
        </p:txBody>
      </p:sp>
      <p:sp>
        <p:nvSpPr>
          <p:cNvPr id="8" name="TextBox 7"/>
          <p:cNvSpPr txBox="1"/>
          <p:nvPr/>
        </p:nvSpPr>
        <p:spPr>
          <a:xfrm>
            <a:off x="7971733" y="3007707"/>
            <a:ext cx="4393564" cy="2677656"/>
          </a:xfrm>
          <a:prstGeom prst="rect">
            <a:avLst/>
          </a:prstGeom>
          <a:noFill/>
        </p:spPr>
        <p:txBody>
          <a:bodyPr wrap="square" rtlCol="0">
            <a:spAutoFit/>
          </a:bodyPr>
          <a:lstStyle/>
          <a:p>
            <a:r>
              <a:rPr lang="en-GB" sz="2400" dirty="0"/>
              <a:t>Here’s the code for the second tab containing our charts. </a:t>
            </a:r>
          </a:p>
          <a:p>
            <a:endParaRPr lang="en-GB" sz="2400" dirty="0"/>
          </a:p>
          <a:p>
            <a:endParaRPr lang="en-GB" sz="2400" dirty="0"/>
          </a:p>
          <a:p>
            <a:r>
              <a:rPr lang="en-GB" sz="2400" dirty="0"/>
              <a:t>The next </a:t>
            </a:r>
            <a:r>
              <a:rPr lang="en-GB" sz="2400" b="1" dirty="0" err="1">
                <a:latin typeface="Courier New" panose="02070309020205020404" pitchFamily="49" charset="0"/>
                <a:cs typeface="Courier New" panose="02070309020205020404" pitchFamily="49" charset="0"/>
              </a:rPr>
              <a:t>tabPanel</a:t>
            </a:r>
            <a:r>
              <a:rPr lang="en-GB" sz="2400" b="1" dirty="0">
                <a:latin typeface="Courier New" panose="02070309020205020404" pitchFamily="49" charset="0"/>
                <a:cs typeface="Courier New" panose="02070309020205020404" pitchFamily="49" charset="0"/>
              </a:rPr>
              <a:t>()</a:t>
            </a:r>
            <a:r>
              <a:rPr lang="en-GB" sz="2400" dirty="0"/>
              <a:t> for the final tab will open directly after the final line here.</a:t>
            </a:r>
          </a:p>
        </p:txBody>
      </p:sp>
      <p:cxnSp>
        <p:nvCxnSpPr>
          <p:cNvPr id="9" name="Straight Arrow Connector 8"/>
          <p:cNvCxnSpPr/>
          <p:nvPr/>
        </p:nvCxnSpPr>
        <p:spPr>
          <a:xfrm flipH="1">
            <a:off x="5121831" y="2632829"/>
            <a:ext cx="252353" cy="2617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794707" y="3598624"/>
            <a:ext cx="255585" cy="25858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64136" y="2193245"/>
            <a:ext cx="1990785" cy="1060483"/>
          </a:xfrm>
          <a:prstGeom prst="rect">
            <a:avLst/>
          </a:prstGeom>
          <a:noFill/>
        </p:spPr>
        <p:txBody>
          <a:bodyPr wrap="square" rtlCol="0">
            <a:spAutoFit/>
          </a:bodyPr>
          <a:lstStyle/>
          <a:p>
            <a:r>
              <a:rPr lang="en-GB" sz="2097" b="1" dirty="0">
                <a:solidFill>
                  <a:schemeClr val="accent2"/>
                </a:solidFill>
              </a:rPr>
              <a:t>Note these input changes for later.</a:t>
            </a:r>
          </a:p>
        </p:txBody>
      </p:sp>
    </p:spTree>
    <p:extLst>
      <p:ext uri="{BB962C8B-B14F-4D97-AF65-F5344CB8AC3E}">
        <p14:creationId xmlns:p14="http://schemas.microsoft.com/office/powerpoint/2010/main" val="42352426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Code Along: multiple tabs UI</a:t>
            </a:r>
            <a:endParaRPr lang="en-GB" sz="3402"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673826" y="2540386"/>
            <a:ext cx="9605835" cy="2055691"/>
          </a:xfrm>
          <a:prstGeom prst="rect">
            <a:avLst/>
          </a:prstGeom>
          <a:solidFill>
            <a:schemeClr val="bg2"/>
          </a:solidFill>
        </p:spPr>
        <p:txBody>
          <a:bodyPr wrap="none" rtlCol="0">
            <a:spAutoFit/>
          </a:bodyPr>
          <a:lstStyle/>
          <a:p>
            <a:r>
              <a:rPr lang="en-GB" sz="1276" b="1" dirty="0" err="1">
                <a:solidFill>
                  <a:schemeClr val="accent6">
                    <a:lumMod val="75000"/>
                  </a:schemeClr>
                </a:solidFill>
                <a:latin typeface="Courier New" panose="02070309020205020404" pitchFamily="49" charset="0"/>
                <a:cs typeface="Courier New" panose="02070309020205020404" pitchFamily="49" charset="0"/>
              </a:rPr>
              <a:t>tabPanel</a:t>
            </a:r>
            <a:r>
              <a:rPr lang="en-GB" sz="1276" b="1" dirty="0">
                <a:latin typeface="Courier New" panose="02070309020205020404" pitchFamily="49" charset="0"/>
                <a:cs typeface="Courier New" panose="02070309020205020404" pitchFamily="49" charset="0"/>
              </a:rPr>
              <a:t>(</a:t>
            </a:r>
            <a:r>
              <a:rPr lang="en-GB" sz="1276" b="1" dirty="0">
                <a:solidFill>
                  <a:schemeClr val="accent6">
                    <a:lumMod val="75000"/>
                  </a:schemeClr>
                </a:solidFill>
                <a:latin typeface="Courier New" panose="02070309020205020404" pitchFamily="49" charset="0"/>
                <a:cs typeface="Courier New" panose="02070309020205020404" pitchFamily="49" charset="0"/>
              </a:rPr>
              <a:t>title = </a:t>
            </a:r>
            <a:r>
              <a:rPr lang="en-GB" sz="1276" b="1" dirty="0">
                <a:solidFill>
                  <a:srgbClr val="00B050"/>
                </a:solidFill>
                <a:latin typeface="Courier New" panose="02070309020205020404" pitchFamily="49" charset="0"/>
                <a:cs typeface="Courier New" panose="02070309020205020404" pitchFamily="49" charset="0"/>
              </a:rPr>
              <a:t>“Information”</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p</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“This data has been taken from the NYC Department of health and”</a:t>
            </a:r>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br</a:t>
            </a:r>
            <a:r>
              <a:rPr lang="en-GB" sz="1276" b="1" dirty="0">
                <a:latin typeface="Courier New" panose="02070309020205020404" pitchFamily="49" charset="0"/>
                <a:cs typeface="Courier New" panose="02070309020205020404" pitchFamily="49" charset="0"/>
              </a:rPr>
              <a:t>(),</a:t>
            </a:r>
          </a:p>
          <a:p>
            <a:r>
              <a:rPr lang="en-GB" sz="1276" b="1" dirty="0">
                <a:solidFill>
                  <a:srgbClr val="00B050"/>
                </a:solidFill>
                <a:latin typeface="Courier New" panose="02070309020205020404" pitchFamily="49" charset="0"/>
                <a:cs typeface="Courier New" panose="02070309020205020404" pitchFamily="49" charset="0"/>
              </a:rPr>
              <a:t>		  “shows the popularity of dog names in New York City by gender, colour,”</a:t>
            </a:r>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br</a:t>
            </a:r>
            <a:r>
              <a:rPr lang="en-GB" sz="1276" b="1" dirty="0">
                <a:latin typeface="Courier New" panose="02070309020205020404" pitchFamily="49" charset="0"/>
                <a:cs typeface="Courier New" panose="02070309020205020404" pitchFamily="49" charset="0"/>
              </a:rPr>
              <a:t>(),</a:t>
            </a:r>
          </a:p>
          <a:p>
            <a:r>
              <a:rPr lang="en-GB" sz="1276" b="1" dirty="0">
                <a:solidFill>
                  <a:srgbClr val="00B050"/>
                </a:solidFill>
                <a:latin typeface="Courier New" panose="02070309020205020404" pitchFamily="49" charset="0"/>
                <a:cs typeface="Courier New" panose="02070309020205020404" pitchFamily="49" charset="0"/>
              </a:rPr>
              <a:t>		  “breed and borough.”</a:t>
            </a:r>
            <a:r>
              <a:rPr lang="en-GB" sz="1276" b="1" dirty="0">
                <a:latin typeface="Courier New" panose="02070309020205020404" pitchFamily="49" charset="0"/>
                <a:cs typeface="Courier New" panose="02070309020205020404" pitchFamily="49" charset="0"/>
              </a:rPr>
              <a:t>),</a:t>
            </a:r>
          </a:p>
          <a:p>
            <a:r>
              <a:rPr lang="en-GB" sz="1276" b="1" dirty="0">
                <a:solidFill>
                  <a:srgbClr val="00B050"/>
                </a:solidFill>
                <a:latin typeface="Courier New" panose="02070309020205020404" pitchFamily="49" charset="0"/>
                <a:cs typeface="Courier New" panose="02070309020205020404" pitchFamily="49" charset="0"/>
              </a:rPr>
              <a:t>		</a:t>
            </a:r>
            <a:r>
              <a:rPr lang="en-GB" sz="1276" b="1" dirty="0">
                <a:solidFill>
                  <a:schemeClr val="accent6">
                    <a:lumMod val="75000"/>
                  </a:schemeClr>
                </a:solidFill>
                <a:latin typeface="Courier New" panose="02070309020205020404" pitchFamily="49" charset="0"/>
                <a:cs typeface="Courier New" panose="02070309020205020404" pitchFamily="49" charset="0"/>
              </a:rPr>
              <a:t>p</a:t>
            </a:r>
            <a:r>
              <a:rPr lang="en-GB" sz="1276" b="1" dirty="0">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tags</a:t>
            </a:r>
            <a:r>
              <a:rPr lang="en-GB" sz="1276" b="1" dirty="0" err="1">
                <a:solidFill>
                  <a:srgbClr val="FF6600"/>
                </a:solidFill>
                <a:latin typeface="Courier New" panose="02070309020205020404" pitchFamily="49" charset="0"/>
                <a:cs typeface="Courier New" panose="02070309020205020404" pitchFamily="49" charset="0"/>
              </a:rPr>
              <a:t>$</a:t>
            </a:r>
            <a:r>
              <a:rPr lang="en-GB" sz="1276" b="1" dirty="0" err="1">
                <a:solidFill>
                  <a:schemeClr val="accent6">
                    <a:lumMod val="75000"/>
                  </a:schemeClr>
                </a:solidFill>
                <a:latin typeface="Courier New" panose="02070309020205020404" pitchFamily="49" charset="0"/>
                <a:cs typeface="Courier New" panose="02070309020205020404" pitchFamily="49" charset="0"/>
              </a:rPr>
              <a:t>a</a:t>
            </a:r>
            <a:r>
              <a:rPr lang="en-GB" sz="1276" b="1" dirty="0">
                <a:latin typeface="Courier New" panose="02070309020205020404" pitchFamily="49" charset="0"/>
                <a:cs typeface="Courier New" panose="02070309020205020404" pitchFamily="49" charset="0"/>
              </a:rPr>
              <a:t>(</a:t>
            </a:r>
            <a:r>
              <a:rPr lang="en-GB" sz="1276" b="1" dirty="0">
                <a:solidFill>
                  <a:srgbClr val="00B050"/>
                </a:solidFill>
                <a:latin typeface="Courier New" panose="02070309020205020404" pitchFamily="49" charset="0"/>
                <a:cs typeface="Courier New" panose="02070309020205020404" pitchFamily="49" charset="0"/>
              </a:rPr>
              <a:t>“The NYC Department of Health Website”</a:t>
            </a:r>
            <a:r>
              <a:rPr lang="en-GB" sz="1276" b="1" dirty="0">
                <a:latin typeface="Courier New" panose="02070309020205020404" pitchFamily="49" charset="0"/>
                <a:cs typeface="Courier New" panose="02070309020205020404" pitchFamily="49" charset="0"/>
              </a:rPr>
              <a:t>, </a:t>
            </a:r>
            <a:r>
              <a:rPr lang="en-GB" sz="1276" b="1" dirty="0" err="1">
                <a:solidFill>
                  <a:schemeClr val="accent6">
                    <a:lumMod val="75000"/>
                  </a:schemeClr>
                </a:solidFill>
                <a:latin typeface="Courier New" panose="02070309020205020404" pitchFamily="49" charset="0"/>
                <a:cs typeface="Courier New" panose="02070309020205020404" pitchFamily="49" charset="0"/>
              </a:rPr>
              <a:t>href</a:t>
            </a:r>
            <a:r>
              <a:rPr lang="en-GB" sz="1276" b="1" dirty="0">
                <a:solidFill>
                  <a:schemeClr val="accent6">
                    <a:lumMod val="75000"/>
                  </a:schemeClr>
                </a:solidFill>
                <a:latin typeface="Courier New" panose="02070309020205020404" pitchFamily="49" charset="0"/>
                <a:cs typeface="Courier New" panose="02070309020205020404" pitchFamily="49" charset="0"/>
              </a:rPr>
              <a:t> =</a:t>
            </a:r>
            <a:r>
              <a:rPr lang="en-GB" sz="1276" b="1" dirty="0">
                <a:latin typeface="Courier New" panose="02070309020205020404" pitchFamily="49" charset="0"/>
                <a:cs typeface="Courier New" panose="02070309020205020404" pitchFamily="49" charset="0"/>
              </a:rPr>
              <a:t> </a:t>
            </a:r>
            <a:r>
              <a:rPr lang="en-GB" sz="1276" b="1" dirty="0">
                <a:solidFill>
                  <a:srgbClr val="00B050"/>
                </a:solidFill>
                <a:latin typeface="Courier New" panose="02070309020205020404" pitchFamily="49" charset="0"/>
                <a:cs typeface="Courier New" panose="02070309020205020404" pitchFamily="49" charset="0"/>
              </a:rPr>
              <a:t>“https://www.health.ny.gov/”</a:t>
            </a:r>
            <a:r>
              <a:rPr lang="en-GB" sz="1276" b="1" dirty="0">
                <a:latin typeface="Courier New" panose="02070309020205020404" pitchFamily="49" charset="0"/>
                <a:cs typeface="Courier New" panose="02070309020205020404" pitchFamily="49" charset="0"/>
              </a:rPr>
              <a:t>))</a:t>
            </a:r>
          </a:p>
          <a:p>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  )</a:t>
            </a:r>
          </a:p>
          <a:p>
            <a:r>
              <a:rPr lang="en-GB" sz="1276" b="1" dirty="0">
                <a:latin typeface="Courier New" panose="02070309020205020404" pitchFamily="49" charset="0"/>
                <a:cs typeface="Courier New" panose="02070309020205020404" pitchFamily="49" charset="0"/>
              </a:rPr>
              <a:t>)</a:t>
            </a:r>
          </a:p>
          <a:p>
            <a:endParaRPr lang="en-GB" sz="1276" b="1" dirty="0">
              <a:latin typeface="Courier New" panose="02070309020205020404" pitchFamily="49" charset="0"/>
              <a:cs typeface="Courier New" panose="02070309020205020404" pitchFamily="49" charset="0"/>
            </a:endParaRPr>
          </a:p>
          <a:p>
            <a:r>
              <a:rPr lang="en-GB" sz="1276" b="1" dirty="0">
                <a:latin typeface="Courier New" panose="02070309020205020404" pitchFamily="49" charset="0"/>
                <a:cs typeface="Courier New" panose="02070309020205020404" pitchFamily="49" charset="0"/>
              </a:rPr>
              <a:t>server &lt;- </a:t>
            </a:r>
            <a:r>
              <a:rPr lang="en-GB" sz="1276" b="1" dirty="0">
                <a:solidFill>
                  <a:schemeClr val="accent6">
                    <a:lumMod val="75000"/>
                  </a:schemeClr>
                </a:solidFill>
                <a:latin typeface="Courier New" panose="02070309020205020404" pitchFamily="49" charset="0"/>
                <a:cs typeface="Courier New" panose="02070309020205020404" pitchFamily="49" charset="0"/>
              </a:rPr>
              <a:t>function</a:t>
            </a:r>
            <a:r>
              <a:rPr lang="en-GB" sz="1276" b="1" dirty="0">
                <a:latin typeface="Courier New" panose="02070309020205020404" pitchFamily="49" charset="0"/>
                <a:cs typeface="Courier New" panose="02070309020205020404" pitchFamily="49" charset="0"/>
              </a:rPr>
              <a:t>(input, output) {</a:t>
            </a:r>
          </a:p>
        </p:txBody>
      </p:sp>
      <p:sp>
        <p:nvSpPr>
          <p:cNvPr id="6" name="TextBox 5"/>
          <p:cNvSpPr txBox="1"/>
          <p:nvPr/>
        </p:nvSpPr>
        <p:spPr>
          <a:xfrm>
            <a:off x="1166431" y="4980189"/>
            <a:ext cx="10692290" cy="1569660"/>
          </a:xfrm>
          <a:prstGeom prst="rect">
            <a:avLst/>
          </a:prstGeom>
          <a:noFill/>
        </p:spPr>
        <p:txBody>
          <a:bodyPr wrap="square" rtlCol="0">
            <a:spAutoFit/>
          </a:bodyPr>
          <a:lstStyle/>
          <a:p>
            <a:r>
              <a:rPr lang="en-GB" sz="2400" dirty="0"/>
              <a:t>Finally, the code for our final tab. After closing this </a:t>
            </a:r>
            <a:r>
              <a:rPr lang="en-GB" sz="2400" b="1" dirty="0" err="1">
                <a:latin typeface="Courier New" panose="02070309020205020404" pitchFamily="49" charset="0"/>
                <a:cs typeface="Courier New" panose="02070309020205020404" pitchFamily="49" charset="0"/>
              </a:rPr>
              <a:t>tabPanel</a:t>
            </a:r>
            <a:r>
              <a:rPr lang="en-GB" sz="2400" b="1" dirty="0">
                <a:latin typeface="Courier New" panose="02070309020205020404" pitchFamily="49" charset="0"/>
                <a:cs typeface="Courier New" panose="02070309020205020404" pitchFamily="49" charset="0"/>
              </a:rPr>
              <a:t>()</a:t>
            </a:r>
            <a:r>
              <a:rPr lang="en-GB" sz="2400" dirty="0"/>
              <a:t> we also close the </a:t>
            </a:r>
            <a:r>
              <a:rPr lang="en-GB" sz="2400" b="1" dirty="0" err="1">
                <a:latin typeface="Courier New" panose="02070309020205020404" pitchFamily="49" charset="0"/>
                <a:cs typeface="Courier New" panose="02070309020205020404" pitchFamily="49" charset="0"/>
              </a:rPr>
              <a:t>navbarPage</a:t>
            </a:r>
            <a:r>
              <a:rPr lang="en-GB" sz="2400" b="1" dirty="0">
                <a:latin typeface="Courier New" panose="02070309020205020404" pitchFamily="49" charset="0"/>
                <a:cs typeface="Courier New" panose="02070309020205020404" pitchFamily="49" charset="0"/>
              </a:rPr>
              <a:t>()</a:t>
            </a:r>
            <a:r>
              <a:rPr lang="en-GB" sz="2400" dirty="0"/>
              <a:t> and </a:t>
            </a:r>
            <a:r>
              <a:rPr lang="en-GB" sz="2400" b="1" dirty="0" err="1">
                <a:latin typeface="Courier New" panose="02070309020205020404" pitchFamily="49" charset="0"/>
                <a:cs typeface="Courier New" panose="02070309020205020404" pitchFamily="49" charset="0"/>
              </a:rPr>
              <a:t>fluidPage</a:t>
            </a:r>
            <a:r>
              <a:rPr lang="en-GB" sz="2400" b="1" dirty="0">
                <a:latin typeface="Courier New" panose="02070309020205020404" pitchFamily="49" charset="0"/>
                <a:cs typeface="Courier New" panose="02070309020205020404" pitchFamily="49" charset="0"/>
              </a:rPr>
              <a:t>()</a:t>
            </a:r>
            <a:r>
              <a:rPr lang="en-GB" sz="2400" dirty="0"/>
              <a:t> functions.</a:t>
            </a:r>
          </a:p>
          <a:p>
            <a:endParaRPr lang="en-GB" sz="2400" dirty="0"/>
          </a:p>
          <a:p>
            <a:r>
              <a:rPr lang="en-GB" sz="2400" dirty="0"/>
              <a:t>We can then move onto the server.</a:t>
            </a:r>
          </a:p>
        </p:txBody>
      </p:sp>
    </p:spTree>
    <p:extLst>
      <p:ext uri="{BB962C8B-B14F-4D97-AF65-F5344CB8AC3E}">
        <p14:creationId xmlns:p14="http://schemas.microsoft.com/office/powerpoint/2010/main" val="35835136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Code Along: multiple tabs Server</a:t>
            </a:r>
            <a:endParaRPr lang="en-GB" sz="3402" dirty="0"/>
          </a:p>
        </p:txBody>
      </p:sp>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043189" y="2346801"/>
            <a:ext cx="7724002" cy="2308324"/>
          </a:xfrm>
          <a:prstGeom prst="rect">
            <a:avLst/>
          </a:prstGeom>
          <a:noFill/>
        </p:spPr>
        <p:txBody>
          <a:bodyPr wrap="square" rtlCol="0">
            <a:spAutoFit/>
          </a:bodyPr>
          <a:lstStyle/>
          <a:p>
            <a:r>
              <a:rPr lang="en-GB" sz="2400" dirty="0"/>
              <a:t>In our server, we’re creating a reactive object for the table called “</a:t>
            </a:r>
            <a:r>
              <a:rPr lang="en-GB" sz="2400" b="1" dirty="0" err="1">
                <a:latin typeface="Courier New" panose="02070309020205020404" pitchFamily="49" charset="0"/>
                <a:cs typeface="Courier New" panose="02070309020205020404" pitchFamily="49" charset="0"/>
              </a:rPr>
              <a:t>table_data</a:t>
            </a:r>
            <a:r>
              <a:rPr lang="en-GB" sz="2400" dirty="0"/>
              <a:t>” including the relevant filters we want, and we’re using this for our table output.</a:t>
            </a:r>
          </a:p>
          <a:p>
            <a:endParaRPr lang="en-GB" sz="2400" dirty="0"/>
          </a:p>
          <a:p>
            <a:r>
              <a:rPr lang="en-GB" sz="2400" dirty="0"/>
              <a:t>Similarly we’ve created a reactive dataset for the plots called “</a:t>
            </a:r>
            <a:r>
              <a:rPr lang="en-GB" sz="2400" b="1" dirty="0" err="1">
                <a:latin typeface="Courier New" panose="02070309020205020404" pitchFamily="49" charset="0"/>
                <a:cs typeface="Courier New" panose="02070309020205020404" pitchFamily="49" charset="0"/>
              </a:rPr>
              <a:t>plot_data</a:t>
            </a:r>
            <a:r>
              <a:rPr lang="en-GB" sz="2400" dirty="0"/>
              <a:t>”.</a:t>
            </a:r>
          </a:p>
        </p:txBody>
      </p:sp>
      <p:sp>
        <p:nvSpPr>
          <p:cNvPr id="12" name="TextBox 11"/>
          <p:cNvSpPr txBox="1"/>
          <p:nvPr/>
        </p:nvSpPr>
        <p:spPr>
          <a:xfrm>
            <a:off x="5052536" y="5337247"/>
            <a:ext cx="7889122" cy="1938992"/>
          </a:xfrm>
          <a:prstGeom prst="rect">
            <a:avLst/>
          </a:prstGeom>
          <a:noFill/>
          <a:ln w="28575">
            <a:noFill/>
          </a:ln>
        </p:spPr>
        <p:txBody>
          <a:bodyPr wrap="square" rtlCol="0">
            <a:spAutoFit/>
          </a:bodyPr>
          <a:lstStyle/>
          <a:p>
            <a:r>
              <a:rPr lang="en-GB" sz="2400" dirty="0"/>
              <a:t>We noted in our UI that for our plots </a:t>
            </a:r>
            <a:r>
              <a:rPr lang="en-GB" sz="2400" b="1" dirty="0" err="1">
                <a:latin typeface="Courier New" panose="02070309020205020404" pitchFamily="49" charset="0"/>
                <a:cs typeface="Courier New" panose="02070309020205020404" pitchFamily="49" charset="0"/>
              </a:rPr>
              <a:t>tabPanel</a:t>
            </a:r>
            <a:r>
              <a:rPr lang="en-GB" sz="2400" b="1" dirty="0">
                <a:latin typeface="Courier New" panose="02070309020205020404" pitchFamily="49" charset="0"/>
                <a:cs typeface="Courier New" panose="02070309020205020404" pitchFamily="49" charset="0"/>
              </a:rPr>
              <a:t>()</a:t>
            </a:r>
            <a:r>
              <a:rPr lang="en-GB" sz="2400" dirty="0"/>
              <a:t>, we had to change the </a:t>
            </a:r>
            <a:r>
              <a:rPr lang="en-GB" sz="2400" b="1" dirty="0" err="1">
                <a:latin typeface="Courier New" panose="02070309020205020404" pitchFamily="49" charset="0"/>
                <a:cs typeface="Courier New" panose="02070309020205020404" pitchFamily="49" charset="0"/>
              </a:rPr>
              <a:t>inputId</a:t>
            </a:r>
            <a:r>
              <a:rPr lang="en-GB" sz="2400" dirty="0"/>
              <a:t> for our </a:t>
            </a:r>
            <a:r>
              <a:rPr lang="en-GB" sz="2400" b="1" dirty="0" err="1">
                <a:latin typeface="Courier New" panose="02070309020205020404" pitchFamily="49" charset="0"/>
                <a:cs typeface="Courier New" panose="02070309020205020404" pitchFamily="49" charset="0"/>
              </a:rPr>
              <a:t>radioButton</a:t>
            </a:r>
            <a:r>
              <a:rPr lang="en-GB" sz="2400" b="1" dirty="0">
                <a:latin typeface="Courier New" panose="02070309020205020404" pitchFamily="49" charset="0"/>
                <a:cs typeface="Courier New" panose="02070309020205020404" pitchFamily="49" charset="0"/>
              </a:rPr>
              <a:t>()</a:t>
            </a:r>
            <a:r>
              <a:rPr lang="en-GB" sz="2400" dirty="0"/>
              <a:t> and </a:t>
            </a:r>
            <a:r>
              <a:rPr lang="en-GB" sz="2400" b="1" dirty="0" err="1">
                <a:latin typeface="Courier New" panose="02070309020205020404" pitchFamily="49" charset="0"/>
                <a:cs typeface="Courier New" panose="02070309020205020404" pitchFamily="49" charset="0"/>
              </a:rPr>
              <a:t>selectInput</a:t>
            </a:r>
            <a:r>
              <a:rPr lang="en-GB" sz="2400" b="1" dirty="0">
                <a:latin typeface="Courier New" panose="02070309020205020404" pitchFamily="49" charset="0"/>
                <a:cs typeface="Courier New" panose="02070309020205020404" pitchFamily="49" charset="0"/>
              </a:rPr>
              <a:t>()</a:t>
            </a:r>
            <a:r>
              <a:rPr lang="en-GB" sz="2400" dirty="0"/>
              <a:t> drop-down. We’ve also changed this input name in the server.</a:t>
            </a:r>
          </a:p>
          <a:p>
            <a:endParaRPr lang="en-GB" sz="2400" dirty="0"/>
          </a:p>
        </p:txBody>
      </p:sp>
      <p:sp>
        <p:nvSpPr>
          <p:cNvPr id="9" name="TextBox 8"/>
          <p:cNvSpPr txBox="1"/>
          <p:nvPr/>
        </p:nvSpPr>
        <p:spPr>
          <a:xfrm>
            <a:off x="458280" y="2159662"/>
            <a:ext cx="4460837" cy="5130122"/>
          </a:xfrm>
          <a:prstGeom prst="rect">
            <a:avLst/>
          </a:prstGeom>
          <a:solidFill>
            <a:schemeClr val="bg2"/>
          </a:solidFill>
        </p:spPr>
        <p:txBody>
          <a:bodyPr wrap="none" rtlCol="0">
            <a:spAutoFit/>
          </a:bodyPr>
          <a:lstStyle/>
          <a:p>
            <a:r>
              <a:rPr lang="en-GB" sz="1169" b="1" dirty="0">
                <a:latin typeface="Courier New" panose="02070309020205020404" pitchFamily="49" charset="0"/>
                <a:cs typeface="Courier New" panose="02070309020205020404" pitchFamily="49" charset="0"/>
              </a:rPr>
              <a:t>server &lt;- </a:t>
            </a:r>
            <a:r>
              <a:rPr lang="en-GB" sz="1169" b="1" dirty="0">
                <a:solidFill>
                  <a:schemeClr val="accent6">
                    <a:lumMod val="75000"/>
                  </a:schemeClr>
                </a:solidFill>
                <a:latin typeface="Courier New" panose="02070309020205020404" pitchFamily="49" charset="0"/>
                <a:cs typeface="Courier New" panose="02070309020205020404" pitchFamily="49" charset="0"/>
              </a:rPr>
              <a:t>function</a:t>
            </a:r>
            <a:r>
              <a:rPr lang="en-GB" sz="1169" b="1" dirty="0">
                <a:latin typeface="Courier New" panose="02070309020205020404" pitchFamily="49" charset="0"/>
                <a:cs typeface="Courier New" panose="02070309020205020404" pitchFamily="49" charset="0"/>
              </a:rPr>
              <a:t>(input, output) {</a:t>
            </a:r>
          </a:p>
          <a:p>
            <a:r>
              <a:rPr lang="en-GB" sz="1169" b="1" dirty="0">
                <a:latin typeface="Courier New" panose="02070309020205020404" pitchFamily="49" charset="0"/>
                <a:cs typeface="Courier New" panose="02070309020205020404" pitchFamily="49" charset="0"/>
              </a:rPr>
              <a:t>   </a:t>
            </a:r>
          </a:p>
          <a:p>
            <a:r>
              <a:rPr lang="en-GB" sz="1169" b="1" dirty="0">
                <a:latin typeface="Courier New" panose="02070309020205020404" pitchFamily="49" charset="0"/>
                <a:cs typeface="Courier New" panose="02070309020205020404" pitchFamily="49" charset="0"/>
              </a:rPr>
              <a:t>   </a:t>
            </a:r>
            <a:r>
              <a:rPr lang="en-GB" sz="1169" b="1" dirty="0" err="1">
                <a:latin typeface="Courier New" panose="02070309020205020404" pitchFamily="49" charset="0"/>
                <a:cs typeface="Courier New" panose="02070309020205020404" pitchFamily="49" charset="0"/>
              </a:rPr>
              <a:t>table_data</a:t>
            </a:r>
            <a:r>
              <a:rPr lang="en-GB" sz="1169" b="1" dirty="0">
                <a:latin typeface="Courier New" panose="02070309020205020404" pitchFamily="49" charset="0"/>
                <a:cs typeface="Courier New" panose="02070309020205020404" pitchFamily="49" charset="0"/>
              </a:rPr>
              <a:t> &lt;- </a:t>
            </a:r>
            <a:r>
              <a:rPr lang="en-GB" sz="1169" b="1" dirty="0">
                <a:solidFill>
                  <a:schemeClr val="accent6">
                    <a:lumMod val="75000"/>
                  </a:schemeClr>
                </a:solidFill>
                <a:latin typeface="Courier New" panose="02070309020205020404" pitchFamily="49" charset="0"/>
                <a:cs typeface="Courier New" panose="02070309020205020404" pitchFamily="49" charset="0"/>
              </a:rPr>
              <a:t>reactive</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r>
              <a:rPr lang="en-GB" sz="1169" b="1" dirty="0" err="1">
                <a:latin typeface="Courier New" panose="02070309020205020404" pitchFamily="49" charset="0"/>
                <a:cs typeface="Courier New" panose="02070309020205020404" pitchFamily="49" charset="0"/>
              </a:rPr>
              <a:t>nyc_dogs</a:t>
            </a:r>
            <a:r>
              <a:rPr lang="en-GB" sz="1169" b="1" dirty="0">
                <a:latin typeface="Courier New" panose="02070309020205020404" pitchFamily="49" charset="0"/>
                <a:cs typeface="Courier New" panose="02070309020205020404" pitchFamily="49" charset="0"/>
              </a:rPr>
              <a:t> </a:t>
            </a:r>
            <a:r>
              <a:rPr lang="en-GB" sz="1169" b="1" dirty="0">
                <a:solidFill>
                  <a:srgbClr val="FF6600"/>
                </a:solidFill>
                <a:latin typeface="Courier New" panose="02070309020205020404" pitchFamily="49" charset="0"/>
                <a:cs typeface="Courier New" panose="02070309020205020404" pitchFamily="49" charset="0"/>
              </a:rPr>
              <a:t>%&gt;%</a:t>
            </a:r>
          </a:p>
          <a:p>
            <a:r>
              <a:rPr lang="en-GB" sz="1169" b="1" dirty="0">
                <a:latin typeface="Courier New" panose="02070309020205020404" pitchFamily="49" charset="0"/>
                <a:cs typeface="Courier New" panose="02070309020205020404" pitchFamily="49" charset="0"/>
              </a:rPr>
              <a:t>	  </a:t>
            </a:r>
            <a:r>
              <a:rPr lang="en-GB" sz="1169" b="1" dirty="0">
                <a:solidFill>
                  <a:schemeClr val="accent6">
                    <a:lumMod val="75000"/>
                  </a:schemeClr>
                </a:solidFill>
                <a:latin typeface="Courier New" panose="02070309020205020404" pitchFamily="49" charset="0"/>
                <a:cs typeface="Courier New" panose="02070309020205020404" pitchFamily="49" charset="0"/>
              </a:rPr>
              <a:t>filter</a:t>
            </a:r>
            <a:r>
              <a:rPr lang="en-GB" sz="1169" b="1" dirty="0">
                <a:latin typeface="Courier New" panose="02070309020205020404" pitchFamily="49" charset="0"/>
                <a:cs typeface="Courier New" panose="02070309020205020404" pitchFamily="49" charset="0"/>
              </a:rPr>
              <a:t>(gender </a:t>
            </a:r>
            <a:r>
              <a:rPr lang="en-GB" sz="1169" b="1" dirty="0">
                <a:solidFill>
                  <a:srgbClr val="FF6600"/>
                </a:solidFill>
                <a:latin typeface="Courier New" panose="02070309020205020404" pitchFamily="49" charset="0"/>
                <a:cs typeface="Courier New" panose="02070309020205020404" pitchFamily="49" charset="0"/>
              </a:rPr>
              <a:t>==</a:t>
            </a:r>
            <a:r>
              <a:rPr lang="en-GB" sz="1169" b="1" dirty="0">
                <a:latin typeface="Courier New" panose="02070309020205020404" pitchFamily="49" charset="0"/>
                <a:cs typeface="Courier New" panose="02070309020205020404" pitchFamily="49" charset="0"/>
              </a:rPr>
              <a:t> </a:t>
            </a:r>
            <a:r>
              <a:rPr lang="en-GB" sz="1169" b="1" dirty="0" err="1">
                <a:latin typeface="Courier New" panose="02070309020205020404" pitchFamily="49" charset="0"/>
                <a:cs typeface="Courier New" panose="02070309020205020404" pitchFamily="49" charset="0"/>
              </a:rPr>
              <a:t>input</a:t>
            </a:r>
            <a:r>
              <a:rPr lang="en-GB" sz="1169" b="1" dirty="0" err="1">
                <a:solidFill>
                  <a:srgbClr val="FF6600"/>
                </a:solidFill>
                <a:latin typeface="Courier New" panose="02070309020205020404" pitchFamily="49" charset="0"/>
                <a:cs typeface="Courier New" panose="02070309020205020404" pitchFamily="49" charset="0"/>
              </a:rPr>
              <a:t>$</a:t>
            </a:r>
            <a:r>
              <a:rPr lang="en-GB" sz="1169" b="1" dirty="0" err="1">
                <a:latin typeface="Courier New" panose="02070309020205020404" pitchFamily="49" charset="0"/>
                <a:cs typeface="Courier New" panose="02070309020205020404" pitchFamily="49" charset="0"/>
              </a:rPr>
              <a:t>gender</a:t>
            </a:r>
            <a:r>
              <a:rPr lang="en-GB" sz="1169" b="1" dirty="0">
                <a:latin typeface="Courier New" panose="02070309020205020404" pitchFamily="49" charset="0"/>
                <a:cs typeface="Courier New" panose="02070309020205020404" pitchFamily="49" charset="0"/>
              </a:rPr>
              <a:t>) </a:t>
            </a:r>
            <a:r>
              <a:rPr lang="en-GB" sz="1169" b="1" dirty="0">
                <a:solidFill>
                  <a:srgbClr val="FF6600"/>
                </a:solidFill>
                <a:latin typeface="Courier New" panose="02070309020205020404" pitchFamily="49" charset="0"/>
                <a:cs typeface="Courier New" panose="02070309020205020404" pitchFamily="49" charset="0"/>
              </a:rPr>
              <a:t>%&gt;%</a:t>
            </a:r>
          </a:p>
          <a:p>
            <a:r>
              <a:rPr lang="en-GB" sz="1169" b="1" dirty="0">
                <a:latin typeface="Courier New" panose="02070309020205020404" pitchFamily="49" charset="0"/>
                <a:cs typeface="Courier New" panose="02070309020205020404" pitchFamily="49" charset="0"/>
              </a:rPr>
              <a:t>	  </a:t>
            </a:r>
            <a:r>
              <a:rPr lang="en-GB" sz="1169" b="1" dirty="0">
                <a:solidFill>
                  <a:schemeClr val="accent6">
                    <a:lumMod val="75000"/>
                  </a:schemeClr>
                </a:solidFill>
                <a:latin typeface="Courier New" panose="02070309020205020404" pitchFamily="49" charset="0"/>
                <a:cs typeface="Courier New" panose="02070309020205020404" pitchFamily="49" charset="0"/>
              </a:rPr>
              <a:t>filter</a:t>
            </a:r>
            <a:r>
              <a:rPr lang="en-GB" sz="1169" b="1" dirty="0">
                <a:latin typeface="Courier New" panose="02070309020205020404" pitchFamily="49" charset="0"/>
                <a:cs typeface="Courier New" panose="02070309020205020404" pitchFamily="49" charset="0"/>
              </a:rPr>
              <a:t>(breed </a:t>
            </a:r>
            <a:r>
              <a:rPr lang="en-GB" sz="1169" b="1" dirty="0">
                <a:solidFill>
                  <a:srgbClr val="FF6600"/>
                </a:solidFill>
                <a:latin typeface="Courier New" panose="02070309020205020404" pitchFamily="49" charset="0"/>
                <a:cs typeface="Courier New" panose="02070309020205020404" pitchFamily="49" charset="0"/>
              </a:rPr>
              <a:t>==</a:t>
            </a:r>
            <a:r>
              <a:rPr lang="en-GB" sz="1169" b="1" dirty="0">
                <a:latin typeface="Courier New" panose="02070309020205020404" pitchFamily="49" charset="0"/>
                <a:cs typeface="Courier New" panose="02070309020205020404" pitchFamily="49" charset="0"/>
              </a:rPr>
              <a:t> </a:t>
            </a:r>
            <a:r>
              <a:rPr lang="en-GB" sz="1169" b="1" dirty="0" err="1">
                <a:latin typeface="Courier New" panose="02070309020205020404" pitchFamily="49" charset="0"/>
                <a:cs typeface="Courier New" panose="02070309020205020404" pitchFamily="49" charset="0"/>
              </a:rPr>
              <a:t>input</a:t>
            </a:r>
            <a:r>
              <a:rPr lang="en-GB" sz="1169" b="1" dirty="0" err="1">
                <a:solidFill>
                  <a:srgbClr val="FF6600"/>
                </a:solidFill>
                <a:latin typeface="Courier New" panose="02070309020205020404" pitchFamily="49" charset="0"/>
                <a:cs typeface="Courier New" panose="02070309020205020404" pitchFamily="49" charset="0"/>
              </a:rPr>
              <a:t>$</a:t>
            </a:r>
            <a:r>
              <a:rPr lang="en-GB" sz="1169" b="1" dirty="0" err="1">
                <a:latin typeface="Courier New" panose="02070309020205020404" pitchFamily="49" charset="0"/>
                <a:cs typeface="Courier New" panose="02070309020205020404" pitchFamily="49" charset="0"/>
              </a:rPr>
              <a:t>breed</a:t>
            </a:r>
            <a:r>
              <a:rPr lang="en-GB" sz="1169" b="1" dirty="0">
                <a:latin typeface="Courier New" panose="02070309020205020404" pitchFamily="49" charset="0"/>
                <a:cs typeface="Courier New" panose="02070309020205020404" pitchFamily="49" charset="0"/>
              </a:rPr>
              <a:t>) </a:t>
            </a:r>
            <a:r>
              <a:rPr lang="en-GB" sz="1169" b="1" dirty="0">
                <a:solidFill>
                  <a:srgbClr val="FF6600"/>
                </a:solidFill>
                <a:latin typeface="Courier New" panose="02070309020205020404" pitchFamily="49" charset="0"/>
                <a:cs typeface="Courier New" panose="02070309020205020404" pitchFamily="49" charset="0"/>
              </a:rPr>
              <a:t>%&gt;%</a:t>
            </a:r>
          </a:p>
          <a:p>
            <a:r>
              <a:rPr lang="en-GB" sz="1169" b="1" dirty="0">
                <a:latin typeface="Courier New" panose="02070309020205020404" pitchFamily="49" charset="0"/>
                <a:cs typeface="Courier New" panose="02070309020205020404" pitchFamily="49" charset="0"/>
              </a:rPr>
              <a:t>	  </a:t>
            </a:r>
            <a:r>
              <a:rPr lang="en-GB" sz="1169" b="1" dirty="0">
                <a:solidFill>
                  <a:schemeClr val="accent6">
                    <a:lumMod val="75000"/>
                  </a:schemeClr>
                </a:solidFill>
                <a:latin typeface="Courier New" panose="02070309020205020404" pitchFamily="49" charset="0"/>
                <a:cs typeface="Courier New" panose="02070309020205020404" pitchFamily="49" charset="0"/>
              </a:rPr>
              <a:t>filter</a:t>
            </a:r>
            <a:r>
              <a:rPr lang="en-GB" sz="1169" b="1" dirty="0">
                <a:latin typeface="Courier New" panose="02070309020205020404" pitchFamily="49" charset="0"/>
                <a:cs typeface="Courier New" panose="02070309020205020404" pitchFamily="49" charset="0"/>
              </a:rPr>
              <a:t>(colour </a:t>
            </a:r>
            <a:r>
              <a:rPr lang="en-GB" sz="1169" b="1" dirty="0">
                <a:solidFill>
                  <a:srgbClr val="FF6600"/>
                </a:solidFill>
                <a:latin typeface="Courier New" panose="02070309020205020404" pitchFamily="49" charset="0"/>
                <a:cs typeface="Courier New" panose="02070309020205020404" pitchFamily="49" charset="0"/>
              </a:rPr>
              <a:t>==</a:t>
            </a:r>
            <a:r>
              <a:rPr lang="en-GB" sz="1169" b="1" dirty="0">
                <a:latin typeface="Courier New" panose="02070309020205020404" pitchFamily="49" charset="0"/>
                <a:cs typeface="Courier New" panose="02070309020205020404" pitchFamily="49" charset="0"/>
              </a:rPr>
              <a:t> </a:t>
            </a:r>
            <a:r>
              <a:rPr lang="en-GB" sz="1169" b="1" dirty="0" err="1">
                <a:latin typeface="Courier New" panose="02070309020205020404" pitchFamily="49" charset="0"/>
                <a:cs typeface="Courier New" panose="02070309020205020404" pitchFamily="49" charset="0"/>
              </a:rPr>
              <a:t>input</a:t>
            </a:r>
            <a:r>
              <a:rPr lang="en-GB" sz="1169" b="1" dirty="0" err="1">
                <a:solidFill>
                  <a:srgbClr val="FF6600"/>
                </a:solidFill>
                <a:latin typeface="Courier New" panose="02070309020205020404" pitchFamily="49" charset="0"/>
                <a:cs typeface="Courier New" panose="02070309020205020404" pitchFamily="49" charset="0"/>
              </a:rPr>
              <a:t>$</a:t>
            </a:r>
            <a:r>
              <a:rPr lang="en-GB" sz="1169" b="1" dirty="0" err="1">
                <a:latin typeface="Courier New" panose="02070309020205020404" pitchFamily="49" charset="0"/>
                <a:cs typeface="Courier New" panose="02070309020205020404" pitchFamily="49" charset="0"/>
              </a:rPr>
              <a:t>colour</a:t>
            </a:r>
            <a:r>
              <a:rPr lang="en-GB" sz="1169" b="1" dirty="0">
                <a:latin typeface="Courier New" panose="02070309020205020404" pitchFamily="49" charset="0"/>
                <a:cs typeface="Courier New" panose="02070309020205020404" pitchFamily="49" charset="0"/>
              </a:rPr>
              <a:t>) </a:t>
            </a:r>
            <a:r>
              <a:rPr lang="en-GB" sz="1169" b="1" dirty="0">
                <a:solidFill>
                  <a:srgbClr val="FF6600"/>
                </a:solidFill>
                <a:latin typeface="Courier New" panose="02070309020205020404" pitchFamily="49" charset="0"/>
                <a:cs typeface="Courier New" panose="02070309020205020404" pitchFamily="49" charset="0"/>
              </a:rPr>
              <a:t>%&gt;%</a:t>
            </a:r>
          </a:p>
          <a:p>
            <a:r>
              <a:rPr lang="en-GB" sz="1169" b="1" dirty="0">
                <a:solidFill>
                  <a:srgbClr val="FF6600"/>
                </a:solidFill>
                <a:latin typeface="Courier New" panose="02070309020205020404" pitchFamily="49" charset="0"/>
                <a:cs typeface="Courier New" panose="02070309020205020404" pitchFamily="49" charset="0"/>
              </a:rPr>
              <a:t>	  </a:t>
            </a:r>
            <a:r>
              <a:rPr lang="en-GB" sz="1169" b="1" dirty="0">
                <a:solidFill>
                  <a:schemeClr val="accent6">
                    <a:lumMod val="75000"/>
                  </a:schemeClr>
                </a:solidFill>
                <a:latin typeface="Courier New" panose="02070309020205020404" pitchFamily="49" charset="0"/>
                <a:cs typeface="Courier New" panose="02070309020205020404" pitchFamily="49" charset="0"/>
              </a:rPr>
              <a:t>filter</a:t>
            </a:r>
            <a:r>
              <a:rPr lang="en-GB" sz="1169" b="1" dirty="0">
                <a:latin typeface="Courier New" panose="02070309020205020404" pitchFamily="49" charset="0"/>
                <a:cs typeface="Courier New" panose="02070309020205020404" pitchFamily="49" charset="0"/>
              </a:rPr>
              <a:t>(borough </a:t>
            </a:r>
            <a:r>
              <a:rPr lang="en-GB" sz="1169" b="1" dirty="0">
                <a:solidFill>
                  <a:srgbClr val="FF6600"/>
                </a:solidFill>
                <a:latin typeface="Courier New" panose="02070309020205020404" pitchFamily="49" charset="0"/>
                <a:cs typeface="Courier New" panose="02070309020205020404" pitchFamily="49" charset="0"/>
              </a:rPr>
              <a:t>==</a:t>
            </a:r>
            <a:r>
              <a:rPr lang="en-GB" sz="1169" b="1" dirty="0">
                <a:latin typeface="Courier New" panose="02070309020205020404" pitchFamily="49" charset="0"/>
                <a:cs typeface="Courier New" panose="02070309020205020404" pitchFamily="49" charset="0"/>
              </a:rPr>
              <a:t> </a:t>
            </a:r>
            <a:r>
              <a:rPr lang="en-GB" sz="1169" b="1" dirty="0" err="1">
                <a:latin typeface="Courier New" panose="02070309020205020404" pitchFamily="49" charset="0"/>
                <a:cs typeface="Courier New" panose="02070309020205020404" pitchFamily="49" charset="0"/>
              </a:rPr>
              <a:t>input</a:t>
            </a:r>
            <a:r>
              <a:rPr lang="en-GB" sz="1169" b="1" dirty="0" err="1">
                <a:solidFill>
                  <a:srgbClr val="FF6600"/>
                </a:solidFill>
                <a:latin typeface="Courier New" panose="02070309020205020404" pitchFamily="49" charset="0"/>
                <a:cs typeface="Courier New" panose="02070309020205020404" pitchFamily="49" charset="0"/>
              </a:rPr>
              <a:t>$</a:t>
            </a:r>
            <a:r>
              <a:rPr lang="en-GB" sz="1169" b="1" dirty="0" err="1">
                <a:latin typeface="Courier New" panose="02070309020205020404" pitchFamily="49" charset="0"/>
                <a:cs typeface="Courier New" panose="02070309020205020404" pitchFamily="49" charset="0"/>
              </a:rPr>
              <a:t>borough</a:t>
            </a:r>
            <a:r>
              <a:rPr lang="en-GB" sz="1169" b="1" dirty="0">
                <a:latin typeface="Courier New" panose="02070309020205020404" pitchFamily="49" charset="0"/>
                <a:cs typeface="Courier New" panose="02070309020205020404" pitchFamily="49" charset="0"/>
              </a:rPr>
              <a:t>) </a:t>
            </a:r>
            <a:endParaRPr lang="en-GB" sz="1169" b="1" dirty="0">
              <a:solidFill>
                <a:srgbClr val="FF6600"/>
              </a:solidFill>
              <a:latin typeface="Courier New" panose="02070309020205020404" pitchFamily="49" charset="0"/>
              <a:cs typeface="Courier New" panose="02070309020205020404" pitchFamily="49" charset="0"/>
            </a:endParaRPr>
          </a:p>
          <a:p>
            <a:r>
              <a:rPr lang="en-GB" sz="1169" b="1" dirty="0">
                <a:latin typeface="Courier New" panose="02070309020205020404" pitchFamily="49" charset="0"/>
                <a:cs typeface="Courier New" panose="02070309020205020404" pitchFamily="49" charset="0"/>
              </a:rPr>
              <a:t>   }) 	</a:t>
            </a:r>
          </a:p>
          <a:p>
            <a:r>
              <a:rPr lang="en-GB" sz="1169" b="1" dirty="0">
                <a:latin typeface="Courier New" panose="02070309020205020404" pitchFamily="49" charset="0"/>
                <a:cs typeface="Courier New" panose="02070309020205020404" pitchFamily="49" charset="0"/>
              </a:rPr>
              <a:t>   </a:t>
            </a:r>
            <a:r>
              <a:rPr lang="en-GB" sz="1169" b="1" dirty="0" err="1">
                <a:latin typeface="Courier New" panose="02070309020205020404" pitchFamily="49" charset="0"/>
                <a:cs typeface="Courier New" panose="02070309020205020404" pitchFamily="49" charset="0"/>
              </a:rPr>
              <a:t>output</a:t>
            </a:r>
            <a:r>
              <a:rPr lang="en-GB" sz="1169" b="1" dirty="0" err="1">
                <a:solidFill>
                  <a:srgbClr val="FF6600"/>
                </a:solidFill>
                <a:latin typeface="Courier New" panose="02070309020205020404" pitchFamily="49" charset="0"/>
                <a:cs typeface="Courier New" panose="02070309020205020404" pitchFamily="49" charset="0"/>
              </a:rPr>
              <a:t>$</a:t>
            </a:r>
            <a:r>
              <a:rPr lang="en-GB" sz="1169" b="1" dirty="0" err="1">
                <a:latin typeface="Courier New" panose="02070309020205020404" pitchFamily="49" charset="0"/>
                <a:cs typeface="Courier New" panose="02070309020205020404" pitchFamily="49" charset="0"/>
              </a:rPr>
              <a:t>table_output</a:t>
            </a:r>
            <a:r>
              <a:rPr lang="en-GB" sz="1169" b="1" dirty="0">
                <a:latin typeface="Courier New" panose="02070309020205020404" pitchFamily="49" charset="0"/>
                <a:cs typeface="Courier New" panose="02070309020205020404" pitchFamily="49" charset="0"/>
              </a:rPr>
              <a:t> &lt;- </a:t>
            </a:r>
            <a:r>
              <a:rPr lang="en-GB" sz="1169" b="1" dirty="0" err="1">
                <a:solidFill>
                  <a:schemeClr val="accent6">
                    <a:lumMod val="75000"/>
                  </a:schemeClr>
                </a:solidFill>
                <a:latin typeface="Courier New" panose="02070309020205020404" pitchFamily="49" charset="0"/>
                <a:cs typeface="Courier New" panose="02070309020205020404" pitchFamily="49" charset="0"/>
              </a:rPr>
              <a:t>renderTable</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r>
              <a:rPr lang="en-GB" sz="1169" b="1" dirty="0" err="1">
                <a:latin typeface="Courier New" panose="02070309020205020404" pitchFamily="49" charset="0"/>
                <a:cs typeface="Courier New" panose="02070309020205020404" pitchFamily="49" charset="0"/>
              </a:rPr>
              <a:t>table_data</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p>
          <a:p>
            <a:endParaRPr lang="en-GB" sz="1169" b="1" dirty="0">
              <a:latin typeface="Courier New" panose="02070309020205020404" pitchFamily="49" charset="0"/>
              <a:cs typeface="Courier New" panose="02070309020205020404" pitchFamily="49" charset="0"/>
            </a:endParaRPr>
          </a:p>
          <a:p>
            <a:r>
              <a:rPr lang="en-GB" sz="1169" b="1" dirty="0">
                <a:latin typeface="Courier New" panose="02070309020205020404" pitchFamily="49" charset="0"/>
                <a:cs typeface="Courier New" panose="02070309020205020404" pitchFamily="49" charset="0"/>
              </a:rPr>
              <a:t>   </a:t>
            </a:r>
            <a:r>
              <a:rPr lang="en-GB" sz="1169" b="1" dirty="0" err="1">
                <a:latin typeface="Courier New" panose="02070309020205020404" pitchFamily="49" charset="0"/>
                <a:cs typeface="Courier New" panose="02070309020205020404" pitchFamily="49" charset="0"/>
              </a:rPr>
              <a:t>plot_data</a:t>
            </a:r>
            <a:r>
              <a:rPr lang="en-GB" sz="1169" b="1" dirty="0">
                <a:latin typeface="Courier New" panose="02070309020205020404" pitchFamily="49" charset="0"/>
                <a:cs typeface="Courier New" panose="02070309020205020404" pitchFamily="49" charset="0"/>
              </a:rPr>
              <a:t> &lt;- </a:t>
            </a:r>
            <a:r>
              <a:rPr lang="en-GB" sz="1169" b="1" dirty="0">
                <a:solidFill>
                  <a:schemeClr val="accent6">
                    <a:lumMod val="75000"/>
                  </a:schemeClr>
                </a:solidFill>
                <a:latin typeface="Courier New" panose="02070309020205020404" pitchFamily="49" charset="0"/>
                <a:cs typeface="Courier New" panose="02070309020205020404" pitchFamily="49" charset="0"/>
              </a:rPr>
              <a:t>reactive</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r>
              <a:rPr lang="en-GB" sz="1169" b="1" dirty="0" err="1">
                <a:latin typeface="Courier New" panose="02070309020205020404" pitchFamily="49" charset="0"/>
                <a:cs typeface="Courier New" panose="02070309020205020404" pitchFamily="49" charset="0"/>
              </a:rPr>
              <a:t>nyc_dogs</a:t>
            </a:r>
            <a:r>
              <a:rPr lang="en-GB" sz="1169" b="1" dirty="0">
                <a:latin typeface="Courier New" panose="02070309020205020404" pitchFamily="49" charset="0"/>
                <a:cs typeface="Courier New" panose="02070309020205020404" pitchFamily="49" charset="0"/>
              </a:rPr>
              <a:t> </a:t>
            </a:r>
            <a:r>
              <a:rPr lang="en-GB" sz="1169" b="1" dirty="0">
                <a:solidFill>
                  <a:srgbClr val="FF6600"/>
                </a:solidFill>
                <a:latin typeface="Courier New" panose="02070309020205020404" pitchFamily="49" charset="0"/>
                <a:cs typeface="Courier New" panose="02070309020205020404" pitchFamily="49" charset="0"/>
              </a:rPr>
              <a:t>%&gt;%</a:t>
            </a:r>
          </a:p>
          <a:p>
            <a:r>
              <a:rPr lang="en-GB" sz="1169" b="1" dirty="0">
                <a:latin typeface="Courier New" panose="02070309020205020404" pitchFamily="49" charset="0"/>
                <a:cs typeface="Courier New" panose="02070309020205020404" pitchFamily="49" charset="0"/>
              </a:rPr>
              <a:t>	  </a:t>
            </a:r>
            <a:r>
              <a:rPr lang="en-GB" sz="1169" b="1" dirty="0">
                <a:solidFill>
                  <a:schemeClr val="accent6">
                    <a:lumMod val="75000"/>
                  </a:schemeClr>
                </a:solidFill>
                <a:latin typeface="Courier New" panose="02070309020205020404" pitchFamily="49" charset="0"/>
                <a:cs typeface="Courier New" panose="02070309020205020404" pitchFamily="49" charset="0"/>
              </a:rPr>
              <a:t>filter</a:t>
            </a:r>
            <a:r>
              <a:rPr lang="en-GB" sz="1169" b="1" dirty="0">
                <a:latin typeface="Courier New" panose="02070309020205020404" pitchFamily="49" charset="0"/>
                <a:cs typeface="Courier New" panose="02070309020205020404" pitchFamily="49" charset="0"/>
              </a:rPr>
              <a:t>(gender </a:t>
            </a:r>
            <a:r>
              <a:rPr lang="en-GB" sz="1169" b="1" dirty="0">
                <a:solidFill>
                  <a:srgbClr val="FF6600"/>
                </a:solidFill>
                <a:latin typeface="Courier New" panose="02070309020205020404" pitchFamily="49" charset="0"/>
                <a:cs typeface="Courier New" panose="02070309020205020404" pitchFamily="49" charset="0"/>
              </a:rPr>
              <a:t>==</a:t>
            </a:r>
            <a:r>
              <a:rPr lang="en-GB" sz="1169" b="1" dirty="0">
                <a:latin typeface="Courier New" panose="02070309020205020404" pitchFamily="49" charset="0"/>
                <a:cs typeface="Courier New" panose="02070309020205020404" pitchFamily="49" charset="0"/>
              </a:rPr>
              <a:t> </a:t>
            </a:r>
            <a:r>
              <a:rPr lang="en-GB" sz="1169" b="1" dirty="0" err="1">
                <a:latin typeface="Courier New" panose="02070309020205020404" pitchFamily="49" charset="0"/>
                <a:cs typeface="Courier New" panose="02070309020205020404" pitchFamily="49" charset="0"/>
              </a:rPr>
              <a:t>input$gender_chart</a:t>
            </a:r>
            <a:r>
              <a:rPr lang="en-GB" sz="1169" b="1" dirty="0">
                <a:latin typeface="Courier New" panose="02070309020205020404" pitchFamily="49" charset="0"/>
                <a:cs typeface="Courier New" panose="02070309020205020404" pitchFamily="49" charset="0"/>
              </a:rPr>
              <a:t>) </a:t>
            </a:r>
            <a:r>
              <a:rPr lang="en-GB" sz="1169" b="1" dirty="0">
                <a:solidFill>
                  <a:srgbClr val="FF6600"/>
                </a:solidFill>
                <a:latin typeface="Courier New" panose="02070309020205020404" pitchFamily="49" charset="0"/>
                <a:cs typeface="Courier New" panose="02070309020205020404" pitchFamily="49" charset="0"/>
              </a:rPr>
              <a:t>%&gt;%</a:t>
            </a:r>
          </a:p>
          <a:p>
            <a:r>
              <a:rPr lang="en-GB" sz="1169" b="1" dirty="0">
                <a:latin typeface="Courier New" panose="02070309020205020404" pitchFamily="49" charset="0"/>
                <a:cs typeface="Courier New" panose="02070309020205020404" pitchFamily="49" charset="0"/>
              </a:rPr>
              <a:t>	  </a:t>
            </a:r>
            <a:r>
              <a:rPr lang="en-GB" sz="1169" b="1" dirty="0">
                <a:solidFill>
                  <a:schemeClr val="accent6">
                    <a:lumMod val="75000"/>
                  </a:schemeClr>
                </a:solidFill>
                <a:latin typeface="Courier New" panose="02070309020205020404" pitchFamily="49" charset="0"/>
                <a:cs typeface="Courier New" panose="02070309020205020404" pitchFamily="49" charset="0"/>
              </a:rPr>
              <a:t>filter</a:t>
            </a:r>
            <a:r>
              <a:rPr lang="en-GB" sz="1169" b="1" dirty="0">
                <a:latin typeface="Courier New" panose="02070309020205020404" pitchFamily="49" charset="0"/>
                <a:cs typeface="Courier New" panose="02070309020205020404" pitchFamily="49" charset="0"/>
              </a:rPr>
              <a:t>(breed </a:t>
            </a:r>
            <a:r>
              <a:rPr lang="en-GB" sz="1169" b="1" dirty="0">
                <a:solidFill>
                  <a:srgbClr val="FF6600"/>
                </a:solidFill>
                <a:latin typeface="Courier New" panose="02070309020205020404" pitchFamily="49" charset="0"/>
                <a:cs typeface="Courier New" panose="02070309020205020404" pitchFamily="49" charset="0"/>
              </a:rPr>
              <a:t>==</a:t>
            </a:r>
            <a:r>
              <a:rPr lang="en-GB" sz="1169" b="1" dirty="0">
                <a:latin typeface="Courier New" panose="02070309020205020404" pitchFamily="49" charset="0"/>
                <a:cs typeface="Courier New" panose="02070309020205020404" pitchFamily="49" charset="0"/>
              </a:rPr>
              <a:t> </a:t>
            </a:r>
            <a:r>
              <a:rPr lang="en-GB" sz="1169" b="1" dirty="0" err="1">
                <a:latin typeface="Courier New" panose="02070309020205020404" pitchFamily="49" charset="0"/>
                <a:cs typeface="Courier New" panose="02070309020205020404" pitchFamily="49" charset="0"/>
              </a:rPr>
              <a:t>input$breed_chart</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p>
          <a:p>
            <a:r>
              <a:rPr lang="en-GB" sz="1169" b="1" dirty="0">
                <a:latin typeface="Courier New" panose="02070309020205020404" pitchFamily="49" charset="0"/>
                <a:cs typeface="Courier New" panose="02070309020205020404" pitchFamily="49" charset="0"/>
              </a:rPr>
              <a:t>   </a:t>
            </a:r>
            <a:r>
              <a:rPr lang="en-GB" sz="1169" b="1" dirty="0" err="1">
                <a:latin typeface="Courier New" panose="02070309020205020404" pitchFamily="49" charset="0"/>
                <a:cs typeface="Courier New" panose="02070309020205020404" pitchFamily="49" charset="0"/>
              </a:rPr>
              <a:t>output</a:t>
            </a:r>
            <a:r>
              <a:rPr lang="en-GB" sz="1169" b="1" dirty="0" err="1">
                <a:solidFill>
                  <a:srgbClr val="FF6600"/>
                </a:solidFill>
                <a:latin typeface="Courier New" panose="02070309020205020404" pitchFamily="49" charset="0"/>
                <a:cs typeface="Courier New" panose="02070309020205020404" pitchFamily="49" charset="0"/>
              </a:rPr>
              <a:t>$</a:t>
            </a:r>
            <a:r>
              <a:rPr lang="en-GB" sz="1169" b="1" dirty="0" err="1">
                <a:latin typeface="Courier New" panose="02070309020205020404" pitchFamily="49" charset="0"/>
                <a:cs typeface="Courier New" panose="02070309020205020404" pitchFamily="49" charset="0"/>
              </a:rPr>
              <a:t>colour_barchart</a:t>
            </a:r>
            <a:r>
              <a:rPr lang="en-GB" sz="1169" b="1" dirty="0">
                <a:latin typeface="Courier New" panose="02070309020205020404" pitchFamily="49" charset="0"/>
                <a:cs typeface="Courier New" panose="02070309020205020404" pitchFamily="49" charset="0"/>
              </a:rPr>
              <a:t> &lt;- </a:t>
            </a:r>
            <a:r>
              <a:rPr lang="en-GB" sz="1169" b="1" dirty="0" err="1">
                <a:solidFill>
                  <a:schemeClr val="accent6">
                    <a:lumMod val="75000"/>
                  </a:schemeClr>
                </a:solidFill>
                <a:latin typeface="Courier New" panose="02070309020205020404" pitchFamily="49" charset="0"/>
                <a:cs typeface="Courier New" panose="02070309020205020404" pitchFamily="49" charset="0"/>
              </a:rPr>
              <a:t>renderPlot</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r>
              <a:rPr lang="en-GB" sz="1169" b="1" dirty="0" err="1">
                <a:solidFill>
                  <a:schemeClr val="accent6">
                    <a:lumMod val="75000"/>
                  </a:schemeClr>
                </a:solidFill>
                <a:latin typeface="Courier New" panose="02070309020205020404" pitchFamily="49" charset="0"/>
                <a:cs typeface="Courier New" panose="02070309020205020404" pitchFamily="49" charset="0"/>
              </a:rPr>
              <a:t>ggplot</a:t>
            </a:r>
            <a:r>
              <a:rPr lang="en-GB" sz="1169" b="1" dirty="0">
                <a:latin typeface="Courier New" panose="02070309020205020404" pitchFamily="49" charset="0"/>
                <a:cs typeface="Courier New" panose="02070309020205020404" pitchFamily="49" charset="0"/>
              </a:rPr>
              <a:t>(</a:t>
            </a:r>
            <a:r>
              <a:rPr lang="en-GB" sz="1169" b="1" dirty="0" err="1">
                <a:latin typeface="Courier New" panose="02070309020205020404" pitchFamily="49" charset="0"/>
                <a:cs typeface="Courier New" panose="02070309020205020404" pitchFamily="49" charset="0"/>
              </a:rPr>
              <a:t>plot_data</a:t>
            </a:r>
            <a:r>
              <a:rPr lang="en-GB" sz="1169" b="1" dirty="0">
                <a:latin typeface="Courier New" panose="02070309020205020404" pitchFamily="49" charset="0"/>
                <a:cs typeface="Courier New" panose="02070309020205020404" pitchFamily="49" charset="0"/>
              </a:rPr>
              <a:t>()) </a:t>
            </a:r>
            <a:r>
              <a:rPr lang="en-GB" sz="1169" b="1" dirty="0">
                <a:solidFill>
                  <a:srgbClr val="FF6600"/>
                </a:solidFill>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r>
              <a:rPr lang="en-GB" sz="1169" b="1" dirty="0" err="1">
                <a:solidFill>
                  <a:schemeClr val="accent6">
                    <a:lumMod val="75000"/>
                  </a:schemeClr>
                </a:solidFill>
                <a:latin typeface="Courier New" panose="02070309020205020404" pitchFamily="49" charset="0"/>
                <a:cs typeface="Courier New" panose="02070309020205020404" pitchFamily="49" charset="0"/>
              </a:rPr>
              <a:t>geom_bar</a:t>
            </a:r>
            <a:r>
              <a:rPr lang="en-GB" sz="1169" b="1" dirty="0">
                <a:latin typeface="Courier New" panose="02070309020205020404" pitchFamily="49" charset="0"/>
                <a:cs typeface="Courier New" panose="02070309020205020404" pitchFamily="49" charset="0"/>
              </a:rPr>
              <a:t>(</a:t>
            </a:r>
            <a:r>
              <a:rPr lang="en-GB" sz="1169" b="1" dirty="0" err="1">
                <a:solidFill>
                  <a:schemeClr val="accent6">
                    <a:lumMod val="75000"/>
                  </a:schemeClr>
                </a:solidFill>
                <a:latin typeface="Courier New" panose="02070309020205020404" pitchFamily="49" charset="0"/>
                <a:cs typeface="Courier New" panose="02070309020205020404" pitchFamily="49" charset="0"/>
              </a:rPr>
              <a:t>aes</a:t>
            </a:r>
            <a:r>
              <a:rPr lang="en-GB" sz="1169" b="1" dirty="0">
                <a:latin typeface="Courier New" panose="02070309020205020404" pitchFamily="49" charset="0"/>
                <a:cs typeface="Courier New" panose="02070309020205020404" pitchFamily="49" charset="0"/>
              </a:rPr>
              <a:t>(</a:t>
            </a:r>
            <a:r>
              <a:rPr lang="en-GB" sz="1169" b="1" dirty="0">
                <a:solidFill>
                  <a:schemeClr val="accent6">
                    <a:lumMod val="75000"/>
                  </a:schemeClr>
                </a:solidFill>
                <a:latin typeface="Courier New" panose="02070309020205020404" pitchFamily="49" charset="0"/>
                <a:cs typeface="Courier New" panose="02070309020205020404" pitchFamily="49" charset="0"/>
              </a:rPr>
              <a:t>x =</a:t>
            </a:r>
            <a:r>
              <a:rPr lang="en-GB" sz="1169" b="1" dirty="0">
                <a:latin typeface="Courier New" panose="02070309020205020404" pitchFamily="49" charset="0"/>
                <a:cs typeface="Courier New" panose="02070309020205020404" pitchFamily="49" charset="0"/>
              </a:rPr>
              <a:t> colour))</a:t>
            </a:r>
          </a:p>
          <a:p>
            <a:r>
              <a:rPr lang="en-GB" sz="1169" b="1" dirty="0">
                <a:latin typeface="Courier New" panose="02070309020205020404" pitchFamily="49" charset="0"/>
                <a:cs typeface="Courier New" panose="02070309020205020404" pitchFamily="49" charset="0"/>
              </a:rPr>
              <a:t>   }) </a:t>
            </a:r>
          </a:p>
          <a:p>
            <a:r>
              <a:rPr lang="en-GB" sz="1169" b="1" dirty="0">
                <a:latin typeface="Courier New" panose="02070309020205020404" pitchFamily="49" charset="0"/>
                <a:cs typeface="Courier New" panose="02070309020205020404" pitchFamily="49" charset="0"/>
              </a:rPr>
              <a:t>   </a:t>
            </a:r>
            <a:r>
              <a:rPr lang="en-GB" sz="1169" b="1" dirty="0" err="1">
                <a:latin typeface="Courier New" panose="02070309020205020404" pitchFamily="49" charset="0"/>
                <a:cs typeface="Courier New" panose="02070309020205020404" pitchFamily="49" charset="0"/>
              </a:rPr>
              <a:t>output</a:t>
            </a:r>
            <a:r>
              <a:rPr lang="en-GB" sz="1169" b="1" dirty="0" err="1">
                <a:solidFill>
                  <a:srgbClr val="FF6600"/>
                </a:solidFill>
                <a:latin typeface="Courier New" panose="02070309020205020404" pitchFamily="49" charset="0"/>
                <a:cs typeface="Courier New" panose="02070309020205020404" pitchFamily="49" charset="0"/>
              </a:rPr>
              <a:t>$</a:t>
            </a:r>
            <a:r>
              <a:rPr lang="en-GB" sz="1169" b="1" dirty="0" err="1">
                <a:latin typeface="Courier New" panose="02070309020205020404" pitchFamily="49" charset="0"/>
                <a:cs typeface="Courier New" panose="02070309020205020404" pitchFamily="49" charset="0"/>
              </a:rPr>
              <a:t>borough_barchart</a:t>
            </a:r>
            <a:r>
              <a:rPr lang="en-GB" sz="1169" b="1" dirty="0">
                <a:latin typeface="Courier New" panose="02070309020205020404" pitchFamily="49" charset="0"/>
                <a:cs typeface="Courier New" panose="02070309020205020404" pitchFamily="49" charset="0"/>
              </a:rPr>
              <a:t> &lt;- </a:t>
            </a:r>
            <a:r>
              <a:rPr lang="en-GB" sz="1169" b="1" dirty="0" err="1">
                <a:solidFill>
                  <a:schemeClr val="accent6">
                    <a:lumMod val="75000"/>
                  </a:schemeClr>
                </a:solidFill>
                <a:latin typeface="Courier New" panose="02070309020205020404" pitchFamily="49" charset="0"/>
                <a:cs typeface="Courier New" panose="02070309020205020404" pitchFamily="49" charset="0"/>
              </a:rPr>
              <a:t>renderPlot</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r>
              <a:rPr lang="en-GB" sz="1169" b="1" dirty="0" err="1">
                <a:solidFill>
                  <a:schemeClr val="accent6">
                    <a:lumMod val="75000"/>
                  </a:schemeClr>
                </a:solidFill>
                <a:latin typeface="Courier New" panose="02070309020205020404" pitchFamily="49" charset="0"/>
                <a:cs typeface="Courier New" panose="02070309020205020404" pitchFamily="49" charset="0"/>
              </a:rPr>
              <a:t>ggplot</a:t>
            </a:r>
            <a:r>
              <a:rPr lang="en-GB" sz="1169" b="1" dirty="0">
                <a:latin typeface="Courier New" panose="02070309020205020404" pitchFamily="49" charset="0"/>
                <a:cs typeface="Courier New" panose="02070309020205020404" pitchFamily="49" charset="0"/>
              </a:rPr>
              <a:t>(</a:t>
            </a:r>
            <a:r>
              <a:rPr lang="en-GB" sz="1169" b="1" dirty="0" err="1">
                <a:latin typeface="Courier New" panose="02070309020205020404" pitchFamily="49" charset="0"/>
                <a:cs typeface="Courier New" panose="02070309020205020404" pitchFamily="49" charset="0"/>
              </a:rPr>
              <a:t>plot_data</a:t>
            </a:r>
            <a:r>
              <a:rPr lang="en-GB" sz="1169" b="1" dirty="0">
                <a:latin typeface="Courier New" panose="02070309020205020404" pitchFamily="49" charset="0"/>
                <a:cs typeface="Courier New" panose="02070309020205020404" pitchFamily="49" charset="0"/>
              </a:rPr>
              <a:t>()) </a:t>
            </a:r>
            <a:r>
              <a:rPr lang="en-GB" sz="1169" b="1" dirty="0">
                <a:solidFill>
                  <a:srgbClr val="FF6600"/>
                </a:solidFill>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r>
              <a:rPr lang="en-GB" sz="1169" b="1" dirty="0" err="1">
                <a:solidFill>
                  <a:schemeClr val="accent6">
                    <a:lumMod val="75000"/>
                  </a:schemeClr>
                </a:solidFill>
                <a:latin typeface="Courier New" panose="02070309020205020404" pitchFamily="49" charset="0"/>
                <a:cs typeface="Courier New" panose="02070309020205020404" pitchFamily="49" charset="0"/>
              </a:rPr>
              <a:t>geom_bar</a:t>
            </a:r>
            <a:r>
              <a:rPr lang="en-GB" sz="1169" b="1" dirty="0">
                <a:latin typeface="Courier New" panose="02070309020205020404" pitchFamily="49" charset="0"/>
                <a:cs typeface="Courier New" panose="02070309020205020404" pitchFamily="49" charset="0"/>
              </a:rPr>
              <a:t>(</a:t>
            </a:r>
            <a:r>
              <a:rPr lang="en-GB" sz="1169" b="1" dirty="0" err="1">
                <a:solidFill>
                  <a:schemeClr val="accent6">
                    <a:lumMod val="75000"/>
                  </a:schemeClr>
                </a:solidFill>
                <a:latin typeface="Courier New" panose="02070309020205020404" pitchFamily="49" charset="0"/>
                <a:cs typeface="Courier New" panose="02070309020205020404" pitchFamily="49" charset="0"/>
              </a:rPr>
              <a:t>aes</a:t>
            </a:r>
            <a:r>
              <a:rPr lang="en-GB" sz="1169" b="1" dirty="0">
                <a:latin typeface="Courier New" panose="02070309020205020404" pitchFamily="49" charset="0"/>
                <a:cs typeface="Courier New" panose="02070309020205020404" pitchFamily="49" charset="0"/>
              </a:rPr>
              <a:t>(</a:t>
            </a:r>
            <a:r>
              <a:rPr lang="en-GB" sz="1169" b="1" dirty="0">
                <a:solidFill>
                  <a:schemeClr val="accent6">
                    <a:lumMod val="75000"/>
                  </a:schemeClr>
                </a:solidFill>
                <a:latin typeface="Courier New" panose="02070309020205020404" pitchFamily="49" charset="0"/>
                <a:cs typeface="Courier New" panose="02070309020205020404" pitchFamily="49" charset="0"/>
              </a:rPr>
              <a:t>x =</a:t>
            </a:r>
            <a:r>
              <a:rPr lang="en-GB" sz="1169" b="1" dirty="0">
                <a:latin typeface="Courier New" panose="02070309020205020404" pitchFamily="49" charset="0"/>
                <a:cs typeface="Courier New" panose="02070309020205020404" pitchFamily="49" charset="0"/>
              </a:rPr>
              <a:t> borough))</a:t>
            </a:r>
          </a:p>
          <a:p>
            <a:r>
              <a:rPr lang="en-GB" sz="1169" b="1" dirty="0">
                <a:latin typeface="Courier New" panose="02070309020205020404" pitchFamily="49" charset="0"/>
                <a:cs typeface="Courier New" panose="02070309020205020404" pitchFamily="49" charset="0"/>
              </a:rPr>
              <a:t>   })</a:t>
            </a:r>
          </a:p>
          <a:p>
            <a:r>
              <a:rPr lang="en-GB" sz="1169" b="1" dirty="0">
                <a:latin typeface="Courier New" panose="02070309020205020404" pitchFamily="49" charset="0"/>
                <a:cs typeface="Courier New" panose="02070309020205020404" pitchFamily="49" charset="0"/>
              </a:rPr>
              <a:t>}</a:t>
            </a:r>
          </a:p>
          <a:p>
            <a:r>
              <a:rPr lang="en-GB" sz="1169" b="1" dirty="0" err="1">
                <a:solidFill>
                  <a:schemeClr val="accent6">
                    <a:lumMod val="75000"/>
                  </a:schemeClr>
                </a:solidFill>
                <a:latin typeface="Courier New" panose="02070309020205020404" pitchFamily="49" charset="0"/>
                <a:cs typeface="Courier New" panose="02070309020205020404" pitchFamily="49" charset="0"/>
              </a:rPr>
              <a:t>shinyApp</a:t>
            </a:r>
            <a:r>
              <a:rPr lang="en-GB" sz="1169" b="1" dirty="0">
                <a:latin typeface="Courier New" panose="02070309020205020404" pitchFamily="49" charset="0"/>
                <a:cs typeface="Courier New" panose="02070309020205020404" pitchFamily="49" charset="0"/>
              </a:rPr>
              <a:t>(</a:t>
            </a:r>
            <a:r>
              <a:rPr lang="en-GB" sz="1169" b="1" dirty="0" err="1">
                <a:solidFill>
                  <a:schemeClr val="accent6">
                    <a:lumMod val="75000"/>
                  </a:schemeClr>
                </a:solidFill>
                <a:latin typeface="Courier New" panose="02070309020205020404" pitchFamily="49" charset="0"/>
                <a:cs typeface="Courier New" panose="02070309020205020404" pitchFamily="49" charset="0"/>
              </a:rPr>
              <a:t>ui</a:t>
            </a:r>
            <a:r>
              <a:rPr lang="en-GB" sz="1169" b="1" dirty="0">
                <a:solidFill>
                  <a:schemeClr val="accent6">
                    <a:lumMod val="75000"/>
                  </a:schemeClr>
                </a:solidFill>
                <a:latin typeface="Courier New" panose="02070309020205020404" pitchFamily="49" charset="0"/>
                <a:cs typeface="Courier New" panose="02070309020205020404" pitchFamily="49" charset="0"/>
              </a:rPr>
              <a:t> = </a:t>
            </a:r>
            <a:r>
              <a:rPr lang="en-GB" sz="1169" b="1" dirty="0" err="1">
                <a:latin typeface="Courier New" panose="02070309020205020404" pitchFamily="49" charset="0"/>
                <a:cs typeface="Courier New" panose="02070309020205020404" pitchFamily="49" charset="0"/>
              </a:rPr>
              <a:t>ui</a:t>
            </a:r>
            <a:r>
              <a:rPr lang="en-GB" sz="1169" b="1" dirty="0">
                <a:latin typeface="Courier New" panose="02070309020205020404" pitchFamily="49" charset="0"/>
                <a:cs typeface="Courier New" panose="02070309020205020404" pitchFamily="49" charset="0"/>
              </a:rPr>
              <a:t>, </a:t>
            </a:r>
            <a:r>
              <a:rPr lang="en-GB" sz="1169" b="1" dirty="0">
                <a:solidFill>
                  <a:schemeClr val="accent6">
                    <a:lumMod val="75000"/>
                  </a:schemeClr>
                </a:solidFill>
                <a:latin typeface="Courier New" panose="02070309020205020404" pitchFamily="49" charset="0"/>
                <a:cs typeface="Courier New" panose="02070309020205020404" pitchFamily="49" charset="0"/>
              </a:rPr>
              <a:t>server =</a:t>
            </a:r>
            <a:r>
              <a:rPr lang="en-GB" sz="1169" b="1" dirty="0">
                <a:latin typeface="Courier New" panose="02070309020205020404" pitchFamily="49" charset="0"/>
                <a:cs typeface="Courier New" panose="02070309020205020404" pitchFamily="49" charset="0"/>
              </a:rPr>
              <a:t> server)</a:t>
            </a:r>
          </a:p>
        </p:txBody>
      </p:sp>
    </p:spTree>
    <p:extLst>
      <p:ext uri="{BB962C8B-B14F-4D97-AF65-F5344CB8AC3E}">
        <p14:creationId xmlns:p14="http://schemas.microsoft.com/office/powerpoint/2010/main" val="28967072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The end product</a:t>
            </a:r>
          </a:p>
        </p:txBody>
      </p:sp>
      <p:pic>
        <p:nvPicPr>
          <p:cNvPr id="5" name="Content Placeholder 4"/>
          <p:cNvPicPr>
            <a:picLocks noGrp="1" noChangeAspect="1"/>
          </p:cNvPicPr>
          <p:nvPr>
            <p:ph idx="1"/>
          </p:nvPr>
        </p:nvPicPr>
        <p:blipFill>
          <a:blip r:embed="rId2"/>
          <a:stretch>
            <a:fillRect/>
          </a:stretch>
        </p:blipFill>
        <p:spPr>
          <a:xfrm>
            <a:off x="671582" y="2666929"/>
            <a:ext cx="5505531" cy="4010923"/>
          </a:xfrm>
          <a:prstGeom prst="rect">
            <a:avLst/>
          </a:prstGeom>
          <a:ln w="12700">
            <a:solidFill>
              <a:schemeClr val="accent1"/>
            </a:solidFill>
          </a:ln>
        </p:spPr>
      </p:pic>
      <p:pic>
        <p:nvPicPr>
          <p:cNvPr id="4" name="Picture 3"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6512576" y="1390678"/>
            <a:ext cx="6162129" cy="4028574"/>
          </a:xfrm>
          <a:prstGeom prst="rect">
            <a:avLst/>
          </a:prstGeom>
          <a:ln w="12700">
            <a:solidFill>
              <a:schemeClr val="accent1"/>
            </a:solidFill>
          </a:ln>
        </p:spPr>
      </p:pic>
      <p:pic>
        <p:nvPicPr>
          <p:cNvPr id="8" name="Picture 7"/>
          <p:cNvPicPr>
            <a:picLocks noChangeAspect="1"/>
          </p:cNvPicPr>
          <p:nvPr/>
        </p:nvPicPr>
        <p:blipFill>
          <a:blip r:embed="rId5"/>
          <a:stretch>
            <a:fillRect/>
          </a:stretch>
        </p:blipFill>
        <p:spPr>
          <a:xfrm>
            <a:off x="6653249" y="5606752"/>
            <a:ext cx="5880781" cy="1354210"/>
          </a:xfrm>
          <a:prstGeom prst="rect">
            <a:avLst/>
          </a:prstGeom>
          <a:ln w="19050">
            <a:solidFill>
              <a:schemeClr val="accent1"/>
            </a:solidFill>
          </a:ln>
        </p:spPr>
      </p:pic>
    </p:spTree>
    <p:extLst>
      <p:ext uri="{BB962C8B-B14F-4D97-AF65-F5344CB8AC3E}">
        <p14:creationId xmlns:p14="http://schemas.microsoft.com/office/powerpoint/2010/main" val="17228405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Shiny themes and icons</a:t>
            </a:r>
          </a:p>
        </p:txBody>
      </p:sp>
      <p:sp>
        <p:nvSpPr>
          <p:cNvPr id="3" name="Content Placeholder 2"/>
          <p:cNvSpPr>
            <a:spLocks noGrp="1"/>
          </p:cNvSpPr>
          <p:nvPr>
            <p:ph idx="1"/>
          </p:nvPr>
        </p:nvSpPr>
        <p:spPr>
          <a:xfrm>
            <a:off x="1072968" y="2576057"/>
            <a:ext cx="10927818" cy="4276916"/>
          </a:xfrm>
        </p:spPr>
        <p:txBody>
          <a:bodyPr>
            <a:noAutofit/>
          </a:bodyPr>
          <a:lstStyle/>
          <a:p>
            <a:r>
              <a:rPr lang="en-GB" sz="2400" dirty="0"/>
              <a:t>We can use basic HTML and CSS to set fonts and themes for our dashboard and insert icons in the navigation bar for each section.</a:t>
            </a:r>
          </a:p>
          <a:p>
            <a:r>
              <a:rPr lang="en-GB" sz="2400" dirty="0"/>
              <a:t>Shiny has a variety of ready made themes that can be used in your dashboard, try out the theme selector: </a:t>
            </a:r>
            <a:r>
              <a:rPr lang="en-GB" sz="2400" dirty="0">
                <a:hlinkClick r:id="rId2"/>
              </a:rPr>
              <a:t>https://shiny.rstudio.com/gallery/shiny-theme-selector.html</a:t>
            </a:r>
            <a:r>
              <a:rPr lang="en-GB" sz="2400" dirty="0"/>
              <a:t> </a:t>
            </a:r>
          </a:p>
          <a:p>
            <a:r>
              <a:rPr lang="en-GB" sz="2400" dirty="0"/>
              <a:t>There are also a variety of icons that can be added to your Shiny dashboard using Font Awesome and </a:t>
            </a:r>
            <a:r>
              <a:rPr lang="en-GB" sz="2400" dirty="0" err="1"/>
              <a:t>Glyphicon</a:t>
            </a:r>
            <a:r>
              <a:rPr lang="en-GB" sz="2400" dirty="0"/>
              <a:t>: </a:t>
            </a:r>
            <a:r>
              <a:rPr lang="en-GB" sz="2400" dirty="0">
                <a:hlinkClick r:id="rId3"/>
              </a:rPr>
              <a:t>https://fontawesome.com/v5.15/icons?d=gallery&amp;p=2</a:t>
            </a:r>
            <a:endParaRPr lang="en-GB" sz="2400" dirty="0"/>
          </a:p>
          <a:p>
            <a:r>
              <a:rPr lang="en-GB" sz="2400" dirty="0"/>
              <a:t>(remember that some icons may be trapped behind a paywall, but many are free!)</a:t>
            </a:r>
          </a:p>
          <a:p>
            <a:endParaRPr lang="en-GB" sz="2400" dirty="0"/>
          </a:p>
        </p:txBody>
      </p:sp>
      <p:pic>
        <p:nvPicPr>
          <p:cNvPr id="4" name="Picture 3" descr="File:Public Health Scotland logo.jpg - Wikipedi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441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4103" y="488962"/>
            <a:ext cx="11293178" cy="1542185"/>
          </a:xfrm>
        </p:spPr>
        <p:txBody>
          <a:bodyPr>
            <a:normAutofit/>
          </a:bodyPr>
          <a:lstStyle/>
          <a:p>
            <a:r>
              <a:rPr lang="en-GB" sz="3402" dirty="0">
                <a:latin typeface="Arial Black" panose="020B0A04020102020204" pitchFamily="34" charset="0"/>
              </a:rPr>
              <a:t>R packages associated with R Shiny work</a:t>
            </a:r>
          </a:p>
        </p:txBody>
      </p:sp>
      <p:sp>
        <p:nvSpPr>
          <p:cNvPr id="3" name="Content Placeholder 2"/>
          <p:cNvSpPr>
            <a:spLocks noGrp="1"/>
          </p:cNvSpPr>
          <p:nvPr>
            <p:ph idx="1"/>
          </p:nvPr>
        </p:nvSpPr>
        <p:spPr>
          <a:xfrm>
            <a:off x="1184103" y="2407821"/>
            <a:ext cx="11461584" cy="3882447"/>
          </a:xfrm>
        </p:spPr>
        <p:txBody>
          <a:bodyPr>
            <a:noAutofit/>
          </a:bodyPr>
          <a:lstStyle/>
          <a:p>
            <a:pPr>
              <a:buFont typeface="Wingdings" panose="05000000000000000000" pitchFamily="2" charset="2"/>
              <a:buChar char="§"/>
            </a:pPr>
            <a:r>
              <a:rPr lang="en-GB" sz="2400" dirty="0"/>
              <a:t> Some examples of key packages and their functions with R Shiny:</a:t>
            </a:r>
          </a:p>
          <a:p>
            <a:pPr lvl="2">
              <a:buFont typeface="Wingdings" panose="05000000000000000000" pitchFamily="2" charset="2"/>
              <a:buChar char="§"/>
            </a:pPr>
            <a:r>
              <a:rPr lang="en-GB" sz="2400" b="1" dirty="0"/>
              <a:t>shiny</a:t>
            </a:r>
            <a:r>
              <a:rPr lang="en-GB" sz="2400" dirty="0"/>
              <a:t> – the package that allows all of this to be possible!</a:t>
            </a:r>
          </a:p>
          <a:p>
            <a:pPr lvl="2">
              <a:buFont typeface="Wingdings" panose="05000000000000000000" pitchFamily="2" charset="2"/>
              <a:buChar char="§"/>
            </a:pPr>
            <a:r>
              <a:rPr lang="en-GB" sz="2400" b="1" dirty="0"/>
              <a:t>shinyWidgets</a:t>
            </a:r>
            <a:r>
              <a:rPr lang="en-GB" sz="2400" dirty="0"/>
              <a:t> – for action buttons, sliders, drop-downs, radio buttons and many more, check it out: </a:t>
            </a:r>
            <a:r>
              <a:rPr lang="en-GB" sz="2400" dirty="0">
                <a:hlinkClick r:id="rId2"/>
              </a:rPr>
              <a:t>https://shiny.rstudio.com/gallery/widget-gallery.html</a:t>
            </a:r>
            <a:endParaRPr lang="en-GB" sz="2400" dirty="0"/>
          </a:p>
          <a:p>
            <a:pPr lvl="2">
              <a:buFont typeface="Wingdings" panose="05000000000000000000" pitchFamily="2" charset="2"/>
              <a:buChar char="§"/>
            </a:pPr>
            <a:r>
              <a:rPr lang="en-GB" sz="2400" b="1" dirty="0"/>
              <a:t>shinyjs</a:t>
            </a:r>
            <a:r>
              <a:rPr lang="en-GB" sz="2400" dirty="0"/>
              <a:t> – for bringing basic JavaScript into R </a:t>
            </a:r>
            <a:r>
              <a:rPr lang="en-GB" sz="2400" dirty="0" err="1"/>
              <a:t>eg</a:t>
            </a:r>
            <a:r>
              <a:rPr lang="en-GB" sz="2400" dirty="0"/>
              <a:t>. enable and disable functions</a:t>
            </a:r>
          </a:p>
          <a:p>
            <a:pPr lvl="2">
              <a:buFont typeface="Wingdings" panose="05000000000000000000" pitchFamily="2" charset="2"/>
              <a:buChar char="§"/>
            </a:pPr>
            <a:r>
              <a:rPr lang="en-GB" sz="2400" b="1" dirty="0"/>
              <a:t>shinyBS</a:t>
            </a:r>
            <a:r>
              <a:rPr lang="en-GB" sz="2400" dirty="0"/>
              <a:t> – create buttons and collapsible panels</a:t>
            </a:r>
          </a:p>
          <a:p>
            <a:pPr lvl="2">
              <a:buFont typeface="Wingdings" panose="05000000000000000000" pitchFamily="2" charset="2"/>
              <a:buChar char="§"/>
            </a:pPr>
            <a:r>
              <a:rPr lang="en-GB" sz="2400" b="1" dirty="0"/>
              <a:t>shinycssloaders</a:t>
            </a:r>
            <a:r>
              <a:rPr lang="en-GB" sz="2400" dirty="0"/>
              <a:t> – for adding icon pictures to </a:t>
            </a:r>
            <a:r>
              <a:rPr lang="en-GB" sz="2400" dirty="0" smtClean="0"/>
              <a:t>tabs</a:t>
            </a:r>
          </a:p>
          <a:p>
            <a:pPr lvl="2">
              <a:buFont typeface="Wingdings" panose="05000000000000000000" pitchFamily="2" charset="2"/>
              <a:buChar char="§"/>
            </a:pPr>
            <a:r>
              <a:rPr lang="en-GB" sz="2400" b="1" dirty="0"/>
              <a:t>s</a:t>
            </a:r>
            <a:r>
              <a:rPr lang="en-GB" sz="2400" b="1" dirty="0" smtClean="0"/>
              <a:t>hinymanager</a:t>
            </a:r>
            <a:r>
              <a:rPr lang="en-GB" sz="2400" dirty="0" smtClean="0"/>
              <a:t> – for password protecting live apps</a:t>
            </a:r>
            <a:endParaRPr lang="en-GB" sz="2400" dirty="0"/>
          </a:p>
          <a:p>
            <a:pPr lvl="2">
              <a:buFont typeface="Wingdings" panose="05000000000000000000" pitchFamily="2" charset="2"/>
              <a:buChar char="§"/>
            </a:pPr>
            <a:r>
              <a:rPr lang="en-GB" sz="2400" b="1" dirty="0"/>
              <a:t>ggplot2</a:t>
            </a:r>
            <a:r>
              <a:rPr lang="en-GB" sz="2400" dirty="0"/>
              <a:t>, </a:t>
            </a:r>
            <a:r>
              <a:rPr lang="en-GB" sz="2400" b="1" dirty="0"/>
              <a:t>DT </a:t>
            </a:r>
            <a:r>
              <a:rPr lang="en-GB" sz="2400" dirty="0"/>
              <a:t>– for creating charts/tables</a:t>
            </a:r>
          </a:p>
          <a:p>
            <a:pPr lvl="2">
              <a:buFont typeface="Wingdings" panose="05000000000000000000" pitchFamily="2" charset="2"/>
              <a:buChar char="§"/>
            </a:pPr>
            <a:r>
              <a:rPr lang="en-GB" sz="2400" b="1" dirty="0" err="1"/>
              <a:t>dplyr</a:t>
            </a:r>
            <a:r>
              <a:rPr lang="en-GB" sz="2400" dirty="0"/>
              <a:t> and </a:t>
            </a:r>
            <a:r>
              <a:rPr lang="en-GB" sz="2400" b="1" dirty="0" err="1"/>
              <a:t>readr</a:t>
            </a:r>
            <a:r>
              <a:rPr lang="en-GB" sz="2400" b="1" dirty="0"/>
              <a:t> </a:t>
            </a:r>
            <a:r>
              <a:rPr lang="en-GB" sz="2400" dirty="0"/>
              <a:t>– standard packages for data manipulation and reading/writing csv files</a:t>
            </a:r>
            <a:endParaRPr lang="en-GB" sz="2400" b="1" dirty="0"/>
          </a:p>
          <a:p>
            <a:pPr lvl="2">
              <a:buFont typeface="Wingdings" panose="05000000000000000000" pitchFamily="2" charset="2"/>
              <a:buChar char="§"/>
            </a:pPr>
            <a:endParaRPr lang="en-GB" sz="2400" b="1" dirty="0"/>
          </a:p>
        </p:txBody>
      </p:sp>
      <p:pic>
        <p:nvPicPr>
          <p:cNvPr id="4" name="Picture 4"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940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Shiny themes and icons</a:t>
            </a:r>
            <a:endParaRPr lang="en-GB" sz="3402" dirty="0"/>
          </a:p>
        </p:txBody>
      </p:sp>
      <p:sp>
        <p:nvSpPr>
          <p:cNvPr id="3" name="Content Placeholder 2"/>
          <p:cNvSpPr>
            <a:spLocks noGrp="1"/>
          </p:cNvSpPr>
          <p:nvPr>
            <p:ph idx="1"/>
          </p:nvPr>
        </p:nvSpPr>
        <p:spPr>
          <a:xfrm>
            <a:off x="1166431" y="2276974"/>
            <a:ext cx="10692289" cy="1272143"/>
          </a:xfrm>
        </p:spPr>
        <p:txBody>
          <a:bodyPr>
            <a:noAutofit/>
          </a:bodyPr>
          <a:lstStyle/>
          <a:p>
            <a:r>
              <a:rPr lang="en-GB" sz="2400" dirty="0" smtClean="0"/>
              <a:t>In order to use themes and icons, we need to load two more packages:</a:t>
            </a:r>
          </a:p>
          <a:p>
            <a:r>
              <a:rPr lang="en-GB" sz="2400" dirty="0" smtClean="0"/>
              <a:t>&gt; </a:t>
            </a:r>
            <a:r>
              <a:rPr lang="en-GB" sz="2400" b="1" dirty="0" smtClean="0">
                <a:latin typeface="Courier New" panose="02070309020205020404" pitchFamily="49" charset="0"/>
                <a:cs typeface="Courier New" panose="02070309020205020404" pitchFamily="49" charset="0"/>
              </a:rPr>
              <a:t>library(</a:t>
            </a:r>
            <a:r>
              <a:rPr lang="en-GB" sz="2400" b="1" dirty="0" err="1" smtClean="0">
                <a:latin typeface="Courier New" panose="02070309020205020404" pitchFamily="49" charset="0"/>
                <a:cs typeface="Courier New" panose="02070309020205020404" pitchFamily="49" charset="0"/>
              </a:rPr>
              <a:t>shinythemes</a:t>
            </a:r>
            <a:r>
              <a:rPr lang="en-GB" sz="2400" b="1" dirty="0" smtClean="0">
                <a:latin typeface="Courier New" panose="02070309020205020404" pitchFamily="49" charset="0"/>
                <a:cs typeface="Courier New" panose="02070309020205020404" pitchFamily="49" charset="0"/>
              </a:rPr>
              <a:t>)</a:t>
            </a:r>
            <a:r>
              <a:rPr lang="en-GB" sz="2400" dirty="0" smtClean="0"/>
              <a:t/>
            </a:r>
            <a:br>
              <a:rPr lang="en-GB" sz="2400" dirty="0" smtClean="0"/>
            </a:br>
            <a:r>
              <a:rPr lang="en-GB" sz="2400" dirty="0" smtClean="0"/>
              <a:t>&gt; </a:t>
            </a:r>
            <a:r>
              <a:rPr lang="en-GB" sz="2400" b="1" dirty="0" smtClean="0">
                <a:latin typeface="Courier New" panose="02070309020205020404" pitchFamily="49" charset="0"/>
                <a:cs typeface="Courier New" panose="02070309020205020404" pitchFamily="49" charset="0"/>
              </a:rPr>
              <a:t>library(shinycssloaders)</a:t>
            </a:r>
          </a:p>
          <a:p>
            <a:endParaRPr lang="en-GB" sz="2400" dirty="0" smtClean="0"/>
          </a:p>
          <a:p>
            <a:endParaRPr lang="en-GB" sz="2400" dirty="0"/>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633406" y="3465422"/>
            <a:ext cx="5931385" cy="461665"/>
          </a:xfrm>
          <a:prstGeom prst="rect">
            <a:avLst/>
          </a:prstGeom>
          <a:noFill/>
          <a:ln w="38100">
            <a:noFill/>
          </a:ln>
        </p:spPr>
        <p:txBody>
          <a:bodyPr wrap="square" rtlCol="0">
            <a:spAutoFit/>
          </a:bodyPr>
          <a:lstStyle/>
          <a:p>
            <a:r>
              <a:rPr lang="en-GB" sz="2400" b="1" dirty="0" err="1">
                <a:latin typeface="Courier New" panose="02070309020205020404" pitchFamily="49" charset="0"/>
                <a:cs typeface="Courier New" panose="02070309020205020404" pitchFamily="49" charset="0"/>
              </a:rPr>
              <a:t>shinytheme</a:t>
            </a:r>
            <a:r>
              <a:rPr lang="en-GB" sz="2400" b="1" dirty="0">
                <a:latin typeface="Courier New" panose="02070309020205020404" pitchFamily="49" charset="0"/>
                <a:cs typeface="Courier New" panose="02070309020205020404" pitchFamily="49" charset="0"/>
              </a:rPr>
              <a:t>() </a:t>
            </a:r>
            <a:r>
              <a:rPr lang="en-GB" sz="2400" dirty="0" smtClean="0"/>
              <a:t>function</a:t>
            </a:r>
            <a:endParaRPr lang="en-GB" sz="2400" dirty="0"/>
          </a:p>
        </p:txBody>
      </p:sp>
      <p:sp>
        <p:nvSpPr>
          <p:cNvPr id="10" name="TextBox 9"/>
          <p:cNvSpPr txBox="1"/>
          <p:nvPr/>
        </p:nvSpPr>
        <p:spPr>
          <a:xfrm>
            <a:off x="6556760" y="5849471"/>
            <a:ext cx="6075165" cy="1200329"/>
          </a:xfrm>
          <a:prstGeom prst="rect">
            <a:avLst/>
          </a:prstGeom>
          <a:noFill/>
          <a:ln w="38100">
            <a:noFill/>
          </a:ln>
        </p:spPr>
        <p:txBody>
          <a:bodyPr wrap="square" rtlCol="0">
            <a:spAutoFit/>
          </a:bodyPr>
          <a:lstStyle/>
          <a:p>
            <a:r>
              <a:rPr lang="en-GB" sz="2400" dirty="0"/>
              <a:t>“icon =“ is an argument within the </a:t>
            </a:r>
            <a:r>
              <a:rPr lang="en-GB" sz="2400" dirty="0" err="1"/>
              <a:t>tabPanel</a:t>
            </a:r>
            <a:r>
              <a:rPr lang="en-GB" sz="2400" dirty="0" smtClean="0"/>
              <a:t>(). It adds icons to our navigation bar tabs. </a:t>
            </a:r>
            <a:endParaRPr lang="en-GB" sz="2400" dirty="0"/>
          </a:p>
          <a:p>
            <a:r>
              <a:rPr lang="en-GB" sz="2400" b="1" dirty="0"/>
              <a:t>See Font Awesome link for icons.</a:t>
            </a:r>
          </a:p>
        </p:txBody>
      </p:sp>
      <p:sp>
        <p:nvSpPr>
          <p:cNvPr id="17" name="TextBox 16"/>
          <p:cNvSpPr txBox="1"/>
          <p:nvPr/>
        </p:nvSpPr>
        <p:spPr>
          <a:xfrm>
            <a:off x="6628649" y="4116288"/>
            <a:ext cx="5931385" cy="1569660"/>
          </a:xfrm>
          <a:prstGeom prst="rect">
            <a:avLst/>
          </a:prstGeom>
          <a:noFill/>
          <a:ln w="38100">
            <a:noFill/>
          </a:ln>
        </p:spPr>
        <p:txBody>
          <a:bodyPr wrap="square" rtlCol="0">
            <a:spAutoFit/>
          </a:bodyPr>
          <a:lstStyle/>
          <a:p>
            <a:r>
              <a:rPr lang="en-GB" sz="2400" dirty="0"/>
              <a:t>Wrapping title in </a:t>
            </a:r>
            <a:r>
              <a:rPr lang="en-GB" sz="2400" b="1" dirty="0"/>
              <a:t>“</a:t>
            </a:r>
            <a:r>
              <a:rPr lang="en-GB" sz="2400" b="1" dirty="0">
                <a:latin typeface="Courier New" panose="02070309020205020404" pitchFamily="49" charset="0"/>
                <a:cs typeface="Courier New" panose="02070309020205020404" pitchFamily="49" charset="0"/>
              </a:rPr>
              <a:t>tags$h1()</a:t>
            </a:r>
            <a:r>
              <a:rPr lang="en-GB" sz="2400" b="1" dirty="0"/>
              <a:t>” </a:t>
            </a:r>
            <a:r>
              <a:rPr lang="en-GB" sz="2400" dirty="0"/>
              <a:t>is basic HMTL for </a:t>
            </a:r>
            <a:r>
              <a:rPr lang="en-GB" sz="2400" b="1" dirty="0"/>
              <a:t>HEADER 1</a:t>
            </a:r>
            <a:r>
              <a:rPr lang="en-GB" sz="2400" dirty="0"/>
              <a:t>. You could also use something like </a:t>
            </a:r>
            <a:r>
              <a:rPr lang="en-GB" sz="2400" b="1" dirty="0"/>
              <a:t>“</a:t>
            </a:r>
            <a:r>
              <a:rPr lang="en-GB" sz="2400" b="1" dirty="0" err="1">
                <a:latin typeface="Courier New" panose="02070309020205020404" pitchFamily="49" charset="0"/>
                <a:cs typeface="Courier New" panose="02070309020205020404" pitchFamily="49" charset="0"/>
              </a:rPr>
              <a:t>tags$i</a:t>
            </a:r>
            <a:r>
              <a:rPr lang="en-GB" sz="2400" b="1" dirty="0">
                <a:latin typeface="Courier New" panose="02070309020205020404" pitchFamily="49" charset="0"/>
                <a:cs typeface="Courier New" panose="02070309020205020404" pitchFamily="49" charset="0"/>
              </a:rPr>
              <a:t>(“NYC DOGS”)</a:t>
            </a:r>
            <a:r>
              <a:rPr lang="en-GB" sz="2400" b="1" dirty="0"/>
              <a:t>” </a:t>
            </a:r>
            <a:r>
              <a:rPr lang="en-GB" sz="2400" dirty="0"/>
              <a:t>to make the text </a:t>
            </a:r>
            <a:r>
              <a:rPr lang="en-GB" sz="2400" i="1" dirty="0"/>
              <a:t>italic.</a:t>
            </a:r>
            <a:endParaRPr lang="en-GB" sz="2400" b="1" i="1" dirty="0"/>
          </a:p>
        </p:txBody>
      </p:sp>
      <p:sp>
        <p:nvSpPr>
          <p:cNvPr id="12" name="TextBox 11"/>
          <p:cNvSpPr txBox="1"/>
          <p:nvPr/>
        </p:nvSpPr>
        <p:spPr>
          <a:xfrm>
            <a:off x="820309" y="3774400"/>
            <a:ext cx="5503411" cy="2791149"/>
          </a:xfrm>
          <a:prstGeom prst="rect">
            <a:avLst/>
          </a:prstGeom>
          <a:solidFill>
            <a:schemeClr val="bg2"/>
          </a:solidFill>
        </p:spPr>
        <p:txBody>
          <a:bodyPr wrap="square" rtlCol="0">
            <a:spAutoFit/>
          </a:bodyPr>
          <a:lstStyle/>
          <a:p>
            <a:r>
              <a:rPr lang="en-GB" sz="1169" b="1" dirty="0">
                <a:solidFill>
                  <a:schemeClr val="accent6">
                    <a:lumMod val="75000"/>
                  </a:schemeClr>
                </a:solidFill>
                <a:latin typeface="Courier New" panose="02070309020205020404" pitchFamily="49" charset="0"/>
                <a:cs typeface="Courier New" panose="02070309020205020404" pitchFamily="49" charset="0"/>
              </a:rPr>
              <a:t>library</a:t>
            </a:r>
            <a:r>
              <a:rPr lang="en-GB" sz="1169" b="1" dirty="0">
                <a:latin typeface="Courier New" panose="02070309020205020404" pitchFamily="49" charset="0"/>
                <a:cs typeface="Courier New" panose="02070309020205020404" pitchFamily="49" charset="0"/>
              </a:rPr>
              <a:t>(shiny)</a:t>
            </a:r>
          </a:p>
          <a:p>
            <a:r>
              <a:rPr lang="en-GB" sz="1169" b="1" dirty="0">
                <a:solidFill>
                  <a:schemeClr val="accent6">
                    <a:lumMod val="75000"/>
                  </a:schemeClr>
                </a:solidFill>
                <a:latin typeface="Courier New" panose="02070309020205020404" pitchFamily="49" charset="0"/>
                <a:cs typeface="Courier New" panose="02070309020205020404" pitchFamily="49" charset="0"/>
              </a:rPr>
              <a:t>library</a:t>
            </a:r>
            <a:r>
              <a:rPr lang="en-GB" sz="1169" b="1" dirty="0">
                <a:latin typeface="Courier New" panose="02070309020205020404" pitchFamily="49" charset="0"/>
                <a:cs typeface="Courier New" panose="02070309020205020404" pitchFamily="49" charset="0"/>
              </a:rPr>
              <a:t>(</a:t>
            </a:r>
            <a:r>
              <a:rPr lang="en-GB" sz="1169" b="1" dirty="0" err="1">
                <a:latin typeface="Courier New" panose="02070309020205020404" pitchFamily="49" charset="0"/>
                <a:cs typeface="Courier New" panose="02070309020205020404" pitchFamily="49" charset="0"/>
              </a:rPr>
              <a:t>tidyverse</a:t>
            </a:r>
            <a:r>
              <a:rPr lang="en-GB" sz="1169" b="1" dirty="0">
                <a:latin typeface="Courier New" panose="02070309020205020404" pitchFamily="49" charset="0"/>
                <a:cs typeface="Courier New" panose="02070309020205020404" pitchFamily="49" charset="0"/>
              </a:rPr>
              <a:t>)</a:t>
            </a:r>
          </a:p>
          <a:p>
            <a:r>
              <a:rPr lang="en-GB" sz="1169" b="1" dirty="0">
                <a:solidFill>
                  <a:schemeClr val="accent6">
                    <a:lumMod val="75000"/>
                  </a:schemeClr>
                </a:solidFill>
                <a:latin typeface="Courier New" panose="02070309020205020404" pitchFamily="49" charset="0"/>
                <a:cs typeface="Courier New" panose="02070309020205020404" pitchFamily="49" charset="0"/>
              </a:rPr>
              <a:t>library</a:t>
            </a:r>
            <a:r>
              <a:rPr lang="en-GB" sz="1169" b="1" dirty="0">
                <a:latin typeface="Courier New" panose="02070309020205020404" pitchFamily="49" charset="0"/>
                <a:cs typeface="Courier New" panose="02070309020205020404" pitchFamily="49" charset="0"/>
              </a:rPr>
              <a:t>(</a:t>
            </a:r>
            <a:r>
              <a:rPr lang="en-GB" sz="1169" b="1" dirty="0" err="1">
                <a:latin typeface="Courier New" panose="02070309020205020404" pitchFamily="49" charset="0"/>
                <a:cs typeface="Courier New" panose="02070309020205020404" pitchFamily="49" charset="0"/>
              </a:rPr>
              <a:t>shinythemes</a:t>
            </a:r>
            <a:r>
              <a:rPr lang="en-GB" sz="1169" b="1" dirty="0">
                <a:latin typeface="Courier New" panose="02070309020205020404" pitchFamily="49" charset="0"/>
                <a:cs typeface="Courier New" panose="02070309020205020404" pitchFamily="49" charset="0"/>
              </a:rPr>
              <a:t>)</a:t>
            </a:r>
          </a:p>
          <a:p>
            <a:r>
              <a:rPr lang="en-GB" sz="1169" b="1" dirty="0">
                <a:solidFill>
                  <a:schemeClr val="accent6">
                    <a:lumMod val="75000"/>
                  </a:schemeClr>
                </a:solidFill>
                <a:latin typeface="Courier New" panose="02070309020205020404" pitchFamily="49" charset="0"/>
                <a:cs typeface="Courier New" panose="02070309020205020404" pitchFamily="49" charset="0"/>
              </a:rPr>
              <a:t>library</a:t>
            </a:r>
            <a:r>
              <a:rPr lang="en-GB" sz="1169" b="1" dirty="0">
                <a:latin typeface="Courier New" panose="02070309020205020404" pitchFamily="49" charset="0"/>
                <a:cs typeface="Courier New" panose="02070309020205020404" pitchFamily="49" charset="0"/>
              </a:rPr>
              <a:t>(shinycssloaders)</a:t>
            </a:r>
          </a:p>
          <a:p>
            <a:endParaRPr lang="en-GB" sz="1169" b="1" dirty="0">
              <a:latin typeface="Courier New" panose="02070309020205020404" pitchFamily="49" charset="0"/>
              <a:cs typeface="Courier New" panose="02070309020205020404" pitchFamily="49" charset="0"/>
            </a:endParaRPr>
          </a:p>
          <a:p>
            <a:r>
              <a:rPr lang="en-GB" sz="1169" b="1" dirty="0" err="1">
                <a:latin typeface="Courier New" panose="02070309020205020404" pitchFamily="49" charset="0"/>
                <a:cs typeface="Courier New" panose="02070309020205020404" pitchFamily="49" charset="0"/>
              </a:rPr>
              <a:t>ui</a:t>
            </a:r>
            <a:r>
              <a:rPr lang="en-GB" sz="1169" b="1" dirty="0">
                <a:latin typeface="Courier New" panose="02070309020205020404" pitchFamily="49" charset="0"/>
                <a:cs typeface="Courier New" panose="02070309020205020404" pitchFamily="49" charset="0"/>
              </a:rPr>
              <a:t> &lt;- </a:t>
            </a:r>
            <a:r>
              <a:rPr lang="en-GB" sz="1169" b="1" dirty="0" err="1">
                <a:solidFill>
                  <a:schemeClr val="accent6">
                    <a:lumMod val="75000"/>
                  </a:schemeClr>
                </a:solidFill>
                <a:latin typeface="Courier New" panose="02070309020205020404" pitchFamily="49" charset="0"/>
                <a:cs typeface="Courier New" panose="02070309020205020404" pitchFamily="49" charset="0"/>
              </a:rPr>
              <a:t>fluidPage</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p>
          <a:p>
            <a:r>
              <a:rPr lang="en-GB" sz="1169" b="1" dirty="0">
                <a:latin typeface="Courier New" panose="02070309020205020404" pitchFamily="49" charset="0"/>
                <a:cs typeface="Courier New" panose="02070309020205020404" pitchFamily="49" charset="0"/>
              </a:rPr>
              <a:t>  theme = </a:t>
            </a:r>
            <a:r>
              <a:rPr lang="en-GB" sz="1169" b="1" dirty="0" err="1">
                <a:solidFill>
                  <a:schemeClr val="accent6">
                    <a:lumMod val="75000"/>
                  </a:schemeClr>
                </a:solidFill>
                <a:latin typeface="Courier New" panose="02070309020205020404" pitchFamily="49" charset="0"/>
                <a:cs typeface="Courier New" panose="02070309020205020404" pitchFamily="49" charset="0"/>
              </a:rPr>
              <a:t>shinytheme</a:t>
            </a:r>
            <a:r>
              <a:rPr lang="en-GB" sz="1169" b="1" dirty="0">
                <a:latin typeface="Courier New" panose="02070309020205020404" pitchFamily="49" charset="0"/>
                <a:cs typeface="Courier New" panose="02070309020205020404" pitchFamily="49" charset="0"/>
              </a:rPr>
              <a:t>(</a:t>
            </a:r>
            <a:r>
              <a:rPr lang="en-GB" sz="1169" b="1" dirty="0">
                <a:solidFill>
                  <a:srgbClr val="00B050"/>
                </a:solidFill>
                <a:latin typeface="Courier New" panose="02070309020205020404" pitchFamily="49" charset="0"/>
                <a:cs typeface="Courier New" panose="02070309020205020404" pitchFamily="49" charset="0"/>
              </a:rPr>
              <a:t>“flatly”</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p>
          <a:p>
            <a:r>
              <a:rPr lang="en-GB" sz="1169" b="1" dirty="0">
                <a:solidFill>
                  <a:schemeClr val="accent6">
                    <a:lumMod val="75000"/>
                  </a:schemeClr>
                </a:solidFill>
                <a:latin typeface="Courier New" panose="02070309020205020404" pitchFamily="49" charset="0"/>
                <a:cs typeface="Courier New" panose="02070309020205020404" pitchFamily="49" charset="0"/>
              </a:rPr>
              <a:t>  titlePanel</a:t>
            </a:r>
            <a:r>
              <a:rPr lang="en-GB" sz="1169" b="1" dirty="0">
                <a:latin typeface="Courier New" panose="02070309020205020404" pitchFamily="49" charset="0"/>
                <a:cs typeface="Courier New" panose="02070309020205020404" pitchFamily="49" charset="0"/>
              </a:rPr>
              <a:t>(</a:t>
            </a:r>
            <a:r>
              <a:rPr lang="en-GB" sz="1169" b="1" dirty="0">
                <a:solidFill>
                  <a:schemeClr val="accent6">
                    <a:lumMod val="75000"/>
                  </a:schemeClr>
                </a:solidFill>
                <a:latin typeface="Courier New" panose="02070309020205020404" pitchFamily="49" charset="0"/>
                <a:cs typeface="Courier New" panose="02070309020205020404" pitchFamily="49" charset="0"/>
              </a:rPr>
              <a:t>tags</a:t>
            </a:r>
            <a:r>
              <a:rPr lang="en-GB" sz="1169" b="1" dirty="0">
                <a:solidFill>
                  <a:srgbClr val="FF6600"/>
                </a:solidFill>
                <a:latin typeface="Courier New" panose="02070309020205020404" pitchFamily="49" charset="0"/>
                <a:cs typeface="Courier New" panose="02070309020205020404" pitchFamily="49" charset="0"/>
              </a:rPr>
              <a:t>$</a:t>
            </a:r>
            <a:r>
              <a:rPr lang="en-GB" sz="1169" b="1" dirty="0">
                <a:solidFill>
                  <a:schemeClr val="accent6">
                    <a:lumMod val="75000"/>
                  </a:schemeClr>
                </a:solidFill>
                <a:latin typeface="Courier New" panose="02070309020205020404" pitchFamily="49" charset="0"/>
                <a:cs typeface="Courier New" panose="02070309020205020404" pitchFamily="49" charset="0"/>
              </a:rPr>
              <a:t>h1</a:t>
            </a:r>
            <a:r>
              <a:rPr lang="en-GB" sz="1169" b="1" dirty="0">
                <a:latin typeface="Courier New" panose="02070309020205020404" pitchFamily="49" charset="0"/>
                <a:cs typeface="Courier New" panose="02070309020205020404" pitchFamily="49" charset="0"/>
              </a:rPr>
              <a:t>(</a:t>
            </a:r>
            <a:r>
              <a:rPr lang="en-GB" sz="1169" b="1" dirty="0">
                <a:solidFill>
                  <a:srgbClr val="00B050"/>
                </a:solidFill>
                <a:latin typeface="Courier New" panose="02070309020205020404" pitchFamily="49" charset="0"/>
                <a:cs typeface="Courier New" panose="02070309020205020404" pitchFamily="49" charset="0"/>
              </a:rPr>
              <a:t>“NYC DOGS”</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r>
              <a:rPr lang="en-GB" sz="1169" b="1" dirty="0" err="1">
                <a:solidFill>
                  <a:schemeClr val="accent6">
                    <a:lumMod val="75000"/>
                  </a:schemeClr>
                </a:solidFill>
                <a:latin typeface="Courier New" panose="02070309020205020404" pitchFamily="49" charset="0"/>
                <a:cs typeface="Courier New" panose="02070309020205020404" pitchFamily="49" charset="0"/>
              </a:rPr>
              <a:t>navbarPage</a:t>
            </a:r>
            <a:r>
              <a:rPr lang="en-GB" sz="1169" b="1" dirty="0">
                <a:latin typeface="Courier New" panose="02070309020205020404" pitchFamily="49" charset="0"/>
                <a:cs typeface="Courier New" panose="02070309020205020404" pitchFamily="49" charset="0"/>
              </a:rPr>
              <a:t>(</a:t>
            </a:r>
            <a:r>
              <a:rPr lang="en-GB" sz="1169" b="1" dirty="0">
                <a:solidFill>
                  <a:srgbClr val="00B050"/>
                </a:solidFill>
                <a:latin typeface="Courier New" panose="02070309020205020404" pitchFamily="49" charset="0"/>
                <a:cs typeface="Courier New" panose="02070309020205020404" pitchFamily="49" charset="0"/>
              </a:rPr>
              <a:t>“Navigation Bar”</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r>
              <a:rPr lang="en-GB" sz="1169" b="1" dirty="0" err="1">
                <a:solidFill>
                  <a:schemeClr val="accent6">
                    <a:lumMod val="75000"/>
                  </a:schemeClr>
                </a:solidFill>
                <a:latin typeface="Courier New" panose="02070309020205020404" pitchFamily="49" charset="0"/>
                <a:cs typeface="Courier New" panose="02070309020205020404" pitchFamily="49" charset="0"/>
              </a:rPr>
              <a:t>tabPanel</a:t>
            </a:r>
            <a:r>
              <a:rPr lang="en-GB" sz="1169" b="1" dirty="0">
                <a:latin typeface="Courier New" panose="02070309020205020404" pitchFamily="49" charset="0"/>
                <a:cs typeface="Courier New" panose="02070309020205020404" pitchFamily="49" charset="0"/>
              </a:rPr>
              <a:t>(</a:t>
            </a:r>
            <a:r>
              <a:rPr lang="en-GB" sz="1169" b="1" dirty="0">
                <a:solidFill>
                  <a:schemeClr val="accent6">
                    <a:lumMod val="75000"/>
                  </a:schemeClr>
                </a:solidFill>
                <a:latin typeface="Courier New" panose="02070309020205020404" pitchFamily="49" charset="0"/>
                <a:cs typeface="Courier New" panose="02070309020205020404" pitchFamily="49" charset="0"/>
              </a:rPr>
              <a:t>title = </a:t>
            </a:r>
            <a:r>
              <a:rPr lang="en-GB" sz="1169" b="1" dirty="0">
                <a:solidFill>
                  <a:srgbClr val="00B050"/>
                </a:solidFill>
                <a:latin typeface="Courier New" panose="02070309020205020404" pitchFamily="49" charset="0"/>
                <a:cs typeface="Courier New" panose="02070309020205020404" pitchFamily="49" charset="0"/>
              </a:rPr>
              <a:t>“Table” </a:t>
            </a:r>
            <a:r>
              <a:rPr lang="en-GB" sz="1169" b="1" dirty="0">
                <a:solidFill>
                  <a:schemeClr val="accent6">
                    <a:lumMod val="75000"/>
                  </a:schemeClr>
                </a:solidFill>
                <a:latin typeface="Courier New" panose="02070309020205020404" pitchFamily="49" charset="0"/>
                <a:cs typeface="Courier New" panose="02070309020205020404" pitchFamily="49" charset="0"/>
              </a:rPr>
              <a:t>icon = icon</a:t>
            </a:r>
            <a:r>
              <a:rPr lang="en-GB" sz="1169" b="1" dirty="0">
                <a:latin typeface="Courier New" panose="02070309020205020404" pitchFamily="49" charset="0"/>
                <a:cs typeface="Courier New" panose="02070309020205020404" pitchFamily="49" charset="0"/>
              </a:rPr>
              <a:t>(</a:t>
            </a:r>
            <a:r>
              <a:rPr lang="en-GB" sz="1169" b="1" dirty="0">
                <a:solidFill>
                  <a:srgbClr val="00B050"/>
                </a:solidFill>
                <a:latin typeface="Courier New" panose="02070309020205020404" pitchFamily="49" charset="0"/>
                <a:cs typeface="Courier New" panose="02070309020205020404" pitchFamily="49" charset="0"/>
              </a:rPr>
              <a:t>“table”</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r>
              <a:rPr lang="en-GB" sz="1169" b="1" dirty="0" err="1">
                <a:solidFill>
                  <a:schemeClr val="accent6">
                    <a:lumMod val="75000"/>
                  </a:schemeClr>
                </a:solidFill>
                <a:latin typeface="Courier New" panose="02070309020205020404" pitchFamily="49" charset="0"/>
                <a:cs typeface="Courier New" panose="02070309020205020404" pitchFamily="49" charset="0"/>
              </a:rPr>
              <a:t>fluidRow</a:t>
            </a:r>
            <a:r>
              <a:rPr lang="en-GB" sz="1169" b="1" dirty="0">
                <a:latin typeface="Courier New" panose="02070309020205020404" pitchFamily="49" charset="0"/>
                <a:cs typeface="Courier New" panose="02070309020205020404" pitchFamily="49" charset="0"/>
              </a:rPr>
              <a:t>(   </a:t>
            </a:r>
          </a:p>
          <a:p>
            <a:r>
              <a:rPr lang="en-GB" sz="1169" b="1" dirty="0">
                <a:latin typeface="Courier New" panose="02070309020205020404" pitchFamily="49" charset="0"/>
                <a:cs typeface="Courier New" panose="02070309020205020404" pitchFamily="49" charset="0"/>
              </a:rPr>
              <a:t>    				  </a:t>
            </a:r>
            <a:r>
              <a:rPr lang="en-GB" sz="1169" b="1" dirty="0">
                <a:solidFill>
                  <a:schemeClr val="accent6">
                    <a:lumMod val="75000"/>
                  </a:schemeClr>
                </a:solidFill>
                <a:latin typeface="Courier New" panose="02070309020205020404" pitchFamily="49" charset="0"/>
                <a:cs typeface="Courier New" panose="02070309020205020404" pitchFamily="49" charset="0"/>
              </a:rPr>
              <a:t>column</a:t>
            </a:r>
            <a:r>
              <a:rPr lang="en-GB" sz="1169" b="1" dirty="0">
                <a:latin typeface="Courier New" panose="02070309020205020404" pitchFamily="49" charset="0"/>
                <a:cs typeface="Courier New" panose="02070309020205020404" pitchFamily="49" charset="0"/>
              </a:rPr>
              <a:t>(</a:t>
            </a:r>
            <a:r>
              <a:rPr lang="en-GB" sz="1169" b="1" dirty="0">
                <a:solidFill>
                  <a:schemeClr val="accent5">
                    <a:lumMod val="75000"/>
                  </a:schemeClr>
                </a:solidFill>
                <a:latin typeface="Courier New" panose="02070309020205020404" pitchFamily="49" charset="0"/>
                <a:cs typeface="Courier New" panose="02070309020205020404" pitchFamily="49" charset="0"/>
              </a:rPr>
              <a:t>3</a:t>
            </a:r>
            <a:r>
              <a:rPr lang="en-GB" sz="1169" b="1" dirty="0">
                <a:latin typeface="Courier New" panose="02070309020205020404" pitchFamily="49" charset="0"/>
                <a:cs typeface="Courier New" panose="02070309020205020404" pitchFamily="49" charset="0"/>
              </a:rPr>
              <a:t>,</a:t>
            </a:r>
          </a:p>
          <a:p>
            <a:r>
              <a:rPr lang="en-GB" sz="1169" b="1" dirty="0">
                <a:latin typeface="Courier New" panose="02070309020205020404" pitchFamily="49" charset="0"/>
                <a:cs typeface="Courier New" panose="02070309020205020404" pitchFamily="49" charset="0"/>
              </a:rPr>
              <a:t>      				</a:t>
            </a:r>
            <a:r>
              <a:rPr lang="en-GB" sz="1169" b="1" dirty="0" err="1">
                <a:solidFill>
                  <a:schemeClr val="accent6">
                    <a:lumMod val="75000"/>
                  </a:schemeClr>
                </a:solidFill>
                <a:latin typeface="Courier New" panose="02070309020205020404" pitchFamily="49" charset="0"/>
                <a:cs typeface="Courier New" panose="02070309020205020404" pitchFamily="49" charset="0"/>
              </a:rPr>
              <a:t>radioButtons</a:t>
            </a:r>
            <a:r>
              <a:rPr lang="en-GB" sz="1169" b="1" dirty="0">
                <a:latin typeface="Courier New" panose="02070309020205020404" pitchFamily="49" charset="0"/>
                <a:cs typeface="Courier New" panose="02070309020205020404" pitchFamily="49" charset="0"/>
              </a:rPr>
              <a:t>(</a:t>
            </a:r>
            <a:r>
              <a:rPr lang="en-GB" sz="1169" b="1" dirty="0">
                <a:solidFill>
                  <a:srgbClr val="00B050"/>
                </a:solidFill>
                <a:latin typeface="Courier New" panose="02070309020205020404" pitchFamily="49" charset="0"/>
                <a:cs typeface="Courier New" panose="02070309020205020404" pitchFamily="49" charset="0"/>
              </a:rPr>
              <a:t>‘gender’</a:t>
            </a:r>
            <a:r>
              <a:rPr lang="en-GB" sz="1169" b="1" dirty="0">
                <a:latin typeface="Courier New" panose="02070309020205020404" pitchFamily="49" charset="0"/>
                <a:cs typeface="Courier New" panose="02070309020205020404" pitchFamily="49" charset="0"/>
              </a:rPr>
              <a:t>,</a:t>
            </a:r>
          </a:p>
        </p:txBody>
      </p:sp>
      <p:cxnSp>
        <p:nvCxnSpPr>
          <p:cNvPr id="8" name="Straight Arrow Connector 7"/>
          <p:cNvCxnSpPr/>
          <p:nvPr/>
        </p:nvCxnSpPr>
        <p:spPr>
          <a:xfrm flipH="1">
            <a:off x="3729048" y="3770032"/>
            <a:ext cx="2827713" cy="113108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6131592" y="6017778"/>
            <a:ext cx="384255" cy="20215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15008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Exercise: Shiny themes and icons</a:t>
            </a:r>
            <a:endParaRPr lang="en-GB" sz="3402" dirty="0"/>
          </a:p>
        </p:txBody>
      </p:sp>
      <p:sp>
        <p:nvSpPr>
          <p:cNvPr id="3" name="Content Placeholder 2"/>
          <p:cNvSpPr>
            <a:spLocks noGrp="1"/>
          </p:cNvSpPr>
          <p:nvPr>
            <p:ph idx="1"/>
          </p:nvPr>
        </p:nvSpPr>
        <p:spPr>
          <a:xfrm>
            <a:off x="1166431" y="2276974"/>
            <a:ext cx="11105400" cy="519190"/>
          </a:xfrm>
        </p:spPr>
        <p:txBody>
          <a:bodyPr>
            <a:noAutofit/>
          </a:bodyPr>
          <a:lstStyle/>
          <a:p>
            <a:r>
              <a:rPr lang="en-GB" sz="2400" dirty="0"/>
              <a:t>Now my Shiny app looks something like this, note the text formatting, theme and icons:</a:t>
            </a:r>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2679699" y="2968612"/>
            <a:ext cx="7665753" cy="2306223"/>
          </a:xfrm>
          <a:prstGeom prst="rect">
            <a:avLst/>
          </a:prstGeom>
        </p:spPr>
      </p:pic>
      <p:sp>
        <p:nvSpPr>
          <p:cNvPr id="6" name="Content Placeholder 2"/>
          <p:cNvSpPr txBox="1">
            <a:spLocks/>
          </p:cNvSpPr>
          <p:nvPr/>
        </p:nvSpPr>
        <p:spPr>
          <a:xfrm>
            <a:off x="1166431" y="5661955"/>
            <a:ext cx="11329713" cy="1439641"/>
          </a:xfrm>
          <a:prstGeom prst="rect">
            <a:avLst/>
          </a:prstGeom>
        </p:spPr>
        <p:txBody>
          <a:bodyPr vert="horz" lIns="0" tIns="48601" rIns="0" bIns="48601"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sz="2400" b="1" dirty="0"/>
              <a:t>Take a look at the themes and icons links. Can you make your dashboard stand out?</a:t>
            </a:r>
            <a:br>
              <a:rPr lang="en-GB" sz="2400" b="1" dirty="0"/>
            </a:br>
            <a:r>
              <a:rPr lang="en-GB" sz="2400" b="1" dirty="0"/>
              <a:t>You can also have a play about with basic HTML to make your text bold, italic, underlined or anything else you can think of. Got good ggplot2 knowledge? Play with your chart styles!</a:t>
            </a:r>
          </a:p>
        </p:txBody>
      </p:sp>
    </p:spTree>
    <p:extLst>
      <p:ext uri="{BB962C8B-B14F-4D97-AF65-F5344CB8AC3E}">
        <p14:creationId xmlns:p14="http://schemas.microsoft.com/office/powerpoint/2010/main" val="33741168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Practice makes perfect</a:t>
            </a:r>
            <a:endParaRPr lang="en-GB" sz="3402" dirty="0"/>
          </a:p>
        </p:txBody>
      </p:sp>
      <p:sp>
        <p:nvSpPr>
          <p:cNvPr id="3" name="Content Placeholder 2"/>
          <p:cNvSpPr>
            <a:spLocks noGrp="1"/>
          </p:cNvSpPr>
          <p:nvPr>
            <p:ph idx="1"/>
          </p:nvPr>
        </p:nvSpPr>
        <p:spPr>
          <a:xfrm>
            <a:off x="1166431" y="2351745"/>
            <a:ext cx="10692289" cy="4276916"/>
          </a:xfrm>
        </p:spPr>
        <p:txBody>
          <a:bodyPr>
            <a:noAutofit/>
          </a:bodyPr>
          <a:lstStyle/>
          <a:p>
            <a:r>
              <a:rPr lang="en-GB" sz="2400" dirty="0"/>
              <a:t>Today you’ve created a Shiny dashboard from scratch which contains tabulated data, charts and information text tabs. You’ve made the data reactive to whatever the user inputs and you have used different themes, icons and text formatting to make it stand out.</a:t>
            </a:r>
            <a:br>
              <a:rPr lang="en-GB" sz="2400" dirty="0"/>
            </a:br>
            <a:endParaRPr lang="en-GB" sz="2400" dirty="0"/>
          </a:p>
          <a:p>
            <a:r>
              <a:rPr lang="en-GB" sz="2400" b="1" dirty="0"/>
              <a:t>If you have time before our next session, try playing around with this dashboard. </a:t>
            </a:r>
          </a:p>
          <a:p>
            <a:r>
              <a:rPr lang="en-GB" sz="2400" b="1" dirty="0"/>
              <a:t>Swap your </a:t>
            </a:r>
            <a:r>
              <a:rPr lang="en-GB" sz="2400" b="1" dirty="0" err="1"/>
              <a:t>fluidRow</a:t>
            </a:r>
            <a:r>
              <a:rPr lang="en-GB" sz="2400" b="1" dirty="0"/>
              <a:t>() and column() grid layouts for something else such as </a:t>
            </a:r>
            <a:r>
              <a:rPr lang="en-GB" sz="2400" b="1" dirty="0" err="1"/>
              <a:t>sidebarLayout</a:t>
            </a:r>
            <a:r>
              <a:rPr lang="en-GB" sz="2400" b="1" dirty="0"/>
              <a:t>(), </a:t>
            </a:r>
            <a:r>
              <a:rPr lang="en-GB" sz="2400" b="1" dirty="0" err="1"/>
              <a:t>sidebarPanel</a:t>
            </a:r>
            <a:r>
              <a:rPr lang="en-GB" sz="2400" b="1" dirty="0"/>
              <a:t>() and </a:t>
            </a:r>
            <a:r>
              <a:rPr lang="en-GB" sz="2400" b="1" dirty="0" err="1"/>
              <a:t>mainPanel</a:t>
            </a:r>
            <a:r>
              <a:rPr lang="en-GB" sz="2400" b="1" dirty="0"/>
              <a:t>() to see how the layout changes. </a:t>
            </a:r>
          </a:p>
          <a:p>
            <a:r>
              <a:rPr lang="en-GB" sz="2400" b="1" dirty="0"/>
              <a:t>Try adding new tabs with different charts. </a:t>
            </a:r>
          </a:p>
          <a:p>
            <a:r>
              <a:rPr lang="en-GB" sz="2400" b="1" dirty="0"/>
              <a:t>Attempt to make a similar dashboard for a whole new dataset. </a:t>
            </a:r>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352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Next time</a:t>
            </a:r>
          </a:p>
        </p:txBody>
      </p:sp>
      <p:sp>
        <p:nvSpPr>
          <p:cNvPr id="3" name="Content Placeholder 2"/>
          <p:cNvSpPr>
            <a:spLocks noGrp="1"/>
          </p:cNvSpPr>
          <p:nvPr>
            <p:ph idx="1"/>
          </p:nvPr>
        </p:nvSpPr>
        <p:spPr>
          <a:xfrm>
            <a:off x="1166431" y="2482592"/>
            <a:ext cx="10692289" cy="4276916"/>
          </a:xfrm>
        </p:spPr>
        <p:txBody>
          <a:bodyPr>
            <a:normAutofit/>
          </a:bodyPr>
          <a:lstStyle/>
          <a:p>
            <a:pPr>
              <a:buFont typeface="Wingdings" panose="05000000000000000000" pitchFamily="2" charset="2"/>
              <a:buChar char="§"/>
            </a:pPr>
            <a:r>
              <a:rPr lang="en-GB" sz="2400" dirty="0"/>
              <a:t> Splitting big dashboards: UI, Server and Global scripts</a:t>
            </a:r>
          </a:p>
          <a:p>
            <a:pPr>
              <a:buFont typeface="Wingdings" panose="05000000000000000000" pitchFamily="2" charset="2"/>
              <a:buChar char="§"/>
            </a:pPr>
            <a:r>
              <a:rPr lang="en-GB" sz="2400" dirty="0"/>
              <a:t> Using multiple Public Health Scotland datasets</a:t>
            </a:r>
          </a:p>
          <a:p>
            <a:pPr>
              <a:buFont typeface="Wingdings" panose="05000000000000000000" pitchFamily="2" charset="2"/>
              <a:buChar char="§"/>
            </a:pPr>
            <a:r>
              <a:rPr lang="en-GB" sz="2400" dirty="0"/>
              <a:t> Use of specific Public Health Scotland colours and logos</a:t>
            </a:r>
          </a:p>
          <a:p>
            <a:pPr>
              <a:buFont typeface="Wingdings" panose="05000000000000000000" pitchFamily="2" charset="2"/>
              <a:buChar char="§"/>
            </a:pPr>
            <a:r>
              <a:rPr lang="en-GB" sz="2400" dirty="0"/>
              <a:t> Modals and help buttons</a:t>
            </a:r>
          </a:p>
          <a:p>
            <a:pPr>
              <a:buFont typeface="Wingdings" panose="05000000000000000000" pitchFamily="2" charset="2"/>
              <a:buChar char="§"/>
            </a:pPr>
            <a:r>
              <a:rPr lang="en-GB" sz="2400" dirty="0"/>
              <a:t> Data downloads</a:t>
            </a:r>
          </a:p>
          <a:p>
            <a:pPr>
              <a:buFont typeface="Wingdings" panose="05000000000000000000" pitchFamily="2" charset="2"/>
              <a:buChar char="§"/>
            </a:pPr>
            <a:r>
              <a:rPr lang="en-GB" sz="2400" dirty="0"/>
              <a:t> Deploying an app</a:t>
            </a:r>
          </a:p>
          <a:p>
            <a:pPr>
              <a:buFont typeface="Wingdings" panose="05000000000000000000" pitchFamily="2" charset="2"/>
              <a:buChar char="§"/>
            </a:pPr>
            <a:r>
              <a:rPr lang="en-GB" sz="2400" dirty="0"/>
              <a:t> The importance of using GitHub</a:t>
            </a:r>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0718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End of day 1 – any questions?</a:t>
            </a:r>
          </a:p>
        </p:txBody>
      </p:sp>
      <p:pic>
        <p:nvPicPr>
          <p:cNvPr id="4" name="Picture 3"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R) Shiny Day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4477" y="2559357"/>
            <a:ext cx="6753681" cy="3801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012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Shiny app breakdown</a:t>
            </a:r>
          </a:p>
        </p:txBody>
      </p:sp>
      <p:sp>
        <p:nvSpPr>
          <p:cNvPr id="3" name="Content Placeholder 2"/>
          <p:cNvSpPr>
            <a:spLocks noGrp="1"/>
          </p:cNvSpPr>
          <p:nvPr>
            <p:ph idx="1"/>
          </p:nvPr>
        </p:nvSpPr>
        <p:spPr>
          <a:xfrm>
            <a:off x="1166431" y="2305012"/>
            <a:ext cx="10692289" cy="4636509"/>
          </a:xfrm>
        </p:spPr>
        <p:txBody>
          <a:bodyPr>
            <a:noAutofit/>
          </a:bodyPr>
          <a:lstStyle/>
          <a:p>
            <a:pPr>
              <a:buFont typeface="Wingdings" panose="05000000000000000000" pitchFamily="2" charset="2"/>
              <a:buChar char="§"/>
            </a:pPr>
            <a:r>
              <a:rPr lang="en-GB" sz="2400" dirty="0"/>
              <a:t> Shiny apps may either be contained within a single script (not recommended for full dashboard building) or split across multiple scripts.</a:t>
            </a:r>
          </a:p>
          <a:p>
            <a:pPr>
              <a:buFont typeface="Wingdings" panose="05000000000000000000" pitchFamily="2" charset="2"/>
              <a:buChar char="§"/>
            </a:pPr>
            <a:endParaRPr lang="en-GB" sz="2400" dirty="0"/>
          </a:p>
          <a:p>
            <a:pPr>
              <a:buFont typeface="Wingdings" panose="05000000000000000000" pitchFamily="2" charset="2"/>
              <a:buChar char="§"/>
            </a:pPr>
            <a:r>
              <a:rPr lang="en-GB" sz="2400" dirty="0"/>
              <a:t> Small apps are contained within a single script called </a:t>
            </a:r>
            <a:r>
              <a:rPr lang="en-GB" sz="2400" b="1" dirty="0" err="1">
                <a:latin typeface="Courier New" panose="02070309020205020404" pitchFamily="49" charset="0"/>
                <a:cs typeface="Courier New" panose="02070309020205020404" pitchFamily="49" charset="0"/>
              </a:rPr>
              <a:t>app.R</a:t>
            </a:r>
            <a:r>
              <a:rPr lang="en-GB" sz="2400" dirty="0"/>
              <a:t> which requires three main components to run the app:</a:t>
            </a:r>
          </a:p>
          <a:p>
            <a:pPr lvl="4">
              <a:buFont typeface="Wingdings" panose="05000000000000000000" pitchFamily="2" charset="2"/>
              <a:buChar char="§"/>
            </a:pPr>
            <a:r>
              <a:rPr lang="en-GB" sz="2400" b="1" dirty="0"/>
              <a:t>user interface object</a:t>
            </a:r>
            <a:r>
              <a:rPr lang="en-GB" sz="2400" dirty="0"/>
              <a:t> (defined as UI) which controls the layout and appearance of your app.</a:t>
            </a:r>
          </a:p>
          <a:p>
            <a:pPr lvl="4">
              <a:buFont typeface="Wingdings" panose="05000000000000000000" pitchFamily="2" charset="2"/>
              <a:buChar char="§"/>
            </a:pPr>
            <a:r>
              <a:rPr lang="en-GB" sz="2400" b="1" dirty="0"/>
              <a:t>server function </a:t>
            </a:r>
            <a:r>
              <a:rPr lang="en-GB" sz="2400" dirty="0"/>
              <a:t>(defined as server) which contains the instructions your computer needs to build the app.</a:t>
            </a:r>
          </a:p>
          <a:p>
            <a:pPr lvl="4">
              <a:buFont typeface="Wingdings" panose="05000000000000000000" pitchFamily="2" charset="2"/>
              <a:buChar char="§"/>
            </a:pPr>
            <a:r>
              <a:rPr lang="en-GB" sz="2400" dirty="0"/>
              <a:t>A call to the </a:t>
            </a:r>
            <a:r>
              <a:rPr lang="en-GB" sz="2400" b="1" dirty="0" err="1">
                <a:latin typeface="Courier New" panose="02070309020205020404" pitchFamily="49" charset="0"/>
                <a:cs typeface="Courier New" panose="02070309020205020404" pitchFamily="49" charset="0"/>
              </a:rPr>
              <a:t>shinyApp</a:t>
            </a:r>
            <a:r>
              <a:rPr lang="en-GB" sz="2400" b="1" dirty="0"/>
              <a:t> </a:t>
            </a:r>
            <a:r>
              <a:rPr lang="en-GB" sz="2400" b="1" dirty="0">
                <a:latin typeface="Courier New" panose="02070309020205020404" pitchFamily="49" charset="0"/>
                <a:cs typeface="Courier New" panose="02070309020205020404" pitchFamily="49" charset="0"/>
              </a:rPr>
              <a:t>function</a:t>
            </a:r>
            <a:r>
              <a:rPr lang="en-GB" sz="2400" b="1" dirty="0"/>
              <a:t> </a:t>
            </a:r>
            <a:r>
              <a:rPr lang="en-GB" sz="2400" dirty="0"/>
              <a:t>which creates Shiny app objects from an explicit UI/server pair.</a:t>
            </a:r>
          </a:p>
          <a:p>
            <a:pPr marL="797046" lvl="4" indent="0">
              <a:buNone/>
            </a:pPr>
            <a:endParaRPr lang="en-GB" sz="2400" dirty="0"/>
          </a:p>
          <a:p>
            <a:pPr marL="0">
              <a:buNone/>
            </a:pPr>
            <a:r>
              <a:rPr lang="en-GB" sz="2400" b="1" dirty="0"/>
              <a:t> </a:t>
            </a:r>
          </a:p>
        </p:txBody>
      </p:sp>
      <p:pic>
        <p:nvPicPr>
          <p:cNvPr id="4" name="Picture 4"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484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The User Interface (UI)</a:t>
            </a:r>
          </a:p>
        </p:txBody>
      </p:sp>
      <p:sp>
        <p:nvSpPr>
          <p:cNvPr id="3" name="Content Placeholder 2"/>
          <p:cNvSpPr>
            <a:spLocks noGrp="1"/>
          </p:cNvSpPr>
          <p:nvPr>
            <p:ph idx="1"/>
          </p:nvPr>
        </p:nvSpPr>
        <p:spPr>
          <a:xfrm>
            <a:off x="1166431" y="2407822"/>
            <a:ext cx="10692289" cy="4488666"/>
          </a:xfrm>
        </p:spPr>
        <p:txBody>
          <a:bodyPr>
            <a:normAutofit/>
          </a:bodyPr>
          <a:lstStyle/>
          <a:p>
            <a:pPr>
              <a:buFont typeface="Wingdings" panose="05000000000000000000" pitchFamily="2" charset="2"/>
              <a:buChar char="§"/>
            </a:pPr>
            <a:r>
              <a:rPr lang="en-GB" sz="2400" dirty="0"/>
              <a:t> The user interface (UI) controls what is displayed on the application page and how the components are laid out.</a:t>
            </a:r>
          </a:p>
          <a:p>
            <a:pPr>
              <a:buFont typeface="Wingdings" panose="05000000000000000000" pitchFamily="2" charset="2"/>
              <a:buChar char="§"/>
            </a:pPr>
            <a:r>
              <a:rPr lang="en-GB" sz="2400" dirty="0"/>
              <a:t> Examples: </a:t>
            </a:r>
          </a:p>
          <a:p>
            <a:pPr lvl="2">
              <a:buFont typeface="Wingdings" panose="05000000000000000000" pitchFamily="2" charset="2"/>
              <a:buChar char="§"/>
            </a:pPr>
            <a:r>
              <a:rPr lang="en-GB" sz="2400" dirty="0"/>
              <a:t>navigation bars</a:t>
            </a:r>
          </a:p>
          <a:p>
            <a:pPr lvl="2">
              <a:buFont typeface="Wingdings" panose="05000000000000000000" pitchFamily="2" charset="2"/>
              <a:buChar char="§"/>
            </a:pPr>
            <a:r>
              <a:rPr lang="en-GB" sz="2400" dirty="0"/>
              <a:t>text/titles, markdown elements</a:t>
            </a:r>
          </a:p>
          <a:p>
            <a:pPr lvl="2">
              <a:buFont typeface="Wingdings" panose="05000000000000000000" pitchFamily="2" charset="2"/>
              <a:buChar char="§"/>
            </a:pPr>
            <a:r>
              <a:rPr lang="en-GB" sz="2400" dirty="0"/>
              <a:t>download buttons, plot outputs from server, user input widgets </a:t>
            </a:r>
          </a:p>
          <a:p>
            <a:pPr>
              <a:buFont typeface="Wingdings" panose="05000000000000000000" pitchFamily="2" charset="2"/>
              <a:buChar char="§"/>
            </a:pPr>
            <a:r>
              <a:rPr lang="en-GB" sz="2400" dirty="0"/>
              <a:t> </a:t>
            </a:r>
            <a:r>
              <a:rPr lang="en-GB" sz="2400" b="1" dirty="0"/>
              <a:t>Key point: </a:t>
            </a:r>
            <a:r>
              <a:rPr lang="en-GB" sz="2400" dirty="0"/>
              <a:t>Shiny uses the function </a:t>
            </a:r>
            <a:r>
              <a:rPr lang="en-GB" sz="2400" b="1" dirty="0" err="1">
                <a:latin typeface="Courier New" panose="02070309020205020404" pitchFamily="49" charset="0"/>
                <a:cs typeface="Courier New" panose="02070309020205020404" pitchFamily="49" charset="0"/>
              </a:rPr>
              <a:t>fluidPage</a:t>
            </a:r>
            <a:r>
              <a:rPr lang="en-GB" sz="2400" b="1" dirty="0">
                <a:latin typeface="Courier New" panose="02070309020205020404" pitchFamily="49" charset="0"/>
                <a:cs typeface="Courier New" panose="02070309020205020404" pitchFamily="49" charset="0"/>
              </a:rPr>
              <a:t>() </a:t>
            </a:r>
            <a:r>
              <a:rPr lang="en-GB" sz="2400" dirty="0"/>
              <a:t>to create a display that automatically adjusts to the dimensions of the users browser window. The above UI elements will generally be placed within this function.</a:t>
            </a:r>
          </a:p>
          <a:p>
            <a:pPr marL="0" indent="0">
              <a:buNone/>
            </a:pPr>
            <a:endParaRPr lang="en-GB" sz="2400" dirty="0"/>
          </a:p>
        </p:txBody>
      </p:sp>
      <p:pic>
        <p:nvPicPr>
          <p:cNvPr id="4" name="Picture 4"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020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The Server </a:t>
            </a:r>
          </a:p>
        </p:txBody>
      </p:sp>
      <p:sp>
        <p:nvSpPr>
          <p:cNvPr id="3" name="Content Placeholder 2"/>
          <p:cNvSpPr>
            <a:spLocks noGrp="1"/>
          </p:cNvSpPr>
          <p:nvPr>
            <p:ph idx="1"/>
          </p:nvPr>
        </p:nvSpPr>
        <p:spPr>
          <a:xfrm>
            <a:off x="1166431" y="2753644"/>
            <a:ext cx="10692289" cy="3851408"/>
          </a:xfrm>
        </p:spPr>
        <p:txBody>
          <a:bodyPr>
            <a:normAutofit/>
          </a:bodyPr>
          <a:lstStyle/>
          <a:p>
            <a:pPr>
              <a:buFont typeface="Wingdings" panose="05000000000000000000" pitchFamily="2" charset="2"/>
              <a:buChar char="§"/>
            </a:pPr>
            <a:r>
              <a:rPr lang="en-GB" sz="2400" dirty="0"/>
              <a:t> The server-side controls everything that happens behind the scenes, for example, the data that will be displayed through the UI.</a:t>
            </a:r>
          </a:p>
          <a:p>
            <a:pPr>
              <a:buFont typeface="Wingdings" panose="05000000000000000000" pitchFamily="2" charset="2"/>
              <a:buChar char="§"/>
            </a:pPr>
            <a:r>
              <a:rPr lang="en-GB" sz="2400" dirty="0"/>
              <a:t> This part of the script defines how we generate all the plots and tables seen by the user.</a:t>
            </a:r>
          </a:p>
          <a:p>
            <a:pPr>
              <a:buFont typeface="Wingdings" panose="05000000000000000000" pitchFamily="2" charset="2"/>
              <a:buChar char="§"/>
            </a:pPr>
            <a:r>
              <a:rPr lang="en-GB" sz="2400" dirty="0"/>
              <a:t> It also defines how user inputs from our widgets (such as a user selecting from a drop-down menu) affects these plots and tables.</a:t>
            </a:r>
          </a:p>
          <a:p>
            <a:pPr>
              <a:buFont typeface="Wingdings" panose="05000000000000000000" pitchFamily="2" charset="2"/>
              <a:buChar char="§"/>
            </a:pPr>
            <a:r>
              <a:rPr lang="en-GB" sz="2400" dirty="0"/>
              <a:t> If necessary, the server section may also be used for minor data wrangling, such as filtering it in such a way that it can be fed into a plot.</a:t>
            </a:r>
          </a:p>
        </p:txBody>
      </p:sp>
      <p:pic>
        <p:nvPicPr>
          <p:cNvPr id="4" name="Picture 4"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9676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Extra: the Global script</a:t>
            </a:r>
          </a:p>
        </p:txBody>
      </p:sp>
      <p:sp>
        <p:nvSpPr>
          <p:cNvPr id="3" name="Content Placeholder 2"/>
          <p:cNvSpPr>
            <a:spLocks noGrp="1"/>
          </p:cNvSpPr>
          <p:nvPr>
            <p:ph idx="1"/>
          </p:nvPr>
        </p:nvSpPr>
        <p:spPr>
          <a:xfrm>
            <a:off x="1166431" y="2473247"/>
            <a:ext cx="10692289" cy="4057033"/>
          </a:xfrm>
        </p:spPr>
        <p:txBody>
          <a:bodyPr>
            <a:normAutofit/>
          </a:bodyPr>
          <a:lstStyle/>
          <a:p>
            <a:pPr>
              <a:buFont typeface="Wingdings" panose="05000000000000000000" pitchFamily="2" charset="2"/>
              <a:buChar char="§"/>
            </a:pPr>
            <a:r>
              <a:rPr lang="en-GB" sz="2400" dirty="0"/>
              <a:t> </a:t>
            </a:r>
            <a:r>
              <a:rPr lang="en-GB" sz="2400" dirty="0" smtClean="0"/>
              <a:t>This section becomes </a:t>
            </a:r>
            <a:r>
              <a:rPr lang="en-GB" sz="2400" dirty="0"/>
              <a:t>important when creating large dashboards. </a:t>
            </a:r>
          </a:p>
          <a:p>
            <a:pPr>
              <a:buFont typeface="Wingdings" panose="05000000000000000000" pitchFamily="2" charset="2"/>
              <a:buChar char="§"/>
            </a:pPr>
            <a:r>
              <a:rPr lang="en-GB" sz="2400" dirty="0"/>
              <a:t> </a:t>
            </a:r>
            <a:r>
              <a:rPr lang="en-GB" sz="2400" dirty="0" smtClean="0"/>
              <a:t>Generally used </a:t>
            </a:r>
            <a:r>
              <a:rPr lang="en-GB" sz="2400" dirty="0"/>
              <a:t>for loading packages and functions, and also prepared data files as named objects.</a:t>
            </a:r>
          </a:p>
          <a:p>
            <a:pPr>
              <a:buFont typeface="Wingdings" panose="05000000000000000000" pitchFamily="2" charset="2"/>
              <a:buChar char="§"/>
            </a:pPr>
            <a:r>
              <a:rPr lang="en-GB" sz="2400" dirty="0" smtClean="0"/>
              <a:t> May </a:t>
            </a:r>
            <a:r>
              <a:rPr lang="en-GB" sz="2400" dirty="0"/>
              <a:t>also be used to define other things such as colour palettes and plot parameters</a:t>
            </a:r>
            <a:r>
              <a:rPr lang="en-GB" sz="2400" dirty="0" smtClean="0"/>
              <a:t>.</a:t>
            </a:r>
          </a:p>
          <a:p>
            <a:pPr>
              <a:buFont typeface="Wingdings" panose="05000000000000000000" pitchFamily="2" charset="2"/>
              <a:buChar char="§"/>
            </a:pPr>
            <a:endParaRPr lang="en-GB" sz="2400" b="1" dirty="0"/>
          </a:p>
          <a:p>
            <a:pPr>
              <a:buFont typeface="Wingdings" panose="05000000000000000000" pitchFamily="2" charset="2"/>
              <a:buChar char="§"/>
            </a:pPr>
            <a:r>
              <a:rPr lang="en-GB" sz="2400" b="1" dirty="0" smtClean="0"/>
              <a:t> Key </a:t>
            </a:r>
            <a:r>
              <a:rPr lang="en-GB" sz="2400" b="1" dirty="0"/>
              <a:t>point:</a:t>
            </a:r>
            <a:r>
              <a:rPr lang="en-GB" sz="2400" dirty="0"/>
              <a:t> adding this script helps to keep your code clean and tidy. When running </a:t>
            </a:r>
            <a:r>
              <a:rPr lang="en-GB" sz="2400" dirty="0" smtClean="0"/>
              <a:t> the </a:t>
            </a:r>
            <a:r>
              <a:rPr lang="en-GB" sz="2400" dirty="0"/>
              <a:t>app, all packages, functions and data will be read in from the Global script, while the app itself is created from the UI and Server.</a:t>
            </a:r>
          </a:p>
          <a:p>
            <a:pPr>
              <a:buFont typeface="Wingdings" panose="05000000000000000000" pitchFamily="2" charset="2"/>
              <a:buChar char="§"/>
            </a:pPr>
            <a:endParaRPr lang="en-GB" sz="2400" dirty="0"/>
          </a:p>
        </p:txBody>
      </p:sp>
      <p:pic>
        <p:nvPicPr>
          <p:cNvPr id="4" name="Picture 4" descr="File:Public Health Scotland logo.jp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536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402" dirty="0">
                <a:latin typeface="Arial Black" panose="020B0A04020102020204" pitchFamily="34" charset="0"/>
              </a:rPr>
              <a:t>Any questions so far?</a:t>
            </a:r>
          </a:p>
        </p:txBody>
      </p:sp>
      <p:pic>
        <p:nvPicPr>
          <p:cNvPr id="5" name="Picture 4" descr="File:Public Health Scotland logo.jp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3297" y="314921"/>
            <a:ext cx="2407053" cy="86966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R) Shiny Day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4477" y="2559357"/>
            <a:ext cx="6753681" cy="3801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645395"/>
      </p:ext>
    </p:extLst>
  </p:cSld>
  <p:clrMapOvr>
    <a:masterClrMapping/>
  </p:clrMapOvr>
</p:sld>
</file>

<file path=ppt/theme/theme1.xml><?xml version="1.0" encoding="utf-8"?>
<a:theme xmlns:a="http://schemas.openxmlformats.org/drawingml/2006/main" name="Retrospec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5577</TotalTime>
  <Words>4911</Words>
  <Application>Microsoft Office PowerPoint</Application>
  <PresentationFormat>Custom</PresentationFormat>
  <Paragraphs>573</Paragraphs>
  <Slides>44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Arial Black</vt:lpstr>
      <vt:lpstr>Calibri</vt:lpstr>
      <vt:lpstr>Calibri Light</vt:lpstr>
      <vt:lpstr>Consolas</vt:lpstr>
      <vt:lpstr>Courier New</vt:lpstr>
      <vt:lpstr>Wingdings</vt:lpstr>
      <vt:lpstr>Retrospect</vt:lpstr>
      <vt:lpstr>PowerPoint Presentation</vt:lpstr>
      <vt:lpstr>Learning Outcomes – Day 1</vt:lpstr>
      <vt:lpstr>What is R Shiny?</vt:lpstr>
      <vt:lpstr>R packages associated with R Shiny work</vt:lpstr>
      <vt:lpstr>Shiny app breakdown</vt:lpstr>
      <vt:lpstr>The User Interface (UI)</vt:lpstr>
      <vt:lpstr>The Server </vt:lpstr>
      <vt:lpstr>Extra: the Global script</vt:lpstr>
      <vt:lpstr>Any questions so far?</vt:lpstr>
      <vt:lpstr>Code Along: the bare bones of a Shiny app</vt:lpstr>
      <vt:lpstr>Code Along: the bare bones of a Shiny app</vt:lpstr>
      <vt:lpstr>Code Along: the bare bones of a Shiny app</vt:lpstr>
      <vt:lpstr>Code Along: the bare bones of a Shiny app</vt:lpstr>
      <vt:lpstr>Code Along: the bare bones of a Shiny app</vt:lpstr>
      <vt:lpstr>Outcomes</vt:lpstr>
      <vt:lpstr>Code Along: creating a functioning Shiny app</vt:lpstr>
      <vt:lpstr>Code Along: creating a functioning Shiny app</vt:lpstr>
      <vt:lpstr>Code Along: creating a functioning Shiny app</vt:lpstr>
      <vt:lpstr>Code Along: creating a functioning Shiny app</vt:lpstr>
      <vt:lpstr>Code Along: creating a functioning Shiny app</vt:lpstr>
      <vt:lpstr>Code Along: creating a functioning Shiny app</vt:lpstr>
      <vt:lpstr>Code Along: creating a functioning Shiny app</vt:lpstr>
      <vt:lpstr>Code Along: creating a functioning Shiny app</vt:lpstr>
      <vt:lpstr>Code Along: creating a functioning Shiny app</vt:lpstr>
      <vt:lpstr>Exercise: creating a functioning Shiny app</vt:lpstr>
      <vt:lpstr>Answer: creating a functioning Shiny app</vt:lpstr>
      <vt:lpstr>Code Along: creating a functioning Shiny app</vt:lpstr>
      <vt:lpstr>Code Along: creating a functioning Shiny app</vt:lpstr>
      <vt:lpstr>Reactivity</vt:lpstr>
      <vt:lpstr>Code Along: creating a functioning Shiny app</vt:lpstr>
      <vt:lpstr>Code Along: creating a functioning Shiny app</vt:lpstr>
      <vt:lpstr>Code Along: creating a functioning Shiny app</vt:lpstr>
      <vt:lpstr>Including multiple tabs in your dashboard</vt:lpstr>
      <vt:lpstr>Code Along: multiple tabs UI</vt:lpstr>
      <vt:lpstr>Code Along: multiple tabs UI</vt:lpstr>
      <vt:lpstr>Code Along: multiple tabs UI</vt:lpstr>
      <vt:lpstr>Code Along: multiple tabs Server</vt:lpstr>
      <vt:lpstr>The end product</vt:lpstr>
      <vt:lpstr>Shiny themes and icons</vt:lpstr>
      <vt:lpstr>Shiny themes and icons</vt:lpstr>
      <vt:lpstr>Exercise: Shiny themes and icons</vt:lpstr>
      <vt:lpstr>Practice makes perfect</vt:lpstr>
      <vt:lpstr>Next time</vt:lpstr>
      <vt:lpstr>End of day 1 – any questions?</vt:lpstr>
    </vt:vector>
  </TitlesOfParts>
  <Company>NHS NSS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Downie</dc:creator>
  <cp:lastModifiedBy>Laura Downie</cp:lastModifiedBy>
  <cp:revision>112</cp:revision>
  <dcterms:created xsi:type="dcterms:W3CDTF">2021-07-27T10:04:45Z</dcterms:created>
  <dcterms:modified xsi:type="dcterms:W3CDTF">2021-12-03T11:24:14Z</dcterms:modified>
</cp:coreProperties>
</file>