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66" r:id="rId6"/>
    <p:sldId id="267" r:id="rId7"/>
    <p:sldId id="268" r:id="rId8"/>
    <p:sldId id="269" r:id="rId9"/>
    <p:sldId id="259" r:id="rId10"/>
    <p:sldId id="260" r:id="rId11"/>
    <p:sldId id="270" r:id="rId12"/>
    <p:sldId id="271" r:id="rId13"/>
    <p:sldId id="261" r:id="rId14"/>
    <p:sldId id="262" r:id="rId15"/>
    <p:sldId id="263" r:id="rId16"/>
    <p:sldId id="265" r:id="rId17"/>
    <p:sldId id="281" r:id="rId18"/>
    <p:sldId id="279" r:id="rId19"/>
    <p:sldId id="278" r:id="rId20"/>
    <p:sldId id="274" r:id="rId21"/>
    <p:sldId id="280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0950D-4C33-4788-8B8E-52CBCA802C67}" v="2" dt="2020-05-14T09:53:13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PGR)" userId="b45e9002-b033-421d-a3d9-6d42475e9a3f" providerId="ADAL" clId="{DC40950D-4C33-4788-8B8E-52CBCA802C67}"/>
    <pc:docChg chg="modSld">
      <pc:chgData name="Andrew Baxter (PGR)" userId="b45e9002-b033-421d-a3d9-6d42475e9a3f" providerId="ADAL" clId="{DC40950D-4C33-4788-8B8E-52CBCA802C67}" dt="2020-05-14T09:56:09.688" v="212" actId="20577"/>
      <pc:docMkLst>
        <pc:docMk/>
      </pc:docMkLst>
      <pc:sldChg chg="addSp modSp">
        <pc:chgData name="Andrew Baxter (PGR)" userId="b45e9002-b033-421d-a3d9-6d42475e9a3f" providerId="ADAL" clId="{DC40950D-4C33-4788-8B8E-52CBCA802C67}" dt="2020-05-14T09:55:49.514" v="200" actId="1035"/>
        <pc:sldMkLst>
          <pc:docMk/>
          <pc:sldMk cId="3746881160" sldId="256"/>
        </pc:sldMkLst>
        <pc:spChg chg="mod">
          <ac:chgData name="Andrew Baxter (PGR)" userId="b45e9002-b033-421d-a3d9-6d42475e9a3f" providerId="ADAL" clId="{DC40950D-4C33-4788-8B8E-52CBCA802C67}" dt="2020-05-14T09:55:38.234" v="193" actId="1038"/>
          <ac:spMkLst>
            <pc:docMk/>
            <pc:sldMk cId="3746881160" sldId="256"/>
            <ac:spMk id="3" creationId="{F10D3F4C-4893-4B12-A073-B5E41B237B3F}"/>
          </ac:spMkLst>
        </pc:spChg>
        <pc:spChg chg="add mod ord">
          <ac:chgData name="Andrew Baxter (PGR)" userId="b45e9002-b033-421d-a3d9-6d42475e9a3f" providerId="ADAL" clId="{DC40950D-4C33-4788-8B8E-52CBCA802C67}" dt="2020-05-14T09:55:38.234" v="193" actId="1038"/>
          <ac:spMkLst>
            <pc:docMk/>
            <pc:sldMk cId="3746881160" sldId="256"/>
            <ac:spMk id="7" creationId="{E639E4AE-8901-46C1-941C-CE61C125D876}"/>
          </ac:spMkLst>
        </pc:spChg>
        <pc:picChg chg="mod">
          <ac:chgData name="Andrew Baxter (PGR)" userId="b45e9002-b033-421d-a3d9-6d42475e9a3f" providerId="ADAL" clId="{DC40950D-4C33-4788-8B8E-52CBCA802C67}" dt="2020-05-14T09:55:38.234" v="193" actId="1038"/>
          <ac:picMkLst>
            <pc:docMk/>
            <pc:sldMk cId="3746881160" sldId="256"/>
            <ac:picMk id="4" creationId="{00000000-0000-0000-0000-000000000000}"/>
          </ac:picMkLst>
        </pc:picChg>
        <pc:picChg chg="add mod">
          <ac:chgData name="Andrew Baxter (PGR)" userId="b45e9002-b033-421d-a3d9-6d42475e9a3f" providerId="ADAL" clId="{DC40950D-4C33-4788-8B8E-52CBCA802C67}" dt="2020-05-14T09:55:49.514" v="200" actId="1035"/>
          <ac:picMkLst>
            <pc:docMk/>
            <pc:sldMk cId="3746881160" sldId="256"/>
            <ac:picMk id="6" creationId="{7FC18266-31EE-49E3-B4DA-F53B017434EC}"/>
          </ac:picMkLst>
        </pc:picChg>
      </pc:sldChg>
      <pc:sldChg chg="modSp">
        <pc:chgData name="Andrew Baxter (PGR)" userId="b45e9002-b033-421d-a3d9-6d42475e9a3f" providerId="ADAL" clId="{DC40950D-4C33-4788-8B8E-52CBCA802C67}" dt="2020-05-14T09:56:09.688" v="212" actId="20577"/>
        <pc:sldMkLst>
          <pc:docMk/>
          <pc:sldMk cId="261947619" sldId="266"/>
        </pc:sldMkLst>
        <pc:spChg chg="mod">
          <ac:chgData name="Andrew Baxter (PGR)" userId="b45e9002-b033-421d-a3d9-6d42475e9a3f" providerId="ADAL" clId="{DC40950D-4C33-4788-8B8E-52CBCA802C67}" dt="2020-05-14T09:56:09.688" v="212" actId="20577"/>
          <ac:spMkLst>
            <pc:docMk/>
            <pc:sldMk cId="261947619" sldId="266"/>
            <ac:spMk id="3" creationId="{8C226544-3C37-4805-9152-390F9A45FE8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9744F-34B8-4C39-B8BF-603E87AD91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1DDEE-34D2-4312-90B5-07819112845A}">
      <dgm:prSet/>
      <dgm:spPr/>
      <dgm:t>
        <a:bodyPr/>
        <a:lstStyle/>
        <a:p>
          <a:r>
            <a:rPr lang="en-GB" b="0" i="0"/>
            <a:t>Code divided in three parts: global, ui and server</a:t>
          </a:r>
          <a:endParaRPr lang="en-US"/>
        </a:p>
      </dgm:t>
    </dgm:pt>
    <dgm:pt modelId="{A0369E8A-2F77-40BE-822F-B9AF8EEFC935}" type="parTrans" cxnId="{DB8D2748-E2DB-4580-9039-F03F1CB40E65}">
      <dgm:prSet/>
      <dgm:spPr/>
      <dgm:t>
        <a:bodyPr/>
        <a:lstStyle/>
        <a:p>
          <a:endParaRPr lang="en-US"/>
        </a:p>
      </dgm:t>
    </dgm:pt>
    <dgm:pt modelId="{AE6507B5-D926-48BB-BCAF-8E237144BD00}" type="sibTrans" cxnId="{DB8D2748-E2DB-4580-9039-F03F1CB40E65}">
      <dgm:prSet/>
      <dgm:spPr/>
      <dgm:t>
        <a:bodyPr/>
        <a:lstStyle/>
        <a:p>
          <a:endParaRPr lang="en-US"/>
        </a:p>
      </dgm:t>
    </dgm:pt>
    <dgm:pt modelId="{BCA2DDCE-D187-4516-BD52-62A36CCB01F9}">
      <dgm:prSet/>
      <dgm:spPr/>
      <dgm:t>
        <a:bodyPr/>
        <a:lstStyle/>
        <a:p>
          <a:r>
            <a:rPr lang="en-GB" b="0" i="0"/>
            <a:t>The code can respond to user input</a:t>
          </a:r>
          <a:endParaRPr lang="en-US"/>
        </a:p>
      </dgm:t>
    </dgm:pt>
    <dgm:pt modelId="{59912131-9359-4D76-A2C1-6612D2CD8AE2}" type="parTrans" cxnId="{57DEF310-40F9-44C5-8373-9BFCCCBB3F3E}">
      <dgm:prSet/>
      <dgm:spPr/>
      <dgm:t>
        <a:bodyPr/>
        <a:lstStyle/>
        <a:p>
          <a:endParaRPr lang="en-US"/>
        </a:p>
      </dgm:t>
    </dgm:pt>
    <dgm:pt modelId="{ED2E538E-B4E2-495D-9AF7-7845217096F0}" type="sibTrans" cxnId="{57DEF310-40F9-44C5-8373-9BFCCCBB3F3E}">
      <dgm:prSet/>
      <dgm:spPr/>
      <dgm:t>
        <a:bodyPr/>
        <a:lstStyle/>
        <a:p>
          <a:endParaRPr lang="en-US"/>
        </a:p>
      </dgm:t>
    </dgm:pt>
    <dgm:pt modelId="{EE7D4CB1-8A32-4EFB-ADF5-D92D36A9B0E9}">
      <dgm:prSet/>
      <dgm:spPr/>
      <dgm:t>
        <a:bodyPr/>
        <a:lstStyle/>
        <a:p>
          <a:r>
            <a:rPr lang="en-GB" b="0" i="0"/>
            <a:t>Ability to integrate CSS/HTML/Javascript</a:t>
          </a:r>
          <a:endParaRPr lang="en-US"/>
        </a:p>
      </dgm:t>
    </dgm:pt>
    <dgm:pt modelId="{4E9FD35E-B19E-4747-86C4-8EAD85F5A085}" type="parTrans" cxnId="{55BF447D-DBA9-4459-B01B-FC10FB3FB108}">
      <dgm:prSet/>
      <dgm:spPr/>
      <dgm:t>
        <a:bodyPr/>
        <a:lstStyle/>
        <a:p>
          <a:endParaRPr lang="en-US"/>
        </a:p>
      </dgm:t>
    </dgm:pt>
    <dgm:pt modelId="{4DE78722-0412-4DAD-BAB8-6FEB6ECE598E}" type="sibTrans" cxnId="{55BF447D-DBA9-4459-B01B-FC10FB3FB108}">
      <dgm:prSet/>
      <dgm:spPr/>
      <dgm:t>
        <a:bodyPr/>
        <a:lstStyle/>
        <a:p>
          <a:endParaRPr lang="en-US"/>
        </a:p>
      </dgm:t>
    </dgm:pt>
    <dgm:pt modelId="{0CFE54A5-73A0-4D6D-8C0C-D05FE0DADE50}">
      <dgm:prSet/>
      <dgm:spPr/>
      <dgm:t>
        <a:bodyPr/>
        <a:lstStyle/>
        <a:p>
          <a:r>
            <a:rPr lang="en-GB" b="0" i="0"/>
            <a:t>Differences in the order of things run</a:t>
          </a:r>
          <a:endParaRPr lang="en-US"/>
        </a:p>
      </dgm:t>
    </dgm:pt>
    <dgm:pt modelId="{0F4B2A29-A9D8-4A12-8503-B863A66D5165}" type="parTrans" cxnId="{992EAE6B-863F-497F-B9C6-DDA39098A600}">
      <dgm:prSet/>
      <dgm:spPr/>
      <dgm:t>
        <a:bodyPr/>
        <a:lstStyle/>
        <a:p>
          <a:endParaRPr lang="en-US"/>
        </a:p>
      </dgm:t>
    </dgm:pt>
    <dgm:pt modelId="{FA5E7AE5-AD60-4E94-99EA-CD18D82C9615}" type="sibTrans" cxnId="{992EAE6B-863F-497F-B9C6-DDA39098A600}">
      <dgm:prSet/>
      <dgm:spPr/>
      <dgm:t>
        <a:bodyPr/>
        <a:lstStyle/>
        <a:p>
          <a:endParaRPr lang="en-US"/>
        </a:p>
      </dgm:t>
    </dgm:pt>
    <dgm:pt modelId="{6EE15BFD-D7F0-49A4-8DE2-E1932775B993}" type="pres">
      <dgm:prSet presAssocID="{D429744F-34B8-4C39-B8BF-603E87AD912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1B88B2-D62E-452A-816D-EF792F155491}" type="pres">
      <dgm:prSet presAssocID="{E941DDEE-34D2-4312-90B5-07819112845A}" presName="compNode" presStyleCnt="0"/>
      <dgm:spPr/>
    </dgm:pt>
    <dgm:pt modelId="{356B003D-AF9E-4A6C-A4FE-8D35706DC74E}" type="pres">
      <dgm:prSet presAssocID="{E941DDEE-34D2-4312-90B5-07819112845A}" presName="bgRect" presStyleLbl="bgShp" presStyleIdx="0" presStyleCnt="4"/>
      <dgm:spPr/>
    </dgm:pt>
    <dgm:pt modelId="{C077A002-EA12-4116-B0D8-040ABA5847FE}" type="pres">
      <dgm:prSet presAssocID="{E941DDEE-34D2-4312-90B5-07819112845A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3848042-ABE1-430C-8553-1C491F46385B}" type="pres">
      <dgm:prSet presAssocID="{E941DDEE-34D2-4312-90B5-07819112845A}" presName="spaceRect" presStyleCnt="0"/>
      <dgm:spPr/>
    </dgm:pt>
    <dgm:pt modelId="{1950379D-3DF6-4377-B7FE-70E11AC267E6}" type="pres">
      <dgm:prSet presAssocID="{E941DDEE-34D2-4312-90B5-07819112845A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64F6A2E-3E1F-4AD7-97AE-6838F231A3F7}" type="pres">
      <dgm:prSet presAssocID="{AE6507B5-D926-48BB-BCAF-8E237144BD00}" presName="sibTrans" presStyleCnt="0"/>
      <dgm:spPr/>
    </dgm:pt>
    <dgm:pt modelId="{D99E654D-6040-4924-8CFE-697F793FE1DC}" type="pres">
      <dgm:prSet presAssocID="{BCA2DDCE-D187-4516-BD52-62A36CCB01F9}" presName="compNode" presStyleCnt="0"/>
      <dgm:spPr/>
    </dgm:pt>
    <dgm:pt modelId="{573865CD-80B1-4159-AD41-3BC9A17E1EE8}" type="pres">
      <dgm:prSet presAssocID="{BCA2DDCE-D187-4516-BD52-62A36CCB01F9}" presName="bgRect" presStyleLbl="bgShp" presStyleIdx="1" presStyleCnt="4"/>
      <dgm:spPr/>
    </dgm:pt>
    <dgm:pt modelId="{135089E7-0C2E-42C4-8D0E-94BD9D787FF5}" type="pres">
      <dgm:prSet presAssocID="{BCA2DDCE-D187-4516-BD52-62A36CCB01F9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13964BC-C943-4A46-9E96-E9526E37888D}" type="pres">
      <dgm:prSet presAssocID="{BCA2DDCE-D187-4516-BD52-62A36CCB01F9}" presName="spaceRect" presStyleCnt="0"/>
      <dgm:spPr/>
    </dgm:pt>
    <dgm:pt modelId="{F5581EED-B6FC-472F-8450-D83F9CC0C49B}" type="pres">
      <dgm:prSet presAssocID="{BCA2DDCE-D187-4516-BD52-62A36CCB01F9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B87741B-9097-4DF7-8D30-0CB68B214D96}" type="pres">
      <dgm:prSet presAssocID="{ED2E538E-B4E2-495D-9AF7-7845217096F0}" presName="sibTrans" presStyleCnt="0"/>
      <dgm:spPr/>
    </dgm:pt>
    <dgm:pt modelId="{B2D25889-61C7-4C66-B56C-194000B0E4BC}" type="pres">
      <dgm:prSet presAssocID="{EE7D4CB1-8A32-4EFB-ADF5-D92D36A9B0E9}" presName="compNode" presStyleCnt="0"/>
      <dgm:spPr/>
    </dgm:pt>
    <dgm:pt modelId="{76DB2C72-8A4D-43CC-9EA1-6A64F4255E81}" type="pres">
      <dgm:prSet presAssocID="{EE7D4CB1-8A32-4EFB-ADF5-D92D36A9B0E9}" presName="bgRect" presStyleLbl="bgShp" presStyleIdx="2" presStyleCnt="4"/>
      <dgm:spPr/>
    </dgm:pt>
    <dgm:pt modelId="{C58FA63A-E015-4071-8034-665E5EF92336}" type="pres">
      <dgm:prSet presAssocID="{EE7D4CB1-8A32-4EFB-ADF5-D92D36A9B0E9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F027EC6-588D-4499-9446-A8255B38537B}" type="pres">
      <dgm:prSet presAssocID="{EE7D4CB1-8A32-4EFB-ADF5-D92D36A9B0E9}" presName="spaceRect" presStyleCnt="0"/>
      <dgm:spPr/>
    </dgm:pt>
    <dgm:pt modelId="{2312FC77-CADA-4251-AC0D-0C25A89D8628}" type="pres">
      <dgm:prSet presAssocID="{EE7D4CB1-8A32-4EFB-ADF5-D92D36A9B0E9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9D6DA8-934A-4A5F-B0A7-D85AD9B80E5C}" type="pres">
      <dgm:prSet presAssocID="{4DE78722-0412-4DAD-BAB8-6FEB6ECE598E}" presName="sibTrans" presStyleCnt="0"/>
      <dgm:spPr/>
    </dgm:pt>
    <dgm:pt modelId="{84DB2975-51C8-443D-8F22-463F62F87DBD}" type="pres">
      <dgm:prSet presAssocID="{0CFE54A5-73A0-4D6D-8C0C-D05FE0DADE50}" presName="compNode" presStyleCnt="0"/>
      <dgm:spPr/>
    </dgm:pt>
    <dgm:pt modelId="{416D7E70-D77A-4D5B-923E-FDC76AA4929B}" type="pres">
      <dgm:prSet presAssocID="{0CFE54A5-73A0-4D6D-8C0C-D05FE0DADE50}" presName="bgRect" presStyleLbl="bgShp" presStyleIdx="3" presStyleCnt="4"/>
      <dgm:spPr/>
    </dgm:pt>
    <dgm:pt modelId="{654188A9-D661-4B69-BBA7-FE2AE8334192}" type="pres">
      <dgm:prSet presAssocID="{0CFE54A5-73A0-4D6D-8C0C-D05FE0DADE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C7CC2EF-39E5-4DAC-941A-C858AB6B7CB6}" type="pres">
      <dgm:prSet presAssocID="{0CFE54A5-73A0-4D6D-8C0C-D05FE0DADE50}" presName="spaceRect" presStyleCnt="0"/>
      <dgm:spPr/>
    </dgm:pt>
    <dgm:pt modelId="{9BEBA7A6-EA1D-4EF5-A72A-926B25795EE5}" type="pres">
      <dgm:prSet presAssocID="{0CFE54A5-73A0-4D6D-8C0C-D05FE0DADE50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D500FA1-650E-4AFA-819A-BA2D0D2672D0}" type="presOf" srcId="{BCA2DDCE-D187-4516-BD52-62A36CCB01F9}" destId="{F5581EED-B6FC-472F-8450-D83F9CC0C49B}" srcOrd="0" destOrd="0" presId="urn:microsoft.com/office/officeart/2018/2/layout/IconVerticalSolidList"/>
    <dgm:cxn modelId="{80B5326B-3105-47E9-9E66-AC0167B87A4A}" type="presOf" srcId="{D429744F-34B8-4C39-B8BF-603E87AD9125}" destId="{6EE15BFD-D7F0-49A4-8DE2-E1932775B993}" srcOrd="0" destOrd="0" presId="urn:microsoft.com/office/officeart/2018/2/layout/IconVerticalSolidList"/>
    <dgm:cxn modelId="{992EAE6B-863F-497F-B9C6-DDA39098A600}" srcId="{D429744F-34B8-4C39-B8BF-603E87AD9125}" destId="{0CFE54A5-73A0-4D6D-8C0C-D05FE0DADE50}" srcOrd="3" destOrd="0" parTransId="{0F4B2A29-A9D8-4A12-8503-B863A66D5165}" sibTransId="{FA5E7AE5-AD60-4E94-99EA-CD18D82C9615}"/>
    <dgm:cxn modelId="{3AE284B2-E41A-4722-831E-11DD22E6A1B6}" type="presOf" srcId="{0CFE54A5-73A0-4D6D-8C0C-D05FE0DADE50}" destId="{9BEBA7A6-EA1D-4EF5-A72A-926B25795EE5}" srcOrd="0" destOrd="0" presId="urn:microsoft.com/office/officeart/2018/2/layout/IconVerticalSolidList"/>
    <dgm:cxn modelId="{DB8D2748-E2DB-4580-9039-F03F1CB40E65}" srcId="{D429744F-34B8-4C39-B8BF-603E87AD9125}" destId="{E941DDEE-34D2-4312-90B5-07819112845A}" srcOrd="0" destOrd="0" parTransId="{A0369E8A-2F77-40BE-822F-B9AF8EEFC935}" sibTransId="{AE6507B5-D926-48BB-BCAF-8E237144BD00}"/>
    <dgm:cxn modelId="{7B7AAB4D-15CC-4C4E-A495-805D30F90E40}" type="presOf" srcId="{E941DDEE-34D2-4312-90B5-07819112845A}" destId="{1950379D-3DF6-4377-B7FE-70E11AC267E6}" srcOrd="0" destOrd="0" presId="urn:microsoft.com/office/officeart/2018/2/layout/IconVerticalSolidList"/>
    <dgm:cxn modelId="{BC259804-B16B-471A-8800-DA76446251A0}" type="presOf" srcId="{EE7D4CB1-8A32-4EFB-ADF5-D92D36A9B0E9}" destId="{2312FC77-CADA-4251-AC0D-0C25A89D8628}" srcOrd="0" destOrd="0" presId="urn:microsoft.com/office/officeart/2018/2/layout/IconVerticalSolidList"/>
    <dgm:cxn modelId="{57DEF310-40F9-44C5-8373-9BFCCCBB3F3E}" srcId="{D429744F-34B8-4C39-B8BF-603E87AD9125}" destId="{BCA2DDCE-D187-4516-BD52-62A36CCB01F9}" srcOrd="1" destOrd="0" parTransId="{59912131-9359-4D76-A2C1-6612D2CD8AE2}" sibTransId="{ED2E538E-B4E2-495D-9AF7-7845217096F0}"/>
    <dgm:cxn modelId="{55BF447D-DBA9-4459-B01B-FC10FB3FB108}" srcId="{D429744F-34B8-4C39-B8BF-603E87AD9125}" destId="{EE7D4CB1-8A32-4EFB-ADF5-D92D36A9B0E9}" srcOrd="2" destOrd="0" parTransId="{4E9FD35E-B19E-4747-86C4-8EAD85F5A085}" sibTransId="{4DE78722-0412-4DAD-BAB8-6FEB6ECE598E}"/>
    <dgm:cxn modelId="{3D802AFE-8736-48F4-9A7A-34E017D691F5}" type="presParOf" srcId="{6EE15BFD-D7F0-49A4-8DE2-E1932775B993}" destId="{241B88B2-D62E-452A-816D-EF792F155491}" srcOrd="0" destOrd="0" presId="urn:microsoft.com/office/officeart/2018/2/layout/IconVerticalSolidList"/>
    <dgm:cxn modelId="{04026BE3-B703-4635-B8A1-F37FBDAF41BF}" type="presParOf" srcId="{241B88B2-D62E-452A-816D-EF792F155491}" destId="{356B003D-AF9E-4A6C-A4FE-8D35706DC74E}" srcOrd="0" destOrd="0" presId="urn:microsoft.com/office/officeart/2018/2/layout/IconVerticalSolidList"/>
    <dgm:cxn modelId="{AF38ED86-AB11-4EB2-877F-F3F8BF28AB5E}" type="presParOf" srcId="{241B88B2-D62E-452A-816D-EF792F155491}" destId="{C077A002-EA12-4116-B0D8-040ABA5847FE}" srcOrd="1" destOrd="0" presId="urn:microsoft.com/office/officeart/2018/2/layout/IconVerticalSolidList"/>
    <dgm:cxn modelId="{B09F50A3-3D50-4063-95E1-40831812FB08}" type="presParOf" srcId="{241B88B2-D62E-452A-816D-EF792F155491}" destId="{73848042-ABE1-430C-8553-1C491F46385B}" srcOrd="2" destOrd="0" presId="urn:microsoft.com/office/officeart/2018/2/layout/IconVerticalSolidList"/>
    <dgm:cxn modelId="{305D59FE-3317-436F-A09F-407D4DCFB082}" type="presParOf" srcId="{241B88B2-D62E-452A-816D-EF792F155491}" destId="{1950379D-3DF6-4377-B7FE-70E11AC267E6}" srcOrd="3" destOrd="0" presId="urn:microsoft.com/office/officeart/2018/2/layout/IconVerticalSolidList"/>
    <dgm:cxn modelId="{6DC6B376-2116-4E96-810A-040E23F12398}" type="presParOf" srcId="{6EE15BFD-D7F0-49A4-8DE2-E1932775B993}" destId="{F64F6A2E-3E1F-4AD7-97AE-6838F231A3F7}" srcOrd="1" destOrd="0" presId="urn:microsoft.com/office/officeart/2018/2/layout/IconVerticalSolidList"/>
    <dgm:cxn modelId="{ABDEDAB6-B1CB-48F9-9359-FFC5328B4E09}" type="presParOf" srcId="{6EE15BFD-D7F0-49A4-8DE2-E1932775B993}" destId="{D99E654D-6040-4924-8CFE-697F793FE1DC}" srcOrd="2" destOrd="0" presId="urn:microsoft.com/office/officeart/2018/2/layout/IconVerticalSolidList"/>
    <dgm:cxn modelId="{20EA5B07-5595-4BF9-8659-EF8CEE776FD1}" type="presParOf" srcId="{D99E654D-6040-4924-8CFE-697F793FE1DC}" destId="{573865CD-80B1-4159-AD41-3BC9A17E1EE8}" srcOrd="0" destOrd="0" presId="urn:microsoft.com/office/officeart/2018/2/layout/IconVerticalSolidList"/>
    <dgm:cxn modelId="{4E78E77F-5D23-40C5-8547-396465BD15A8}" type="presParOf" srcId="{D99E654D-6040-4924-8CFE-697F793FE1DC}" destId="{135089E7-0C2E-42C4-8D0E-94BD9D787FF5}" srcOrd="1" destOrd="0" presId="urn:microsoft.com/office/officeart/2018/2/layout/IconVerticalSolidList"/>
    <dgm:cxn modelId="{6F039E6D-4F7B-45AD-9D8D-9D1D054351E9}" type="presParOf" srcId="{D99E654D-6040-4924-8CFE-697F793FE1DC}" destId="{E13964BC-C943-4A46-9E96-E9526E37888D}" srcOrd="2" destOrd="0" presId="urn:microsoft.com/office/officeart/2018/2/layout/IconVerticalSolidList"/>
    <dgm:cxn modelId="{AEDF6593-B775-4FFF-89A7-FA6086BD80DD}" type="presParOf" srcId="{D99E654D-6040-4924-8CFE-697F793FE1DC}" destId="{F5581EED-B6FC-472F-8450-D83F9CC0C49B}" srcOrd="3" destOrd="0" presId="urn:microsoft.com/office/officeart/2018/2/layout/IconVerticalSolidList"/>
    <dgm:cxn modelId="{13C3AADD-C216-4854-A1FF-29A07504B373}" type="presParOf" srcId="{6EE15BFD-D7F0-49A4-8DE2-E1932775B993}" destId="{2B87741B-9097-4DF7-8D30-0CB68B214D96}" srcOrd="3" destOrd="0" presId="urn:microsoft.com/office/officeart/2018/2/layout/IconVerticalSolidList"/>
    <dgm:cxn modelId="{BBDAFA21-DDEB-4121-AC15-22F09D52E8AF}" type="presParOf" srcId="{6EE15BFD-D7F0-49A4-8DE2-E1932775B993}" destId="{B2D25889-61C7-4C66-B56C-194000B0E4BC}" srcOrd="4" destOrd="0" presId="urn:microsoft.com/office/officeart/2018/2/layout/IconVerticalSolidList"/>
    <dgm:cxn modelId="{75E151D9-2469-48B1-A1D6-0551E21A1FA7}" type="presParOf" srcId="{B2D25889-61C7-4C66-B56C-194000B0E4BC}" destId="{76DB2C72-8A4D-43CC-9EA1-6A64F4255E81}" srcOrd="0" destOrd="0" presId="urn:microsoft.com/office/officeart/2018/2/layout/IconVerticalSolidList"/>
    <dgm:cxn modelId="{CA96A178-943F-4150-9A98-4F7AECD2BCC7}" type="presParOf" srcId="{B2D25889-61C7-4C66-B56C-194000B0E4BC}" destId="{C58FA63A-E015-4071-8034-665E5EF92336}" srcOrd="1" destOrd="0" presId="urn:microsoft.com/office/officeart/2018/2/layout/IconVerticalSolidList"/>
    <dgm:cxn modelId="{E9CB3E96-477C-4678-95F1-3035C0341FFA}" type="presParOf" srcId="{B2D25889-61C7-4C66-B56C-194000B0E4BC}" destId="{2F027EC6-588D-4499-9446-A8255B38537B}" srcOrd="2" destOrd="0" presId="urn:microsoft.com/office/officeart/2018/2/layout/IconVerticalSolidList"/>
    <dgm:cxn modelId="{F56C57E3-44EC-4F18-8310-3BE1B3BDD906}" type="presParOf" srcId="{B2D25889-61C7-4C66-B56C-194000B0E4BC}" destId="{2312FC77-CADA-4251-AC0D-0C25A89D8628}" srcOrd="3" destOrd="0" presId="urn:microsoft.com/office/officeart/2018/2/layout/IconVerticalSolidList"/>
    <dgm:cxn modelId="{42E3CC6F-00A4-48D7-98BA-F431F78AD94C}" type="presParOf" srcId="{6EE15BFD-D7F0-49A4-8DE2-E1932775B993}" destId="{BD9D6DA8-934A-4A5F-B0A7-D85AD9B80E5C}" srcOrd="5" destOrd="0" presId="urn:microsoft.com/office/officeart/2018/2/layout/IconVerticalSolidList"/>
    <dgm:cxn modelId="{7CE28DD8-E095-4134-83AF-A44D7945349F}" type="presParOf" srcId="{6EE15BFD-D7F0-49A4-8DE2-E1932775B993}" destId="{84DB2975-51C8-443D-8F22-463F62F87DBD}" srcOrd="6" destOrd="0" presId="urn:microsoft.com/office/officeart/2018/2/layout/IconVerticalSolidList"/>
    <dgm:cxn modelId="{8AC45A58-065B-435F-8053-169331A4ACFA}" type="presParOf" srcId="{84DB2975-51C8-443D-8F22-463F62F87DBD}" destId="{416D7E70-D77A-4D5B-923E-FDC76AA4929B}" srcOrd="0" destOrd="0" presId="urn:microsoft.com/office/officeart/2018/2/layout/IconVerticalSolidList"/>
    <dgm:cxn modelId="{4B921547-06C0-49BE-A189-67DAF1AB44A7}" type="presParOf" srcId="{84DB2975-51C8-443D-8F22-463F62F87DBD}" destId="{654188A9-D661-4B69-BBA7-FE2AE8334192}" srcOrd="1" destOrd="0" presId="urn:microsoft.com/office/officeart/2018/2/layout/IconVerticalSolidList"/>
    <dgm:cxn modelId="{10372F5B-B0C1-4BCC-A8FA-3AD5C33994EC}" type="presParOf" srcId="{84DB2975-51C8-443D-8F22-463F62F87DBD}" destId="{9C7CC2EF-39E5-4DAC-941A-C858AB6B7CB6}" srcOrd="2" destOrd="0" presId="urn:microsoft.com/office/officeart/2018/2/layout/IconVerticalSolidList"/>
    <dgm:cxn modelId="{113D03B3-5EC2-444D-9043-71E87DC53AC5}" type="presParOf" srcId="{84DB2975-51C8-443D-8F22-463F62F87DBD}" destId="{9BEBA7A6-EA1D-4EF5-A72A-926B25795E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B003D-AF9E-4A6C-A4FE-8D35706DC74E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7A002-EA12-4116-B0D8-040ABA5847FE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0379D-3DF6-4377-B7FE-70E11AC267E6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/>
            <a:t>Code divided in three parts: global, ui and server</a:t>
          </a:r>
          <a:endParaRPr lang="en-US" sz="2200" kern="1200"/>
        </a:p>
      </dsp:txBody>
      <dsp:txXfrm>
        <a:off x="1110795" y="1897"/>
        <a:ext cx="5385254" cy="961727"/>
      </dsp:txXfrm>
    </dsp:sp>
    <dsp:sp modelId="{573865CD-80B1-4159-AD41-3BC9A17E1EE8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089E7-0C2E-42C4-8D0E-94BD9D787FF5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81EED-B6FC-472F-8450-D83F9CC0C49B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/>
            <a:t>The code can respond to user input</a:t>
          </a:r>
          <a:endParaRPr lang="en-US" sz="2200" kern="1200"/>
        </a:p>
      </dsp:txBody>
      <dsp:txXfrm>
        <a:off x="1110795" y="1204056"/>
        <a:ext cx="5385254" cy="961727"/>
      </dsp:txXfrm>
    </dsp:sp>
    <dsp:sp modelId="{76DB2C72-8A4D-43CC-9EA1-6A64F4255E81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A63A-E015-4071-8034-665E5EF92336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2FC77-CADA-4251-AC0D-0C25A89D862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/>
            <a:t>Ability to integrate CSS/HTML/Javascript</a:t>
          </a:r>
          <a:endParaRPr lang="en-US" sz="2200" kern="1200"/>
        </a:p>
      </dsp:txBody>
      <dsp:txXfrm>
        <a:off x="1110795" y="2406215"/>
        <a:ext cx="5385254" cy="961727"/>
      </dsp:txXfrm>
    </dsp:sp>
    <dsp:sp modelId="{416D7E70-D77A-4D5B-923E-FDC76AA4929B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188A9-D661-4B69-BBA7-FE2AE8334192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BA7A6-EA1D-4EF5-A72A-926B25795EE5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/>
            <a:t>Differences in the order of things run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9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5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9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27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8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9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9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3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7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4F122F-5F13-4DD9-8214-A180198AB3C7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1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shiny/shiny-server/" TargetMode="External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alth-SocialCare-Scotland/PHI-useR-group/blob/master/Meetings/2018-12-03/Slides/01_Serverless-Shiny_AY.pptx" TargetMode="External"/><Relationship Id="rId4" Type="http://schemas.openxmlformats.org/officeDocument/2006/relationships/hyperlink" Target="https://www.shinyproxy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PHO/r-pubhealth-workshop/wik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alth-SocialCare-Scotland/covid-wider-impact" TargetMode="External"/><Relationship Id="rId3" Type="http://schemas.openxmlformats.org/officeDocument/2006/relationships/hyperlink" Target="https://mirjamallik.shinyapps.io/SIH_ethnicity/" TargetMode="External"/><Relationship Id="rId7" Type="http://schemas.openxmlformats.org/officeDocument/2006/relationships/hyperlink" Target="https://scotland.shinyapps.io/phs-covid-wider-impact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otland.shinyapps.io/scotpho-burden-disease/" TargetMode="External"/><Relationship Id="rId5" Type="http://schemas.openxmlformats.org/officeDocument/2006/relationships/hyperlink" Target="https://github.com/ScotPHO/scotpho-profiles-tool" TargetMode="External"/><Relationship Id="rId4" Type="http://schemas.openxmlformats.org/officeDocument/2006/relationships/hyperlink" Target="https://scotland.shinyapps.io/ScotPHO_profiles_too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PHO/r-pubhealth-workshop/wiki/Useful-resour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39E4AE-8901-46C1-941C-CE61C125D876}"/>
              </a:ext>
            </a:extLst>
          </p:cNvPr>
          <p:cNvSpPr/>
          <p:nvPr/>
        </p:nvSpPr>
        <p:spPr>
          <a:xfrm>
            <a:off x="1221312" y="5208090"/>
            <a:ext cx="8988358" cy="1533178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CCCBD-5D78-4B15-B79C-1AB1E7BAC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a Shiny App in Public Health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D3F4C-4893-4B12-A073-B5E41B237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981" y="4777380"/>
            <a:ext cx="6651052" cy="861420"/>
          </a:xfrm>
        </p:spPr>
        <p:txBody>
          <a:bodyPr/>
          <a:lstStyle/>
          <a:p>
            <a:r>
              <a:rPr lang="en-GB" dirty="0"/>
              <a:t>Jaime </a:t>
            </a:r>
            <a:r>
              <a:rPr lang="en-GB" dirty="0" err="1"/>
              <a:t>Villacampa</a:t>
            </a:r>
            <a:r>
              <a:rPr lang="en-GB" dirty="0"/>
              <a:t> and Andrew Baxter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62" y="5351477"/>
            <a:ext cx="2985089" cy="107728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C18266-31EE-49E3-B4DA-F53B017434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95" y="5221387"/>
            <a:ext cx="5342394" cy="16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and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4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2038740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 rot="2166073">
            <a:off x="3456857" y="310602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C048E9-0C81-43C0-B774-BC5119C8FB85}"/>
              </a:ext>
            </a:extLst>
          </p:cNvPr>
          <p:cNvSpPr/>
          <p:nvPr/>
        </p:nvSpPr>
        <p:spPr>
          <a:xfrm>
            <a:off x="216929" y="4129481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04EA40-9482-47EA-A3E5-B5D7E0D9E2EB}"/>
              </a:ext>
            </a:extLst>
          </p:cNvPr>
          <p:cNvSpPr/>
          <p:nvPr/>
        </p:nvSpPr>
        <p:spPr>
          <a:xfrm rot="19242211">
            <a:off x="3456857" y="4534986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9EDF7-EDD0-49CB-83C8-D96A92A3C0C1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0614E74-6363-4F39-9346-BDAA837791A5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FFC939F-DC04-4439-8634-52F391BA91D1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79291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5"/>
            <a:ext cx="4194483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 rot="19593718">
            <a:off x="7669636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 rot="2187503">
            <a:off x="7669636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FE22FCC-BFFD-4E2F-8156-A7A9F2FB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2550252" y="1526795"/>
            <a:ext cx="5402499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E02B8-4AB2-4A2E-A814-2E6BB04F4239}"/>
              </a:ext>
            </a:extLst>
          </p:cNvPr>
          <p:cNvSpPr/>
          <p:nvPr/>
        </p:nvSpPr>
        <p:spPr>
          <a:xfrm>
            <a:off x="5610726" y="2015394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render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df()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2550252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="1" dirty="0"/>
              <a:t> </a:t>
            </a:r>
            <a:r>
              <a:rPr lang="en-GB" b="1" dirty="0">
                <a:latin typeface="Consolas" panose="020B0609020204030204" pitchFamily="49" charset="0"/>
              </a:rPr>
              <a:t>reactive()</a:t>
            </a:r>
            <a:r>
              <a:rPr lang="en-GB" b="1" dirty="0"/>
              <a:t> </a:t>
            </a:r>
            <a:r>
              <a:rPr lang="en-GB" dirty="0"/>
              <a:t>element</a:t>
            </a:r>
            <a:endParaRPr lang="en-GB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125834" y="3370660"/>
            <a:ext cx="2030136" cy="1245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2272503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2914455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89781F-3F50-46F1-B107-26F66C13E226}"/>
              </a:ext>
            </a:extLst>
          </p:cNvPr>
          <p:cNvSpPr/>
          <p:nvPr/>
        </p:nvSpPr>
        <p:spPr>
          <a:xfrm>
            <a:off x="2873228" y="3061982"/>
            <a:ext cx="2495725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reactive(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84B89C-E1EC-40ED-B80E-74AA7298B7D8}"/>
              </a:ext>
            </a:extLst>
          </p:cNvPr>
          <p:cNvSpPr/>
          <p:nvPr/>
        </p:nvSpPr>
        <p:spPr>
          <a:xfrm rot="19593718">
            <a:off x="5233218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FF3724-28E8-43AE-9A7A-C9347FD4C73C}"/>
              </a:ext>
            </a:extLst>
          </p:cNvPr>
          <p:cNvSpPr/>
          <p:nvPr/>
        </p:nvSpPr>
        <p:spPr>
          <a:xfrm>
            <a:off x="5619383" y="4116387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render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df()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>
            <a:off x="7669636" y="48285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1F917D-C551-45D7-BFA8-8EA2D4D9B31A}"/>
              </a:ext>
            </a:extLst>
          </p:cNvPr>
          <p:cNvSpPr/>
          <p:nvPr/>
        </p:nvSpPr>
        <p:spPr>
          <a:xfrm rot="2187503">
            <a:off x="5233218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FABE89-90CC-45E7-A9E7-41353B55DF7D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68318B-69FD-4927-9F7E-02397CEC41CC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DB37096-779C-4081-962C-1EEF90CDCF20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4824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this translates into “action”?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903" b="28609"/>
          <a:stretch/>
        </p:blipFill>
        <p:spPr>
          <a:xfrm>
            <a:off x="1597890" y="1226600"/>
            <a:ext cx="6559313" cy="56313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5E9EDF7-EDD0-49CB-83C8-D96A92A3C0C1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6" name="Rectangle: Rounded Corners 18">
              <a:extLst>
                <a:ext uri="{FF2B5EF4-FFF2-40B4-BE49-F238E27FC236}">
                  <a16:creationId xmlns:a16="http://schemas.microsoft.com/office/drawing/2014/main" id="{30614E74-6363-4F39-9346-BDAA837791A5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7" name="Arrow: Right 19">
              <a:extLst>
                <a:ext uri="{FF2B5EF4-FFF2-40B4-BE49-F238E27FC236}">
                  <a16:creationId xmlns:a16="http://schemas.microsoft.com/office/drawing/2014/main" id="{0FFC939F-DC04-4439-8634-52F391BA91D1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3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publish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shinyapps.io cloud server: </a:t>
            </a:r>
            <a:r>
              <a:rPr lang="en-GB" dirty="0">
                <a:hlinkClick r:id="rId2"/>
              </a:rPr>
              <a:t>https://www.shinyapps.io/</a:t>
            </a:r>
            <a:r>
              <a:rPr lang="en-GB" dirty="0"/>
              <a:t> </a:t>
            </a:r>
          </a:p>
          <a:p>
            <a:r>
              <a:rPr lang="en-GB" dirty="0"/>
              <a:t>Shiny Server: </a:t>
            </a:r>
            <a:r>
              <a:rPr lang="en-GB" dirty="0">
                <a:hlinkClick r:id="rId3"/>
              </a:rPr>
              <a:t>https://rstudio.com/products/shiny/shiny-server/</a:t>
            </a:r>
            <a:r>
              <a:rPr lang="en-GB" dirty="0"/>
              <a:t> </a:t>
            </a:r>
          </a:p>
          <a:p>
            <a:r>
              <a:rPr lang="en-GB" dirty="0"/>
              <a:t>Shiny Proxy: </a:t>
            </a:r>
            <a:r>
              <a:rPr lang="en-GB" dirty="0">
                <a:hlinkClick r:id="rId4"/>
              </a:rPr>
              <a:t>https://www.shinyproxy.io/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Server-less option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10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is more than code to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  <a:p>
            <a:r>
              <a:rPr lang="en-GB" dirty="0"/>
              <a:t>User testing, over and over</a:t>
            </a:r>
          </a:p>
          <a:p>
            <a:r>
              <a:rPr lang="en-GB" dirty="0"/>
              <a:t>Different skill set: design, visual, creative</a:t>
            </a:r>
          </a:p>
        </p:txBody>
      </p:sp>
    </p:spTree>
    <p:extLst>
      <p:ext uri="{BB962C8B-B14F-4D97-AF65-F5344CB8AC3E}">
        <p14:creationId xmlns:p14="http://schemas.microsoft.com/office/powerpoint/2010/main" val="251867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Add-ons/customization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Lots of options to customise your app, some easier than others:</a:t>
            </a:r>
          </a:p>
          <a:p>
            <a:r>
              <a:rPr lang="en-GB" dirty="0"/>
              <a:t> Packages: </a:t>
            </a:r>
            <a:r>
              <a:rPr lang="en-GB" dirty="0" err="1"/>
              <a:t>shinyWidgets</a:t>
            </a:r>
            <a:r>
              <a:rPr lang="en-GB" dirty="0"/>
              <a:t>, </a:t>
            </a:r>
            <a:r>
              <a:rPr lang="en-GB" dirty="0" err="1"/>
              <a:t>shinythemes</a:t>
            </a:r>
            <a:r>
              <a:rPr lang="en-GB" dirty="0"/>
              <a:t> and </a:t>
            </a:r>
            <a:r>
              <a:rPr lang="en-GB" dirty="0" err="1"/>
              <a:t>shinycssloaders</a:t>
            </a:r>
            <a:r>
              <a:rPr lang="en-GB" dirty="0"/>
              <a:t>-</a:t>
            </a:r>
          </a:p>
          <a:p>
            <a:r>
              <a:rPr lang="en-GB" dirty="0"/>
              <a:t>Packages: </a:t>
            </a:r>
            <a:r>
              <a:rPr lang="en-GB" dirty="0" err="1"/>
              <a:t>shinyjs</a:t>
            </a:r>
            <a:r>
              <a:rPr lang="en-GB" dirty="0"/>
              <a:t>, </a:t>
            </a:r>
            <a:r>
              <a:rPr lang="en-GB" dirty="0" err="1"/>
              <a:t>shinyBS</a:t>
            </a:r>
            <a:endParaRPr lang="en-GB" dirty="0"/>
          </a:p>
          <a:p>
            <a:r>
              <a:rPr lang="en-GB" dirty="0"/>
              <a:t>Create your own HTML, CSS or JavaScript</a:t>
            </a:r>
          </a:p>
        </p:txBody>
      </p:sp>
    </p:spTree>
    <p:extLst>
      <p:ext uri="{BB962C8B-B14F-4D97-AF65-F5344CB8AC3E}">
        <p14:creationId xmlns:p14="http://schemas.microsoft.com/office/powerpoint/2010/main" val="92347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dataset we are going to use is based on Census data. </a:t>
            </a:r>
          </a:p>
          <a:p>
            <a:r>
              <a:rPr lang="en-GB" dirty="0"/>
              <a:t>It includes standardizes rates on self-rated health for different ethnicities split by age group and SIMD deprivation quintile. </a:t>
            </a:r>
          </a:p>
          <a:p>
            <a:r>
              <a:rPr lang="en-GB" dirty="0"/>
              <a:t>The standardizes rates refer to two measures of self-rated health: poor general health and limiting long-term illness.</a:t>
            </a:r>
          </a:p>
          <a:p>
            <a:r>
              <a:rPr lang="en-GB" dirty="0"/>
              <a:t>Everything calculated, try to do most of your calculations outside Shiny to speed up your app.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https://github.com/ScotPHO/r-pubhealth-workshop/wiki</a:t>
            </a:r>
            <a:r>
              <a:rPr lang="en-GB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E9EDF7-EDD0-49CB-83C8-D96A92A3C0C1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5" name="Rectangle: Rounded Corners 18">
              <a:extLst>
                <a:ext uri="{FF2B5EF4-FFF2-40B4-BE49-F238E27FC236}">
                  <a16:creationId xmlns:a16="http://schemas.microsoft.com/office/drawing/2014/main" id="{30614E74-6363-4F39-9346-BDAA837791A5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6" name="Arrow: Right 19">
              <a:extLst>
                <a:ext uri="{FF2B5EF4-FFF2-40B4-BE49-F238E27FC236}">
                  <a16:creationId xmlns:a16="http://schemas.microsoft.com/office/drawing/2014/main" id="{0FFC939F-DC04-4439-8634-52F391BA91D1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0065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Gallery of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There are many examples of Shiny apps presenting public health </a:t>
            </a:r>
            <a:r>
              <a:rPr lang="en-GB" dirty="0" err="1"/>
              <a:t>data.A</a:t>
            </a:r>
            <a:r>
              <a:rPr lang="en-GB" dirty="0"/>
              <a:t> good place to start looking for examples is the official gallery: </a:t>
            </a:r>
            <a:r>
              <a:rPr lang="en-GB" dirty="0">
                <a:hlinkClick r:id="rId2"/>
              </a:rPr>
              <a:t>https://shiny.rstudio.com/gallery/</a:t>
            </a:r>
            <a:r>
              <a:rPr lang="en-GB" dirty="0"/>
              <a:t> </a:t>
            </a:r>
          </a:p>
          <a:p>
            <a:r>
              <a:rPr lang="en-GB" dirty="0"/>
              <a:t>Socioeconomic inequalities in health in Scotland: </a:t>
            </a:r>
            <a:r>
              <a:rPr lang="en-GB" dirty="0">
                <a:hlinkClick r:id="rId3"/>
              </a:rPr>
              <a:t>https://mirjamallik.shinyapps.io/SIH_ethnicity/</a:t>
            </a:r>
            <a:r>
              <a:rPr lang="en-GB" dirty="0"/>
              <a:t> </a:t>
            </a:r>
          </a:p>
          <a:p>
            <a:r>
              <a:rPr lang="en-GB" dirty="0"/>
              <a:t>ScotPHO profiles tool: </a:t>
            </a:r>
            <a:r>
              <a:rPr lang="en-GB" dirty="0">
                <a:hlinkClick r:id="rId4"/>
              </a:rPr>
              <a:t>https://scotland.shinyapps.io/ScotPHO_profiles_tool/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https://github.com/ScotPHO/scotpho-profiles-tool</a:t>
            </a:r>
            <a:r>
              <a:rPr lang="en-GB" dirty="0"/>
              <a:t> </a:t>
            </a:r>
          </a:p>
          <a:p>
            <a:r>
              <a:rPr lang="en-GB" dirty="0"/>
              <a:t>Scottish burden of disease: </a:t>
            </a:r>
            <a:r>
              <a:rPr lang="en-GB" dirty="0">
                <a:hlinkClick r:id="rId6"/>
              </a:rPr>
              <a:t>https://scotland.shinyapps.io/scotpho-burden-disease/</a:t>
            </a:r>
            <a:r>
              <a:rPr lang="en-GB" dirty="0"/>
              <a:t> </a:t>
            </a:r>
          </a:p>
          <a:p>
            <a:r>
              <a:rPr lang="en-GB" dirty="0"/>
              <a:t>COVID-19 wider impacts on health: </a:t>
            </a:r>
            <a:r>
              <a:rPr lang="en-GB" dirty="0">
                <a:hlinkClick r:id="rId7"/>
              </a:rPr>
              <a:t>https://scotland.shinyapps.io/phs-covid-wider-impact/</a:t>
            </a:r>
            <a:r>
              <a:rPr lang="en-GB" dirty="0"/>
              <a:t> </a:t>
            </a:r>
            <a:r>
              <a:rPr lang="en-GB" dirty="0">
                <a:hlinkClick r:id="rId8"/>
              </a:rPr>
              <a:t>https://github.com/Health-SocialCare-Scotland/covid-wider-impact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8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50D-B4DD-4269-BFFE-FC3840DE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6544-3C37-4805-9152-390F9A45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package that makes interactive websites.</a:t>
            </a:r>
          </a:p>
          <a:p>
            <a:r>
              <a:rPr lang="en-GB" sz="2800" dirty="0"/>
              <a:t>Translates R code into web code: HTML, CSS and JavaScript.</a:t>
            </a:r>
          </a:p>
          <a:p>
            <a:r>
              <a:rPr lang="en-GB" sz="2800" dirty="0"/>
              <a:t>Works well with data.</a:t>
            </a:r>
          </a:p>
        </p:txBody>
      </p:sp>
    </p:spTree>
    <p:extLst>
      <p:ext uri="{BB962C8B-B14F-4D97-AF65-F5344CB8AC3E}">
        <p14:creationId xmlns:p14="http://schemas.microsoft.com/office/powerpoint/2010/main" val="26194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created a list of useful resources to help with Shiny here: </a:t>
            </a:r>
            <a:r>
              <a:rPr lang="en-GB" dirty="0">
                <a:hlinkClick r:id="rId2"/>
              </a:rPr>
              <a:t>https://github.com/ScotPHO/r-pubhealth-workshop/wiki/Useful-resources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50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9D3D-9F98-4BB9-A9BC-1717C442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/>
              <a:t>Why use Shiny?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4128-F60D-4740-81B4-2A3EF620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Price</a:t>
            </a:r>
          </a:p>
          <a:p>
            <a:r>
              <a:rPr lang="en-GB" dirty="0"/>
              <a:t>Flexibility</a:t>
            </a:r>
          </a:p>
          <a:p>
            <a:r>
              <a:rPr lang="en-GB" dirty="0"/>
              <a:t>Potential</a:t>
            </a:r>
          </a:p>
          <a:p>
            <a:r>
              <a:rPr lang="en-GB" dirty="0"/>
              <a:t>Public engagement</a:t>
            </a:r>
          </a:p>
          <a:p>
            <a:r>
              <a:rPr lang="en-GB" dirty="0"/>
              <a:t>Reproducibility and open research</a:t>
            </a:r>
          </a:p>
        </p:txBody>
      </p:sp>
    </p:spTree>
    <p:extLst>
      <p:ext uri="{BB962C8B-B14F-4D97-AF65-F5344CB8AC3E}">
        <p14:creationId xmlns:p14="http://schemas.microsoft.com/office/powerpoint/2010/main" val="3147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69340-C9C3-4821-89C1-A448099B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Shiny?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E5303C-4F3A-4D4C-835C-3C1503CC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EC7258-DE0C-48BC-84C7-16980935F2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Mapping and modelling</a:t>
            </a:r>
          </a:p>
          <a:p>
            <a:r>
              <a:rPr lang="en-GB" dirty="0"/>
              <a:t>Extremely flexible</a:t>
            </a:r>
          </a:p>
          <a:p>
            <a:r>
              <a:rPr lang="en-GB" dirty="0"/>
              <a:t>Develop a new skill 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127B58-FA8D-42C4-BF89-6E3817AAA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CB4A21-46D0-4343-84BD-0AF63F2B8F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Potentially not widely used in your organisation</a:t>
            </a:r>
          </a:p>
          <a:p>
            <a:r>
              <a:rPr lang="en-GB" dirty="0"/>
              <a:t>Easy for public-facing data, not as easy for confidential information</a:t>
            </a:r>
          </a:p>
          <a:p>
            <a:r>
              <a:rPr lang="en-GB" dirty="0"/>
              <a:t>Time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8773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1FFD21-99FE-4C9F-B401-2CF11EC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2F2F2"/>
                </a:solidFill>
              </a:rPr>
              <a:t>Differences from normal R code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E701701-8FF9-4F83-B102-02825D96A3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06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B76CEE-E372-4328-9DAD-7F91D8BC3059}"/>
              </a:ext>
            </a:extLst>
          </p:cNvPr>
          <p:cNvSpPr/>
          <p:nvPr/>
        </p:nvSpPr>
        <p:spPr>
          <a:xfrm>
            <a:off x="5667188" y="1535185"/>
            <a:ext cx="448783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8274-554C-4AB1-90D9-8A002BF5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building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2409D-4C04-4253-AA77-A41E96FDE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976" y="2060575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User Interface</a:t>
            </a:r>
          </a:p>
          <a:p>
            <a:r>
              <a:rPr lang="en-GB" sz="2000" dirty="0" err="1"/>
              <a:t>ui.R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`*Input(</a:t>
            </a:r>
            <a:r>
              <a:rPr lang="en-GB" sz="1800" dirty="0" err="1">
                <a:latin typeface="Consolas" panose="020B0609020204030204" pitchFamily="49" charset="0"/>
              </a:rPr>
              <a:t>inputId</a:t>
            </a:r>
            <a:r>
              <a:rPr lang="en-GB" sz="1800" dirty="0">
                <a:latin typeface="Consolas" panose="020B0609020204030204" pitchFamily="49" charset="0"/>
              </a:rPr>
              <a:t> = "a")` </a:t>
            </a:r>
            <a:r>
              <a:rPr lang="en-GB" sz="1800" dirty="0"/>
              <a:t>- passes input "a" to server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… layout/structure of </a:t>
            </a:r>
            <a:r>
              <a:rPr lang="en-GB" sz="1800" dirty="0" err="1"/>
              <a:t>ui</a:t>
            </a:r>
            <a:r>
              <a:rPr lang="en-GB" sz="1800" dirty="0"/>
              <a:t> …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`*Output(</a:t>
            </a:r>
            <a:r>
              <a:rPr lang="en-GB" sz="1800" dirty="0" err="1">
                <a:latin typeface="Consolas" panose="020B0609020204030204" pitchFamily="49" charset="0"/>
              </a:rPr>
              <a:t>outputId</a:t>
            </a:r>
            <a:r>
              <a:rPr lang="en-GB" sz="1800" dirty="0">
                <a:latin typeface="Consolas" panose="020B0609020204030204" pitchFamily="49" charset="0"/>
              </a:rPr>
              <a:t> = "b")` </a:t>
            </a:r>
            <a:r>
              <a:rPr lang="en-GB" sz="1800" dirty="0"/>
              <a:t>- gets output "b" from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24AA9-54FC-4335-BF18-E665AC8C0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2273" y="2056092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server</a:t>
            </a:r>
          </a:p>
          <a:p>
            <a:r>
              <a:rPr lang="en-GB" sz="2000" dirty="0" err="1"/>
              <a:t>server.R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input$a</a:t>
            </a:r>
            <a:r>
              <a:rPr lang="en-GB" sz="1800" dirty="0"/>
              <a:t>` - gets input "a" from </a:t>
            </a:r>
            <a:r>
              <a:rPr lang="en-GB" sz="1800" dirty="0" err="1"/>
              <a:t>ui</a:t>
            </a:r>
            <a:r>
              <a:rPr lang="en-GB" sz="1800" dirty="0"/>
              <a:t/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… R code processes …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output$b</a:t>
            </a:r>
            <a:r>
              <a:rPr lang="en-GB" sz="1800" dirty="0"/>
              <a:t> &lt;- render*(...)` - passes output "b" to </a:t>
            </a:r>
            <a:r>
              <a:rPr lang="en-GB" sz="1800" dirty="0" err="1"/>
              <a:t>ui</a:t>
            </a:r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57F88E6-0775-4EF2-9DA9-5198EB5D2E24}"/>
              </a:ext>
            </a:extLst>
          </p:cNvPr>
          <p:cNvSpPr txBox="1">
            <a:spLocks/>
          </p:cNvSpPr>
          <p:nvPr/>
        </p:nvSpPr>
        <p:spPr>
          <a:xfrm>
            <a:off x="7663502" y="1331118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649AFA-86F1-4908-9BB3-07E39B47A80F}"/>
              </a:ext>
            </a:extLst>
          </p:cNvPr>
          <p:cNvSpPr/>
          <p:nvPr/>
        </p:nvSpPr>
        <p:spPr>
          <a:xfrm rot="5400000">
            <a:off x="5682855" y="4105901"/>
            <a:ext cx="645192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27B1F4-9D87-4B2F-9B4C-BC380E414F0D}"/>
              </a:ext>
            </a:extLst>
          </p:cNvPr>
          <p:cNvCxnSpPr>
            <a:cxnSpLocks/>
          </p:cNvCxnSpPr>
          <p:nvPr/>
        </p:nvCxnSpPr>
        <p:spPr>
          <a:xfrm>
            <a:off x="5662882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857DFA-3423-41DF-B958-CB46B56F6651}"/>
              </a:ext>
            </a:extLst>
          </p:cNvPr>
          <p:cNvSpPr/>
          <p:nvPr/>
        </p:nvSpPr>
        <p:spPr>
          <a:xfrm rot="10800000">
            <a:off x="5402510" y="4925057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139A6C-4B5C-4F51-A559-F1316505D40D}"/>
              </a:ext>
            </a:extLst>
          </p:cNvPr>
          <p:cNvSpPr/>
          <p:nvPr/>
        </p:nvSpPr>
        <p:spPr>
          <a:xfrm>
            <a:off x="5402510" y="3286746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72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DF12AF-584C-4FD0-A180-DED341F636AB}"/>
              </a:ext>
            </a:extLst>
          </p:cNvPr>
          <p:cNvSpPr/>
          <p:nvPr/>
        </p:nvSpPr>
        <p:spPr>
          <a:xfrm>
            <a:off x="5911908" y="1543574"/>
            <a:ext cx="473977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9391-B8AF-42EC-BB22-E295C377A4BE}"/>
              </a:ext>
            </a:extLst>
          </p:cNvPr>
          <p:cNvCxnSpPr>
            <a:cxnSpLocks/>
          </p:cNvCxnSpPr>
          <p:nvPr/>
        </p:nvCxnSpPr>
        <p:spPr>
          <a:xfrm>
            <a:off x="5911908" y="1543574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97B9B31-A9D2-4086-B84C-25299E47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Input functions -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843AF7-3348-49B7-BC25-DDAF65E81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8EF4A4-6AA2-4488-98F2-CE98384B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/>
          <a:lstStyle/>
          <a:p>
            <a:r>
              <a:rPr lang="en-GB" dirty="0" err="1"/>
              <a:t>textInput</a:t>
            </a:r>
            <a:r>
              <a:rPr lang="en-GB" dirty="0"/>
              <a:t>()</a:t>
            </a:r>
          </a:p>
          <a:p>
            <a:endParaRPr lang="en-GB" sz="1100" dirty="0"/>
          </a:p>
          <a:p>
            <a:r>
              <a:rPr lang="en-GB" dirty="0" err="1"/>
              <a:t>checkboxInput</a:t>
            </a:r>
            <a:r>
              <a:rPr lang="en-GB" dirty="0"/>
              <a:t>()</a:t>
            </a:r>
          </a:p>
          <a:p>
            <a:endParaRPr lang="en-GB" sz="800" dirty="0"/>
          </a:p>
          <a:p>
            <a:r>
              <a:rPr lang="en-GB" dirty="0" err="1"/>
              <a:t>numericInput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 err="1"/>
              <a:t>radioButtons</a:t>
            </a:r>
            <a:r>
              <a:rPr lang="en-GB" dirty="0"/>
              <a:t>()</a:t>
            </a:r>
          </a:p>
          <a:p>
            <a:endParaRPr lang="en-GB" sz="1100" dirty="0"/>
          </a:p>
          <a:p>
            <a:r>
              <a:rPr lang="en-GB" dirty="0" err="1"/>
              <a:t>selectInput</a:t>
            </a:r>
            <a:r>
              <a:rPr lang="en-GB" dirty="0"/>
              <a:t>()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146CAC-9BAD-4FC8-828C-741F586D6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4895" y="1905000"/>
            <a:ext cx="4396339" cy="576262"/>
          </a:xfrm>
        </p:spPr>
        <p:txBody>
          <a:bodyPr/>
          <a:lstStyle/>
          <a:p>
            <a:r>
              <a:rPr lang="en-GB" dirty="0" err="1"/>
              <a:t>input$id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D16368-9B4F-4793-9490-4346AD742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4895" y="2514600"/>
            <a:ext cx="4396339" cy="3741738"/>
          </a:xfrm>
        </p:spPr>
        <p:txBody>
          <a:bodyPr/>
          <a:lstStyle/>
          <a:p>
            <a:r>
              <a:rPr lang="en-GB" dirty="0"/>
              <a:t>String</a:t>
            </a:r>
          </a:p>
          <a:p>
            <a:endParaRPr lang="en-GB" sz="700" dirty="0"/>
          </a:p>
          <a:p>
            <a:r>
              <a:rPr lang="en-GB" dirty="0"/>
              <a:t>Logical</a:t>
            </a:r>
          </a:p>
          <a:p>
            <a:endParaRPr lang="en-GB" sz="1100" dirty="0"/>
          </a:p>
          <a:p>
            <a:r>
              <a:rPr lang="en-GB" dirty="0"/>
              <a:t>Numeric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String – chosen option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5FF0AC-163C-43B5-9462-939A052DE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20" b="2954"/>
          <a:stretch/>
        </p:blipFill>
        <p:spPr>
          <a:xfrm>
            <a:off x="3732645" y="2307431"/>
            <a:ext cx="1968499" cy="3636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EAE190-FB45-4863-AE38-D7FAA778F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48"/>
          <a:stretch/>
        </p:blipFill>
        <p:spPr>
          <a:xfrm>
            <a:off x="3732645" y="3791110"/>
            <a:ext cx="1968499" cy="2355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72ADB2-F862-478B-B1E2-F5E1CB264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38"/>
          <a:stretch/>
        </p:blipFill>
        <p:spPr>
          <a:xfrm>
            <a:off x="3732645" y="2307431"/>
            <a:ext cx="1968499" cy="724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5554B4-29C6-4F3C-B127-46864988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6" b="73641"/>
          <a:stretch/>
        </p:blipFill>
        <p:spPr>
          <a:xfrm>
            <a:off x="3732644" y="3245230"/>
            <a:ext cx="1968499" cy="34426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18BC547-D7F0-4A67-9DF7-9119EA441990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11377E-5036-40A1-9AA7-3E617AE58468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9BF0F52-51F8-4471-A249-4C71504B9BD6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820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5F1848-85D0-483E-8490-D3ED75B1FC3B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AE4CB-4345-4F3E-8596-62C0832CA86B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output$x</a:t>
            </a:r>
            <a:r>
              <a:rPr lang="en-GB" dirty="0"/>
              <a:t> &lt;- </a:t>
            </a:r>
            <a:r>
              <a:rPr lang="en-GB" dirty="0" err="1"/>
              <a:t>renderText</a:t>
            </a:r>
            <a:r>
              <a:rPr lang="en-GB" dirty="0"/>
              <a:t>()</a:t>
            </a:r>
          </a:p>
          <a:p>
            <a:r>
              <a:rPr lang="en-GB" dirty="0" err="1"/>
              <a:t>output$y</a:t>
            </a:r>
            <a:r>
              <a:rPr lang="en-GB" dirty="0"/>
              <a:t> &lt;- </a:t>
            </a:r>
            <a:r>
              <a:rPr lang="en-GB" dirty="0" err="1"/>
              <a:t>renderPlot</a:t>
            </a:r>
            <a:r>
              <a:rPr lang="en-GB" dirty="0"/>
              <a:t>()</a:t>
            </a:r>
          </a:p>
          <a:p>
            <a:r>
              <a:rPr lang="en-GB" dirty="0" err="1"/>
              <a:t>output$z</a:t>
            </a:r>
            <a:r>
              <a:rPr lang="en-GB" dirty="0"/>
              <a:t> &lt;- </a:t>
            </a:r>
            <a:r>
              <a:rPr lang="en-GB" dirty="0" err="1"/>
              <a:t>renderDataTable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textOutput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'x')</a:t>
            </a:r>
          </a:p>
          <a:p>
            <a:r>
              <a:rPr lang="en-GB" dirty="0" err="1"/>
              <a:t>plotOutput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'y')</a:t>
            </a:r>
          </a:p>
          <a:p>
            <a:r>
              <a:rPr lang="en-GB" dirty="0" err="1"/>
              <a:t>dataTableOutput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'z')</a:t>
            </a:r>
          </a:p>
        </p:txBody>
      </p:sp>
    </p:spTree>
    <p:extLst>
      <p:ext uri="{BB962C8B-B14F-4D97-AF65-F5344CB8AC3E}">
        <p14:creationId xmlns:p14="http://schemas.microsoft.com/office/powerpoint/2010/main" val="63578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9D5B7E-6B75-43A0-80F1-55C6306451A8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86C28A-EB30-4A7D-9E5E-F61C7436C879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')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C7C5AA-30D7-42E7-A0D5-59A43D4D82C3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6062D3-B03C-47FF-8C94-F9985D041C71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D0E98BA-5C81-4A1C-8404-3385F29DC584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4757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AC046D158EE4DB937DA9A56D27D1C" ma:contentTypeVersion="13" ma:contentTypeDescription="Create a new document." ma:contentTypeScope="" ma:versionID="fd7b4cd796765eb0512b0d3f9b157731">
  <xsd:schema xmlns:xsd="http://www.w3.org/2001/XMLSchema" xmlns:xs="http://www.w3.org/2001/XMLSchema" xmlns:p="http://schemas.microsoft.com/office/2006/metadata/properties" xmlns:ns3="b24ac480-a0b1-4388-a6cd-cfb001cdf6c7" xmlns:ns4="e7d8f92c-3952-4b7d-acc4-88cf8f2f7888" targetNamespace="http://schemas.microsoft.com/office/2006/metadata/properties" ma:root="true" ma:fieldsID="a829824c4f8f29374fca99920572b7bd" ns3:_="" ns4:_="">
    <xsd:import namespace="b24ac480-a0b1-4388-a6cd-cfb001cdf6c7"/>
    <xsd:import namespace="e7d8f92c-3952-4b7d-acc4-88cf8f2f7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ac480-a0b1-4388-a6cd-cfb001cdf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f92c-3952-4b7d-acc4-88cf8f2f7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C55DB6-FC53-4A73-82F9-76DF9E4F0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ac480-a0b1-4388-a6cd-cfb001cdf6c7"/>
    <ds:schemaRef ds:uri="e7d8f92c-3952-4b7d-acc4-88cf8f2f7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A845A-2E2B-48C8-9A01-4445D4EAB3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B1F7E6-706A-4BB7-B2E4-66E62B47D47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7d8f92c-3952-4b7d-acc4-88cf8f2f7888"/>
    <ds:schemaRef ds:uri="http://purl.org/dc/terms/"/>
    <ds:schemaRef ds:uri="b24ac480-a0b1-4388-a6cd-cfb001cdf6c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756</Words>
  <Application>Microsoft Office PowerPoint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Consolas</vt:lpstr>
      <vt:lpstr>Wingdings</vt:lpstr>
      <vt:lpstr>Wingdings 3</vt:lpstr>
      <vt:lpstr>Ion</vt:lpstr>
      <vt:lpstr>Using a Shiny App in Public Health research</vt:lpstr>
      <vt:lpstr>What is Shiny?</vt:lpstr>
      <vt:lpstr>Why use Shiny?</vt:lpstr>
      <vt:lpstr>Why use Shiny?</vt:lpstr>
      <vt:lpstr>Differences from normal R code</vt:lpstr>
      <vt:lpstr>The key building blocks</vt:lpstr>
      <vt:lpstr>Input functions - examples</vt:lpstr>
      <vt:lpstr>Output functions - examples</vt:lpstr>
      <vt:lpstr>Output functions - examples</vt:lpstr>
      <vt:lpstr>Passing and processing</vt:lpstr>
      <vt:lpstr>Multiple inputs</vt:lpstr>
      <vt:lpstr>PowerPoint Presentation</vt:lpstr>
      <vt:lpstr>The reactive() element</vt:lpstr>
      <vt:lpstr>How this translates into “action”?</vt:lpstr>
      <vt:lpstr>How to publish an app</vt:lpstr>
      <vt:lpstr>There is more than code to Shiny</vt:lpstr>
      <vt:lpstr>Add-ons/customization</vt:lpstr>
      <vt:lpstr>Exercises</vt:lpstr>
      <vt:lpstr>Gallery of apps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Shiny App in Public Health research</dc:title>
  <dc:creator>Andrew Baxter</dc:creator>
  <cp:lastModifiedBy>jamiev01@nss.scot.nhs.uk</cp:lastModifiedBy>
  <cp:revision>13</cp:revision>
  <dcterms:created xsi:type="dcterms:W3CDTF">2020-05-01T08:59:01Z</dcterms:created>
  <dcterms:modified xsi:type="dcterms:W3CDTF">2020-05-20T09:58:20Z</dcterms:modified>
</cp:coreProperties>
</file>