
<file path=[Content_Types].xml><?xml version="1.0" encoding="utf-8"?>
<Types xmlns="http://schemas.openxmlformats.org/package/2006/content-types">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1ea071d6b6_0_4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1ea071d6b6_0_4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1ea071d6b6_0_5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1ea071d6b6_0_5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1ea071d6b6_0_4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1ea071d6b6_0_4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1ea071d6b6_0_4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1ea071d6b6_0_4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1ea071d6b6_0_4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1ea071d6b6_0_4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21ea071d6b6_0_4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21ea071d6b6_0_4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1ea071d6b6_0_4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1ea071d6b6_0_4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1ea071d6b6_0_4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1ea071d6b6_0_4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1ea071d6b6_0_4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1ea071d6b6_0_4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1ea071d6b6_0_4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1ea071d6b6_0_4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1ea071d6b6_0_4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1ea071d6b6_0_4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1ea071d6b6_0_4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1ea071d6b6_0_4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1ea071d6b6_0_4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1ea071d6b6_0_4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8.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6.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slide" Target="/ppt/slides/slide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9.gi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13.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slide" Target="/ppt/slides/slide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11.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hyperlink" Target="https://www.sciencedirect.com/topics/computer-science/generative-adversarial-networks" TargetMode="External"/><Relationship Id="rId4" Type="http://schemas.openxmlformats.org/officeDocument/2006/relationships/hyperlink" Target="https://www.sciencedirect.com/science/article/abs/pii/S0031320321002855#:~:text=the%20Generative%20Adversarial%20Networks%2C%20were%20designed%20to%20cope%20with%20continuous%20information%20(image)%20instead%20of%20discrete%20data%20(text)"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2891975" y="1956150"/>
            <a:ext cx="48144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t>Name Generator</a:t>
            </a:r>
            <a:r>
              <a:rPr lang="en" sz="2800"/>
              <a:t> </a:t>
            </a:r>
            <a:r>
              <a:rPr lang="en" sz="800"/>
              <a:t>(presentation-2)</a:t>
            </a:r>
            <a:endParaRPr sz="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2"/>
          <p:cNvSpPr txBox="1"/>
          <p:nvPr/>
        </p:nvSpPr>
        <p:spPr>
          <a:xfrm>
            <a:off x="3549200" y="192250"/>
            <a:ext cx="29316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t>LSTM Networks</a:t>
            </a:r>
            <a:endParaRPr b="1" sz="1600"/>
          </a:p>
        </p:txBody>
      </p:sp>
      <p:pic>
        <p:nvPicPr>
          <p:cNvPr id="121" name="Google Shape;121;p22"/>
          <p:cNvPicPr preferRelativeResize="0"/>
          <p:nvPr/>
        </p:nvPicPr>
        <p:blipFill>
          <a:blip r:embed="rId3">
            <a:alphaModFix/>
          </a:blip>
          <a:stretch>
            <a:fillRect/>
          </a:stretch>
        </p:blipFill>
        <p:spPr>
          <a:xfrm>
            <a:off x="324900" y="725625"/>
            <a:ext cx="4247099" cy="2784875"/>
          </a:xfrm>
          <a:prstGeom prst="rect">
            <a:avLst/>
          </a:prstGeom>
          <a:noFill/>
          <a:ln>
            <a:noFill/>
          </a:ln>
        </p:spPr>
      </p:pic>
      <p:sp>
        <p:nvSpPr>
          <p:cNvPr id="122" name="Google Shape;122;p22"/>
          <p:cNvSpPr txBox="1"/>
          <p:nvPr/>
        </p:nvSpPr>
        <p:spPr>
          <a:xfrm>
            <a:off x="2758225" y="3777950"/>
            <a:ext cx="4814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Easy to use thanks to PyTorch Framework</a:t>
            </a:r>
            <a:endParaRPr/>
          </a:p>
        </p:txBody>
      </p:sp>
      <p:pic>
        <p:nvPicPr>
          <p:cNvPr id="123" name="Google Shape;123;p22"/>
          <p:cNvPicPr preferRelativeResize="0"/>
          <p:nvPr/>
        </p:nvPicPr>
        <p:blipFill>
          <a:blip r:embed="rId4">
            <a:alphaModFix/>
          </a:blip>
          <a:stretch>
            <a:fillRect/>
          </a:stretch>
        </p:blipFill>
        <p:spPr>
          <a:xfrm>
            <a:off x="1349300" y="4445602"/>
            <a:ext cx="6928654" cy="400200"/>
          </a:xfrm>
          <a:prstGeom prst="rect">
            <a:avLst/>
          </a:prstGeom>
          <a:noFill/>
          <a:ln>
            <a:noFill/>
          </a:ln>
        </p:spPr>
      </p:pic>
      <p:sp>
        <p:nvSpPr>
          <p:cNvPr id="124" name="Google Shape;124;p22"/>
          <p:cNvSpPr txBox="1"/>
          <p:nvPr/>
        </p:nvSpPr>
        <p:spPr>
          <a:xfrm>
            <a:off x="5123650" y="1136725"/>
            <a:ext cx="3920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Predicts next character of a name based on current character value</a:t>
            </a:r>
            <a:endParaRPr/>
          </a:p>
        </p:txBody>
      </p:sp>
      <p:sp>
        <p:nvSpPr>
          <p:cNvPr id="125" name="Google Shape;125;p22"/>
          <p:cNvSpPr txBox="1"/>
          <p:nvPr/>
        </p:nvSpPr>
        <p:spPr>
          <a:xfrm>
            <a:off x="5508125" y="2039425"/>
            <a:ext cx="3652500" cy="98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J e  _       _ </a:t>
            </a:r>
            <a:endParaRPr/>
          </a:p>
          <a:p>
            <a:pPr indent="0" lvl="0" marL="0" rtl="0" algn="l">
              <a:spcBef>
                <a:spcPts val="0"/>
              </a:spcBef>
              <a:spcAft>
                <a:spcPts val="0"/>
              </a:spcAft>
              <a:buNone/>
            </a:pPr>
            <a:r>
              <a:rPr lang="en"/>
              <a:t>     (27) (27) ← </a:t>
            </a:r>
            <a:r>
              <a:rPr lang="en" sz="1000"/>
              <a:t>alphabets + “.”</a:t>
            </a:r>
            <a:endParaRPr sz="1000"/>
          </a:p>
          <a:p>
            <a:pPr indent="0" lvl="0" marL="0" rtl="0" algn="l">
              <a:spcBef>
                <a:spcPts val="0"/>
              </a:spcBef>
              <a:spcAft>
                <a:spcPts val="0"/>
              </a:spcAft>
              <a:buNone/>
            </a:pPr>
            <a:r>
              <a:rPr lang="en"/>
              <a:t>	e   l ← </a:t>
            </a:r>
            <a:r>
              <a:rPr lang="en" sz="1000"/>
              <a:t>most probable characters according to</a:t>
            </a:r>
            <a:endParaRPr sz="1000"/>
          </a:p>
          <a:p>
            <a:pPr indent="457200" lvl="0" marL="1828800" rtl="0" algn="l">
              <a:spcBef>
                <a:spcPts val="0"/>
              </a:spcBef>
              <a:spcAft>
                <a:spcPts val="0"/>
              </a:spcAft>
              <a:buNone/>
            </a:pPr>
            <a:r>
              <a:rPr lang="en" sz="1000"/>
              <a:t>LSTM Model</a:t>
            </a:r>
            <a:endParaRPr sz="1000"/>
          </a:p>
        </p:txBody>
      </p:sp>
      <p:sp>
        <p:nvSpPr>
          <p:cNvPr id="126" name="Google Shape;126;p22"/>
          <p:cNvSpPr/>
          <p:nvPr/>
        </p:nvSpPr>
        <p:spPr>
          <a:xfrm>
            <a:off x="1278322" y="959661"/>
            <a:ext cx="617450" cy="1521100"/>
          </a:xfrm>
          <a:custGeom>
            <a:rect b="b" l="l" r="r" t="t"/>
            <a:pathLst>
              <a:path extrusionOk="0" h="60844" w="24698">
                <a:moveTo>
                  <a:pt x="5035" y="397"/>
                </a:moveTo>
                <a:cubicBezTo>
                  <a:pt x="7941" y="397"/>
                  <a:pt x="11496" y="-796"/>
                  <a:pt x="13728" y="1065"/>
                </a:cubicBezTo>
                <a:cubicBezTo>
                  <a:pt x="24587" y="10116"/>
                  <a:pt x="24092" y="28052"/>
                  <a:pt x="24092" y="42188"/>
                </a:cubicBezTo>
                <a:cubicBezTo>
                  <a:pt x="24092" y="48439"/>
                  <a:pt x="26516" y="59221"/>
                  <a:pt x="20414" y="60576"/>
                </a:cubicBezTo>
                <a:cubicBezTo>
                  <a:pt x="12236" y="62391"/>
                  <a:pt x="3175" y="52371"/>
                  <a:pt x="1357" y="44194"/>
                </a:cubicBezTo>
                <a:cubicBezTo>
                  <a:pt x="-1854" y="29753"/>
                  <a:pt x="1364" y="14097"/>
                  <a:pt x="6038" y="62"/>
                </a:cubicBezTo>
              </a:path>
            </a:pathLst>
          </a:custGeom>
          <a:noFill/>
          <a:ln cap="flat" cmpd="sng" w="9525">
            <a:solidFill>
              <a:schemeClr val="dk2"/>
            </a:solidFill>
            <a:prstDash val="solid"/>
            <a:round/>
            <a:headEnd len="med" w="med" type="none"/>
            <a:tailEnd len="med" w="med" type="none"/>
          </a:ln>
        </p:spPr>
      </p:sp>
      <p:sp>
        <p:nvSpPr>
          <p:cNvPr id="127" name="Google Shape;127;p22"/>
          <p:cNvSpPr/>
          <p:nvPr/>
        </p:nvSpPr>
        <p:spPr>
          <a:xfrm>
            <a:off x="2332407" y="952850"/>
            <a:ext cx="510075" cy="443550"/>
          </a:xfrm>
          <a:custGeom>
            <a:rect b="b" l="l" r="r" t="t"/>
            <a:pathLst>
              <a:path extrusionOk="0" h="17742" w="20403">
                <a:moveTo>
                  <a:pt x="2323" y="2675"/>
                </a:moveTo>
                <a:cubicBezTo>
                  <a:pt x="223" y="5474"/>
                  <a:pt x="-649" y="9790"/>
                  <a:pt x="651" y="13039"/>
                </a:cubicBezTo>
                <a:cubicBezTo>
                  <a:pt x="2659" y="18058"/>
                  <a:pt x="12876" y="19202"/>
                  <a:pt x="16699" y="15379"/>
                </a:cubicBezTo>
                <a:cubicBezTo>
                  <a:pt x="19167" y="12911"/>
                  <a:pt x="21645" y="8253"/>
                  <a:pt x="19708" y="5349"/>
                </a:cubicBezTo>
                <a:cubicBezTo>
                  <a:pt x="17044" y="1355"/>
                  <a:pt x="11136" y="0"/>
                  <a:pt x="6335" y="0"/>
                </a:cubicBezTo>
                <a:cubicBezTo>
                  <a:pt x="5283" y="0"/>
                  <a:pt x="3660" y="620"/>
                  <a:pt x="3660" y="1672"/>
                </a:cubicBezTo>
              </a:path>
            </a:pathLst>
          </a:custGeom>
          <a:noFill/>
          <a:ln cap="flat" cmpd="sng" w="9525">
            <a:solidFill>
              <a:schemeClr val="dk2"/>
            </a:solidFill>
            <a:prstDash val="solid"/>
            <a:round/>
            <a:headEnd len="med" w="med" type="none"/>
            <a:tailEnd len="med" w="med" type="none"/>
          </a:ln>
        </p:spPr>
      </p:sp>
      <p:sp>
        <p:nvSpPr>
          <p:cNvPr id="128" name="Google Shape;128;p22"/>
          <p:cNvSpPr/>
          <p:nvPr/>
        </p:nvSpPr>
        <p:spPr>
          <a:xfrm>
            <a:off x="1936179" y="1352369"/>
            <a:ext cx="819150" cy="1079725"/>
          </a:xfrm>
          <a:custGeom>
            <a:rect b="b" l="l" r="r" t="t"/>
            <a:pathLst>
              <a:path extrusionOk="0" h="43189" w="32766">
                <a:moveTo>
                  <a:pt x="6136" y="4413"/>
                </a:moveTo>
                <a:cubicBezTo>
                  <a:pt x="10446" y="3695"/>
                  <a:pt x="14865" y="3794"/>
                  <a:pt x="19175" y="3076"/>
                </a:cubicBezTo>
                <a:cubicBezTo>
                  <a:pt x="22776" y="2476"/>
                  <a:pt x="27070" y="-1601"/>
                  <a:pt x="29874" y="736"/>
                </a:cubicBezTo>
                <a:cubicBezTo>
                  <a:pt x="34517" y="4606"/>
                  <a:pt x="32296" y="12793"/>
                  <a:pt x="31545" y="18790"/>
                </a:cubicBezTo>
                <a:cubicBezTo>
                  <a:pt x="30624" y="26142"/>
                  <a:pt x="32104" y="35282"/>
                  <a:pt x="26865" y="40521"/>
                </a:cubicBezTo>
                <a:cubicBezTo>
                  <a:pt x="20921" y="46465"/>
                  <a:pt x="6632" y="41467"/>
                  <a:pt x="2459" y="34169"/>
                </a:cubicBezTo>
                <a:cubicBezTo>
                  <a:pt x="-2521" y="25459"/>
                  <a:pt x="461" y="10309"/>
                  <a:pt x="8811" y="4748"/>
                </a:cubicBezTo>
              </a:path>
            </a:pathLst>
          </a:custGeom>
          <a:noFill/>
          <a:ln cap="flat" cmpd="sng" w="9525">
            <a:solidFill>
              <a:schemeClr val="dk2"/>
            </a:solidFill>
            <a:prstDash val="solid"/>
            <a:round/>
            <a:headEnd len="med" w="med" type="none"/>
            <a:tailEnd len="med" w="med" type="none"/>
          </a:ln>
        </p:spPr>
      </p:sp>
      <p:sp>
        <p:nvSpPr>
          <p:cNvPr id="129" name="Google Shape;129;p22"/>
          <p:cNvSpPr/>
          <p:nvPr/>
        </p:nvSpPr>
        <p:spPr>
          <a:xfrm>
            <a:off x="2755745" y="1337325"/>
            <a:ext cx="920400" cy="1249750"/>
          </a:xfrm>
          <a:custGeom>
            <a:rect b="b" l="l" r="r" t="t"/>
            <a:pathLst>
              <a:path extrusionOk="0" h="49990" w="36816">
                <a:moveTo>
                  <a:pt x="30524" y="335"/>
                </a:moveTo>
                <a:cubicBezTo>
                  <a:pt x="23539" y="335"/>
                  <a:pt x="17198" y="6351"/>
                  <a:pt x="13139" y="12036"/>
                </a:cubicBezTo>
                <a:cubicBezTo>
                  <a:pt x="8174" y="18989"/>
                  <a:pt x="1159" y="25624"/>
                  <a:pt x="100" y="34102"/>
                </a:cubicBezTo>
                <a:cubicBezTo>
                  <a:pt x="-702" y="40522"/>
                  <a:pt x="6862" y="46911"/>
                  <a:pt x="13139" y="48478"/>
                </a:cubicBezTo>
                <a:cubicBezTo>
                  <a:pt x="18333" y="49775"/>
                  <a:pt x="25122" y="51295"/>
                  <a:pt x="29187" y="47810"/>
                </a:cubicBezTo>
                <a:cubicBezTo>
                  <a:pt x="35452" y="42440"/>
                  <a:pt x="35042" y="32241"/>
                  <a:pt x="36208" y="24072"/>
                </a:cubicBezTo>
                <a:cubicBezTo>
                  <a:pt x="37385" y="15828"/>
                  <a:pt x="37420" y="2638"/>
                  <a:pt x="29521" y="0"/>
                </a:cubicBezTo>
              </a:path>
            </a:pathLst>
          </a:custGeom>
          <a:noFill/>
          <a:ln cap="flat" cmpd="sng" w="9525">
            <a:solidFill>
              <a:schemeClr val="dk2"/>
            </a:solidFill>
            <a:prstDash val="solid"/>
            <a:round/>
            <a:headEnd len="med" w="med" type="none"/>
            <a:tailEnd len="med" w="med" type="none"/>
          </a:ln>
        </p:spPr>
      </p:sp>
      <p:sp>
        <p:nvSpPr>
          <p:cNvPr id="130" name="Google Shape;130;p22"/>
          <p:cNvSpPr txBox="1"/>
          <p:nvPr/>
        </p:nvSpPr>
        <p:spPr>
          <a:xfrm>
            <a:off x="975376" y="651850"/>
            <a:ext cx="9204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800"/>
              <a:t>remove</a:t>
            </a:r>
            <a:r>
              <a:rPr b="1" lang="en" sz="800"/>
              <a:t> gate</a:t>
            </a:r>
            <a:endParaRPr b="1" sz="800"/>
          </a:p>
        </p:txBody>
      </p:sp>
      <p:sp>
        <p:nvSpPr>
          <p:cNvPr id="131" name="Google Shape;131;p22"/>
          <p:cNvSpPr txBox="1"/>
          <p:nvPr/>
        </p:nvSpPr>
        <p:spPr>
          <a:xfrm>
            <a:off x="2188851" y="651850"/>
            <a:ext cx="9204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t>add</a:t>
            </a:r>
            <a:r>
              <a:rPr lang="en" sz="800"/>
              <a:t> gate</a:t>
            </a:r>
            <a:endParaRPr sz="800"/>
          </a:p>
        </p:txBody>
      </p:sp>
      <p:sp>
        <p:nvSpPr>
          <p:cNvPr id="132" name="Google Shape;132;p22"/>
          <p:cNvSpPr txBox="1"/>
          <p:nvPr/>
        </p:nvSpPr>
        <p:spPr>
          <a:xfrm>
            <a:off x="3402776" y="2417850"/>
            <a:ext cx="9204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t>Recurrent Part</a:t>
            </a:r>
            <a:endParaRPr sz="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3"/>
          <p:cNvSpPr txBox="1"/>
          <p:nvPr/>
        </p:nvSpPr>
        <p:spPr>
          <a:xfrm>
            <a:off x="3106200" y="192250"/>
            <a:ext cx="29316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t>How I used</a:t>
            </a:r>
            <a:r>
              <a:rPr b="1" lang="en" sz="1600"/>
              <a:t> LSTM Networks</a:t>
            </a:r>
            <a:endParaRPr b="1" sz="1600"/>
          </a:p>
        </p:txBody>
      </p:sp>
      <p:sp>
        <p:nvSpPr>
          <p:cNvPr id="138" name="Google Shape;138;p23"/>
          <p:cNvSpPr txBox="1"/>
          <p:nvPr/>
        </p:nvSpPr>
        <p:spPr>
          <a:xfrm>
            <a:off x="1170175" y="1161800"/>
            <a:ext cx="6318900" cy="2339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AutoNum type="arabicParenR"/>
            </a:pPr>
            <a:r>
              <a:rPr lang="en"/>
              <a:t>Only used First names for basic model</a:t>
            </a:r>
            <a:endParaRPr/>
          </a:p>
          <a:p>
            <a:pPr indent="-317500" lvl="0" marL="457200" rtl="0" algn="l">
              <a:spcBef>
                <a:spcPts val="0"/>
              </a:spcBef>
              <a:spcAft>
                <a:spcPts val="0"/>
              </a:spcAft>
              <a:buSzPts val="1400"/>
              <a:buAutoNum type="arabicParenR"/>
            </a:pPr>
            <a:r>
              <a:rPr lang="en"/>
              <a:t>Preprocessed names using custom lowercase ascii id</a:t>
            </a:r>
            <a:endParaRPr/>
          </a:p>
          <a:p>
            <a:pPr indent="-317500" lvl="0" marL="457200" rtl="0" algn="l">
              <a:spcBef>
                <a:spcPts val="0"/>
              </a:spcBef>
              <a:spcAft>
                <a:spcPts val="0"/>
              </a:spcAft>
              <a:buSzPts val="1400"/>
              <a:buAutoNum type="arabicParenR"/>
            </a:pPr>
            <a:r>
              <a:rPr lang="en"/>
              <a:t>Created train data loader based on name </a:t>
            </a:r>
            <a:r>
              <a:rPr lang="en"/>
              <a:t>occurrence</a:t>
            </a:r>
            <a:r>
              <a:rPr lang="en"/>
              <a:t> proportion</a:t>
            </a:r>
            <a:endParaRPr/>
          </a:p>
          <a:p>
            <a:pPr indent="-317500" lvl="0" marL="457200" rtl="0" algn="l">
              <a:spcBef>
                <a:spcPts val="0"/>
              </a:spcBef>
              <a:spcAft>
                <a:spcPts val="0"/>
              </a:spcAft>
              <a:buSzPts val="1400"/>
              <a:buAutoNum type="arabicParenR"/>
            </a:pPr>
            <a:r>
              <a:rPr lang="en"/>
              <a:t>Created Model with LSTM, FC, ReLU, FC Architecture</a:t>
            </a:r>
            <a:endParaRPr/>
          </a:p>
          <a:p>
            <a:pPr indent="-317500" lvl="0" marL="457200" rtl="0" algn="l">
              <a:spcBef>
                <a:spcPts val="0"/>
              </a:spcBef>
              <a:spcAft>
                <a:spcPts val="0"/>
              </a:spcAft>
              <a:buSzPts val="1400"/>
              <a:buAutoNum type="arabicParenR"/>
            </a:pPr>
            <a:r>
              <a:rPr lang="en"/>
              <a:t>Generating name using given starting characters</a:t>
            </a:r>
            <a:endParaRPr/>
          </a:p>
          <a:p>
            <a:pPr indent="-317500" lvl="0" marL="457200" rtl="0" algn="l">
              <a:spcBef>
                <a:spcPts val="0"/>
              </a:spcBef>
              <a:spcAft>
                <a:spcPts val="0"/>
              </a:spcAft>
              <a:buSzPts val="1400"/>
              <a:buAutoNum type="arabicParenR"/>
            </a:pPr>
            <a:r>
              <a:rPr lang="en"/>
              <a:t>Randomly</a:t>
            </a:r>
            <a:r>
              <a:rPr lang="en"/>
              <a:t> selecting a character from top k predicted characters</a:t>
            </a:r>
            <a:endParaRPr/>
          </a:p>
          <a:p>
            <a:pPr indent="-317500" lvl="0" marL="457200" rtl="0" algn="l">
              <a:spcBef>
                <a:spcPts val="0"/>
              </a:spcBef>
              <a:spcAft>
                <a:spcPts val="0"/>
              </a:spcAft>
              <a:buSzPts val="1400"/>
              <a:buAutoNum type="arabicParenR"/>
            </a:pPr>
            <a:r>
              <a:rPr lang="en"/>
              <a:t>Repeating that till generated </a:t>
            </a:r>
            <a:r>
              <a:rPr lang="en"/>
              <a:t>character</a:t>
            </a:r>
            <a:r>
              <a:rPr lang="en"/>
              <a:t> is not “.” or length is not max</a:t>
            </a:r>
            <a:endParaRPr/>
          </a:p>
          <a:p>
            <a:pPr indent="-317500" lvl="0" marL="457200" rtl="0" algn="l">
              <a:spcBef>
                <a:spcPts val="0"/>
              </a:spcBef>
              <a:spcAft>
                <a:spcPts val="0"/>
              </a:spcAft>
              <a:buSzPts val="1400"/>
              <a:buAutoNum type="arabicParenR"/>
            </a:pPr>
            <a:r>
              <a:rPr lang="en"/>
              <a:t>Used Cross Entropy as Loss Function, Adam as optimizer</a:t>
            </a:r>
            <a:endParaRPr/>
          </a:p>
          <a:p>
            <a:pPr indent="-317500" lvl="0" marL="457200" rtl="0" algn="l">
              <a:spcBef>
                <a:spcPts val="0"/>
              </a:spcBef>
              <a:spcAft>
                <a:spcPts val="0"/>
              </a:spcAft>
              <a:buSzPts val="1400"/>
              <a:buAutoNum type="arabicParenR"/>
            </a:pPr>
            <a:r>
              <a:rPr lang="en"/>
              <a:t>Fine tuned using LR Scheduler</a:t>
            </a:r>
            <a:endParaRPr/>
          </a:p>
          <a:p>
            <a:pPr indent="-317500" lvl="0" marL="457200" rtl="0" algn="l">
              <a:spcBef>
                <a:spcPts val="0"/>
              </a:spcBef>
              <a:spcAft>
                <a:spcPts val="0"/>
              </a:spcAft>
              <a:buSzPts val="1400"/>
              <a:buAutoNum type="arabicParenR"/>
            </a:pPr>
            <a:r>
              <a:rPr lang="en"/>
              <a:t>Trained the model over different epochs and learning rates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4"/>
          <p:cNvSpPr txBox="1"/>
          <p:nvPr/>
        </p:nvSpPr>
        <p:spPr>
          <a:xfrm>
            <a:off x="3364200" y="192225"/>
            <a:ext cx="24156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t>Training Results</a:t>
            </a:r>
            <a:endParaRPr b="1" sz="1600"/>
          </a:p>
        </p:txBody>
      </p:sp>
      <p:pic>
        <p:nvPicPr>
          <p:cNvPr id="144" name="Google Shape;144;p24"/>
          <p:cNvPicPr preferRelativeResize="0"/>
          <p:nvPr/>
        </p:nvPicPr>
        <p:blipFill>
          <a:blip r:embed="rId3">
            <a:alphaModFix/>
          </a:blip>
          <a:stretch>
            <a:fillRect/>
          </a:stretch>
        </p:blipFill>
        <p:spPr>
          <a:xfrm>
            <a:off x="365275" y="819273"/>
            <a:ext cx="6521976" cy="1752475"/>
          </a:xfrm>
          <a:prstGeom prst="rect">
            <a:avLst/>
          </a:prstGeom>
          <a:noFill/>
          <a:ln>
            <a:noFill/>
          </a:ln>
        </p:spPr>
      </p:pic>
      <p:pic>
        <p:nvPicPr>
          <p:cNvPr id="145" name="Google Shape;145;p24"/>
          <p:cNvPicPr preferRelativeResize="0"/>
          <p:nvPr/>
        </p:nvPicPr>
        <p:blipFill>
          <a:blip r:embed="rId4">
            <a:alphaModFix/>
          </a:blip>
          <a:stretch>
            <a:fillRect/>
          </a:stretch>
        </p:blipFill>
        <p:spPr>
          <a:xfrm>
            <a:off x="4864549" y="2082975"/>
            <a:ext cx="3878275" cy="28333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5"/>
          <p:cNvSpPr txBox="1"/>
          <p:nvPr/>
        </p:nvSpPr>
        <p:spPr>
          <a:xfrm>
            <a:off x="3364200" y="192225"/>
            <a:ext cx="24156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t>Website Interface</a:t>
            </a:r>
            <a:endParaRPr b="1" sz="1600"/>
          </a:p>
        </p:txBody>
      </p:sp>
      <p:pic>
        <p:nvPicPr>
          <p:cNvPr id="151" name="Google Shape;151;p25"/>
          <p:cNvPicPr preferRelativeResize="0"/>
          <p:nvPr/>
        </p:nvPicPr>
        <p:blipFill>
          <a:blip r:embed="rId3">
            <a:alphaModFix/>
          </a:blip>
          <a:stretch>
            <a:fillRect/>
          </a:stretch>
        </p:blipFill>
        <p:spPr>
          <a:xfrm>
            <a:off x="371675" y="1601388"/>
            <a:ext cx="3713826" cy="1940725"/>
          </a:xfrm>
          <a:prstGeom prst="rect">
            <a:avLst/>
          </a:prstGeom>
          <a:noFill/>
          <a:ln>
            <a:noFill/>
          </a:ln>
        </p:spPr>
      </p:pic>
      <p:pic>
        <p:nvPicPr>
          <p:cNvPr id="152" name="Google Shape;152;p25"/>
          <p:cNvPicPr preferRelativeResize="0"/>
          <p:nvPr/>
        </p:nvPicPr>
        <p:blipFill>
          <a:blip r:embed="rId4">
            <a:alphaModFix/>
          </a:blip>
          <a:stretch>
            <a:fillRect/>
          </a:stretch>
        </p:blipFill>
        <p:spPr>
          <a:xfrm>
            <a:off x="4831850" y="1575863"/>
            <a:ext cx="3713825" cy="199176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6"/>
          <p:cNvSpPr txBox="1"/>
          <p:nvPr/>
        </p:nvSpPr>
        <p:spPr>
          <a:xfrm>
            <a:off x="3251375" y="1989575"/>
            <a:ext cx="48144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t>Thank You</a:t>
            </a:r>
            <a:endParaRPr sz="800"/>
          </a:p>
        </p:txBody>
      </p:sp>
      <p:sp>
        <p:nvSpPr>
          <p:cNvPr id="158" name="Google Shape;158;p26"/>
          <p:cNvSpPr txBox="1"/>
          <p:nvPr/>
        </p:nvSpPr>
        <p:spPr>
          <a:xfrm>
            <a:off x="7154700" y="4696150"/>
            <a:ext cx="19893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u="sng">
                <a:solidFill>
                  <a:schemeClr val="hlink"/>
                </a:solidFill>
                <a:hlinkClick action="ppaction://hlinksldjump" r:id="rId3"/>
              </a:rPr>
              <a:t>Go back to the Journey &gt;&gt;</a:t>
            </a:r>
            <a:endParaRPr sz="1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nvSpPr>
        <p:spPr>
          <a:xfrm>
            <a:off x="3364200" y="192225"/>
            <a:ext cx="24156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t>Project Introduction</a:t>
            </a:r>
            <a:endParaRPr b="1" sz="1600"/>
          </a:p>
        </p:txBody>
      </p:sp>
      <p:pic>
        <p:nvPicPr>
          <p:cNvPr id="60" name="Google Shape;60;p14"/>
          <p:cNvPicPr preferRelativeResize="0"/>
          <p:nvPr/>
        </p:nvPicPr>
        <p:blipFill rotWithShape="1">
          <a:blip r:embed="rId3">
            <a:alphaModFix/>
          </a:blip>
          <a:srcRect b="39401" l="0" r="42831" t="0"/>
          <a:stretch/>
        </p:blipFill>
        <p:spPr>
          <a:xfrm>
            <a:off x="1873950" y="662825"/>
            <a:ext cx="5146324" cy="417395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nvSpPr>
        <p:spPr>
          <a:xfrm>
            <a:off x="3364200" y="192225"/>
            <a:ext cx="31134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t>Project Journey overview</a:t>
            </a:r>
            <a:endParaRPr b="1" sz="1600"/>
          </a:p>
        </p:txBody>
      </p:sp>
      <p:pic>
        <p:nvPicPr>
          <p:cNvPr id="66" name="Google Shape;66;p15"/>
          <p:cNvPicPr preferRelativeResize="0"/>
          <p:nvPr/>
        </p:nvPicPr>
        <p:blipFill>
          <a:blip r:embed="rId3">
            <a:alphaModFix/>
          </a:blip>
          <a:stretch>
            <a:fillRect/>
          </a:stretch>
        </p:blipFill>
        <p:spPr>
          <a:xfrm>
            <a:off x="0" y="775725"/>
            <a:ext cx="9144000" cy="387958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nvSpPr>
        <p:spPr>
          <a:xfrm>
            <a:off x="3364200" y="192225"/>
            <a:ext cx="31134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t>Data Gathering</a:t>
            </a:r>
            <a:endParaRPr b="1" sz="1600"/>
          </a:p>
        </p:txBody>
      </p:sp>
      <p:pic>
        <p:nvPicPr>
          <p:cNvPr id="72" name="Google Shape;72;p16"/>
          <p:cNvPicPr preferRelativeResize="0"/>
          <p:nvPr/>
        </p:nvPicPr>
        <p:blipFill rotWithShape="1">
          <a:blip r:embed="rId3">
            <a:alphaModFix/>
          </a:blip>
          <a:srcRect b="56933" l="0" r="4067" t="0"/>
          <a:stretch/>
        </p:blipFill>
        <p:spPr>
          <a:xfrm>
            <a:off x="269400" y="677025"/>
            <a:ext cx="3040475" cy="4232123"/>
          </a:xfrm>
          <a:prstGeom prst="rect">
            <a:avLst/>
          </a:prstGeom>
          <a:noFill/>
          <a:ln>
            <a:noFill/>
          </a:ln>
        </p:spPr>
      </p:pic>
      <p:pic>
        <p:nvPicPr>
          <p:cNvPr id="73" name="Google Shape;73;p16"/>
          <p:cNvPicPr preferRelativeResize="0"/>
          <p:nvPr/>
        </p:nvPicPr>
        <p:blipFill>
          <a:blip r:embed="rId4">
            <a:alphaModFix/>
          </a:blip>
          <a:stretch>
            <a:fillRect/>
          </a:stretch>
        </p:blipFill>
        <p:spPr>
          <a:xfrm>
            <a:off x="6967662" y="2171075"/>
            <a:ext cx="1644626" cy="707180"/>
          </a:xfrm>
          <a:prstGeom prst="rect">
            <a:avLst/>
          </a:prstGeom>
          <a:noFill/>
          <a:ln>
            <a:noFill/>
          </a:ln>
        </p:spPr>
      </p:pic>
      <p:pic>
        <p:nvPicPr>
          <p:cNvPr id="74" name="Google Shape;74;p16"/>
          <p:cNvPicPr preferRelativeResize="0"/>
          <p:nvPr/>
        </p:nvPicPr>
        <p:blipFill rotWithShape="1">
          <a:blip r:embed="rId3">
            <a:alphaModFix/>
          </a:blip>
          <a:srcRect b="0" l="3241" r="0" t="67818"/>
          <a:stretch/>
        </p:blipFill>
        <p:spPr>
          <a:xfrm>
            <a:off x="3507300" y="677036"/>
            <a:ext cx="3201225" cy="3301350"/>
          </a:xfrm>
          <a:prstGeom prst="rect">
            <a:avLst/>
          </a:prstGeom>
          <a:noFill/>
          <a:ln>
            <a:noFill/>
          </a:ln>
        </p:spPr>
      </p:pic>
      <p:sp>
        <p:nvSpPr>
          <p:cNvPr id="75" name="Google Shape;75;p16"/>
          <p:cNvSpPr/>
          <p:nvPr/>
        </p:nvSpPr>
        <p:spPr>
          <a:xfrm>
            <a:off x="3590825" y="2574350"/>
            <a:ext cx="1123575" cy="754700"/>
          </a:xfrm>
          <a:custGeom>
            <a:rect b="b" l="l" r="r" t="t"/>
            <a:pathLst>
              <a:path extrusionOk="0" h="30188" w="44943">
                <a:moveTo>
                  <a:pt x="5145" y="3678"/>
                </a:moveTo>
                <a:cubicBezTo>
                  <a:pt x="19136" y="3678"/>
                  <a:pt x="50867" y="7577"/>
                  <a:pt x="43928" y="19726"/>
                </a:cubicBezTo>
                <a:cubicBezTo>
                  <a:pt x="42022" y="23063"/>
                  <a:pt x="37335" y="23691"/>
                  <a:pt x="33898" y="25410"/>
                </a:cubicBezTo>
                <a:cubicBezTo>
                  <a:pt x="26280" y="29219"/>
                  <a:pt x="15933" y="32221"/>
                  <a:pt x="8488" y="28084"/>
                </a:cubicBezTo>
                <a:cubicBezTo>
                  <a:pt x="2283" y="24636"/>
                  <a:pt x="-1077" y="15288"/>
                  <a:pt x="464" y="8359"/>
                </a:cubicBezTo>
                <a:cubicBezTo>
                  <a:pt x="1504" y="3680"/>
                  <a:pt x="7715" y="1781"/>
                  <a:pt x="12166" y="0"/>
                </a:cubicBezTo>
              </a:path>
            </a:pathLst>
          </a:custGeom>
          <a:noFill/>
          <a:ln cap="flat" cmpd="sng" w="9525">
            <a:solidFill>
              <a:srgbClr val="FF00FF"/>
            </a:solidFill>
            <a:prstDash val="solid"/>
            <a:round/>
            <a:headEnd len="med" w="med" type="none"/>
            <a:tailEnd len="med" w="med" type="none"/>
          </a:ln>
        </p:spPr>
      </p:sp>
      <p:sp>
        <p:nvSpPr>
          <p:cNvPr id="76" name="Google Shape;76;p16"/>
          <p:cNvSpPr/>
          <p:nvPr/>
        </p:nvSpPr>
        <p:spPr>
          <a:xfrm>
            <a:off x="551650" y="3788657"/>
            <a:ext cx="2105650" cy="480125"/>
          </a:xfrm>
          <a:custGeom>
            <a:rect b="b" l="l" r="r" t="t"/>
            <a:pathLst>
              <a:path extrusionOk="0" h="19205" w="84226">
                <a:moveTo>
                  <a:pt x="0" y="5590"/>
                </a:moveTo>
                <a:cubicBezTo>
                  <a:pt x="19189" y="2393"/>
                  <a:pt x="38916" y="-1843"/>
                  <a:pt x="58174" y="910"/>
                </a:cubicBezTo>
                <a:cubicBezTo>
                  <a:pt x="65055" y="1894"/>
                  <a:pt x="72217" y="2432"/>
                  <a:pt x="78568" y="5256"/>
                </a:cubicBezTo>
                <a:cubicBezTo>
                  <a:pt x="80605" y="6162"/>
                  <a:pt x="85153" y="7413"/>
                  <a:pt x="83917" y="9268"/>
                </a:cubicBezTo>
                <a:cubicBezTo>
                  <a:pt x="80955" y="13712"/>
                  <a:pt x="74274" y="13931"/>
                  <a:pt x="69207" y="15620"/>
                </a:cubicBezTo>
                <a:cubicBezTo>
                  <a:pt x="55753" y="20104"/>
                  <a:pt x="40928" y="18295"/>
                  <a:pt x="26747" y="18295"/>
                </a:cubicBezTo>
                <a:cubicBezTo>
                  <a:pt x="21063" y="18295"/>
                  <a:pt x="15038" y="20237"/>
                  <a:pt x="9696" y="18295"/>
                </a:cubicBezTo>
                <a:cubicBezTo>
                  <a:pt x="5276" y="16688"/>
                  <a:pt x="-1270" y="10843"/>
                  <a:pt x="1337" y="6928"/>
                </a:cubicBezTo>
              </a:path>
            </a:pathLst>
          </a:custGeom>
          <a:noFill/>
          <a:ln cap="flat" cmpd="sng" w="9525">
            <a:solidFill>
              <a:schemeClr val="dk2"/>
            </a:solidFill>
            <a:prstDash val="solid"/>
            <a:round/>
            <a:headEnd len="med" w="med" type="none"/>
            <a:tailEnd len="med" w="med" type="none"/>
          </a:ln>
        </p:spPr>
      </p:sp>
      <p:sp>
        <p:nvSpPr>
          <p:cNvPr id="77" name="Google Shape;77;p16"/>
          <p:cNvSpPr/>
          <p:nvPr/>
        </p:nvSpPr>
        <p:spPr>
          <a:xfrm>
            <a:off x="975194" y="1720299"/>
            <a:ext cx="1507300" cy="654900"/>
          </a:xfrm>
          <a:custGeom>
            <a:rect b="b" l="l" r="r" t="t"/>
            <a:pathLst>
              <a:path extrusionOk="0" h="26196" w="60292">
                <a:moveTo>
                  <a:pt x="11476" y="6747"/>
                </a:moveTo>
                <a:cubicBezTo>
                  <a:pt x="23513" y="6747"/>
                  <a:pt x="35621" y="5083"/>
                  <a:pt x="47584" y="6413"/>
                </a:cubicBezTo>
                <a:cubicBezTo>
                  <a:pt x="52243" y="6931"/>
                  <a:pt x="62050" y="8908"/>
                  <a:pt x="59954" y="13100"/>
                </a:cubicBezTo>
                <a:cubicBezTo>
                  <a:pt x="54919" y="23169"/>
                  <a:pt x="39779" y="25094"/>
                  <a:pt x="28527" y="25470"/>
                </a:cubicBezTo>
                <a:cubicBezTo>
                  <a:pt x="20887" y="25725"/>
                  <a:pt x="11200" y="27865"/>
                  <a:pt x="5793" y="22461"/>
                </a:cubicBezTo>
                <a:cubicBezTo>
                  <a:pt x="1509" y="18180"/>
                  <a:pt x="-2160" y="9340"/>
                  <a:pt x="1781" y="4741"/>
                </a:cubicBezTo>
                <a:cubicBezTo>
                  <a:pt x="6919" y="-1255"/>
                  <a:pt x="17395" y="-237"/>
                  <a:pt x="25184" y="1064"/>
                </a:cubicBezTo>
              </a:path>
            </a:pathLst>
          </a:custGeom>
          <a:noFill/>
          <a:ln cap="flat" cmpd="sng" w="9525">
            <a:solidFill>
              <a:srgbClr val="FF00FF"/>
            </a:solidFill>
            <a:prstDash val="solid"/>
            <a:round/>
            <a:headEnd len="med" w="med" type="none"/>
            <a:tailEnd len="med" w="med" type="none"/>
          </a:ln>
        </p:spPr>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nvSpPr>
        <p:spPr>
          <a:xfrm>
            <a:off x="2680950" y="192225"/>
            <a:ext cx="37821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t>Generative Adversarial Networks</a:t>
            </a:r>
            <a:endParaRPr b="1" sz="1600"/>
          </a:p>
        </p:txBody>
      </p:sp>
      <p:pic>
        <p:nvPicPr>
          <p:cNvPr id="83" name="Google Shape;83;p17"/>
          <p:cNvPicPr preferRelativeResize="0"/>
          <p:nvPr/>
        </p:nvPicPr>
        <p:blipFill>
          <a:blip r:embed="rId3">
            <a:alphaModFix/>
          </a:blip>
          <a:stretch>
            <a:fillRect/>
          </a:stretch>
        </p:blipFill>
        <p:spPr>
          <a:xfrm>
            <a:off x="2680950" y="725575"/>
            <a:ext cx="3559473" cy="421537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nvSpPr>
        <p:spPr>
          <a:xfrm>
            <a:off x="2831400" y="200575"/>
            <a:ext cx="3481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t>How I used GAN for this Project</a:t>
            </a:r>
            <a:endParaRPr b="1" sz="1600"/>
          </a:p>
        </p:txBody>
      </p:sp>
      <p:sp>
        <p:nvSpPr>
          <p:cNvPr id="89" name="Google Shape;89;p18"/>
          <p:cNvSpPr txBox="1"/>
          <p:nvPr/>
        </p:nvSpPr>
        <p:spPr>
          <a:xfrm>
            <a:off x="1600650" y="1294200"/>
            <a:ext cx="5942700" cy="2555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AutoNum type="arabicParenR"/>
            </a:pPr>
            <a:r>
              <a:rPr lang="en"/>
              <a:t>For Basic Model Only </a:t>
            </a:r>
            <a:r>
              <a:rPr lang="en"/>
              <a:t>used first names for input</a:t>
            </a:r>
            <a:endParaRPr/>
          </a:p>
          <a:p>
            <a:pPr indent="-317500" lvl="0" marL="457200" rtl="0" algn="l">
              <a:spcBef>
                <a:spcPts val="0"/>
              </a:spcBef>
              <a:spcAft>
                <a:spcPts val="0"/>
              </a:spcAft>
              <a:buSzPts val="1400"/>
              <a:buAutoNum type="arabicParenR"/>
            </a:pPr>
            <a:r>
              <a:rPr lang="en"/>
              <a:t>Encoded name text data to it’s ordinal values</a:t>
            </a:r>
            <a:endParaRPr/>
          </a:p>
          <a:p>
            <a:pPr indent="-317500" lvl="0" marL="457200" rtl="0" algn="l">
              <a:spcBef>
                <a:spcPts val="0"/>
              </a:spcBef>
              <a:spcAft>
                <a:spcPts val="0"/>
              </a:spcAft>
              <a:buSzPts val="1400"/>
              <a:buAutoNum type="arabicParenR"/>
            </a:pPr>
            <a:r>
              <a:rPr lang="en"/>
              <a:t>Used fixed length for input tensor by padding with “ “.</a:t>
            </a:r>
            <a:endParaRPr/>
          </a:p>
          <a:p>
            <a:pPr indent="-317500" lvl="0" marL="457200" rtl="0" algn="l">
              <a:spcBef>
                <a:spcPts val="0"/>
              </a:spcBef>
              <a:spcAft>
                <a:spcPts val="0"/>
              </a:spcAft>
              <a:buSzPts val="1400"/>
              <a:buAutoNum type="arabicParenR"/>
            </a:pPr>
            <a:r>
              <a:rPr lang="en"/>
              <a:t>Scaled the input tensor to be in range [0, 1]</a:t>
            </a:r>
            <a:endParaRPr/>
          </a:p>
          <a:p>
            <a:pPr indent="-317500" lvl="0" marL="457200" rtl="0" algn="l">
              <a:spcBef>
                <a:spcPts val="0"/>
              </a:spcBef>
              <a:spcAft>
                <a:spcPts val="0"/>
              </a:spcAft>
              <a:buSzPts val="1400"/>
              <a:buAutoNum type="arabicParenR"/>
            </a:pPr>
            <a:r>
              <a:rPr lang="en"/>
              <a:t>Created Real/Fake Classifier Discriminator with Sigmoid at the end</a:t>
            </a:r>
            <a:endParaRPr/>
          </a:p>
          <a:p>
            <a:pPr indent="-317500" lvl="0" marL="457200" rtl="0" algn="l">
              <a:spcBef>
                <a:spcPts val="0"/>
              </a:spcBef>
              <a:spcAft>
                <a:spcPts val="0"/>
              </a:spcAft>
              <a:buSzPts val="1400"/>
              <a:buAutoNum type="arabicParenR"/>
            </a:pPr>
            <a:r>
              <a:rPr lang="en"/>
              <a:t>Created Generator with TanH at the end so that final output tensor will be in same range as input tensor, [0, 1]</a:t>
            </a:r>
            <a:endParaRPr/>
          </a:p>
          <a:p>
            <a:pPr indent="-317500" lvl="0" marL="457200" rtl="0" algn="l">
              <a:spcBef>
                <a:spcPts val="0"/>
              </a:spcBef>
              <a:spcAft>
                <a:spcPts val="0"/>
              </a:spcAft>
              <a:buSzPts val="1400"/>
              <a:buAutoNum type="arabicParenR"/>
            </a:pPr>
            <a:r>
              <a:rPr lang="en"/>
              <a:t>Inverse Transformed Scaled output tensor</a:t>
            </a:r>
            <a:endParaRPr/>
          </a:p>
          <a:p>
            <a:pPr indent="-317500" lvl="0" marL="457200" rtl="0" algn="l">
              <a:spcBef>
                <a:spcPts val="0"/>
              </a:spcBef>
              <a:spcAft>
                <a:spcPts val="0"/>
              </a:spcAft>
              <a:buSzPts val="1400"/>
              <a:buAutoNum type="arabicParenR"/>
            </a:pPr>
            <a:r>
              <a:rPr lang="en"/>
              <a:t>Converted output tensor back to characters from ordinal values</a:t>
            </a:r>
            <a:endParaRPr/>
          </a:p>
          <a:p>
            <a:pPr indent="-317500" lvl="0" marL="457200" rtl="0" algn="l">
              <a:spcBef>
                <a:spcPts val="0"/>
              </a:spcBef>
              <a:spcAft>
                <a:spcPts val="0"/>
              </a:spcAft>
              <a:buSzPts val="1400"/>
              <a:buAutoNum type="arabicParenR"/>
            </a:pPr>
            <a:r>
              <a:rPr lang="en"/>
              <a:t>Used Cross Entropy as loss function and Adam as optimizer</a:t>
            </a:r>
            <a:endParaRPr/>
          </a:p>
          <a:p>
            <a:pPr indent="-317500" lvl="0" marL="457200" rtl="0" algn="l">
              <a:spcBef>
                <a:spcPts val="0"/>
              </a:spcBef>
              <a:spcAft>
                <a:spcPts val="0"/>
              </a:spcAft>
              <a:buSzPts val="1400"/>
              <a:buAutoNum type="arabicParenR"/>
            </a:pPr>
            <a:r>
              <a:rPr lang="en"/>
              <a:t>Trained over different Epochs and Learning Rates</a:t>
            </a:r>
            <a:endParaRPr/>
          </a:p>
        </p:txBody>
      </p:sp>
      <p:sp>
        <p:nvSpPr>
          <p:cNvPr id="90" name="Google Shape;90;p18"/>
          <p:cNvSpPr txBox="1"/>
          <p:nvPr/>
        </p:nvSpPr>
        <p:spPr>
          <a:xfrm>
            <a:off x="7238300" y="4663950"/>
            <a:ext cx="17136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u="sng">
                <a:solidFill>
                  <a:schemeClr val="hlink"/>
                </a:solidFill>
                <a:hlinkClick action="ppaction://hlinksldjump" r:id="rId3"/>
              </a:rPr>
              <a:t>Skip to the good part &gt;&gt;</a:t>
            </a:r>
            <a:endParaRPr sz="1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nvSpPr>
        <p:spPr>
          <a:xfrm>
            <a:off x="2735250" y="183850"/>
            <a:ext cx="36735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t>Fine Tuning the GAN based Model</a:t>
            </a:r>
            <a:endParaRPr b="1" sz="1600"/>
          </a:p>
        </p:txBody>
      </p:sp>
      <p:sp>
        <p:nvSpPr>
          <p:cNvPr id="96" name="Google Shape;96;p19"/>
          <p:cNvSpPr txBox="1"/>
          <p:nvPr/>
        </p:nvSpPr>
        <p:spPr>
          <a:xfrm>
            <a:off x="384500" y="1379125"/>
            <a:ext cx="367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latin typeface="Impact"/>
                <a:ea typeface="Impact"/>
                <a:cs typeface="Impact"/>
                <a:sym typeface="Impact"/>
              </a:rPr>
              <a:t>High Epoch or more hidden layers =&gt; Over Fit</a:t>
            </a:r>
            <a:endParaRPr>
              <a:solidFill>
                <a:srgbClr val="FF0000"/>
              </a:solidFill>
              <a:latin typeface="Impact"/>
              <a:ea typeface="Impact"/>
              <a:cs typeface="Impact"/>
              <a:sym typeface="Impact"/>
            </a:endParaRPr>
          </a:p>
        </p:txBody>
      </p:sp>
      <p:pic>
        <p:nvPicPr>
          <p:cNvPr id="97" name="Google Shape;97;p19"/>
          <p:cNvPicPr preferRelativeResize="0"/>
          <p:nvPr/>
        </p:nvPicPr>
        <p:blipFill>
          <a:blip r:embed="rId3">
            <a:alphaModFix/>
          </a:blip>
          <a:stretch>
            <a:fillRect/>
          </a:stretch>
        </p:blipFill>
        <p:spPr>
          <a:xfrm>
            <a:off x="511800" y="1923375"/>
            <a:ext cx="3345822" cy="2146750"/>
          </a:xfrm>
          <a:prstGeom prst="rect">
            <a:avLst/>
          </a:prstGeom>
          <a:noFill/>
          <a:ln>
            <a:noFill/>
          </a:ln>
        </p:spPr>
      </p:pic>
      <p:pic>
        <p:nvPicPr>
          <p:cNvPr id="98" name="Google Shape;98;p19"/>
          <p:cNvPicPr preferRelativeResize="0"/>
          <p:nvPr/>
        </p:nvPicPr>
        <p:blipFill rotWithShape="1">
          <a:blip r:embed="rId4">
            <a:alphaModFix/>
          </a:blip>
          <a:srcRect b="0" l="0" r="30699" t="0"/>
          <a:stretch/>
        </p:blipFill>
        <p:spPr>
          <a:xfrm>
            <a:off x="4456925" y="1879000"/>
            <a:ext cx="4051825" cy="2191125"/>
          </a:xfrm>
          <a:prstGeom prst="rect">
            <a:avLst/>
          </a:prstGeom>
          <a:noFill/>
          <a:ln>
            <a:noFill/>
          </a:ln>
        </p:spPr>
      </p:pic>
      <p:sp>
        <p:nvSpPr>
          <p:cNvPr id="99" name="Google Shape;99;p19"/>
          <p:cNvSpPr txBox="1"/>
          <p:nvPr/>
        </p:nvSpPr>
        <p:spPr>
          <a:xfrm>
            <a:off x="4824725" y="1379125"/>
            <a:ext cx="3458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a:solidFill>
                  <a:srgbClr val="FF0000"/>
                </a:solidFill>
                <a:latin typeface="Impact"/>
                <a:ea typeface="Impact"/>
                <a:cs typeface="Impact"/>
                <a:sym typeface="Impact"/>
              </a:rPr>
              <a:t>Low</a:t>
            </a:r>
            <a:r>
              <a:rPr lang="en">
                <a:solidFill>
                  <a:srgbClr val="FF0000"/>
                </a:solidFill>
                <a:latin typeface="Impact"/>
                <a:ea typeface="Impact"/>
                <a:cs typeface="Impact"/>
                <a:sym typeface="Impact"/>
              </a:rPr>
              <a:t> Epoch or less hidden layers =&gt; Under Fit</a:t>
            </a:r>
            <a:endParaRPr>
              <a:solidFill>
                <a:srgbClr val="FF0000"/>
              </a:solidFill>
              <a:latin typeface="Impact"/>
              <a:ea typeface="Impact"/>
              <a:cs typeface="Impact"/>
              <a:sym typeface="Impact"/>
            </a:endParaRPr>
          </a:p>
        </p:txBody>
      </p:sp>
      <p:sp>
        <p:nvSpPr>
          <p:cNvPr id="100" name="Google Shape;100;p19"/>
          <p:cNvSpPr txBox="1"/>
          <p:nvPr/>
        </p:nvSpPr>
        <p:spPr>
          <a:xfrm>
            <a:off x="938075" y="4273050"/>
            <a:ext cx="2265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latin typeface="Impact"/>
                <a:ea typeface="Impact"/>
                <a:cs typeface="Impact"/>
                <a:sym typeface="Impact"/>
              </a:rPr>
              <a:t>Generates same thing all the time</a:t>
            </a:r>
            <a:endParaRPr>
              <a:solidFill>
                <a:srgbClr val="FF0000"/>
              </a:solidFill>
              <a:latin typeface="Impact"/>
              <a:ea typeface="Impact"/>
              <a:cs typeface="Impact"/>
              <a:sym typeface="Impact"/>
            </a:endParaRPr>
          </a:p>
        </p:txBody>
      </p:sp>
      <p:sp>
        <p:nvSpPr>
          <p:cNvPr id="101" name="Google Shape;101;p19"/>
          <p:cNvSpPr txBox="1"/>
          <p:nvPr/>
        </p:nvSpPr>
        <p:spPr>
          <a:xfrm>
            <a:off x="5729350" y="4433825"/>
            <a:ext cx="2265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latin typeface="Impact"/>
                <a:ea typeface="Impact"/>
                <a:cs typeface="Impact"/>
                <a:sym typeface="Impact"/>
              </a:rPr>
              <a:t>Generates gibberish names</a:t>
            </a:r>
            <a:endParaRPr>
              <a:solidFill>
                <a:srgbClr val="FF0000"/>
              </a:solidFill>
              <a:latin typeface="Impact"/>
              <a:ea typeface="Impact"/>
              <a:cs typeface="Impact"/>
              <a:sym typeface="Impact"/>
            </a:endParaRPr>
          </a:p>
          <a:p>
            <a:pPr indent="0" lvl="0" marL="0" rtl="0" algn="l">
              <a:spcBef>
                <a:spcPts val="0"/>
              </a:spcBef>
              <a:spcAft>
                <a:spcPts val="0"/>
              </a:spcAft>
              <a:buNone/>
            </a:pPr>
            <a:r>
              <a:rPr lang="en">
                <a:solidFill>
                  <a:srgbClr val="FF0000"/>
                </a:solidFill>
                <a:latin typeface="Impact"/>
                <a:ea typeface="Impact"/>
                <a:cs typeface="Impact"/>
                <a:sym typeface="Impact"/>
              </a:rPr>
              <a:t>Like “jfskdlak”</a:t>
            </a:r>
            <a:endParaRPr>
              <a:solidFill>
                <a:srgbClr val="FF0000"/>
              </a:solidFill>
              <a:latin typeface="Impact"/>
              <a:ea typeface="Impact"/>
              <a:cs typeface="Impact"/>
              <a:sym typeface="Impac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nvSpPr>
        <p:spPr>
          <a:xfrm>
            <a:off x="2308950" y="200575"/>
            <a:ext cx="45261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t>Why GANs did </a:t>
            </a:r>
            <a:r>
              <a:rPr b="1" lang="en" sz="1600">
                <a:solidFill>
                  <a:srgbClr val="FF0000"/>
                </a:solidFill>
              </a:rPr>
              <a:t>NOT</a:t>
            </a:r>
            <a:r>
              <a:rPr b="1" lang="en" sz="1600"/>
              <a:t> worked for this project</a:t>
            </a:r>
            <a:endParaRPr b="1" sz="1600"/>
          </a:p>
        </p:txBody>
      </p:sp>
      <p:sp>
        <p:nvSpPr>
          <p:cNvPr id="107" name="Google Shape;107;p20"/>
          <p:cNvSpPr txBox="1"/>
          <p:nvPr/>
        </p:nvSpPr>
        <p:spPr>
          <a:xfrm>
            <a:off x="1930775" y="1813750"/>
            <a:ext cx="48144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2E2E2E"/>
                </a:solidFill>
                <a:latin typeface="Georgia"/>
                <a:ea typeface="Georgia"/>
                <a:cs typeface="Georgia"/>
                <a:sym typeface="Georgia"/>
              </a:rPr>
              <a:t>“the </a:t>
            </a:r>
            <a:r>
              <a:rPr lang="en" sz="1200" u="sng">
                <a:solidFill>
                  <a:srgbClr val="2E2E2E"/>
                </a:solidFill>
                <a:latin typeface="Georgia"/>
                <a:ea typeface="Georgia"/>
                <a:cs typeface="Georgia"/>
                <a:sym typeface="Georgia"/>
                <a:hlinkClick r:id="rId3">
                  <a:extLst>
                    <a:ext uri="{A12FA001-AC4F-418D-AE19-62706E023703}">
                      <ahyp:hlinkClr val="tx"/>
                    </a:ext>
                  </a:extLst>
                </a:hlinkClick>
              </a:rPr>
              <a:t>Generative Adversarial Networks</a:t>
            </a:r>
            <a:r>
              <a:rPr lang="en" sz="1200">
                <a:solidFill>
                  <a:srgbClr val="2E2E2E"/>
                </a:solidFill>
                <a:latin typeface="Georgia"/>
                <a:ea typeface="Georgia"/>
                <a:cs typeface="Georgia"/>
                <a:sym typeface="Georgia"/>
              </a:rPr>
              <a:t>, were designed to cope with continuous information (image) instead of discrete data (text).”</a:t>
            </a:r>
            <a:r>
              <a:rPr baseline="30000" lang="en" sz="1200">
                <a:solidFill>
                  <a:srgbClr val="2E2E2E"/>
                </a:solidFill>
                <a:latin typeface="Georgia"/>
                <a:ea typeface="Georgia"/>
                <a:cs typeface="Georgia"/>
                <a:sym typeface="Georgia"/>
              </a:rPr>
              <a:t>[1]</a:t>
            </a:r>
            <a:endParaRPr baseline="30000"/>
          </a:p>
        </p:txBody>
      </p:sp>
      <p:sp>
        <p:nvSpPr>
          <p:cNvPr id="108" name="Google Shape;108;p20"/>
          <p:cNvSpPr txBox="1"/>
          <p:nvPr/>
        </p:nvSpPr>
        <p:spPr>
          <a:xfrm>
            <a:off x="1145100" y="4087225"/>
            <a:ext cx="7046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[1] </a:t>
            </a:r>
            <a:r>
              <a:rPr lang="en" u="sng">
                <a:solidFill>
                  <a:schemeClr val="hlink"/>
                </a:solidFill>
                <a:hlinkClick r:id="rId4"/>
              </a:rPr>
              <a:t>https://www.sciencedirect.com/science/article/abs/pii/S0031320321002855</a:t>
            </a:r>
            <a:endParaRPr/>
          </a:p>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nvSpPr>
        <p:spPr>
          <a:xfrm>
            <a:off x="3238825" y="192225"/>
            <a:ext cx="40245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t>Moved to LSTM Networks</a:t>
            </a:r>
            <a:endParaRPr b="1" sz="1600"/>
          </a:p>
        </p:txBody>
      </p:sp>
      <p:pic>
        <p:nvPicPr>
          <p:cNvPr id="114" name="Google Shape;114;p21"/>
          <p:cNvPicPr preferRelativeResize="0"/>
          <p:nvPr/>
        </p:nvPicPr>
        <p:blipFill>
          <a:blip r:embed="rId3">
            <a:alphaModFix/>
          </a:blip>
          <a:stretch>
            <a:fillRect/>
          </a:stretch>
        </p:blipFill>
        <p:spPr>
          <a:xfrm>
            <a:off x="2057125" y="1228000"/>
            <a:ext cx="5029750" cy="1383675"/>
          </a:xfrm>
          <a:prstGeom prst="rect">
            <a:avLst/>
          </a:prstGeom>
          <a:noFill/>
          <a:ln>
            <a:noFill/>
          </a:ln>
        </p:spPr>
      </p:pic>
      <p:sp>
        <p:nvSpPr>
          <p:cNvPr id="115" name="Google Shape;115;p21"/>
          <p:cNvSpPr txBox="1"/>
          <p:nvPr/>
        </p:nvSpPr>
        <p:spPr>
          <a:xfrm>
            <a:off x="998850" y="2766600"/>
            <a:ext cx="71463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GANs (Generative Adversarial Networks) are a type of deep learning model that are typically used for generating images, videos, and other types of visual media. While it's possible to use GANs for generating text, it's generally more difficult and less common than using other models like LSTMs.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LSTMs (Long Short-Term Memory Networks) are a type of recurrent neural network that are </a:t>
            </a:r>
            <a:r>
              <a:rPr b="1" lang="en">
                <a:highlight>
                  <a:srgbClr val="00FF00"/>
                </a:highlight>
                <a:latin typeface="Impact"/>
                <a:ea typeface="Impact"/>
                <a:cs typeface="Impact"/>
                <a:sym typeface="Impact"/>
              </a:rPr>
              <a:t>well-suited for processing sequential data, like text</a:t>
            </a:r>
            <a:r>
              <a:rPr lang="en"/>
              <a:t>. They have been widely used for tasks like language modeling, machine translation, and </a:t>
            </a:r>
            <a:r>
              <a:rPr b="1" lang="en">
                <a:highlight>
                  <a:srgbClr val="00FF00"/>
                </a:highlight>
                <a:latin typeface="Impact"/>
                <a:ea typeface="Impact"/>
                <a:cs typeface="Impact"/>
                <a:sym typeface="Impact"/>
              </a:rPr>
              <a:t>text generation</a:t>
            </a:r>
            <a:r>
              <a:rPr lang="en"/>
              <a: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