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 id="273" r:id="rId19"/>
    <p:sldId id="275" r:id="rId20"/>
    <p:sldId id="274" r:id="rId21"/>
    <p:sldId id="276" r:id="rId22"/>
    <p:sldId id="27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20" y="2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14/04/20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14/04/20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14/04/20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14/04/20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14/04/20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14/04/20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14/04/20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14/04/20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p>
                <a:p>
                  <a:pPr algn="ctr"/>
                  <a:r>
                    <a:rPr lang="en-US" sz="800" i="1" dirty="0" smtClean="0">
                      <a:solidFill>
                        <a:schemeClr val="tx1"/>
                      </a:solidFill>
                    </a:rPr>
                    <a:t>cycle_lane_track</a:t>
                  </a:r>
                  <a:endParaRPr lang="en-US" sz="800" i="1" dirty="0">
                    <a:solidFill>
                      <a:schemeClr val="tx1"/>
                    </a:solidFill>
                  </a:endParaRPr>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p>
                <a:p>
                  <a:pPr algn="ctr"/>
                  <a:r>
                    <a:rPr lang="en-US" sz="800" i="1" dirty="0">
                      <a:solidFill>
                        <a:schemeClr val="tx1"/>
                      </a:solidFill>
                    </a:rPr>
                    <a:t>a</a:t>
                  </a:r>
                  <a:r>
                    <a:rPr lang="en-US" sz="800" i="1" dirty="0" smtClean="0">
                      <a:solidFill>
                        <a:schemeClr val="tx1"/>
                      </a:solidFill>
                    </a:rPr>
                    <a:t>dvance_stop_line</a:t>
                  </a:r>
                  <a:endParaRPr lang="en-US" sz="800" i="1" dirty="0">
                    <a:solidFill>
                      <a:schemeClr val="tx1"/>
                    </a:solidFill>
                  </a:endParaRPr>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p>
                <a:p>
                  <a:pPr algn="ctr"/>
                  <a:r>
                    <a:rPr lang="en-US" sz="800" i="1" dirty="0" smtClean="0">
                      <a:solidFill>
                        <a:schemeClr val="tx1"/>
                      </a:solidFill>
                    </a:rPr>
                    <a:t>crossing</a:t>
                  </a:r>
                  <a:endParaRPr lang="en-US" sz="800" i="1" dirty="0">
                    <a:solidFill>
                      <a:schemeClr val="tx1"/>
                    </a:solidFill>
                  </a:endParaRPr>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p>
                <a:p>
                  <a:pPr algn="ctr"/>
                  <a:r>
                    <a:rPr lang="en-US" sz="800" i="1" dirty="0">
                      <a:solidFill>
                        <a:srgbClr val="000000"/>
                      </a:solidFill>
                    </a:rPr>
                    <a:t>r</a:t>
                  </a:r>
                  <a:r>
                    <a:rPr lang="en-US" sz="800" i="1" dirty="0" smtClean="0">
                      <a:solidFill>
                        <a:srgbClr val="000000"/>
                      </a:solidFill>
                    </a:rPr>
                    <a:t>estricted_route</a:t>
                  </a:r>
                  <a:endParaRPr lang="en-US" sz="800" i="1" dirty="0">
                    <a:solidFill>
                      <a:srgbClr val="000000"/>
                    </a:solidFill>
                  </a:endParaRPr>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p>
                  <a:p>
                    <a:pPr algn="ctr"/>
                    <a:r>
                      <a:rPr lang="en-US" sz="800" i="1" dirty="0">
                        <a:solidFill>
                          <a:srgbClr val="000000"/>
                        </a:solidFill>
                      </a:rPr>
                      <a:t>c</a:t>
                    </a:r>
                    <a:r>
                      <a:rPr lang="en-US" sz="800" i="1" dirty="0" smtClean="0">
                        <a:solidFill>
                          <a:srgbClr val="000000"/>
                        </a:solidFill>
                      </a:rPr>
                      <a:t>ycle_parking</a:t>
                    </a:r>
                    <a:endParaRPr lang="en-US" sz="800" i="1" dirty="0">
                      <a:solidFill>
                        <a:srgbClr val="000000"/>
                      </a:solidFill>
                    </a:endParaRPr>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p>
                  <a:p>
                    <a:pPr algn="ctr"/>
                    <a:r>
                      <a:rPr lang="en-US" sz="800" i="1" dirty="0" smtClean="0">
                        <a:solidFill>
                          <a:srgbClr val="000000"/>
                        </a:solidFill>
                      </a:rPr>
                      <a:t>signal</a:t>
                    </a:r>
                    <a:endParaRPr lang="en-US" sz="800" i="1" dirty="0">
                      <a:solidFill>
                        <a:srgbClr val="000000"/>
                      </a:solidFill>
                    </a:endParaRPr>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p>
                  <a:p>
                    <a:pPr algn="ctr"/>
                    <a:r>
                      <a:rPr lang="en-US" sz="800" i="1" dirty="0" smtClean="0">
                        <a:solidFill>
                          <a:srgbClr val="000000"/>
                        </a:solidFill>
                      </a:rPr>
                      <a:t>signage</a:t>
                    </a:r>
                    <a:endParaRPr lang="en-US" sz="800" i="1" dirty="0">
                      <a:solidFill>
                        <a:srgbClr val="000000"/>
                      </a:solidFill>
                    </a:endParaRPr>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p>
                  <a:p>
                    <a:pPr algn="ctr"/>
                    <a:r>
                      <a:rPr lang="en-GB" sz="800" i="1" dirty="0">
                        <a:solidFill>
                          <a:srgbClr val="000000"/>
                        </a:solidFill>
                      </a:rPr>
                      <a:t>restricted_point</a:t>
                    </a:r>
                    <a:r>
                      <a:rPr lang="en-GB" sz="800" dirty="0">
                        <a:solidFill>
                          <a:srgbClr val="000000"/>
                        </a:solidFill>
                      </a:rPr>
                      <a:t> </a:t>
                    </a:r>
                    <a:endParaRPr lang="en-US" sz="800" dirty="0">
                      <a:solidFill>
                        <a:srgbClr val="000000"/>
                      </a:solidFill>
                    </a:endParaRPr>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p>
              <a:p>
                <a:pPr algn="ctr"/>
                <a:r>
                  <a:rPr lang="en-US" sz="800" i="1" dirty="0" err="1">
                    <a:solidFill>
                      <a:srgbClr val="000000"/>
                    </a:solidFill>
                  </a:rPr>
                  <a:t>t</a:t>
                </a:r>
                <a:r>
                  <a:rPr lang="en-US" sz="800" i="1" dirty="0" err="1" smtClean="0">
                    <a:solidFill>
                      <a:srgbClr val="000000"/>
                    </a:solidFill>
                  </a:rPr>
                  <a:t>raffic_calming</a:t>
                </a:r>
                <a:endParaRPr lang="en-US" sz="800" i="1" dirty="0">
                  <a:solidFill>
                    <a:srgbClr val="000000"/>
                  </a:solidFill>
                </a:endParaRPr>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593650"/>
              </p:ext>
            </p:extLst>
          </p:nvPr>
        </p:nvGraphicFramePr>
        <p:xfrm>
          <a:off x="457200" y="1663068"/>
          <a:ext cx="5325534" cy="994436"/>
        </p:xfrm>
        <a:graphic>
          <a:graphicData uri="http://schemas.openxmlformats.org/drawingml/2006/table">
            <a:tbl>
              <a:tblPr/>
              <a:tblGrid>
                <a:gridCol w="795867"/>
                <a:gridCol w="1786466"/>
                <a:gridCol w="889000"/>
                <a:gridCol w="1007534"/>
                <a:gridCol w="846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Mean (</a:t>
                      </a:r>
                      <a:r>
                        <a:rPr lang="en-US" sz="1200" b="1" i="0" u="none" strike="noStrike" dirty="0" err="1" smtClean="0">
                          <a:effectLst/>
                          <a:latin typeface="Calibri"/>
                        </a:rPr>
                        <a:t>sd</a:t>
                      </a:r>
                      <a:r>
                        <a:rPr lang="en-US" sz="1200" b="1" i="0" u="none" strike="noStrike" dirty="0" smtClean="0">
                          <a:effectLst/>
                          <a:latin typeface="Calibri"/>
                        </a:rPr>
                        <a:t>)</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Median (IQR)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Range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dirty="0">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Provision: Number </a:t>
                      </a:r>
                      <a:r>
                        <a:rPr lang="en-US" sz="975" b="0" i="0" u="none" strike="noStrike" dirty="0">
                          <a:effectLst/>
                          <a:latin typeface="Calibri"/>
                        </a:rPr>
                        <a:t>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hr-HR" sz="975" b="0" i="0" u="none" strike="noStrike" dirty="0" smtClean="0">
                          <a:effectLst/>
                          <a:latin typeface="+mn-lt"/>
                        </a:rPr>
                        <a:t>2.8</a:t>
                      </a:r>
                      <a:r>
                        <a:rPr lang="hr-HR" sz="975" b="0" i="0" u="none" strike="noStrike" baseline="0" dirty="0" smtClean="0">
                          <a:effectLst/>
                          <a:latin typeface="+mn-lt"/>
                        </a:rPr>
                        <a:t> (3.3)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2 (1 – 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0 - 95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Capacity:</a:t>
                      </a:r>
                      <a:r>
                        <a:rPr lang="en-US" sz="975" b="0" i="0" u="none" strike="noStrike" baseline="0" dirty="0" smtClean="0">
                          <a:effectLst/>
                          <a:latin typeface="Calibri"/>
                        </a:rPr>
                        <a:t> </a:t>
                      </a:r>
                      <a:r>
                        <a:rPr lang="en-US" sz="975" b="0" i="0" u="none" strike="noStrike" dirty="0" smtClean="0">
                          <a:effectLst/>
                          <a:latin typeface="Calibri"/>
                        </a:rPr>
                        <a:t>Number </a:t>
                      </a:r>
                      <a:r>
                        <a:rPr lang="en-US" sz="975" b="0" i="0" u="none" strike="noStrike" dirty="0">
                          <a:effectLst/>
                          <a:latin typeface="Calibri"/>
                        </a:rPr>
                        <a:t>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6.1 (6.9)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4</a:t>
                      </a:r>
                      <a:r>
                        <a:rPr lang="en-US" sz="975" b="0" i="0" u="none" strike="noStrike" baseline="0" dirty="0" smtClean="0">
                          <a:effectLst/>
                          <a:latin typeface="Calibri"/>
                        </a:rPr>
                        <a:t> (2 – 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0 - 168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083733" y="1007533"/>
            <a:ext cx="1915909" cy="369332"/>
          </a:xfrm>
          <a:prstGeom prst="rect">
            <a:avLst/>
          </a:prstGeom>
          <a:noFill/>
        </p:spPr>
        <p:txBody>
          <a:bodyPr wrap="none" rtlCol="0">
            <a:spAutoFit/>
          </a:bodyPr>
          <a:lstStyle/>
          <a:p>
            <a:r>
              <a:rPr lang="en-US" dirty="0" smtClean="0"/>
              <a:t>Cycle parking stuff</a:t>
            </a:r>
            <a:endParaRPr lang="en-US" dirty="0"/>
          </a:p>
        </p:txBody>
      </p:sp>
    </p:spTree>
    <p:extLst>
      <p:ext uri="{BB962C8B-B14F-4D97-AF65-F5344CB8AC3E}">
        <p14:creationId xmlns:p14="http://schemas.microsoft.com/office/powerpoint/2010/main" val="19843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7781410"/>
              </p:ext>
            </p:extLst>
          </p:nvPr>
        </p:nvGraphicFramePr>
        <p:xfrm>
          <a:off x="457200" y="162054"/>
          <a:ext cx="5334001" cy="2025515"/>
        </p:xfrm>
        <a:graphic>
          <a:graphicData uri="http://schemas.openxmlformats.org/drawingml/2006/table">
            <a:tbl>
              <a:tblPr/>
              <a:tblGrid>
                <a:gridCol w="719667"/>
                <a:gridCol w="2540000"/>
                <a:gridCol w="1032933"/>
                <a:gridCol w="1041401"/>
              </a:tblGrid>
              <a:tr h="4136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err="1" smtClean="0">
                          <a:effectLst/>
                          <a:latin typeface="Calibri"/>
                        </a:rPr>
                        <a:t>Percenage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on signal e.g. as a light/set of lights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438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98.9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Separate Stage for Cyclists</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57.8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Early </a:t>
                      </a:r>
                      <a:r>
                        <a:rPr lang="en-US" sz="975" b="0" i="0" u="none" strike="noStrike" dirty="0" smtClean="0">
                          <a:effectLst/>
                          <a:latin typeface="Calibri"/>
                        </a:rPr>
                        <a:t>Release of cyclists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Two Stage </a:t>
                      </a:r>
                      <a:r>
                        <a:rPr lang="en-US" sz="975" b="0" i="0" u="none" strike="noStrike" dirty="0" smtClean="0">
                          <a:effectLst/>
                          <a:latin typeface="Calibri"/>
                        </a:rPr>
                        <a:t>Turn right</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Cycle/Bus </a:t>
                      </a:r>
                      <a:r>
                        <a:rPr lang="en-US" sz="975" b="0" i="0" u="none" strike="noStrike" dirty="0" smtClean="0">
                          <a:effectLst/>
                          <a:latin typeface="Calibri"/>
                        </a:rPr>
                        <a:t>Gate allowing cycles to get ahead</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67198852"/>
              </p:ext>
            </p:extLst>
          </p:nvPr>
        </p:nvGraphicFramePr>
        <p:xfrm>
          <a:off x="457200" y="2905254"/>
          <a:ext cx="4690533" cy="1302794"/>
        </p:xfrm>
        <a:graphic>
          <a:graphicData uri="http://schemas.openxmlformats.org/drawingml/2006/table">
            <a:tbl>
              <a:tblPr/>
              <a:tblGrid>
                <a:gridCol w="702733"/>
                <a:gridCol w="2336800"/>
                <a:gridCol w="812800"/>
                <a:gridCol w="8382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Steps link routes where cycling in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174</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A lift links routes where cycling is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56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2023575"/>
              </p:ext>
            </p:extLst>
          </p:nvPr>
        </p:nvGraphicFramePr>
        <p:xfrm>
          <a:off x="457200" y="162054"/>
          <a:ext cx="5943600" cy="7120187"/>
        </p:xfrm>
        <a:graphic>
          <a:graphicData uri="http://schemas.openxmlformats.org/drawingml/2006/table">
            <a:tbl>
              <a:tblPr/>
              <a:tblGrid>
                <a:gridCol w="728133"/>
                <a:gridCol w="2836334"/>
                <a:gridCol w="897466"/>
                <a:gridCol w="1481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symbol</a:t>
                      </a:r>
                    </a:p>
                    <a:p>
                      <a:pPr algn="l" fontAlgn="ctr"/>
                      <a:r>
                        <a:rPr lang="en-US" sz="975" b="0" i="0" u="none" strike="noStrike" dirty="0" smtClean="0">
                          <a:effectLst/>
                          <a:latin typeface="Calibri"/>
                        </a:rPr>
                        <a:t>(rest</a:t>
                      </a:r>
                      <a:r>
                        <a:rPr lang="en-US" sz="975" b="0" i="0" u="none" strike="noStrike" baseline="0" dirty="0" smtClean="0">
                          <a:effectLst/>
                          <a:latin typeface="Calibri"/>
                        </a:rPr>
                        <a:t> are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58349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a:t>
                      </a:r>
                      <a:r>
                        <a:rPr lang="en-US" sz="975" b="0" i="0" u="none" strike="noStrike" dirty="0" smtClean="0">
                          <a:effectLst/>
                          <a:latin typeface="Calibri"/>
                        </a:rPr>
                        <a:t>road</a:t>
                      </a:r>
                      <a:r>
                        <a:rPr lang="en-US" sz="975" b="0" i="0" u="none" strike="noStrike" baseline="0" dirty="0" smtClean="0">
                          <a:effectLst/>
                          <a:latin typeface="Calibri"/>
                        </a:rPr>
                        <a:t> surface for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Facing</a:t>
                      </a:r>
                      <a:r>
                        <a:rPr lang="en-US" sz="975" b="0" i="0" u="none" strike="noStrike" baseline="0" dirty="0" smtClean="0">
                          <a:effectLst/>
                          <a:latin typeface="Calibri"/>
                        </a:rPr>
                        <a:t> oncoming traffic but on off-side (i.e. right)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17389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Sign prohibiting cycling (No Cycling)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12240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a:t>
                      </a:r>
                      <a:r>
                        <a:rPr lang="en-US" sz="975" b="0" i="0" u="none" strike="noStrike" dirty="0" smtClean="0">
                          <a:effectLst/>
                          <a:latin typeface="Calibri"/>
                        </a:rPr>
                        <a:t>vehicles except pushed</a:t>
                      </a:r>
                      <a:r>
                        <a:rPr lang="en-US" sz="975" b="0" i="0" u="none" strike="noStrike" baseline="0" dirty="0" smtClean="0">
                          <a:effectLst/>
                          <a:latin typeface="Calibri"/>
                        </a:rPr>
                        <a:t> pedal cycles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baseline="0" dirty="0" smtClean="0">
                          <a:effectLst/>
                          <a:latin typeface="Calibri"/>
                        </a:rPr>
                        <a:t> as opposed to a </a:t>
                      </a:r>
                      <a:r>
                        <a:rPr lang="en-US" sz="975" b="0" i="0" u="none" strike="noStrike" dirty="0" smtClean="0">
                          <a:effectLst/>
                          <a:latin typeface="Calibri"/>
                        </a:rPr>
                        <a:t>Rectangular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29693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Exemption text present (i.e. "Except cycles”)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2716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Left Turn sign with exception for</a:t>
                      </a:r>
                      <a:r>
                        <a:rPr lang="en-US" sz="975" b="0" i="0" u="none" strike="noStrike" baseline="0" dirty="0" smtClean="0">
                          <a:effectLst/>
                          <a:latin typeface="+mn-lt"/>
                        </a:rPr>
                        <a:t>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Right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Left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Tight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Straight Ahead </a:t>
                      </a:r>
                      <a:r>
                        <a:rPr lang="en-US" sz="975" b="0" i="0" u="none" strike="noStrike" dirty="0" smtClean="0">
                          <a:effectLst/>
                          <a:latin typeface="Calibri"/>
                        </a:rPr>
                        <a:t>sign with </a:t>
                      </a:r>
                      <a:r>
                        <a:rPr lang="en-US" sz="975" b="0" i="0" u="none" strike="noStrike" dirty="0" smtClean="0">
                          <a:effectLst/>
                          <a:latin typeface="+mn-lt"/>
                        </a:rPr>
                        <a:t>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2661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Cyclists </a:t>
                      </a:r>
                      <a:r>
                        <a:rPr lang="en-US" sz="975" b="0" i="0" u="none" strike="noStrike" dirty="0" smtClean="0">
                          <a:effectLst/>
                          <a:latin typeface="Calibri"/>
                        </a:rPr>
                        <a:t>Dismount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End of </a:t>
                      </a:r>
                      <a:r>
                        <a:rPr lang="en-US" sz="975" b="0" i="0" u="none" strike="noStrike" dirty="0" smtClean="0">
                          <a:effectLst/>
                          <a:latin typeface="Calibri"/>
                        </a:rPr>
                        <a:t>Cycle Route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113654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17057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Bus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3712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 </a:t>
                      </a:r>
                      <a:r>
                        <a:rPr lang="en-US" sz="975" b="0" i="0" u="none" strike="noStrike" dirty="0" smtClean="0">
                          <a:effectLst/>
                          <a:latin typeface="Calibri"/>
                        </a:rPr>
                        <a:t>Vehicle and cyclist </a:t>
                      </a:r>
                      <a:r>
                        <a:rPr lang="en-US" sz="975" b="0" i="0" u="none" strike="noStrike" dirty="0">
                          <a:effectLst/>
                          <a:latin typeface="Calibri"/>
                        </a:rPr>
                        <a:t>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4447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Direction </a:t>
                      </a:r>
                      <a:r>
                        <a:rPr lang="en-US" sz="975" b="0" i="0" u="none" strike="noStrike" dirty="0" smtClean="0">
                          <a:effectLst/>
                          <a:latin typeface="Calibri"/>
                        </a:rPr>
                        <a:t>Arrow and cycle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Number in a </a:t>
                      </a:r>
                      <a:r>
                        <a:rPr lang="en-US" sz="975" b="0" i="0" u="none" strike="noStrike" dirty="0" smtClean="0">
                          <a:effectLst/>
                          <a:latin typeface="Calibri"/>
                        </a:rPr>
                        <a:t>Box (cycle route number) present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National Cycle </a:t>
                      </a:r>
                      <a:r>
                        <a:rPr lang="en-US" sz="975" b="0" i="0" u="none" strike="noStrike" dirty="0" smtClean="0">
                          <a:effectLst/>
                          <a:latin typeface="+mn-lt"/>
                        </a:rPr>
                        <a:t>Network sign, symbol or sticker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3472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London Cycle </a:t>
                      </a:r>
                      <a:r>
                        <a:rPr lang="en-US" sz="975" b="0" i="0" u="none" strike="noStrike" dirty="0" smtClean="0">
                          <a:effectLst/>
                          <a:latin typeface="+mn-lt"/>
                        </a:rPr>
                        <a:t>Network sign 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mn-lt"/>
                        </a:rPr>
                        <a:t>Superhighway sign, 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2445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1470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dirty="0">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Destination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6167338"/>
              </p:ext>
            </p:extLst>
          </p:nvPr>
        </p:nvGraphicFramePr>
        <p:xfrm>
          <a:off x="457200" y="162054"/>
          <a:ext cx="6189133" cy="3021542"/>
        </p:xfrm>
        <a:graphic>
          <a:graphicData uri="http://schemas.openxmlformats.org/drawingml/2006/table">
            <a:tbl>
              <a:tblPr/>
              <a:tblGrid>
                <a:gridCol w="939800"/>
                <a:gridCol w="2954867"/>
                <a:gridCol w="1397000"/>
                <a:gridCol w="897466"/>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Raised </a:t>
                      </a:r>
                      <a:r>
                        <a:rPr lang="en-US" sz="975" b="0" i="0" u="none" strike="noStrike" dirty="0" smtClean="0">
                          <a:effectLst/>
                          <a:latin typeface="Calibri"/>
                        </a:rPr>
                        <a:t>Table at junction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Side Road Entry </a:t>
                      </a:r>
                      <a:r>
                        <a:rPr lang="en-US" sz="975" b="0" i="0" u="none" strike="noStrike" dirty="0" smtClean="0">
                          <a:effectLst/>
                          <a:latin typeface="Calibri"/>
                        </a:rPr>
                        <a:t>Treatment (i.e.</a:t>
                      </a:r>
                      <a:r>
                        <a:rPr lang="en-US" sz="975" b="0" i="0" u="none" strike="noStrike" baseline="0" dirty="0" smtClean="0">
                          <a:effectLst/>
                          <a:latin typeface="Calibri"/>
                        </a:rPr>
                        <a:t> raised in some 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7581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12626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33271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Hump or cushion is sinusoidal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6720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Barrier that cyclists can pass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Chicane, narrowing, build-out or other horizontal deflection to traffic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662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 traffic calming measure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30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66146949"/>
              </p:ext>
            </p:extLst>
          </p:nvPr>
        </p:nvGraphicFramePr>
        <p:xfrm>
          <a:off x="254000" y="1550589"/>
          <a:ext cx="8242684" cy="6854349"/>
        </p:xfrm>
        <a:graphic>
          <a:graphicData uri="http://schemas.openxmlformats.org/drawingml/2006/table">
            <a:tbl>
              <a:tblPr/>
              <a:tblGrid>
                <a:gridCol w="613449"/>
                <a:gridCol w="613449"/>
                <a:gridCol w="1203035"/>
                <a:gridCol w="859751"/>
                <a:gridCol w="1058334"/>
                <a:gridCol w="677333"/>
                <a:gridCol w="3217333"/>
              </a:tblGrid>
              <a:tr h="411204">
                <a:tc>
                  <a:txBody>
                    <a:bodyPr/>
                    <a:lstStyle/>
                    <a:p>
                      <a:pPr algn="ctr" fontAlgn="ctr"/>
                      <a:r>
                        <a:rPr lang="en-US" sz="1200" b="1" i="0" u="none" strike="noStrike" dirty="0" smtClean="0">
                          <a:effectLst/>
                          <a:latin typeface="Calibri"/>
                        </a:rPr>
                        <a:t>Dataset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Survey</a:t>
                      </a:r>
                      <a:r>
                        <a:rPr lang="en-US" sz="1200" b="1" i="0" u="none" strike="noStrike" baseline="0" dirty="0" smtClean="0">
                          <a:effectLst/>
                          <a:latin typeface="Calibri"/>
                        </a:rPr>
                        <a:t> dates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r>
                        <a:rPr lang="en-US" sz="1200" b="1" i="0" u="none" strike="noStrike" baseline="0" dirty="0" smtClean="0">
                          <a:effectLst/>
                          <a:latin typeface="Calibri"/>
                        </a:rPr>
                        <a:t> of assets without a </a:t>
                      </a:r>
                      <a:r>
                        <a:rPr lang="en-US" sz="1200" b="1" i="0" u="none" strike="noStrike" dirty="0" smtClean="0">
                          <a:effectLst/>
                          <a:latin typeface="Calibri"/>
                        </a:rPr>
                        <a:t>Borough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r>
                        <a:rPr lang="en-US" sz="1200" b="1" i="0" u="none" strike="noStrike" baseline="0" dirty="0" smtClean="0">
                          <a:effectLst/>
                          <a:latin typeface="Calibri"/>
                        </a:rPr>
                        <a:t> missing </a:t>
                      </a:r>
                      <a:r>
                        <a:rPr lang="en-US" sz="1200" b="1" i="0" u="none" strike="noStrike" dirty="0" smtClean="0">
                          <a:effectLst/>
                          <a:latin typeface="Calibri"/>
                        </a:rPr>
                        <a:t>Photo</a:t>
                      </a:r>
                      <a:r>
                        <a:rPr lang="en-US" sz="1200" b="1" i="0" u="none" strike="noStrike" baseline="0" dirty="0" smtClean="0">
                          <a:effectLst/>
                          <a:latin typeface="Calibri"/>
                        </a:rPr>
                        <a:t> 1</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mn-lt"/>
                        </a:rPr>
                        <a:t>Number of assets</a:t>
                      </a:r>
                      <a:r>
                        <a:rPr lang="en-US" sz="1200" b="1" i="0" u="none" strike="noStrike" baseline="0" dirty="0" smtClean="0">
                          <a:effectLst/>
                          <a:latin typeface="+mn-lt"/>
                        </a:rPr>
                        <a:t> missing </a:t>
                      </a:r>
                      <a:r>
                        <a:rPr lang="en-US" sz="1200" b="1" i="0" u="none" strike="noStrike" dirty="0" smtClean="0">
                          <a:effectLst/>
                          <a:latin typeface="+mn-lt"/>
                        </a:rPr>
                        <a:t>Photo</a:t>
                      </a:r>
                      <a:r>
                        <a:rPr lang="en-US" sz="1200" b="1" i="0" u="none" strike="noStrike" baseline="0" dirty="0" smtClean="0">
                          <a:effectLst/>
                          <a:latin typeface="+mn-lt"/>
                        </a:rPr>
                        <a:t> 2</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Any other comments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ASL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3775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06/01/17</a:t>
                      </a:r>
                      <a:r>
                        <a:rPr lang="en-US" sz="975" b="0" i="0" u="none" strike="noStrike" baseline="0" dirty="0" smtClean="0">
                          <a:effectLst/>
                          <a:latin typeface="Calibri"/>
                        </a:rPr>
                        <a:t> to 01/08/18</a:t>
                      </a:r>
                    </a:p>
                    <a:p>
                      <a:pPr algn="l" fontAlgn="ctr"/>
                      <a:r>
                        <a:rPr lang="en-US" sz="975" b="0" i="0" u="none" strike="noStrike" baseline="0" dirty="0" smtClean="0">
                          <a:effectLst/>
                          <a:latin typeface="Calibri"/>
                        </a:rPr>
                        <a:t>290 different dates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 (0.03%)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48 (1.3%)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Crossings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1687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31/05/</a:t>
                      </a:r>
                      <a:r>
                        <a:rPr lang="en-US" sz="980" b="0" i="0" u="none" strike="noStrike" kern="1200" baseline="0" dirty="0" smtClean="0">
                          <a:solidFill>
                            <a:schemeClr val="tx1"/>
                          </a:solidFill>
                          <a:effectLst/>
                          <a:latin typeface="Calibri"/>
                          <a:ea typeface="+mn-ea"/>
                          <a:cs typeface="+mn-cs"/>
                        </a:rPr>
                        <a:t>17</a:t>
                      </a:r>
                      <a:r>
                        <a:rPr lang="en-US" sz="980" b="0" i="0" u="none" strike="noStrike" dirty="0" smtClean="0">
                          <a:effectLst/>
                          <a:latin typeface="Calibri"/>
                        </a:rPr>
                        <a:t> to 0</a:t>
                      </a:r>
                      <a:r>
                        <a:rPr lang="en-US" sz="980" b="0" i="0" u="none" strike="noStrike" baseline="0" dirty="0" smtClean="0">
                          <a:effectLst/>
                          <a:latin typeface="Calibri"/>
                        </a:rPr>
                        <a:t>2/09/</a:t>
                      </a:r>
                      <a:r>
                        <a:rPr lang="en-US" sz="980" b="0" i="0" u="none" strike="noStrike" kern="1200" dirty="0" smtClean="0">
                          <a:solidFill>
                            <a:schemeClr val="tx1"/>
                          </a:solidFill>
                          <a:effectLst/>
                          <a:latin typeface="Calibri"/>
                          <a:ea typeface="+mn-ea"/>
                          <a:cs typeface="+mn-cs"/>
                        </a:rPr>
                        <a:t>19</a:t>
                      </a:r>
                    </a:p>
                    <a:p>
                      <a:pPr algn="l" fontAlgn="ctr"/>
                      <a:r>
                        <a:rPr lang="en-US" sz="980" b="0" i="0" u="none" strike="noStrike" baseline="0" dirty="0" smtClean="0">
                          <a:effectLst/>
                          <a:latin typeface="Calibri"/>
                        </a:rPr>
                        <a:t>257 different dates</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28</a:t>
                      </a:r>
                      <a:r>
                        <a:rPr lang="en-US" sz="980" b="0" i="0" u="none" strike="noStrike" baseline="0" dirty="0" smtClean="0">
                          <a:effectLst/>
                          <a:latin typeface="Calibri"/>
                        </a:rPr>
                        <a:t> (1.6%)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31 (1.8%)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mn-lt"/>
                        </a:rPr>
                        <a:t>Cycle lanes and tracks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24976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31/05/17 - 02/09/19 345 different dates</a:t>
                      </a:r>
                      <a:r>
                        <a:rPr lang="en-GB" sz="980" dirty="0" smtClean="0">
                          <a:effectLst/>
                        </a:rPr>
                        <a:t> </a:t>
                      </a:r>
                    </a:p>
                    <a:p>
                      <a:pPr algn="l" fontAlgn="ctr"/>
                      <a:r>
                        <a:rPr lang="en-GB" sz="980" b="0" i="0" u="none" strike="noStrike" dirty="0" smtClean="0">
                          <a:effectLst/>
                          <a:latin typeface="Calibri"/>
                        </a:rPr>
                        <a:t>1 invalid date:</a:t>
                      </a:r>
                    </a:p>
                    <a:p>
                      <a:pPr algn="l" fontAlgn="ctr"/>
                      <a:r>
                        <a:rPr lang="en-GB" sz="980" b="0" i="0" u="none" strike="noStrike" dirty="0" smtClean="0">
                          <a:effectLst/>
                          <a:latin typeface="Calibri"/>
                        </a:rPr>
                        <a:t>a/4/6482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354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588 (2.5%)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There are 725 unique descriptions for access times (CLT_ACCESS). </a:t>
                      </a:r>
                    </a:p>
                    <a:p>
                      <a:pPr algn="l" fontAlgn="ctr"/>
                      <a:endParaRPr lang="en-GB" sz="980" kern="1200" dirty="0" smtClean="0">
                        <a:solidFill>
                          <a:schemeClr val="tx1"/>
                        </a:solidFill>
                        <a:effectLst/>
                        <a:latin typeface="+mn-lt"/>
                        <a:ea typeface="+mn-ea"/>
                        <a:cs typeface="+mn-cs"/>
                      </a:endParaRPr>
                    </a:p>
                    <a:p>
                      <a:pPr algn="l" fontAlgn="ctr"/>
                      <a:r>
                        <a:rPr lang="en-GB" sz="980" kern="1200" dirty="0" smtClean="0">
                          <a:solidFill>
                            <a:schemeClr val="tx1"/>
                          </a:solidFill>
                          <a:effectLst/>
                          <a:latin typeface="+mn-lt"/>
                          <a:ea typeface="+mn-ea"/>
                          <a:cs typeface="+mn-cs"/>
                        </a:rPr>
                        <a:t>Data coding errors were detected: CLT_SHARED and CLT_MAND have responses of “TRUE”, “FALSE” and “TCB” (4 and 1 assets coded as “TCB” respectively); and CLT_PRIORI has a response of “TRE” presumably a miscoding of “TRUE”.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routes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1378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04/06/17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06/08/18 </a:t>
                      </a:r>
                    </a:p>
                    <a:p>
                      <a:pPr algn="l" fontAlgn="ctr"/>
                      <a:r>
                        <a:rPr lang="en-GB" sz="980" kern="1200" dirty="0" smtClean="0">
                          <a:solidFill>
                            <a:schemeClr val="tx1"/>
                          </a:solidFill>
                          <a:effectLst/>
                          <a:latin typeface="+mn-lt"/>
                          <a:ea typeface="+mn-ea"/>
                          <a:cs typeface="+mn-cs"/>
                        </a:rPr>
                        <a:t>196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18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71 (5.2%)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Cycle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23758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10/06/19 331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299 (1.3%)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198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Examination of the integer PRK_PROVIS and PRK_CPT variables revealed that 2 assets were recorded as ‘NA’.</a:t>
                      </a:r>
                    </a:p>
                    <a:p>
                      <a:pPr algn="l" fontAlgn="ctr"/>
                      <a:r>
                        <a:rPr lang="en-GB" sz="980" kern="1200" dirty="0" smtClean="0">
                          <a:solidFill>
                            <a:schemeClr val="tx1"/>
                          </a:solidFill>
                          <a:effectLst/>
                          <a:latin typeface="+mn-lt"/>
                          <a:ea typeface="+mn-ea"/>
                          <a:cs typeface="+mn-cs"/>
                        </a:rPr>
                        <a:t>These were recoded as ‘0’. </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Restricted</a:t>
                      </a:r>
                      <a:r>
                        <a:rPr lang="en-US" sz="975" b="0" i="0" u="none" strike="noStrike" baseline="0" dirty="0" smtClean="0">
                          <a:effectLst/>
                          <a:latin typeface="Calibri"/>
                        </a:rPr>
                        <a:t> points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180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13/06/17 to 21/08/18 73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980" kern="1200" dirty="0" smtClean="0">
                          <a:solidFill>
                            <a:schemeClr val="tx1"/>
                          </a:solidFill>
                          <a:effectLst/>
                          <a:latin typeface="+mn-lt"/>
                          <a:ea typeface="+mn-ea"/>
                          <a:cs typeface="+mn-cs"/>
                        </a:rPr>
                        <a:t>0</a:t>
                      </a:r>
                      <a:r>
                        <a:rPr lang="en-GB" sz="980" kern="1200" baseline="0" dirty="0" smtClean="0">
                          <a:solidFill>
                            <a:schemeClr val="tx1"/>
                          </a:solidFill>
                          <a:effectLst/>
                          <a:latin typeface="+mn-lt"/>
                          <a:ea typeface="+mn-ea"/>
                          <a:cs typeface="+mn-cs"/>
                        </a:rPr>
                        <a:t> (0%)</a:t>
                      </a:r>
                      <a:r>
                        <a:rPr lang="en-GB" sz="980" kern="1200" dirty="0" smtClean="0">
                          <a:solidFill>
                            <a:schemeClr val="tx1"/>
                          </a:solidFill>
                          <a:effectLst/>
                          <a:latin typeface="+mn-lt"/>
                          <a:ea typeface="+mn-ea"/>
                          <a:cs typeface="+mn-cs"/>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 (6.7%)</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12</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Signage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118834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21/08/18 349 different dates</a:t>
                      </a:r>
                      <a:r>
                        <a:rPr lang="en-GB" sz="980" dirty="0" smtClean="0">
                          <a:effectLst/>
                        </a:rPr>
                        <a:t>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2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1347 (1.1%)</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1336</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FEATURE_ID RWG999275 is present twice in the dataset.  Examination of this reveals that there are two different features - one is a cycle symbol in Haringey and the other is a pedestrian and cycle symbol in Barnet.  The photographs are identical for both as there is only one URL for each photograph coded RWG999275. </a:t>
                      </a:r>
                    </a:p>
                    <a:p>
                      <a:pPr marL="0" marR="0" indent="0" algn="l" defTabSz="457200" rtl="0" eaLnBrk="1" fontAlgn="ctr" latinLnBrk="0" hangingPunct="1">
                        <a:lnSpc>
                          <a:spcPct val="100000"/>
                        </a:lnSpc>
                        <a:spcBef>
                          <a:spcPts val="0"/>
                        </a:spcBef>
                        <a:spcAft>
                          <a:spcPts val="0"/>
                        </a:spcAft>
                        <a:buClrTx/>
                        <a:buSzTx/>
                        <a:buFontTx/>
                        <a:buNone/>
                        <a:tabLst/>
                        <a:defRPr/>
                      </a:pPr>
                      <a:r>
                        <a:rPr lang="en-GB" sz="980" kern="1200" dirty="0" smtClean="0">
                          <a:solidFill>
                            <a:schemeClr val="tx1"/>
                          </a:solidFill>
                          <a:effectLst/>
                          <a:latin typeface="+mn-lt"/>
                          <a:ea typeface="+mn-ea"/>
                          <a:cs typeface="+mn-cs"/>
                        </a:rPr>
                        <a:t>The variable SS_CYCSMB has 1 observation labelled as FASLE instead of FALSE so this was recoded.  SS_ROAD has 1 observation coded NA and this was kept.  The variable SS_COLOUR has both NA and &lt;Null&gt; as data entered and this was handled through factor transformation.  Three of the variables have multiple strings: SS_ROUTEN had 429, SS_ACCESS had 802 and SS_NAME had 65 (there were not examined due to time pressures).    </a:t>
                      </a:r>
                    </a:p>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443</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06/02/17</a:t>
                      </a:r>
                      <a:r>
                        <a:rPr lang="en-GB" sz="980" kern="1200" baseline="0" dirty="0" smtClean="0">
                          <a:solidFill>
                            <a:schemeClr val="tx1"/>
                          </a:solidFill>
                          <a:effectLst/>
                          <a:latin typeface="+mn-lt"/>
                          <a:ea typeface="+mn-ea"/>
                          <a:cs typeface="+mn-cs"/>
                        </a:rPr>
                        <a:t> to</a:t>
                      </a:r>
                      <a:r>
                        <a:rPr lang="en-GB" sz="980" kern="1200" dirty="0" smtClean="0">
                          <a:solidFill>
                            <a:schemeClr val="tx1"/>
                          </a:solidFill>
                          <a:effectLst/>
                          <a:latin typeface="+mn-lt"/>
                          <a:ea typeface="+mn-ea"/>
                          <a:cs typeface="+mn-cs"/>
                        </a:rPr>
                        <a:t> 15/05/18 111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b="0" i="0" u="none" strike="noStrike" kern="1200" dirty="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 (1.8)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r>
                        <a:rPr lang="en-US" sz="975" b="0" i="0" u="none" strike="noStrike" dirty="0" smtClean="0">
                          <a:effectLst/>
                          <a:latin typeface="Calibri"/>
                        </a:rPr>
                        <a:t>Traffic calming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80" b="0" i="0" u="none" strike="noStrike" dirty="0" smtClean="0">
                          <a:effectLst/>
                          <a:latin typeface="Calibri"/>
                        </a:rPr>
                        <a:t>58565</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dirty="0" smtClean="0">
                          <a:solidFill>
                            <a:schemeClr val="tx1"/>
                          </a:solidFill>
                          <a:effectLst/>
                          <a:latin typeface="+mn-lt"/>
                          <a:ea typeface="+mn-ea"/>
                          <a:cs typeface="+mn-cs"/>
                        </a:rPr>
                        <a:t>06/01/17 to 21/08/18 334 different dates. </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GB" sz="980" kern="1200" smtClean="0">
                          <a:solidFill>
                            <a:schemeClr val="tx1"/>
                          </a:solidFill>
                          <a:effectLst/>
                          <a:latin typeface="+mn-lt"/>
                          <a:ea typeface="+mn-ea"/>
                          <a:cs typeface="+mn-cs"/>
                        </a:rPr>
                        <a:t>0 (0%)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805 (1.4%)</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80" b="0" i="0" u="none" strike="noStrike" dirty="0" smtClean="0">
                          <a:effectLst/>
                          <a:latin typeface="Calibri"/>
                        </a:rPr>
                        <a:t>810</a:t>
                      </a: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8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7560">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363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187647"/>
            <a:ext cx="4572000" cy="9233295"/>
          </a:xfrm>
          <a:prstGeom prst="rect">
            <a:avLst/>
          </a:prstGeom>
        </p:spPr>
        <p:txBody>
          <a:bodyPr>
            <a:spAutoFit/>
          </a:bodyPr>
          <a:lstStyle/>
          <a:p>
            <a:r>
              <a:rPr lang="en-US" dirty="0" err="1"/>
              <a:t>ocal_authority_district</a:t>
            </a:r>
            <a:r>
              <a:rPr lang="en-US" dirty="0"/>
              <a:t> 	</a:t>
            </a:r>
            <a:r>
              <a:rPr lang="en-US" dirty="0" err="1"/>
              <a:t>Freq</a:t>
            </a:r>
            <a:r>
              <a:rPr lang="en-US" dirty="0"/>
              <a:t> 	%</a:t>
            </a:r>
          </a:p>
          <a:p>
            <a:r>
              <a:rPr lang="en-US" dirty="0"/>
              <a:t>Westminster 	380 	8.07</a:t>
            </a:r>
          </a:p>
          <a:p>
            <a:r>
              <a:rPr lang="en-US" dirty="0" err="1"/>
              <a:t>Southwark</a:t>
            </a:r>
            <a:r>
              <a:rPr lang="en-US" dirty="0"/>
              <a:t> 	362 	7.68</a:t>
            </a:r>
          </a:p>
          <a:p>
            <a:r>
              <a:rPr lang="en-US" dirty="0" err="1"/>
              <a:t>Lambeth</a:t>
            </a:r>
            <a:r>
              <a:rPr lang="en-US" dirty="0"/>
              <a:t> 	344 	7.30</a:t>
            </a:r>
          </a:p>
          <a:p>
            <a:r>
              <a:rPr lang="en-US" dirty="0"/>
              <a:t>Tower Hamlets 	301 	6.39</a:t>
            </a:r>
          </a:p>
          <a:p>
            <a:r>
              <a:rPr lang="en-US" dirty="0" err="1"/>
              <a:t>Wandsworth</a:t>
            </a:r>
            <a:r>
              <a:rPr lang="en-US" dirty="0"/>
              <a:t> 	292 	6.20</a:t>
            </a:r>
          </a:p>
          <a:p>
            <a:r>
              <a:rPr lang="en-US" dirty="0"/>
              <a:t>Islington 	261 	5.54</a:t>
            </a:r>
          </a:p>
          <a:p>
            <a:r>
              <a:rPr lang="en-US" dirty="0"/>
              <a:t>Camden 	258 	5.48</a:t>
            </a:r>
          </a:p>
          <a:p>
            <a:r>
              <a:rPr lang="en-US" dirty="0"/>
              <a:t>Hackney 	249 	5.29</a:t>
            </a:r>
          </a:p>
          <a:p>
            <a:r>
              <a:rPr lang="en-US" dirty="0"/>
              <a:t>Hammersmith and </a:t>
            </a:r>
            <a:r>
              <a:rPr lang="en-US" dirty="0" err="1"/>
              <a:t>Fulham</a:t>
            </a:r>
            <a:r>
              <a:rPr lang="en-US" dirty="0"/>
              <a:t> 	180 	3.82</a:t>
            </a:r>
          </a:p>
          <a:p>
            <a:r>
              <a:rPr lang="en-US" dirty="0"/>
              <a:t>Kensington and Chelsea 	177 	3.76</a:t>
            </a:r>
          </a:p>
          <a:p>
            <a:r>
              <a:rPr lang="en-US" dirty="0" err="1"/>
              <a:t>Lewisham</a:t>
            </a:r>
            <a:r>
              <a:rPr lang="en-US" dirty="0"/>
              <a:t> 	164 	3.48</a:t>
            </a:r>
          </a:p>
          <a:p>
            <a:r>
              <a:rPr lang="en-US" dirty="0"/>
              <a:t>Richmond upon Thames 	134 	2.84</a:t>
            </a:r>
          </a:p>
          <a:p>
            <a:r>
              <a:rPr lang="en-US" dirty="0"/>
              <a:t>Hounslow 	127 	2.70</a:t>
            </a:r>
          </a:p>
          <a:p>
            <a:r>
              <a:rPr lang="en-US" dirty="0" err="1"/>
              <a:t>Ealing</a:t>
            </a:r>
            <a:r>
              <a:rPr lang="en-US" dirty="0"/>
              <a:t> 	120 	2.55</a:t>
            </a:r>
          </a:p>
          <a:p>
            <a:r>
              <a:rPr lang="en-US" dirty="0"/>
              <a:t>Waltham Forest 	118 	2.50</a:t>
            </a:r>
          </a:p>
          <a:p>
            <a:r>
              <a:rPr lang="en-US" dirty="0" err="1"/>
              <a:t>Haringey</a:t>
            </a:r>
            <a:r>
              <a:rPr lang="en-US" dirty="0"/>
              <a:t> 	108 	2.29</a:t>
            </a:r>
          </a:p>
          <a:p>
            <a:r>
              <a:rPr lang="en-US" dirty="0" err="1"/>
              <a:t>Newham</a:t>
            </a:r>
            <a:r>
              <a:rPr lang="en-US" dirty="0"/>
              <a:t> 	104 	2.21</a:t>
            </a:r>
          </a:p>
          <a:p>
            <a:r>
              <a:rPr lang="en-US" dirty="0"/>
              <a:t>Greenwich 	103 	2.19</a:t>
            </a:r>
          </a:p>
          <a:p>
            <a:r>
              <a:rPr lang="en-US" dirty="0"/>
              <a:t>City of London 	100 	2.12</a:t>
            </a:r>
          </a:p>
          <a:p>
            <a:r>
              <a:rPr lang="en-US" dirty="0"/>
              <a:t>Croydon 	90 	1.91</a:t>
            </a:r>
          </a:p>
          <a:p>
            <a:r>
              <a:rPr lang="en-US" dirty="0"/>
              <a:t>Bromley 	87 	1.85</a:t>
            </a:r>
          </a:p>
          <a:p>
            <a:r>
              <a:rPr lang="en-US" dirty="0"/>
              <a:t>Kingston upon Thames 	86 	1.83</a:t>
            </a:r>
          </a:p>
          <a:p>
            <a:r>
              <a:rPr lang="en-US" dirty="0"/>
              <a:t>Brent 	85 	1.80</a:t>
            </a:r>
          </a:p>
          <a:p>
            <a:r>
              <a:rPr lang="en-US" dirty="0"/>
              <a:t>Merton 	83 	1.76</a:t>
            </a:r>
          </a:p>
          <a:p>
            <a:r>
              <a:rPr lang="en-US" dirty="0"/>
              <a:t>Barnet 	76 	1.61</a:t>
            </a:r>
          </a:p>
          <a:p>
            <a:r>
              <a:rPr lang="en-US" dirty="0" err="1"/>
              <a:t>Hillingdon</a:t>
            </a:r>
            <a:r>
              <a:rPr lang="en-US" dirty="0"/>
              <a:t> 	56 	1.19</a:t>
            </a:r>
          </a:p>
          <a:p>
            <a:r>
              <a:rPr lang="en-US" dirty="0" err="1"/>
              <a:t>Redbridge</a:t>
            </a:r>
            <a:r>
              <a:rPr lang="en-US" dirty="0"/>
              <a:t> 	54 	1.15</a:t>
            </a:r>
          </a:p>
          <a:p>
            <a:r>
              <a:rPr lang="en-US" dirty="0"/>
              <a:t>Enfield 	49 	1.04</a:t>
            </a:r>
          </a:p>
          <a:p>
            <a:r>
              <a:rPr lang="en-US" dirty="0" err="1"/>
              <a:t>Havering</a:t>
            </a:r>
            <a:r>
              <a:rPr lang="en-US" dirty="0"/>
              <a:t> 	46 	0.98</a:t>
            </a:r>
          </a:p>
          <a:p>
            <a:r>
              <a:rPr lang="en-US" dirty="0"/>
              <a:t>Barking and Dagenham 	43 	0.91</a:t>
            </a:r>
          </a:p>
          <a:p>
            <a:r>
              <a:rPr lang="en-US" dirty="0" err="1"/>
              <a:t>Bexley</a:t>
            </a:r>
            <a:r>
              <a:rPr lang="en-US" dirty="0"/>
              <a:t> 	37 	0.79</a:t>
            </a:r>
          </a:p>
          <a:p>
            <a:r>
              <a:rPr lang="en-US" dirty="0"/>
              <a:t>Sutton 	37 	0.79</a:t>
            </a:r>
          </a:p>
        </p:txBody>
      </p:sp>
    </p:spTree>
    <p:extLst>
      <p:ext uri="{BB962C8B-B14F-4D97-AF65-F5344CB8AC3E}">
        <p14:creationId xmlns:p14="http://schemas.microsoft.com/office/powerpoint/2010/main" val="353441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Marking/symbol on </a:t>
                      </a:r>
                      <a:r>
                        <a:rPr lang="en-US" sz="975" b="0" i="0" u="none" strike="noStrike" dirty="0" err="1">
                          <a:effectLst/>
                          <a:latin typeface="Calibri"/>
                        </a:rPr>
                        <a:t>coloured</a:t>
                      </a:r>
                      <a:r>
                        <a:rPr lang="en-US" sz="975" b="0" i="0" u="none" strike="noStrike" dirty="0">
                          <a:effectLst/>
                          <a:latin typeface="Calibri"/>
                        </a:rPr>
                        <a:t> background patch</a:t>
                      </a:r>
                      <a:br>
                        <a:rPr lang="en-US" sz="975" b="0" i="0" u="none" strike="noStrike" dirty="0">
                          <a:effectLst/>
                          <a:latin typeface="Calibri"/>
                        </a:rPr>
                      </a:br>
                      <a:r>
                        <a:rPr lang="en-US" sz="975" b="0" i="0" u="none" strike="noStrike" dirty="0">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3126</TotalTime>
  <Words>3085</Words>
  <Application>Microsoft Macintosh PowerPoint</Application>
  <PresentationFormat>On-screen Show (4:3)</PresentationFormat>
  <Paragraphs>1022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60</cp:revision>
  <dcterms:created xsi:type="dcterms:W3CDTF">2020-04-05T14:20:11Z</dcterms:created>
  <dcterms:modified xsi:type="dcterms:W3CDTF">2020-04-14T18:07:48Z</dcterms:modified>
</cp:coreProperties>
</file>