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6" r:id="rId4"/>
    <p:sldId id="257" r:id="rId5"/>
    <p:sldId id="258" r:id="rId6"/>
    <p:sldId id="259" r:id="rId7"/>
    <p:sldId id="260" r:id="rId8"/>
    <p:sldId id="261" r:id="rId9"/>
    <p:sldId id="262" r:id="rId10"/>
    <p:sldId id="263" r:id="rId11"/>
    <p:sldId id="264" r:id="rId12"/>
    <p:sldId id="268" r:id="rId13"/>
    <p:sldId id="269" r:id="rId14"/>
    <p:sldId id="267" r:id="rId15"/>
    <p:sldId id="270" r:id="rId16"/>
    <p:sldId id="271" r:id="rId17"/>
    <p:sldId id="272" r:id="rId18"/>
    <p:sldId id="273" r:id="rId19"/>
    <p:sldId id="275" r:id="rId20"/>
    <p:sldId id="274"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0" d="100"/>
          <a:sy n="150" d="100"/>
        </p:scale>
        <p:origin x="-12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10/04/20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40002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10/04/20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20153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10/04/20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27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10/04/20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3501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B98F2F-9A06-7A4F-9377-FC2289C24D99}" type="datetimeFigureOut">
              <a:rPr lang="en-US" smtClean="0"/>
              <a:t>10/04/20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7411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B98F2F-9A06-7A4F-9377-FC2289C24D99}" type="datetimeFigureOut">
              <a:rPr lang="en-US" smtClean="0"/>
              <a:t>10/04/20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85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B98F2F-9A06-7A4F-9377-FC2289C24D99}" type="datetimeFigureOut">
              <a:rPr lang="en-US" smtClean="0"/>
              <a:t>10/04/20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05159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B98F2F-9A06-7A4F-9377-FC2289C24D99}" type="datetimeFigureOut">
              <a:rPr lang="en-US" smtClean="0"/>
              <a:t>10/04/20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170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8F2F-9A06-7A4F-9377-FC2289C24D99}" type="datetimeFigureOut">
              <a:rPr lang="en-US" smtClean="0"/>
              <a:t>10/04/20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3921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10/04/20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60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10/04/20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5444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8F2F-9A06-7A4F-9377-FC2289C24D99}" type="datetimeFigureOut">
              <a:rPr lang="en-US" smtClean="0"/>
              <a:t>10/04/20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879B-E514-EF4D-8E9D-C66DFDBC46EA}" type="slidenum">
              <a:rPr lang="en-US" smtClean="0"/>
              <a:t>‹#›</a:t>
            </a:fld>
            <a:endParaRPr lang="en-US"/>
          </a:p>
        </p:txBody>
      </p:sp>
    </p:spTree>
    <p:extLst>
      <p:ext uri="{BB962C8B-B14F-4D97-AF65-F5344CB8AC3E}">
        <p14:creationId xmlns:p14="http://schemas.microsoft.com/office/powerpoint/2010/main" val="284764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377759" y="989139"/>
            <a:ext cx="7110000" cy="3990729"/>
            <a:chOff x="1210733" y="1413933"/>
            <a:chExt cx="7110000" cy="3990729"/>
          </a:xfrm>
        </p:grpSpPr>
        <p:sp>
          <p:nvSpPr>
            <p:cNvPr id="48" name="Rectangle 47"/>
            <p:cNvSpPr/>
            <p:nvPr/>
          </p:nvSpPr>
          <p:spPr>
            <a:xfrm>
              <a:off x="1227667" y="4979862"/>
              <a:ext cx="7086600" cy="424800"/>
            </a:xfrm>
            <a:prstGeom prst="rect">
              <a:avLst/>
            </a:prstGeom>
            <a:solidFill>
              <a:schemeClr val="tx2">
                <a:lumMod val="60000"/>
                <a:lumOff val="40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Unique variables</a:t>
              </a:r>
              <a:endParaRPr lang="en-US" sz="1400" dirty="0"/>
            </a:p>
          </p:txBody>
        </p:sp>
        <p:grpSp>
          <p:nvGrpSpPr>
            <p:cNvPr id="18" name="Group 17"/>
            <p:cNvGrpSpPr/>
            <p:nvPr/>
          </p:nvGrpSpPr>
          <p:grpSpPr>
            <a:xfrm>
              <a:off x="1350426" y="1549400"/>
              <a:ext cx="2582333" cy="2794004"/>
              <a:chOff x="1536700" y="1549400"/>
              <a:chExt cx="2582333" cy="2794004"/>
            </a:xfrm>
          </p:grpSpPr>
          <p:sp>
            <p:nvSpPr>
              <p:cNvPr id="5" name="Rounded Rectangle 4"/>
              <p:cNvSpPr/>
              <p:nvPr/>
            </p:nvSpPr>
            <p:spPr>
              <a:xfrm>
                <a:off x="1972733"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Line asset </a:t>
                </a:r>
              </a:p>
              <a:p>
                <a:pPr algn="ctr"/>
                <a:r>
                  <a:rPr lang="en-US" dirty="0" smtClean="0"/>
                  <a:t>datasets</a:t>
                </a:r>
                <a:endParaRPr lang="en-US" dirty="0"/>
              </a:p>
            </p:txBody>
          </p:sp>
          <p:grpSp>
            <p:nvGrpSpPr>
              <p:cNvPr id="15" name="Group 14"/>
              <p:cNvGrpSpPr/>
              <p:nvPr/>
            </p:nvGrpSpPr>
            <p:grpSpPr>
              <a:xfrm>
                <a:off x="1536700" y="2472275"/>
                <a:ext cx="2582333" cy="1871129"/>
                <a:chOff x="1608667" y="2463804"/>
                <a:chExt cx="2582333" cy="1871129"/>
              </a:xfrm>
            </p:grpSpPr>
            <p:sp>
              <p:nvSpPr>
                <p:cNvPr id="14" name="Rounded Rectangle 13"/>
                <p:cNvSpPr/>
                <p:nvPr/>
              </p:nvSpPr>
              <p:spPr>
                <a:xfrm>
                  <a:off x="1608667" y="2463804"/>
                  <a:ext cx="2582333"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lanes and tracks</a:t>
                  </a:r>
                  <a:endParaRPr lang="en-US" sz="1400" dirty="0"/>
                </a:p>
              </p:txBody>
            </p:sp>
            <p:sp>
              <p:nvSpPr>
                <p:cNvPr id="7" name="Rounded Rectangle 6"/>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Advanced Stop Lines</a:t>
                  </a:r>
                  <a:endParaRPr lang="en-US" sz="1400" dirty="0"/>
                </a:p>
              </p:txBody>
            </p:sp>
            <p:sp>
              <p:nvSpPr>
                <p:cNvPr id="8" name="Rounded Rectangle 7"/>
                <p:cNvSpPr/>
                <p:nvPr/>
              </p:nvSpPr>
              <p:spPr>
                <a:xfrm>
                  <a:off x="1752600"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Crossings</a:t>
                  </a:r>
                  <a:endParaRPr lang="en-US" sz="1400" dirty="0"/>
                </a:p>
              </p:txBody>
            </p:sp>
            <p:sp>
              <p:nvSpPr>
                <p:cNvPr id="9" name="Rounded Rectangle 8"/>
                <p:cNvSpPr/>
                <p:nvPr/>
              </p:nvSpPr>
              <p:spPr>
                <a:xfrm>
                  <a:off x="2971799"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routes</a:t>
                  </a:r>
                  <a:endParaRPr lang="en-US" sz="1400" dirty="0"/>
                </a:p>
              </p:txBody>
            </p:sp>
          </p:grpSp>
          <p:cxnSp>
            <p:nvCxnSpPr>
              <p:cNvPr id="17" name="Straight Connector 16"/>
              <p:cNvCxnSpPr>
                <a:stCxn id="5" idx="2"/>
                <a:endCxn id="14" idx="0"/>
              </p:cNvCxnSpPr>
              <p:nvPr/>
            </p:nvCxnSpPr>
            <p:spPr>
              <a:xfrm>
                <a:off x="2827867"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381500" y="1570568"/>
              <a:ext cx="3805768" cy="2794004"/>
              <a:chOff x="4381500" y="1570568"/>
              <a:chExt cx="3805768" cy="2794004"/>
            </a:xfrm>
          </p:grpSpPr>
          <p:grpSp>
            <p:nvGrpSpPr>
              <p:cNvPr id="19" name="Group 18"/>
              <p:cNvGrpSpPr/>
              <p:nvPr/>
            </p:nvGrpSpPr>
            <p:grpSpPr>
              <a:xfrm>
                <a:off x="4381500" y="1570568"/>
                <a:ext cx="3805768" cy="2794004"/>
                <a:chOff x="1536701" y="1549400"/>
                <a:chExt cx="3805768" cy="2794004"/>
              </a:xfrm>
            </p:grpSpPr>
            <p:sp>
              <p:nvSpPr>
                <p:cNvPr id="20" name="Rounded Rectangle 19"/>
                <p:cNvSpPr/>
                <p:nvPr/>
              </p:nvSpPr>
              <p:spPr>
                <a:xfrm>
                  <a:off x="2584450"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Point asset datasets</a:t>
                  </a:r>
                  <a:endParaRPr lang="en-US" dirty="0"/>
                </a:p>
              </p:txBody>
            </p:sp>
            <p:grpSp>
              <p:nvGrpSpPr>
                <p:cNvPr id="21" name="Group 20"/>
                <p:cNvGrpSpPr/>
                <p:nvPr/>
              </p:nvGrpSpPr>
              <p:grpSpPr>
                <a:xfrm>
                  <a:off x="1536701" y="2472275"/>
                  <a:ext cx="3805768" cy="1871129"/>
                  <a:chOff x="1608668" y="2463804"/>
                  <a:chExt cx="3805768" cy="1871129"/>
                </a:xfrm>
              </p:grpSpPr>
              <p:sp>
                <p:nvSpPr>
                  <p:cNvPr id="27" name="Rounded Rectangle 26"/>
                  <p:cNvSpPr/>
                  <p:nvPr/>
                </p:nvSpPr>
                <p:spPr>
                  <a:xfrm>
                    <a:off x="1608668" y="2463804"/>
                    <a:ext cx="3805768"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parking</a:t>
                    </a:r>
                    <a:endParaRPr lang="en-US" sz="1400" dirty="0"/>
                  </a:p>
                </p:txBody>
              </p:sp>
              <p:sp>
                <p:nvSpPr>
                  <p:cNvPr id="24" name="Rounded Rectangle 23"/>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Signals</a:t>
                    </a:r>
                    <a:endParaRPr lang="en-US" sz="1400" dirty="0"/>
                  </a:p>
                </p:txBody>
              </p:sp>
              <p:sp>
                <p:nvSpPr>
                  <p:cNvPr id="25" name="Rounded Rectangle 24"/>
                  <p:cNvSpPr/>
                  <p:nvPr/>
                </p:nvSpPr>
                <p:spPr>
                  <a:xfrm>
                    <a:off x="2362224"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Signage</a:t>
                    </a:r>
                    <a:endParaRPr lang="en-US" sz="1400" dirty="0"/>
                  </a:p>
                </p:txBody>
              </p:sp>
              <p:sp>
                <p:nvSpPr>
                  <p:cNvPr id="26" name="Rounded Rectangle 25"/>
                  <p:cNvSpPr/>
                  <p:nvPr/>
                </p:nvSpPr>
                <p:spPr>
                  <a:xfrm>
                    <a:off x="3594102"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points</a:t>
                    </a:r>
                    <a:endParaRPr lang="en-US" sz="1400" dirty="0"/>
                  </a:p>
                </p:txBody>
              </p:sp>
            </p:grpSp>
            <p:cxnSp>
              <p:nvCxnSpPr>
                <p:cNvPr id="22" name="Straight Connector 21"/>
                <p:cNvCxnSpPr>
                  <a:stCxn id="20" idx="2"/>
                </p:cNvCxnSpPr>
                <p:nvPr/>
              </p:nvCxnSpPr>
              <p:spPr>
                <a:xfrm>
                  <a:off x="3439584"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31" name="Rounded Rectangle 30"/>
              <p:cNvSpPr/>
              <p:nvPr/>
            </p:nvSpPr>
            <p:spPr>
              <a:xfrm>
                <a:off x="6972298" y="2616206"/>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Traffic calming</a:t>
                </a:r>
                <a:endParaRPr lang="en-US" sz="1400" dirty="0"/>
              </a:p>
            </p:txBody>
          </p:sp>
        </p:grpSp>
        <p:sp>
          <p:nvSpPr>
            <p:cNvPr id="37" name="Rectangle 36"/>
            <p:cNvSpPr/>
            <p:nvPr/>
          </p:nvSpPr>
          <p:spPr>
            <a:xfrm>
              <a:off x="1227667" y="4555068"/>
              <a:ext cx="7086600" cy="424800"/>
            </a:xfrm>
            <a:prstGeom prst="rect">
              <a:avLst/>
            </a:prstGeom>
            <a:solidFill>
              <a:schemeClr val="accent3"/>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Common variables</a:t>
              </a:r>
              <a:endParaRPr lang="en-US" sz="1400" dirty="0"/>
            </a:p>
          </p:txBody>
        </p:sp>
        <p:cxnSp>
          <p:nvCxnSpPr>
            <p:cNvPr id="39" name="Straight Connector 38"/>
            <p:cNvCxnSpPr/>
            <p:nvPr/>
          </p:nvCxnSpPr>
          <p:spPr>
            <a:xfrm flipV="1">
              <a:off x="1227667" y="1413933"/>
              <a:ext cx="0" cy="314113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210733" y="1413933"/>
              <a:ext cx="711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305800" y="1413933"/>
              <a:ext cx="8467" cy="3141135"/>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57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0738601"/>
              </p:ext>
            </p:extLst>
          </p:nvPr>
        </p:nvGraphicFramePr>
        <p:xfrm>
          <a:off x="457200" y="162054"/>
          <a:ext cx="5452533" cy="2485922"/>
        </p:xfrm>
        <a:graphic>
          <a:graphicData uri="http://schemas.openxmlformats.org/drawingml/2006/table">
            <a:tbl>
              <a:tblPr/>
              <a:tblGrid>
                <a:gridCol w="795867"/>
                <a:gridCol w="1236133"/>
                <a:gridCol w="3420533"/>
              </a:tblGrid>
              <a:tr h="5618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Signal 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symbol on signal (as a </a:t>
                      </a:r>
                      <a:r>
                        <a:rPr lang="en-US" sz="975" b="0" i="0" u="none" strike="noStrike" dirty="0" smtClean="0">
                          <a:effectLst/>
                          <a:latin typeface="Calibri"/>
                        </a:rPr>
                        <a:t>light/set </a:t>
                      </a:r>
                      <a:r>
                        <a:rPr lang="en-US" sz="975" b="0" i="0" u="none" strike="noStrike" dirty="0">
                          <a:effectLst/>
                          <a:latin typeface="Calibri"/>
                        </a:rPr>
                        <a:t>of lights with symbols)</a:t>
                      </a:r>
                      <a:br>
                        <a:rPr lang="en-US" sz="975" b="0" i="0" u="none" strike="noStrike" dirty="0">
                          <a:effectLst/>
                          <a:latin typeface="Calibri"/>
                        </a:rPr>
                      </a:br>
                      <a:r>
                        <a:rPr lang="en-US" sz="975" b="0" i="0" u="none" strike="noStrike" dirty="0">
                          <a:effectLst/>
                          <a:latin typeface="Calibri"/>
                        </a:rPr>
                        <a:t>False = No cycle symbol on 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Separate stage for cyclists</a:t>
                      </a:r>
                      <a:br>
                        <a:rPr lang="en-US" sz="975" b="0" i="0" u="none" strike="noStrike">
                          <a:effectLst/>
                          <a:latin typeface="Calibri"/>
                        </a:rPr>
                      </a:br>
                      <a:r>
                        <a:rPr lang="en-US" sz="975" b="0" i="0" u="none" strike="noStrike">
                          <a:effectLst/>
                          <a:latin typeface="Calibri"/>
                        </a:rPr>
                        <a:t>False = No 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Early Release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Early release for cyclists</a:t>
                      </a:r>
                      <a:br>
                        <a:rPr lang="en-US" sz="975" b="0" i="0" u="none" strike="noStrike">
                          <a:effectLst/>
                          <a:latin typeface="Calibri"/>
                        </a:rPr>
                      </a:br>
                      <a:r>
                        <a:rPr lang="en-US" sz="975" b="0" i="0" u="none" strike="noStrike">
                          <a:effectLst/>
                          <a:latin typeface="Calibri"/>
                        </a:rPr>
                        <a:t>False = No early release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Stage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Two stage right turn (where signed)</a:t>
                      </a:r>
                      <a:br>
                        <a:rPr lang="en-US" sz="975" b="0" i="0" u="none" strike="noStrike">
                          <a:effectLst/>
                          <a:latin typeface="Calibri"/>
                        </a:rPr>
                      </a:br>
                      <a:r>
                        <a:rPr lang="en-US" sz="975" b="0" i="0" u="none" strike="noStrike">
                          <a:effectLst/>
                          <a:latin typeface="Calibri"/>
                        </a:rPr>
                        <a:t>False = No two stage right turn (where signed)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Cycle/Bus 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Cycle/bus gate allowing cycles to get ahead </a:t>
                      </a:r>
                      <a:r>
                        <a:rPr lang="en-US" sz="975" b="0" i="0" u="none" strike="noStrike" dirty="0" smtClean="0">
                          <a:effectLst/>
                          <a:latin typeface="Calibri"/>
                        </a:rPr>
                        <a:t>of </a:t>
                      </a:r>
                      <a:r>
                        <a:rPr lang="en-US" sz="975" b="0" i="0" u="none" strike="noStrike" dirty="0">
                          <a:effectLst/>
                          <a:latin typeface="Calibri"/>
                        </a:rPr>
                        <a:t>traffic</a:t>
                      </a:r>
                      <a:br>
                        <a:rPr lang="en-US" sz="975" b="0" i="0" u="none" strike="noStrike" dirty="0">
                          <a:effectLst/>
                          <a:latin typeface="Calibri"/>
                        </a:rPr>
                      </a:br>
                      <a:r>
                        <a:rPr lang="en-US" sz="975" b="0" i="0" u="none" strike="noStrike" dirty="0">
                          <a:effectLst/>
                          <a:latin typeface="Calibri"/>
                        </a:rPr>
                        <a:t>False = Not a cycle/bus gate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864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1636731"/>
              </p:ext>
            </p:extLst>
          </p:nvPr>
        </p:nvGraphicFramePr>
        <p:xfrm>
          <a:off x="457200" y="162054"/>
          <a:ext cx="5452533" cy="3865142"/>
        </p:xfrm>
        <a:graphic>
          <a:graphicData uri="http://schemas.openxmlformats.org/drawingml/2006/table">
            <a:tbl>
              <a:tblPr/>
              <a:tblGrid>
                <a:gridCol w="795867"/>
                <a:gridCol w="1236133"/>
                <a:gridCol w="3420533"/>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Side road entry treatment (raised in some way including continuous footway)</a:t>
                      </a:r>
                      <a:br>
                        <a:rPr lang="en-US" sz="975" b="0" i="0" u="none" strike="noStrike">
                          <a:effectLst/>
                          <a:latin typeface="Calibri"/>
                        </a:rPr>
                      </a:br>
                      <a:r>
                        <a:rPr lang="en-US" sz="975" b="0" i="0" u="none" strike="noStrike">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Hump or cushion is sinusoidal</a:t>
                      </a:r>
                      <a:br>
                        <a:rPr lang="en-US" sz="975" b="0" i="0" u="none" strike="noStrike">
                          <a:effectLst/>
                          <a:latin typeface="Calibri"/>
                        </a:rPr>
                      </a:br>
                      <a:r>
                        <a:rPr lang="en-US" sz="975" b="0" i="0" u="none" strike="noStrike">
                          <a:effectLst/>
                          <a:latin typeface="Calibri"/>
                        </a:rPr>
                        <a:t>False = Not a sinusiodal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Barrier that cyclists can pass</a:t>
                      </a:r>
                      <a:br>
                        <a:rPr lang="en-US" sz="975" b="0" i="0" u="none" strike="noStrike">
                          <a:effectLst/>
                          <a:latin typeface="Calibri"/>
                        </a:rPr>
                      </a:br>
                      <a:r>
                        <a:rPr lang="en-US" sz="975" b="0" i="0" u="none" strike="noStrike">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Chicane, narrowing, build-out or other horizontal deflection to traffic flow</a:t>
                      </a:r>
                      <a:br>
                        <a:rPr lang="en-US" sz="975" b="0" i="0" u="none" strike="noStrike">
                          <a:effectLst/>
                          <a:latin typeface="Calibri"/>
                        </a:rPr>
                      </a:br>
                      <a:r>
                        <a:rPr lang="en-US" sz="975" b="0" i="0" u="none" strike="noStrike">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205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0" y="2201333"/>
            <a:ext cx="5884333" cy="2708434"/>
          </a:xfrm>
          <a:prstGeom prst="rect">
            <a:avLst/>
          </a:prstGeom>
          <a:solidFill>
            <a:schemeClr val="bg1"/>
          </a:solidFill>
        </p:spPr>
        <p:txBody>
          <a:bodyPr wrap="square" numCol="3" spcCol="36000">
            <a:spAutoFit/>
          </a:bodyPr>
          <a:lstStyle/>
          <a:p>
            <a:r>
              <a:rPr lang="en-US" sz="900" dirty="0"/>
              <a:t>BAR = Barking and Dagenham</a:t>
            </a:r>
            <a:endParaRPr lang="en-GB" sz="900" dirty="0"/>
          </a:p>
          <a:p>
            <a:r>
              <a:rPr lang="en-US" sz="900" dirty="0"/>
              <a:t>BRN = Barnet</a:t>
            </a:r>
            <a:endParaRPr lang="en-GB" sz="900" dirty="0"/>
          </a:p>
          <a:p>
            <a:r>
              <a:rPr lang="en-US" sz="900" dirty="0"/>
              <a:t>BXL = </a:t>
            </a:r>
            <a:r>
              <a:rPr lang="en-US" sz="900" dirty="0" err="1"/>
              <a:t>Bexley</a:t>
            </a:r>
            <a:endParaRPr lang="en-GB" sz="900" dirty="0"/>
          </a:p>
          <a:p>
            <a:r>
              <a:rPr lang="en-US" sz="900" dirty="0"/>
              <a:t>BRT = Brent</a:t>
            </a:r>
            <a:endParaRPr lang="en-GB" sz="900" dirty="0"/>
          </a:p>
          <a:p>
            <a:r>
              <a:rPr lang="en-US" sz="900" dirty="0"/>
              <a:t>BRM = Bromley</a:t>
            </a:r>
            <a:endParaRPr lang="en-GB" sz="900" dirty="0"/>
          </a:p>
          <a:p>
            <a:r>
              <a:rPr lang="en-US" sz="900" dirty="0"/>
              <a:t>CMD = Camden</a:t>
            </a:r>
            <a:endParaRPr lang="en-GB" sz="900" dirty="0"/>
          </a:p>
          <a:p>
            <a:r>
              <a:rPr lang="en-US" sz="900" dirty="0"/>
              <a:t>CTY = City of London</a:t>
            </a:r>
            <a:endParaRPr lang="en-GB" sz="900" dirty="0"/>
          </a:p>
          <a:p>
            <a:r>
              <a:rPr lang="en-US" sz="900" dirty="0"/>
              <a:t>CRD = Croydon</a:t>
            </a:r>
            <a:endParaRPr lang="en-GB" sz="900" dirty="0"/>
          </a:p>
          <a:p>
            <a:r>
              <a:rPr lang="en-US" sz="900" dirty="0"/>
              <a:t>ELG = </a:t>
            </a:r>
            <a:r>
              <a:rPr lang="en-US" sz="900" dirty="0" err="1"/>
              <a:t>Ealing</a:t>
            </a:r>
            <a:endParaRPr lang="en-GB" sz="900" dirty="0"/>
          </a:p>
          <a:p>
            <a:r>
              <a:rPr lang="en-US" sz="900" dirty="0"/>
              <a:t>ENF = Enfield</a:t>
            </a:r>
            <a:endParaRPr lang="en-GB" sz="900" dirty="0"/>
          </a:p>
          <a:p>
            <a:r>
              <a:rPr lang="en-US" sz="900" dirty="0"/>
              <a:t>GRN = Greenwich</a:t>
            </a:r>
            <a:endParaRPr lang="en-GB" sz="900" dirty="0"/>
          </a:p>
          <a:p>
            <a:r>
              <a:rPr lang="en-US" sz="900" dirty="0" smtClean="0"/>
              <a:t>HCK </a:t>
            </a:r>
            <a:r>
              <a:rPr lang="en-US" sz="900" dirty="0"/>
              <a:t>= Hackney</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HMS </a:t>
            </a:r>
            <a:r>
              <a:rPr lang="en-US" sz="900" dirty="0"/>
              <a:t>= Hammersmith and </a:t>
            </a:r>
            <a:r>
              <a:rPr lang="en-US" sz="900" dirty="0" err="1" smtClean="0"/>
              <a:t>Fulham</a:t>
            </a:r>
            <a:r>
              <a:rPr lang="en-US" sz="900" dirty="0" smtClean="0"/>
              <a:t> </a:t>
            </a:r>
            <a:endParaRPr lang="en-GB" sz="900" dirty="0"/>
          </a:p>
          <a:p>
            <a:r>
              <a:rPr lang="en-US" sz="900" dirty="0"/>
              <a:t>HGY = </a:t>
            </a:r>
            <a:r>
              <a:rPr lang="en-US" sz="900" dirty="0" err="1" smtClean="0"/>
              <a:t>Haringey</a:t>
            </a:r>
            <a:endParaRPr lang="en-GB" sz="900" dirty="0"/>
          </a:p>
          <a:p>
            <a:r>
              <a:rPr lang="en-US" sz="900" dirty="0"/>
              <a:t>HRW = Harrow</a:t>
            </a:r>
            <a:endParaRPr lang="en-GB" sz="900" dirty="0"/>
          </a:p>
          <a:p>
            <a:r>
              <a:rPr lang="en-US" sz="900" dirty="0"/>
              <a:t>HVG = </a:t>
            </a:r>
            <a:r>
              <a:rPr lang="en-US" sz="900" dirty="0" err="1" smtClean="0"/>
              <a:t>Havering</a:t>
            </a:r>
            <a:endParaRPr lang="en-GB" sz="900" dirty="0" smtClean="0"/>
          </a:p>
          <a:p>
            <a:r>
              <a:rPr lang="en-US" sz="900" dirty="0" smtClean="0"/>
              <a:t>HDN = </a:t>
            </a:r>
            <a:r>
              <a:rPr lang="en-US" sz="900" dirty="0" err="1" smtClean="0"/>
              <a:t>Hillingdon</a:t>
            </a:r>
            <a:endParaRPr lang="en-GB" sz="900" dirty="0" smtClean="0"/>
          </a:p>
          <a:p>
            <a:r>
              <a:rPr lang="en-US" sz="900" dirty="0" smtClean="0"/>
              <a:t>HNS </a:t>
            </a:r>
            <a:r>
              <a:rPr lang="en-US" sz="900" dirty="0"/>
              <a:t>= </a:t>
            </a:r>
            <a:r>
              <a:rPr lang="en-US" sz="900" dirty="0" smtClean="0"/>
              <a:t>Hounslow</a:t>
            </a:r>
            <a:endParaRPr lang="en-GB" sz="900" dirty="0"/>
          </a:p>
          <a:p>
            <a:r>
              <a:rPr lang="en-US" sz="900" dirty="0"/>
              <a:t>ISL = Islington</a:t>
            </a:r>
            <a:endParaRPr lang="en-GB" sz="900" dirty="0"/>
          </a:p>
          <a:p>
            <a:r>
              <a:rPr lang="en-US" sz="900" dirty="0"/>
              <a:t>KNS = Kensington and </a:t>
            </a:r>
            <a:r>
              <a:rPr lang="en-US" sz="900" dirty="0" smtClean="0"/>
              <a:t>Chelsea</a:t>
            </a:r>
            <a:endParaRPr lang="en-GB" sz="900" dirty="0"/>
          </a:p>
          <a:p>
            <a:r>
              <a:rPr lang="en-US" sz="900" dirty="0"/>
              <a:t>KNG = Kingston upon Thames</a:t>
            </a:r>
            <a:endParaRPr lang="en-GB" sz="900" dirty="0"/>
          </a:p>
          <a:p>
            <a:r>
              <a:rPr lang="en-US" sz="900" dirty="0"/>
              <a:t>LAM = </a:t>
            </a:r>
            <a:r>
              <a:rPr lang="en-US" sz="900" dirty="0" err="1" smtClean="0"/>
              <a:t>Lambeth</a:t>
            </a:r>
            <a:endParaRPr lang="en-GB" sz="900" dirty="0"/>
          </a:p>
          <a:p>
            <a:r>
              <a:rPr lang="en-US" sz="900" dirty="0"/>
              <a:t>LSH = </a:t>
            </a:r>
            <a:r>
              <a:rPr lang="en-US" sz="900" dirty="0" err="1" smtClean="0"/>
              <a:t>Lewisham</a:t>
            </a:r>
            <a:endParaRPr lang="en-GB" sz="900" dirty="0"/>
          </a:p>
          <a:p>
            <a:r>
              <a:rPr lang="en-US" sz="900" dirty="0"/>
              <a:t>MRT = Merton</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NWM </a:t>
            </a:r>
            <a:r>
              <a:rPr lang="en-US" sz="900" dirty="0"/>
              <a:t>= </a:t>
            </a:r>
            <a:r>
              <a:rPr lang="en-US" sz="900" dirty="0" err="1"/>
              <a:t>Newham</a:t>
            </a:r>
            <a:endParaRPr lang="en-GB" sz="900" dirty="0"/>
          </a:p>
          <a:p>
            <a:r>
              <a:rPr lang="en-US" sz="900" dirty="0"/>
              <a:t>RDB = </a:t>
            </a:r>
            <a:r>
              <a:rPr lang="en-US" sz="900" dirty="0" err="1"/>
              <a:t>Redbridge</a:t>
            </a:r>
            <a:endParaRPr lang="en-GB" sz="900" dirty="0"/>
          </a:p>
          <a:p>
            <a:r>
              <a:rPr lang="en-US" sz="900" dirty="0"/>
              <a:t>RCH = Richmond upon Thames</a:t>
            </a:r>
            <a:endParaRPr lang="en-GB" sz="900" dirty="0"/>
          </a:p>
          <a:p>
            <a:r>
              <a:rPr lang="en-US" sz="900" dirty="0"/>
              <a:t>SWR = </a:t>
            </a:r>
            <a:r>
              <a:rPr lang="en-US" sz="900" dirty="0" err="1"/>
              <a:t>Southwark</a:t>
            </a:r>
            <a:endParaRPr lang="en-GB" sz="900" dirty="0"/>
          </a:p>
          <a:p>
            <a:r>
              <a:rPr lang="en-US" sz="900" dirty="0"/>
              <a:t>STN = Sutton</a:t>
            </a:r>
            <a:endParaRPr lang="en-GB" sz="900" dirty="0"/>
          </a:p>
          <a:p>
            <a:r>
              <a:rPr lang="en-US" sz="900" dirty="0"/>
              <a:t>TOW = Tower Hamlets</a:t>
            </a:r>
            <a:endParaRPr lang="en-GB" sz="900" dirty="0"/>
          </a:p>
          <a:p>
            <a:r>
              <a:rPr lang="en-US" sz="900" dirty="0"/>
              <a:t>WST = Westminster</a:t>
            </a:r>
            <a:endParaRPr lang="en-GB" sz="900" dirty="0"/>
          </a:p>
          <a:p>
            <a:r>
              <a:rPr lang="en-US" sz="900" dirty="0"/>
              <a:t>WTH = Waltham Forest</a:t>
            </a:r>
            <a:endParaRPr lang="en-GB" sz="900" dirty="0"/>
          </a:p>
          <a:p>
            <a:r>
              <a:rPr lang="en-US" sz="900" dirty="0"/>
              <a:t>WNS = </a:t>
            </a:r>
            <a:r>
              <a:rPr lang="en-US" sz="900" dirty="0" err="1"/>
              <a:t>Wandsworth</a:t>
            </a:r>
            <a:r>
              <a:rPr lang="en-GB" sz="900" dirty="0"/>
              <a:t> </a:t>
            </a:r>
            <a:endParaRPr lang="en-US" sz="900" dirty="0"/>
          </a:p>
        </p:txBody>
      </p:sp>
    </p:spTree>
    <p:extLst>
      <p:ext uri="{BB962C8B-B14F-4D97-AF65-F5344CB8AC3E}">
        <p14:creationId xmlns:p14="http://schemas.microsoft.com/office/powerpoint/2010/main" val="376481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 in terms of characteristics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27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2391426"/>
              </p:ext>
            </p:extLst>
          </p:nvPr>
        </p:nvGraphicFramePr>
        <p:xfrm>
          <a:off x="372533" y="1770721"/>
          <a:ext cx="3818467" cy="3638048"/>
        </p:xfrm>
        <a:graphic>
          <a:graphicData uri="http://schemas.openxmlformats.org/drawingml/2006/table">
            <a:tbl>
              <a:tblPr/>
              <a:tblGrid>
                <a:gridCol w="829733"/>
                <a:gridCol w="1210734"/>
                <a:gridCol w="812800"/>
                <a:gridCol w="965200"/>
              </a:tblGrid>
              <a:tr h="4644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a:t>
                      </a:r>
                      <a:r>
                        <a:rPr lang="en-US" sz="1000" b="0" i="0" u="none" strike="noStrike" dirty="0" smtClean="0">
                          <a:effectLst/>
                          <a:latin typeface="Calibri"/>
                        </a:rPr>
                        <a:t>Lane present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1783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47.2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1695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44.9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78</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rowSpan="7">
                  <a:txBody>
                    <a:bodyPr/>
                    <a:lstStyle/>
                    <a:p>
                      <a:pPr algn="l" fontAlgn="ctr"/>
                      <a:r>
                        <a:rPr lang="en-US" sz="1000" b="0" i="0" u="none" strike="noStrike" dirty="0">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Colour: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2713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71.9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889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23.5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63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1.7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0.6</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4</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6271739"/>
              </p:ext>
            </p:extLst>
          </p:nvPr>
        </p:nvGraphicFramePr>
        <p:xfrm>
          <a:off x="4385734" y="1516721"/>
          <a:ext cx="3750733" cy="2584032"/>
        </p:xfrm>
        <a:graphic>
          <a:graphicData uri="http://schemas.openxmlformats.org/drawingml/2006/table">
            <a:tbl>
              <a:tblPr/>
              <a:tblGrid>
                <a:gridCol w="795866"/>
                <a:gridCol w="1430867"/>
                <a:gridCol w="728133"/>
                <a:gridCol w="795867"/>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Signal-Controlled </a:t>
                      </a:r>
                      <a:r>
                        <a:rPr lang="en-US" sz="975" b="0" i="0" u="none" strike="noStrike" dirty="0" smtClean="0">
                          <a:effectLst/>
                          <a:latin typeface="Calibri"/>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74.3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segregated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Crossing includes a gap in island</a:t>
                      </a:r>
                      <a:r>
                        <a:rPr lang="en-US" sz="975" b="0" i="0" u="none" strike="noStrike" baseline="0" dirty="0" smtClean="0">
                          <a:effectLst/>
                          <a:latin typeface="Calibri"/>
                        </a:rPr>
                        <a:t> or </a:t>
                      </a:r>
                      <a:r>
                        <a:rPr lang="en-US" sz="975" b="0" i="0" u="none" strike="noStrike" baseline="0" dirty="0" err="1" smtClean="0">
                          <a:effectLst/>
                          <a:latin typeface="Calibri"/>
                        </a:rPr>
                        <a:t>kerb</a:t>
                      </a:r>
                      <a:r>
                        <a:rPr lang="en-US" sz="975" b="0" i="0" u="none" strike="noStrike" baseline="0" dirty="0" smtClean="0">
                          <a:effectLst/>
                          <a:latin typeface="Calibri"/>
                        </a:rPr>
                        <a:t> for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must dismount to use</a:t>
                      </a:r>
                      <a:r>
                        <a:rPr lang="en-US" sz="975" b="0" i="0" u="none" strike="noStrike" baseline="0" dirty="0" smtClean="0">
                          <a:effectLst/>
                          <a:latin typeface="+mn-lt"/>
                        </a:rPr>
                        <a:t> </a:t>
                      </a:r>
                      <a:r>
                        <a:rPr lang="en-US" sz="975" b="0" i="0" u="none" strike="noStrike" dirty="0" smtClean="0">
                          <a:effectLst/>
                          <a:latin typeface="+mn-lt"/>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0808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84042813"/>
              </p:ext>
            </p:extLst>
          </p:nvPr>
        </p:nvGraphicFramePr>
        <p:xfrm>
          <a:off x="457200" y="162054"/>
          <a:ext cx="4868333" cy="6308342"/>
        </p:xfrm>
        <a:graphic>
          <a:graphicData uri="http://schemas.openxmlformats.org/drawingml/2006/table">
            <a:tbl>
              <a:tblPr/>
              <a:tblGrid>
                <a:gridCol w="821267"/>
                <a:gridCol w="2438400"/>
                <a:gridCol w="762000"/>
                <a:gridCol w="846666"/>
              </a:tblGrid>
              <a:tr h="523746">
                <a:tc grid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Lane/Track </a:t>
                      </a:r>
                      <a:r>
                        <a:rPr lang="en-US" sz="975" b="0" i="0" u="none" strike="noStrike" dirty="0" smtClean="0">
                          <a:effectLst/>
                          <a:latin typeface="Calibri"/>
                        </a:rPr>
                        <a:t>has priority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2264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Contraflow Lane/</a:t>
                      </a:r>
                      <a:r>
                        <a:rPr lang="en-US" sz="975" b="0" i="0" u="none" strike="noStrike" dirty="0" smtClean="0">
                          <a:effectLst/>
                          <a:latin typeface="Calibri"/>
                        </a:rPr>
                        <a:t>Track (not bi-directional)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1490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Bi-</a:t>
                      </a:r>
                      <a:r>
                        <a:rPr lang="en-US" sz="975" b="0" i="0" u="none" strike="noStrike" dirty="0" smtClean="0">
                          <a:effectLst/>
                          <a:latin typeface="Calibri"/>
                        </a:rPr>
                        <a:t>directional (two</a:t>
                      </a:r>
                      <a:r>
                        <a:rPr lang="en-US" sz="975" b="0" i="0" u="none" strike="noStrike" baseline="0" dirty="0" smtClean="0">
                          <a:effectLst/>
                          <a:latin typeface="Calibri"/>
                        </a:rPr>
                        <a:t> way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10213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Bypass allowing cyclists to turn</a:t>
                      </a:r>
                      <a:r>
                        <a:rPr lang="en-US" sz="975" b="0" i="0" u="none" strike="noStrike" baseline="0" dirty="0" smtClean="0">
                          <a:effectLst/>
                          <a:latin typeface="Calibri"/>
                        </a:rPr>
                        <a:t> without </a:t>
                      </a:r>
                    </a:p>
                    <a:p>
                      <a:pPr algn="l" fontAlgn="ctr"/>
                      <a:r>
                        <a:rPr lang="en-US" sz="975" b="0" i="0" u="none" strike="noStrike" baseline="0" dirty="0" smtClean="0">
                          <a:effectLst/>
                          <a:latin typeface="Calibri"/>
                        </a:rPr>
                        <a:t>stopping at traffic 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Part-time </a:t>
                      </a:r>
                      <a:r>
                        <a:rPr lang="en-US" sz="975" b="0" i="0" u="none" strike="noStrike" dirty="0" smtClean="0">
                          <a:effectLst/>
                          <a:latin typeface="Calibri"/>
                        </a:rPr>
                        <a:t>cycle</a:t>
                      </a:r>
                      <a:r>
                        <a:rPr lang="en-US" sz="975" b="0" i="0" u="none" strike="noStrike" baseline="0" dirty="0" smtClean="0">
                          <a:effectLst/>
                          <a:latin typeface="Calibri"/>
                        </a:rPr>
                        <a:t> 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rowSpan="8">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Calibri"/>
                        </a:rPr>
                        <a:t>Colour: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18840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75.4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3198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1660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6.7</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944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313</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20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496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3523686"/>
              </p:ext>
            </p:extLst>
          </p:nvPr>
        </p:nvGraphicFramePr>
        <p:xfrm>
          <a:off x="457200" y="162054"/>
          <a:ext cx="6239933" cy="1611836"/>
        </p:xfrm>
        <a:graphic>
          <a:graphicData uri="http://schemas.openxmlformats.org/drawingml/2006/table">
            <a:tbl>
              <a:tblPr/>
              <a:tblGrid>
                <a:gridCol w="1719109"/>
                <a:gridCol w="702358"/>
                <a:gridCol w="982133"/>
                <a:gridCol w="1507067"/>
                <a:gridCol w="1329266"/>
              </a:tblGrid>
              <a:tr h="231820">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Length of assets (m)</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length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944165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93704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251144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1898026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65.3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58465908"/>
              </p:ext>
            </p:extLst>
          </p:nvPr>
        </p:nvGraphicFramePr>
        <p:xfrm>
          <a:off x="397933" y="1982389"/>
          <a:ext cx="5029200" cy="1998254"/>
        </p:xfrm>
        <a:graphic>
          <a:graphicData uri="http://schemas.openxmlformats.org/drawingml/2006/table">
            <a:tbl>
              <a:tblPr/>
              <a:tblGrid>
                <a:gridCol w="829733"/>
                <a:gridCol w="2438400"/>
                <a:gridCol w="719667"/>
                <a:gridCol w="10414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Pedestrian-Only </a:t>
                      </a:r>
                      <a:r>
                        <a:rPr lang="en-US" sz="975" b="0" i="0" u="none" strike="noStrike" dirty="0" smtClean="0">
                          <a:effectLst/>
                          <a:latin typeface="Calibri"/>
                        </a:rPr>
                        <a:t>Route linking cycle route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Steps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Lift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225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2055130"/>
              </p:ext>
            </p:extLst>
          </p:nvPr>
        </p:nvGraphicFramePr>
        <p:xfrm>
          <a:off x="457200" y="162054"/>
          <a:ext cx="4131733" cy="3991501"/>
        </p:xfrm>
        <a:graphic>
          <a:graphicData uri="http://schemas.openxmlformats.org/drawingml/2006/table">
            <a:tbl>
              <a:tblPr/>
              <a:tblGrid>
                <a:gridCol w="863600"/>
                <a:gridCol w="1583267"/>
                <a:gridCol w="694266"/>
                <a:gridCol w="990600"/>
              </a:tblGrid>
              <a:tr h="3713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Off 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22980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Covered or sheltered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1204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Secure i.e.</a:t>
                      </a:r>
                      <a:r>
                        <a:rPr lang="en-US" sz="975" b="0" i="0" u="none" strike="noStrike" baseline="0" dirty="0" smtClean="0">
                          <a:effectLst/>
                          <a:latin typeface="Calibri"/>
                        </a:rPr>
                        <a:t> locked compound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17544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73.8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844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2448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931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Multi tiered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Other/unknown type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191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23593650"/>
              </p:ext>
            </p:extLst>
          </p:nvPr>
        </p:nvGraphicFramePr>
        <p:xfrm>
          <a:off x="457200" y="1663068"/>
          <a:ext cx="5325534" cy="994436"/>
        </p:xfrm>
        <a:graphic>
          <a:graphicData uri="http://schemas.openxmlformats.org/drawingml/2006/table">
            <a:tbl>
              <a:tblPr/>
              <a:tblGrid>
                <a:gridCol w="795867"/>
                <a:gridCol w="1786466"/>
                <a:gridCol w="889000"/>
                <a:gridCol w="1007534"/>
                <a:gridCol w="846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Mean (</a:t>
                      </a:r>
                      <a:r>
                        <a:rPr lang="en-US" sz="1200" b="1" i="0" u="none" strike="noStrike" dirty="0" err="1" smtClean="0">
                          <a:effectLst/>
                          <a:latin typeface="Calibri"/>
                        </a:rPr>
                        <a:t>sd</a:t>
                      </a:r>
                      <a:r>
                        <a:rPr lang="en-US" sz="1200" b="1" i="0" u="none" strike="noStrike" dirty="0" smtClean="0">
                          <a:effectLst/>
                          <a:latin typeface="Calibri"/>
                        </a:rPr>
                        <a:t>)</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Median (IQR)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Range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dirty="0">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Provision: Number </a:t>
                      </a:r>
                      <a:r>
                        <a:rPr lang="en-US" sz="975" b="0" i="0" u="none" strike="noStrike" dirty="0">
                          <a:effectLst/>
                          <a:latin typeface="Calibri"/>
                        </a:rPr>
                        <a:t>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hr-HR" sz="975" b="0" i="0" u="none" strike="noStrike" dirty="0" smtClean="0">
                          <a:effectLst/>
                          <a:latin typeface="+mn-lt"/>
                        </a:rPr>
                        <a:t>2.8</a:t>
                      </a:r>
                      <a:r>
                        <a:rPr lang="hr-HR" sz="975" b="0" i="0" u="none" strike="noStrike" baseline="0" dirty="0" smtClean="0">
                          <a:effectLst/>
                          <a:latin typeface="+mn-lt"/>
                        </a:rPr>
                        <a:t> (3.3)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2 (1 – 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0 - 95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Capacity:</a:t>
                      </a:r>
                      <a:r>
                        <a:rPr lang="en-US" sz="975" b="0" i="0" u="none" strike="noStrike" baseline="0" dirty="0" smtClean="0">
                          <a:effectLst/>
                          <a:latin typeface="Calibri"/>
                        </a:rPr>
                        <a:t> </a:t>
                      </a:r>
                      <a:r>
                        <a:rPr lang="en-US" sz="975" b="0" i="0" u="none" strike="noStrike" dirty="0" smtClean="0">
                          <a:effectLst/>
                          <a:latin typeface="Calibri"/>
                        </a:rPr>
                        <a:t>Number </a:t>
                      </a:r>
                      <a:r>
                        <a:rPr lang="en-US" sz="975" b="0" i="0" u="none" strike="noStrike" dirty="0">
                          <a:effectLst/>
                          <a:latin typeface="Calibri"/>
                        </a:rPr>
                        <a:t>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6.1 (6.9)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4</a:t>
                      </a:r>
                      <a:r>
                        <a:rPr lang="en-US" sz="975" b="0" i="0" u="none" strike="noStrike" baseline="0" dirty="0" smtClean="0">
                          <a:effectLst/>
                          <a:latin typeface="Calibri"/>
                        </a:rPr>
                        <a:t> (2 – 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0 - 168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1083733" y="1007533"/>
            <a:ext cx="1915909" cy="369332"/>
          </a:xfrm>
          <a:prstGeom prst="rect">
            <a:avLst/>
          </a:prstGeom>
          <a:noFill/>
        </p:spPr>
        <p:txBody>
          <a:bodyPr wrap="none" rtlCol="0">
            <a:spAutoFit/>
          </a:bodyPr>
          <a:lstStyle/>
          <a:p>
            <a:r>
              <a:rPr lang="en-US" dirty="0" smtClean="0"/>
              <a:t>Cycle parking stuff</a:t>
            </a:r>
            <a:endParaRPr lang="en-US" dirty="0"/>
          </a:p>
        </p:txBody>
      </p:sp>
    </p:spTree>
    <p:extLst>
      <p:ext uri="{BB962C8B-B14F-4D97-AF65-F5344CB8AC3E}">
        <p14:creationId xmlns:p14="http://schemas.microsoft.com/office/powerpoint/2010/main" val="198439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37781410"/>
              </p:ext>
            </p:extLst>
          </p:nvPr>
        </p:nvGraphicFramePr>
        <p:xfrm>
          <a:off x="457200" y="162054"/>
          <a:ext cx="5334001" cy="2025515"/>
        </p:xfrm>
        <a:graphic>
          <a:graphicData uri="http://schemas.openxmlformats.org/drawingml/2006/table">
            <a:tbl>
              <a:tblPr/>
              <a:tblGrid>
                <a:gridCol w="719667"/>
                <a:gridCol w="2540000"/>
                <a:gridCol w="1032933"/>
                <a:gridCol w="1041401"/>
              </a:tblGrid>
              <a:tr h="4136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err="1" smtClean="0">
                          <a:effectLst/>
                          <a:latin typeface="Calibri"/>
                        </a:rPr>
                        <a:t>Percenage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on signal e.g. as a light/set of lights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438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98.9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Separate Stage for Cyclists</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57.8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Early </a:t>
                      </a:r>
                      <a:r>
                        <a:rPr lang="en-US" sz="975" b="0" i="0" u="none" strike="noStrike" dirty="0" smtClean="0">
                          <a:effectLst/>
                          <a:latin typeface="Calibri"/>
                        </a:rPr>
                        <a:t>Release of cyclists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Two Stage </a:t>
                      </a:r>
                      <a:r>
                        <a:rPr lang="en-US" sz="975" b="0" i="0" u="none" strike="noStrike" dirty="0" smtClean="0">
                          <a:effectLst/>
                          <a:latin typeface="Calibri"/>
                        </a:rPr>
                        <a:t>Turn right</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Cycle/Bus </a:t>
                      </a:r>
                      <a:r>
                        <a:rPr lang="en-US" sz="975" b="0" i="0" u="none" strike="noStrike" dirty="0" smtClean="0">
                          <a:effectLst/>
                          <a:latin typeface="Calibri"/>
                        </a:rPr>
                        <a:t>Gate allowing cycles to get ahead</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67198852"/>
              </p:ext>
            </p:extLst>
          </p:nvPr>
        </p:nvGraphicFramePr>
        <p:xfrm>
          <a:off x="457200" y="2905254"/>
          <a:ext cx="4690533" cy="1302794"/>
        </p:xfrm>
        <a:graphic>
          <a:graphicData uri="http://schemas.openxmlformats.org/drawingml/2006/table">
            <a:tbl>
              <a:tblPr/>
              <a:tblGrid>
                <a:gridCol w="702733"/>
                <a:gridCol w="2336800"/>
                <a:gridCol w="812800"/>
                <a:gridCol w="8382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Steps link routes where cycling in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174</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A lift links routes where cycling is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2856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0824179"/>
              </p:ext>
            </p:extLst>
          </p:nvPr>
        </p:nvGraphicFramePr>
        <p:xfrm>
          <a:off x="457200" y="3167721"/>
          <a:ext cx="6172200" cy="3051252"/>
        </p:xfrm>
        <a:graphic>
          <a:graphicData uri="http://schemas.openxmlformats.org/drawingml/2006/table">
            <a:tbl>
              <a:tblPr/>
              <a:tblGrid>
                <a:gridCol w="795867"/>
                <a:gridCol w="1236133"/>
                <a:gridCol w="2336800"/>
                <a:gridCol w="1803400"/>
              </a:tblGrid>
              <a:tr h="502008">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Common data fields</a:t>
                      </a:r>
                    </a:p>
                  </a:txBody>
                  <a:tcPr marL="36000" marR="8916" marT="8916" marB="0" anchor="ctr" anchorCtr="1">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These data fields are present for every asset</a:t>
                      </a:r>
                      <a:r>
                        <a:rPr lang="en-US" sz="1000" b="0" i="0" u="none" strike="noStrike" baseline="0" dirty="0" smtClean="0">
                          <a:solidFill>
                            <a:srgbClr val="000000"/>
                          </a:solidFill>
                          <a:effectLst/>
                          <a:latin typeface="+mn-lt"/>
                        </a:rPr>
                        <a:t> type</a:t>
                      </a: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204">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FEATURE_ID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Feature 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Unique ID for asset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SVDATE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Survey 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Date asset was surveyed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Date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London</a:t>
                      </a:r>
                      <a:r>
                        <a:rPr lang="en-US" sz="975" b="0" i="0" u="none" strike="noStrike" baseline="0" dirty="0" smtClean="0">
                          <a:effectLst/>
                          <a:latin typeface="Calibri"/>
                        </a:rPr>
                        <a:t> B</a:t>
                      </a:r>
                      <a:r>
                        <a:rPr lang="en-US" sz="975" b="0" i="0" u="none" strike="noStrike" dirty="0" smtClean="0">
                          <a:effectLst/>
                          <a:latin typeface="Calibri"/>
                        </a:rPr>
                        <a:t>orough </a:t>
                      </a:r>
                      <a:r>
                        <a:rPr lang="en-US" sz="975" b="0" i="0" u="none" strike="noStrike" dirty="0">
                          <a:effectLst/>
                          <a:latin typeface="Calibri"/>
                        </a:rPr>
                        <a:t>in which asset is located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PHOTO1_URL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Photo1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1</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PHOTO2_URL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Photo2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2</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lg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lg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A spatial </a:t>
                      </a:r>
                      <a:r>
                        <a:rPr lang="en-US" sz="975" b="0" i="0" u="none" strike="noStrike" dirty="0" err="1" smtClean="0">
                          <a:effectLst/>
                          <a:latin typeface="Calibri"/>
                        </a:rPr>
                        <a:t>tibble</a:t>
                      </a:r>
                      <a:r>
                        <a:rPr lang="en-US" sz="975" b="0" i="0" u="none" strike="noStrike" baseline="0" dirty="0" smtClean="0">
                          <a:effectLst/>
                          <a:latin typeface="Calibri"/>
                        </a:rPr>
                        <a:t> of </a:t>
                      </a:r>
                      <a:r>
                        <a:rPr lang="en-US" sz="975" b="0" i="0" u="none" strike="noStrike" baseline="0" dirty="0" err="1" smtClean="0">
                          <a:effectLst/>
                          <a:latin typeface="Calibri"/>
                        </a:rPr>
                        <a:t>simplefeatures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mn-lt"/>
                        </a:rPr>
                        <a:t>sfc_MULTILINESTRING</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22" name="Group 21"/>
          <p:cNvGrpSpPr/>
          <p:nvPr/>
        </p:nvGrpSpPr>
        <p:grpSpPr>
          <a:xfrm>
            <a:off x="6724650" y="4806950"/>
            <a:ext cx="266700" cy="1352550"/>
            <a:chOff x="6724650" y="4806950"/>
            <a:chExt cx="266700" cy="1352550"/>
          </a:xfrm>
        </p:grpSpPr>
        <p:sp>
          <p:nvSpPr>
            <p:cNvPr id="5" name="Right Brace 4"/>
            <p:cNvSpPr/>
            <p:nvPr/>
          </p:nvSpPr>
          <p:spPr>
            <a:xfrm>
              <a:off x="6724650" y="4806950"/>
              <a:ext cx="266700" cy="488950"/>
            </a:xfrm>
            <a:prstGeom prst="rightBrac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Elbow Connector 10"/>
            <p:cNvCxnSpPr/>
            <p:nvPr/>
          </p:nvCxnSpPr>
          <p:spPr>
            <a:xfrm rot="5400000">
              <a:off x="6299200" y="5467350"/>
              <a:ext cx="1117600" cy="266700"/>
            </a:xfrm>
            <a:prstGeom prst="bentConnector3">
              <a:avLst>
                <a:gd name="adj1" fmla="val 100000"/>
              </a:avLst>
            </a:prstGeom>
            <a:ln>
              <a:solidFill>
                <a:srgbClr val="C0504D"/>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7346950" y="5327650"/>
            <a:ext cx="1644650" cy="600164"/>
          </a:xfrm>
          <a:prstGeom prst="rect">
            <a:avLst/>
          </a:prstGeom>
          <a:noFill/>
          <a:ln w="25400" cap="rnd">
            <a:solidFill>
              <a:schemeClr val="accent2"/>
            </a:solidFill>
            <a:round/>
          </a:ln>
        </p:spPr>
        <p:txBody>
          <a:bodyPr wrap="square" rtlCol="0">
            <a:spAutoFit/>
          </a:bodyPr>
          <a:lstStyle/>
          <a:p>
            <a:pPr algn="ctr"/>
            <a:r>
              <a:rPr lang="en-US" sz="1100" dirty="0" smtClean="0"/>
              <a:t>Latitude and longitude converted to simple features geometry</a:t>
            </a:r>
            <a:endParaRPr lang="en-US" sz="1100" dirty="0"/>
          </a:p>
        </p:txBody>
      </p:sp>
      <p:cxnSp>
        <p:nvCxnSpPr>
          <p:cNvPr id="19" name="Straight Connector 18"/>
          <p:cNvCxnSpPr/>
          <p:nvPr/>
        </p:nvCxnSpPr>
        <p:spPr>
          <a:xfrm>
            <a:off x="7042150" y="5627732"/>
            <a:ext cx="304800" cy="0"/>
          </a:xfrm>
          <a:prstGeom prst="line">
            <a:avLst/>
          </a:prstGeom>
          <a:ln>
            <a:solidFill>
              <a:schemeClr val="accent2"/>
            </a:solidFill>
            <a:prstDash val="sysDash"/>
            <a:headEnd type="triangle" w="med" len="sm"/>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35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2023575"/>
              </p:ext>
            </p:extLst>
          </p:nvPr>
        </p:nvGraphicFramePr>
        <p:xfrm>
          <a:off x="457200" y="162054"/>
          <a:ext cx="5943600" cy="7120187"/>
        </p:xfrm>
        <a:graphic>
          <a:graphicData uri="http://schemas.openxmlformats.org/drawingml/2006/table">
            <a:tbl>
              <a:tblPr/>
              <a:tblGrid>
                <a:gridCol w="728133"/>
                <a:gridCol w="2836334"/>
                <a:gridCol w="897466"/>
                <a:gridCol w="1481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symbol</a:t>
                      </a:r>
                    </a:p>
                    <a:p>
                      <a:pPr algn="l" fontAlgn="ctr"/>
                      <a:r>
                        <a:rPr lang="en-US" sz="975" b="0" i="0" u="none" strike="noStrike" dirty="0" smtClean="0">
                          <a:effectLst/>
                          <a:latin typeface="Calibri"/>
                        </a:rPr>
                        <a:t>(rest</a:t>
                      </a:r>
                      <a:r>
                        <a:rPr lang="en-US" sz="975" b="0" i="0" u="none" strike="noStrike" baseline="0" dirty="0" smtClean="0">
                          <a:effectLst/>
                          <a:latin typeface="Calibri"/>
                        </a:rPr>
                        <a:t> are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58349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a:t>
                      </a:r>
                      <a:r>
                        <a:rPr lang="en-US" sz="975" b="0" i="0" u="none" strike="noStrike" dirty="0" smtClean="0">
                          <a:effectLst/>
                          <a:latin typeface="Calibri"/>
                        </a:rPr>
                        <a:t>road</a:t>
                      </a:r>
                      <a:r>
                        <a:rPr lang="en-US" sz="975" b="0" i="0" u="none" strike="noStrike" baseline="0" dirty="0" smtClean="0">
                          <a:effectLst/>
                          <a:latin typeface="Calibri"/>
                        </a:rPr>
                        <a:t> surface for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Facing</a:t>
                      </a:r>
                      <a:r>
                        <a:rPr lang="en-US" sz="975" b="0" i="0" u="none" strike="noStrike" baseline="0" dirty="0" smtClean="0">
                          <a:effectLst/>
                          <a:latin typeface="Calibri"/>
                        </a:rPr>
                        <a:t> oncoming traffic but on off-side (i.e. right)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17389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Sign prohibiting cycling (No Cycling)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12240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a:t>
                      </a:r>
                      <a:r>
                        <a:rPr lang="en-US" sz="975" b="0" i="0" u="none" strike="noStrike" dirty="0" smtClean="0">
                          <a:effectLst/>
                          <a:latin typeface="Calibri"/>
                        </a:rPr>
                        <a:t>vehicles except pushed</a:t>
                      </a:r>
                      <a:r>
                        <a:rPr lang="en-US" sz="975" b="0" i="0" u="none" strike="noStrike" baseline="0" dirty="0" smtClean="0">
                          <a:effectLst/>
                          <a:latin typeface="Calibri"/>
                        </a:rPr>
                        <a:t> pedal cycles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baseline="0" dirty="0" smtClean="0">
                          <a:effectLst/>
                          <a:latin typeface="Calibri"/>
                        </a:rPr>
                        <a:t> as opposed to a </a:t>
                      </a:r>
                      <a:r>
                        <a:rPr lang="en-US" sz="975" b="0" i="0" u="none" strike="noStrike" dirty="0" smtClean="0">
                          <a:effectLst/>
                          <a:latin typeface="Calibri"/>
                        </a:rPr>
                        <a:t>Rectangular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29693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Exemption text present (i.e. "Except cycles”)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2716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Left Turn sign with exception for</a:t>
                      </a:r>
                      <a:r>
                        <a:rPr lang="en-US" sz="975" b="0" i="0" u="none" strike="noStrike" baseline="0" dirty="0" smtClean="0">
                          <a:effectLst/>
                          <a:latin typeface="+mn-lt"/>
                        </a:rPr>
                        <a:t>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Right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Left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Tight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Straight Ahead </a:t>
                      </a:r>
                      <a:r>
                        <a:rPr lang="en-US" sz="975" b="0" i="0" u="none" strike="noStrike" dirty="0" smtClean="0">
                          <a:effectLst/>
                          <a:latin typeface="Calibri"/>
                        </a:rPr>
                        <a:t>sign with </a:t>
                      </a:r>
                      <a:r>
                        <a:rPr lang="en-US" sz="975" b="0" i="0" u="none" strike="noStrike" dirty="0" smtClean="0">
                          <a:effectLst/>
                          <a:latin typeface="+mn-lt"/>
                        </a:rPr>
                        <a:t>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2661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Cyclists </a:t>
                      </a:r>
                      <a:r>
                        <a:rPr lang="en-US" sz="975" b="0" i="0" u="none" strike="noStrike" dirty="0" smtClean="0">
                          <a:effectLst/>
                          <a:latin typeface="Calibri"/>
                        </a:rPr>
                        <a:t>Dismount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End of </a:t>
                      </a:r>
                      <a:r>
                        <a:rPr lang="en-US" sz="975" b="0" i="0" u="none" strike="noStrike" dirty="0" smtClean="0">
                          <a:effectLst/>
                          <a:latin typeface="Calibri"/>
                        </a:rPr>
                        <a:t>Cycle Route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113654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17057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Bus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3712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 </a:t>
                      </a:r>
                      <a:r>
                        <a:rPr lang="en-US" sz="975" b="0" i="0" u="none" strike="noStrike" dirty="0" smtClean="0">
                          <a:effectLst/>
                          <a:latin typeface="Calibri"/>
                        </a:rPr>
                        <a:t>Vehicle and cyclist </a:t>
                      </a:r>
                      <a:r>
                        <a:rPr lang="en-US" sz="975" b="0" i="0" u="none" strike="noStrike" dirty="0">
                          <a:effectLst/>
                          <a:latin typeface="Calibri"/>
                        </a:rPr>
                        <a:t>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4447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Direction </a:t>
                      </a:r>
                      <a:r>
                        <a:rPr lang="en-US" sz="975" b="0" i="0" u="none" strike="noStrike" dirty="0" smtClean="0">
                          <a:effectLst/>
                          <a:latin typeface="Calibri"/>
                        </a:rPr>
                        <a:t>Arrow and cycle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Number in a </a:t>
                      </a:r>
                      <a:r>
                        <a:rPr lang="en-US" sz="975" b="0" i="0" u="none" strike="noStrike" dirty="0" smtClean="0">
                          <a:effectLst/>
                          <a:latin typeface="Calibri"/>
                        </a:rPr>
                        <a:t>Box (cycle route number) present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National Cycle </a:t>
                      </a:r>
                      <a:r>
                        <a:rPr lang="en-US" sz="975" b="0" i="0" u="none" strike="noStrike" dirty="0" smtClean="0">
                          <a:effectLst/>
                          <a:latin typeface="+mn-lt"/>
                        </a:rPr>
                        <a:t>Network sign, symbol or sticker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3472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London Cycle </a:t>
                      </a:r>
                      <a:r>
                        <a:rPr lang="en-US" sz="975" b="0" i="0" u="none" strike="noStrike" dirty="0" smtClean="0">
                          <a:effectLst/>
                          <a:latin typeface="+mn-lt"/>
                        </a:rPr>
                        <a:t>Network sign 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mn-lt"/>
                        </a:rPr>
                        <a:t>Superhighway sign, 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2445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1470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dirty="0">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Destination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974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06167338"/>
              </p:ext>
            </p:extLst>
          </p:nvPr>
        </p:nvGraphicFramePr>
        <p:xfrm>
          <a:off x="457200" y="162054"/>
          <a:ext cx="6189133" cy="3021542"/>
        </p:xfrm>
        <a:graphic>
          <a:graphicData uri="http://schemas.openxmlformats.org/drawingml/2006/table">
            <a:tbl>
              <a:tblPr/>
              <a:tblGrid>
                <a:gridCol w="939800"/>
                <a:gridCol w="2954867"/>
                <a:gridCol w="1397000"/>
                <a:gridCol w="897466"/>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Raised </a:t>
                      </a:r>
                      <a:r>
                        <a:rPr lang="en-US" sz="975" b="0" i="0" u="none" strike="noStrike" dirty="0" smtClean="0">
                          <a:effectLst/>
                          <a:latin typeface="Calibri"/>
                        </a:rPr>
                        <a:t>Table at junction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Side Road Entry </a:t>
                      </a:r>
                      <a:r>
                        <a:rPr lang="en-US" sz="975" b="0" i="0" u="none" strike="noStrike" dirty="0" smtClean="0">
                          <a:effectLst/>
                          <a:latin typeface="Calibri"/>
                        </a:rPr>
                        <a:t>Treatment (i.e.</a:t>
                      </a:r>
                      <a:r>
                        <a:rPr lang="en-US" sz="975" b="0" i="0" u="none" strike="noStrike" baseline="0" dirty="0" smtClean="0">
                          <a:effectLst/>
                          <a:latin typeface="Calibri"/>
                        </a:rPr>
                        <a:t> raised in some 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7581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12626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33271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Hump or cushion is sinusoidal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6720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11.5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Barrier that cyclists can pass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Chicane, narrowing, build-out or other horizontal deflection to traffic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662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 traffic calming measure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3302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871585787"/>
              </p:ext>
            </p:extLst>
          </p:nvPr>
        </p:nvGraphicFramePr>
        <p:xfrm>
          <a:off x="457200" y="3167721"/>
          <a:ext cx="5452533" cy="3228945"/>
        </p:xfrm>
        <a:graphic>
          <a:graphicData uri="http://schemas.openxmlformats.org/drawingml/2006/table">
            <a:tbl>
              <a:tblPr/>
              <a:tblGrid>
                <a:gridCol w="795867"/>
                <a:gridCol w="1236133"/>
                <a:gridCol w="3420533"/>
              </a:tblGrid>
              <a:tr h="8708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Advance stop lines (ASL) are located at traffic signals to provide an area for cyclists to wait for the traffic signals to change ahead of the general traffic. The ASL reservoir is the area between the solid stop line, level with the signals, and the ASL for general traffic. The reservoir may have a </a:t>
                      </a:r>
                      <a:r>
                        <a:rPr lang="en-US" sz="1000" b="0" i="0" u="none" strike="noStrike" dirty="0" err="1" smtClean="0">
                          <a:solidFill>
                            <a:srgbClr val="000000"/>
                          </a:solidFill>
                          <a:effectLst/>
                          <a:latin typeface="+mn-lt"/>
                        </a:rPr>
                        <a:t>coloured</a:t>
                      </a:r>
                      <a:r>
                        <a:rPr lang="en-US" sz="1000" b="0" i="0" u="none" strike="noStrike" dirty="0" smtClean="0">
                          <a:solidFill>
                            <a:srgbClr val="000000"/>
                          </a:solidFill>
                          <a:effectLst/>
                          <a:latin typeface="+mn-lt"/>
                        </a:rPr>
                        <a:t> surface and have a cycle symbol in the </a:t>
                      </a:r>
                      <a:r>
                        <a:rPr lang="en-US" sz="1000" b="0" i="0" u="none" strike="noStrike" dirty="0" err="1" smtClean="0">
                          <a:solidFill>
                            <a:srgbClr val="000000"/>
                          </a:solidFill>
                          <a:effectLst/>
                          <a:latin typeface="+mn-lt"/>
                        </a:rPr>
                        <a:t>centre</a:t>
                      </a:r>
                      <a:r>
                        <a:rPr lang="en-US" sz="1000" b="0" i="0" u="none" strike="noStrike" dirty="0" smtClean="0">
                          <a:solidFill>
                            <a:srgbClr val="000000"/>
                          </a:solidFill>
                          <a:effectLst/>
                          <a:latin typeface="+mn-lt"/>
                        </a:rPr>
                        <a: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present</a:t>
                      </a:r>
                      <a:br>
                        <a:rPr lang="en-US" sz="1000" b="0" i="0" u="none" strike="noStrike" dirty="0">
                          <a:effectLst/>
                          <a:latin typeface="Calibri"/>
                        </a:rPr>
                      </a:br>
                      <a:r>
                        <a:rPr lang="en-US" sz="1000" b="0" i="0" u="none" strike="noStrike" dirty="0">
                          <a:effectLst/>
                          <a:latin typeface="Calibri"/>
                        </a:rPr>
                        <a:t>False = No feeder lane present (may be gate)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left next to </a:t>
                      </a:r>
                      <a:r>
                        <a:rPr lang="en-US" sz="1000" b="0" i="0" u="none" strike="noStrike" dirty="0" err="1">
                          <a:effectLst/>
                          <a:latin typeface="Calibri"/>
                        </a:rPr>
                        <a:t>kerb</a:t>
                      </a:r>
                      <a:r>
                        <a:rPr lang="en-US" sz="1000" b="0" i="0" u="none" strike="noStrike" dirty="0">
                          <a:effectLst/>
                          <a:latin typeface="Calibri"/>
                        </a:rPr>
                        <a:t/>
                      </a:r>
                      <a:br>
                        <a:rPr lang="en-US" sz="1000" b="0" i="0" u="none" strike="noStrike" dirty="0">
                          <a:effectLst/>
                          <a:latin typeface="Calibri"/>
                        </a:rPr>
                      </a:br>
                      <a:r>
                        <a:rPr lang="en-US" sz="1000" b="0" i="0" u="none" strike="noStrike" dirty="0">
                          <a:effectLst/>
                          <a:latin typeface="Calibri"/>
                        </a:rPr>
                        <a:t>False = Feeder lane is not aligned left next to </a:t>
                      </a:r>
                      <a:r>
                        <a:rPr lang="en-US" sz="1000" b="0" i="0" u="none" strike="noStrike" dirty="0" err="1">
                          <a:effectLst/>
                          <a:latin typeface="Calibri"/>
                        </a:rPr>
                        <a:t>kerb</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in the </a:t>
                      </a:r>
                      <a:r>
                        <a:rPr lang="en-US" sz="1000" b="0" i="0" u="none" strike="noStrike" dirty="0" err="1">
                          <a:effectLst/>
                          <a:latin typeface="Calibri"/>
                        </a:rPr>
                        <a:t>centre</a:t>
                      </a:r>
                      <a:r>
                        <a:rPr lang="en-US" sz="1000" b="0" i="0" u="none" strike="noStrike" dirty="0">
                          <a:effectLst/>
                          <a:latin typeface="Calibri"/>
                        </a:rPr>
                        <a:t> of the Advanced Stop Line</a:t>
                      </a:r>
                      <a:br>
                        <a:rPr lang="en-US" sz="1000" b="0" i="0" u="none" strike="noStrike" dirty="0">
                          <a:effectLst/>
                          <a:latin typeface="Calibri"/>
                        </a:rPr>
                      </a:br>
                      <a:r>
                        <a:rPr lang="en-US" sz="1000" b="0" i="0" u="none" strike="noStrike" dirty="0">
                          <a:effectLst/>
                          <a:latin typeface="Calibri"/>
                        </a:rPr>
                        <a:t>False = Feeder lane is not in the </a:t>
                      </a:r>
                      <a:r>
                        <a:rPr lang="en-US" sz="1000" b="0" i="0" u="none" strike="noStrike" dirty="0" err="1">
                          <a:effectLst/>
                          <a:latin typeface="Calibri"/>
                        </a:rPr>
                        <a:t>centre</a:t>
                      </a:r>
                      <a:r>
                        <a:rPr lang="en-US" sz="1000" b="0" i="0" u="none" strike="noStrike" dirty="0">
                          <a:effectLst/>
                          <a:latin typeface="Calibri"/>
                        </a:rPr>
                        <a:t> of the Advanced Stop Line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to far side of lane</a:t>
                      </a:r>
                      <a:br>
                        <a:rPr lang="en-US" sz="1000" b="0" i="0" u="none" strike="noStrike" dirty="0">
                          <a:effectLst/>
                          <a:latin typeface="Calibri"/>
                        </a:rPr>
                      </a:br>
                      <a:r>
                        <a:rPr lang="en-US" sz="1000" b="0" i="0" u="none" strike="noStrike" dirty="0">
                          <a:effectLst/>
                          <a:latin typeface="Calibri"/>
                        </a:rPr>
                        <a:t>False = Feeder lane is not aligned to far side of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Shared nearside lane</a:t>
                      </a:r>
                      <a:br>
                        <a:rPr lang="en-US" sz="1000" b="0" i="0" u="none" strike="noStrike" dirty="0">
                          <a:effectLst/>
                          <a:latin typeface="Calibri"/>
                        </a:rPr>
                      </a:br>
                      <a:r>
                        <a:rPr lang="en-US" sz="1000" b="0" i="0" u="none" strike="noStrike" dirty="0">
                          <a:effectLst/>
                          <a:latin typeface="Calibri"/>
                        </a:rPr>
                        <a:t>False = Not a 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advanced stop line - Limited to only the following entries: None, Green, Red, Blue, Buff/Yellow, Other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29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4423093"/>
              </p:ext>
            </p:extLst>
          </p:nvPr>
        </p:nvGraphicFramePr>
        <p:xfrm>
          <a:off x="457200" y="416055"/>
          <a:ext cx="5452533" cy="2966802"/>
        </p:xfrm>
        <a:graphic>
          <a:graphicData uri="http://schemas.openxmlformats.org/drawingml/2006/table">
            <a:tbl>
              <a:tblPr/>
              <a:tblGrid>
                <a:gridCol w="795867"/>
                <a:gridCol w="1236133"/>
                <a:gridCol w="3420533"/>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Signal-Controlled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Controlled</a:t>
                      </a:r>
                      <a:br>
                        <a:rPr lang="en-US" sz="975" b="0" i="0" u="none" strike="noStrike" dirty="0">
                          <a:effectLst/>
                          <a:latin typeface="Calibri"/>
                        </a:rPr>
                      </a:br>
                      <a:r>
                        <a:rPr lang="en-US" sz="975" b="0" i="0" u="none" strike="noStrike" dirty="0">
                          <a:effectLst/>
                          <a:latin typeface="Calibri"/>
                        </a:rPr>
                        <a:t>False = Uncontrolled (e.g. zebra)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a:t>
                      </a:r>
                      <a:r>
                        <a:rPr lang="en-US" sz="975" b="0" i="0" u="none" strike="noStrike" dirty="0" smtClean="0">
                          <a:effectLst/>
                          <a:latin typeface="Calibri"/>
                        </a:rPr>
                        <a:t>cycles </a:t>
                      </a:r>
                      <a:r>
                        <a:rPr lang="en-US" sz="975" b="0" i="0" u="none" strike="noStrike" dirty="0">
                          <a:effectLst/>
                          <a:latin typeface="Calibri"/>
                        </a:rPr>
                        <a:t>and Pedestrians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segregated</a:t>
                      </a:r>
                      <a:br>
                        <a:rPr lang="en-US" sz="975" b="0" i="0" u="none" strike="noStrike" dirty="0">
                          <a:effectLst/>
                          <a:latin typeface="Calibri"/>
                        </a:rPr>
                      </a:br>
                      <a:r>
                        <a:rPr lang="en-US" sz="975" b="0" i="0" u="none" strike="noStrike" dirty="0">
                          <a:effectLst/>
                          <a:latin typeface="Calibri"/>
                        </a:rPr>
                        <a:t>False = Shared with other users (e.g. pedestrians or horses)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includes gap in island or </a:t>
                      </a:r>
                      <a:r>
                        <a:rPr lang="en-US" sz="975" b="0" i="0" u="none" strike="noStrike" dirty="0" err="1">
                          <a:effectLst/>
                          <a:latin typeface="Calibri"/>
                        </a:rPr>
                        <a:t>kerb</a:t>
                      </a:r>
                      <a:r>
                        <a:rPr lang="en-US" sz="975" b="0" i="0" u="none" strike="noStrike" dirty="0">
                          <a:effectLst/>
                          <a:latin typeface="Calibri"/>
                        </a:rPr>
                        <a:t> allowing cyclists only (NOT a refuge)</a:t>
                      </a:r>
                      <a:br>
                        <a:rPr lang="en-US" sz="975" b="0" i="0" u="none" strike="noStrike" dirty="0">
                          <a:effectLst/>
                          <a:latin typeface="Calibri"/>
                        </a:rPr>
                      </a:br>
                      <a:r>
                        <a:rPr lang="en-US" sz="975" b="0" i="0" u="none" strike="noStrike" dirty="0">
                          <a:effectLst/>
                          <a:latin typeface="Calibri"/>
                        </a:rPr>
                        <a:t>False = Crossing does not include gap in island or </a:t>
                      </a:r>
                      <a:r>
                        <a:rPr lang="en-US" sz="975" b="0" i="0" u="none" strike="noStrike" dirty="0" err="1">
                          <a:effectLst/>
                          <a:latin typeface="Calibri"/>
                        </a:rPr>
                        <a:t>kerb</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must dismount to use</a:t>
                      </a:r>
                      <a:br>
                        <a:rPr lang="en-US" sz="975" b="0" i="0" u="none" strike="noStrike" dirty="0">
                          <a:effectLst/>
                          <a:latin typeface="Calibri"/>
                        </a:rPr>
                      </a:br>
                      <a:r>
                        <a:rPr lang="en-US" sz="975" b="0" i="0" u="none" strike="noStrike" dirty="0">
                          <a:effectLst/>
                          <a:latin typeface="Calibri"/>
                        </a:rPr>
                        <a:t>False = Not a 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or rail/tram tracks on cycle lane/track</a:t>
                      </a:r>
                      <a:br>
                        <a:rPr lang="en-US" sz="975" b="0" i="0" u="none" strike="noStrike" dirty="0">
                          <a:effectLst/>
                          <a:latin typeface="Calibri"/>
                        </a:rPr>
                      </a:br>
                      <a:r>
                        <a:rPr lang="en-US" sz="975" b="0" i="0" u="none" strike="noStrike" dirty="0">
                          <a:effectLst/>
                          <a:latin typeface="Calibri"/>
                        </a:rPr>
                        <a:t>False = Not a 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02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5358186"/>
              </p:ext>
            </p:extLst>
          </p:nvPr>
        </p:nvGraphicFramePr>
        <p:xfrm>
          <a:off x="457200" y="162054"/>
          <a:ext cx="5452533" cy="6244532"/>
        </p:xfrm>
        <a:graphic>
          <a:graphicData uri="http://schemas.openxmlformats.org/drawingml/2006/table">
            <a:tbl>
              <a:tblPr/>
              <a:tblGrid>
                <a:gridCol w="795867"/>
                <a:gridCol w="1236133"/>
                <a:gridCol w="3420533"/>
              </a:tblGrid>
              <a:tr h="523746">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On-Carriageway </a:t>
                      </a:r>
                      <a:r>
                        <a:rPr lang="en-US" sz="975" b="0" i="0" u="none" strike="noStrike" dirty="0" smtClean="0">
                          <a:effectLst/>
                          <a:latin typeface="Calibri"/>
                        </a:rPr>
                        <a:t> </a:t>
                      </a:r>
                      <a:r>
                        <a:rPr lang="en-US" sz="975" b="0" i="0" u="none" strike="noStrike" dirty="0">
                          <a:effectLst/>
                          <a:latin typeface="Calibri"/>
                        </a:rPr>
                        <a:t>or Off-</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On-carriageway</a:t>
                      </a:r>
                      <a:br>
                        <a:rPr lang="en-US" sz="975" b="0" i="0" u="none" strike="noStrike" dirty="0">
                          <a:effectLst/>
                          <a:latin typeface="Calibri"/>
                        </a:rPr>
                      </a:br>
                      <a:r>
                        <a:rPr lang="en-US" sz="975" b="0" i="0" u="none" strike="noStrike" dirty="0">
                          <a:effectLst/>
                          <a:latin typeface="Calibri"/>
                        </a:rPr>
                        <a:t>False = Off-carriageway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Fully segregated lane (i.e. On carriageway) / track (i.e. Off carriageway)</a:t>
                      </a:r>
                      <a:br>
                        <a:rPr lang="en-US" sz="975" b="0" i="0" u="none" strike="noStrike" dirty="0">
                          <a:effectLst/>
                          <a:latin typeface="Calibri"/>
                        </a:rPr>
                      </a:br>
                      <a:r>
                        <a:rPr lang="en-US" sz="975" b="0" i="0" u="none" strike="noStrike" dirty="0">
                          <a:effectLst/>
                          <a:latin typeface="Calibri"/>
                        </a:rPr>
                        <a:t>False = Not fully segregated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Stepped lane/track</a:t>
                      </a:r>
                      <a:br>
                        <a:rPr lang="en-US" sz="975" b="0" i="0" u="none" strike="noStrike" dirty="0">
                          <a:effectLst/>
                          <a:latin typeface="Calibri"/>
                        </a:rPr>
                      </a:br>
                      <a:r>
                        <a:rPr lang="en-US" sz="975" b="0" i="0" u="none" strike="noStrike" dirty="0">
                          <a:effectLst/>
                          <a:latin typeface="Calibri"/>
                        </a:rPr>
                        <a:t>False = Not a 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Partially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Partially or light segregated lane/track</a:t>
                      </a:r>
                      <a:br>
                        <a:rPr lang="en-US" sz="975" b="0" i="0" u="none" strike="noStrike" dirty="0">
                          <a:effectLst/>
                          <a:latin typeface="Calibri"/>
                        </a:rPr>
                      </a:br>
                      <a:r>
                        <a:rPr lang="en-US" sz="975" b="0" i="0" u="none" strike="noStrike" dirty="0">
                          <a:effectLst/>
                          <a:latin typeface="Calibri"/>
                        </a:rPr>
                        <a:t>False = Not a partially or light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Shared Lane or Footway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Shared lane (eg bus lane)</a:t>
                      </a:r>
                      <a:br>
                        <a:rPr lang="en-US" sz="975" b="0" i="0" u="none" strike="noStrike">
                          <a:effectLst/>
                          <a:latin typeface="Calibri"/>
                        </a:rPr>
                      </a:br>
                      <a:r>
                        <a:rPr lang="en-US" sz="975" b="0" i="0" u="none" strike="noStrike">
                          <a:effectLst/>
                          <a:latin typeface="Calibri"/>
                        </a:rPr>
                        <a:t>False = Shared footway or track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Mandatory lane</a:t>
                      </a:r>
                      <a:br>
                        <a:rPr lang="en-US" sz="975" b="0" i="0" u="none" strike="noStrike" dirty="0">
                          <a:effectLst/>
                          <a:latin typeface="Calibri"/>
                        </a:rPr>
                      </a:br>
                      <a:r>
                        <a:rPr lang="en-US" sz="975" b="0" i="0" u="none" strike="noStrike" dirty="0">
                          <a:effectLst/>
                          <a:latin typeface="Calibri"/>
                        </a:rPr>
                        <a:t>False = Not a mandatory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Advisory lane</a:t>
                      </a:r>
                      <a:br>
                        <a:rPr lang="en-US" sz="975" b="0" i="0" u="none" strike="noStrike" dirty="0">
                          <a:effectLst/>
                          <a:latin typeface="Calibri"/>
                        </a:rPr>
                      </a:br>
                      <a:r>
                        <a:rPr lang="en-US" sz="975" b="0" i="0" u="none" strike="noStrike" dirty="0">
                          <a:effectLst/>
                          <a:latin typeface="Calibri"/>
                        </a:rPr>
                        <a:t>False = Not an advisory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Lane/Track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Cycles have priority, other traffic has to give way</a:t>
                      </a:r>
                      <a:br>
                        <a:rPr lang="en-US" sz="975" b="0" i="0" u="none" strike="noStrike" dirty="0">
                          <a:effectLst/>
                          <a:latin typeface="Calibri"/>
                        </a:rPr>
                      </a:br>
                      <a:r>
                        <a:rPr lang="en-US" sz="975" b="0" i="0" u="none" strike="noStrike" dirty="0">
                          <a:effectLst/>
                          <a:latin typeface="Calibri"/>
                        </a:rPr>
                        <a:t>False = Cycles do not have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Contraflow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Contraflow lane/track (NOT if bi-directional)</a:t>
                      </a:r>
                      <a:br>
                        <a:rPr lang="en-US" sz="975" b="0" i="0" u="none" strike="noStrike" dirty="0">
                          <a:effectLst/>
                          <a:latin typeface="Calibri"/>
                        </a:rPr>
                      </a:br>
                      <a:r>
                        <a:rPr lang="en-US" sz="975" b="0" i="0" u="none" strike="noStrike" dirty="0">
                          <a:effectLst/>
                          <a:latin typeface="Calibri"/>
                        </a:rPr>
                        <a:t>False = With flow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Bi-directional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Two way flow on lane/track/path</a:t>
                      </a:r>
                      <a:br>
                        <a:rPr lang="en-US" sz="975" b="0" i="0" u="none" strike="noStrike" dirty="0">
                          <a:effectLst/>
                          <a:latin typeface="Calibri"/>
                        </a:rPr>
                      </a:br>
                      <a:r>
                        <a:rPr lang="en-US" sz="975" b="0" i="0" u="none" strike="noStrike" dirty="0">
                          <a:effectLst/>
                          <a:latin typeface="Calibri"/>
                        </a:rPr>
                        <a:t>False = Single direction lane/track/path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Bypass allowing turn without stopping at traffic signals</a:t>
                      </a:r>
                      <a:br>
                        <a:rPr lang="en-US" sz="975" b="0" i="0" u="none" strike="noStrike" dirty="0">
                          <a:effectLst/>
                          <a:latin typeface="Calibri"/>
                        </a:rPr>
                      </a:br>
                      <a:r>
                        <a:rPr lang="en-US" sz="975" b="0" i="0" u="none" strike="noStrike" dirty="0">
                          <a:effectLst/>
                          <a:latin typeface="Calibri"/>
                        </a:rPr>
                        <a:t>False = Not a 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track carries on through the bus stop area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smtClean="0">
                          <a:effectLst/>
                          <a:latin typeface="Calibri"/>
                        </a:rPr>
                        <a:t>continuous </a:t>
                      </a:r>
                      <a:r>
                        <a:rPr lang="en-US" sz="975" b="0" i="0" u="none" strike="noStrike" dirty="0">
                          <a:effectLst/>
                          <a:latin typeface="Calibri"/>
                        </a:rPr>
                        <a:t>cycle facility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Road/lane/track through park</a:t>
                      </a:r>
                      <a:br>
                        <a:rPr lang="en-US" sz="975" b="0" i="0" u="none" strike="noStrike" dirty="0">
                          <a:effectLst/>
                          <a:latin typeface="Calibri"/>
                        </a:rPr>
                      </a:br>
                      <a:r>
                        <a:rPr lang="en-US" sz="975" b="0" i="0" u="none" strike="noStrike" dirty="0">
                          <a:effectLst/>
                          <a:latin typeface="Calibri"/>
                        </a:rPr>
                        <a:t>False = Not a 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beside river, canal or other watercourse</a:t>
                      </a:r>
                      <a:br>
                        <a:rPr lang="en-US" sz="975" b="0" i="0" u="none" strike="noStrike" dirty="0">
                          <a:effectLst/>
                          <a:latin typeface="Calibri"/>
                        </a:rPr>
                      </a:br>
                      <a:r>
                        <a:rPr lang="en-US" sz="975" b="0" i="0" u="none" strike="noStrike" dirty="0">
                          <a:effectLst/>
                          <a:latin typeface="Calibri"/>
                        </a:rPr>
                        <a:t>False = Not a 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Part-time (if true) or Full-time (if false)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Part-time</a:t>
                      </a:r>
                      <a:br>
                        <a:rPr lang="en-US" sz="975" b="0" i="0" u="none" strike="noStrike" dirty="0">
                          <a:effectLst/>
                          <a:latin typeface="Calibri"/>
                        </a:rPr>
                      </a:br>
                      <a:r>
                        <a:rPr lang="en-US" sz="975" b="0" i="0" u="none" strike="noStrike" dirty="0">
                          <a:effectLst/>
                          <a:latin typeface="Calibri"/>
                        </a:rPr>
                        <a:t>False = Full-time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lane/track - Limited to only the following entries: None, Green, Red, Blue, Buff/Yellow, 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129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3056936"/>
              </p:ext>
            </p:extLst>
          </p:nvPr>
        </p:nvGraphicFramePr>
        <p:xfrm>
          <a:off x="457200" y="416055"/>
          <a:ext cx="5452533" cy="268573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Pedestrian-only route linking cycle routes</a:t>
                      </a:r>
                      <a:br>
                        <a:rPr lang="en-US" sz="975" b="0" i="0" u="none" strike="noStrike">
                          <a:effectLst/>
                          <a:latin typeface="Calibri"/>
                        </a:rPr>
                      </a:br>
                      <a:r>
                        <a:rPr lang="en-US" sz="975" b="0" i="0" u="none" strike="noStrike">
                          <a:effectLst/>
                          <a:latin typeface="Calibri"/>
                        </a:rPr>
                        <a:t>False = Not a pedestrian-only route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bridge</a:t>
                      </a:r>
                      <a:br>
                        <a:rPr lang="en-US" sz="975" b="0" i="0" u="none" strike="noStrike">
                          <a:effectLst/>
                          <a:latin typeface="Calibri"/>
                        </a:rPr>
                      </a:br>
                      <a:r>
                        <a:rPr lang="en-US" sz="975" b="0" i="0" u="none" strike="noStrike">
                          <a:effectLst/>
                          <a:latin typeface="Calibri"/>
                        </a:rPr>
                        <a:t>False = Route does not include a 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tunnel/subway</a:t>
                      </a:r>
                      <a:br>
                        <a:rPr lang="en-US" sz="975" b="0" i="0" u="none" strike="noStrike">
                          <a:effectLst/>
                          <a:latin typeface="Calibri"/>
                        </a:rPr>
                      </a:br>
                      <a:r>
                        <a:rPr lang="en-US" sz="975" b="0" i="0" u="none" strike="noStrike">
                          <a:effectLst/>
                          <a:latin typeface="Calibri"/>
                        </a:rPr>
                        <a:t>False = Route does not include a pedestrian tunnel/subway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steps to/from a particular cycle route which form part of a linear link route</a:t>
                      </a:r>
                      <a:br>
                        <a:rPr lang="en-US" sz="975" b="0" i="0" u="none" strike="noStrike">
                          <a:effectLst/>
                          <a:latin typeface="Calibri"/>
                        </a:rPr>
                      </a:br>
                      <a:r>
                        <a:rPr lang="en-US" sz="975" b="0" i="0" u="none" strike="noStrike">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includes lift to/from a particular cycle route which forms part of a linear link route</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3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5690187"/>
              </p:ext>
            </p:extLst>
          </p:nvPr>
        </p:nvGraphicFramePr>
        <p:xfrm>
          <a:off x="457200" y="162054"/>
          <a:ext cx="5452533" cy="6010146"/>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On carriageway</a:t>
                      </a:r>
                      <a:br>
                        <a:rPr lang="en-US" sz="975" b="0" i="0" u="none" strike="noStrike">
                          <a:effectLst/>
                          <a:latin typeface="Calibri"/>
                        </a:rPr>
                      </a:br>
                      <a:r>
                        <a:rPr lang="en-US" sz="975" b="0" i="0" u="none" strike="noStrike">
                          <a:effectLst/>
                          <a:latin typeface="Calibri"/>
                        </a:rPr>
                        <a:t>False = Off 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Covered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Covered or sheltered (including partial shelter)</a:t>
                      </a:r>
                      <a:br>
                        <a:rPr lang="en-US" sz="975" b="0" i="0" u="none" strike="noStrike">
                          <a:effectLst/>
                          <a:latin typeface="Calibri"/>
                        </a:rPr>
                      </a:br>
                      <a:r>
                        <a:rPr lang="en-US" sz="975" b="0" i="0" u="none" strike="noStrike">
                          <a:effectLst/>
                          <a:latin typeface="Calibri"/>
                        </a:rPr>
                        <a:t>False = No 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Locked compound with shared or combination lock provided by operator</a:t>
                      </a:r>
                      <a:br>
                        <a:rPr lang="en-US" sz="975" b="0" i="0" u="none" strike="noStrike">
                          <a:effectLst/>
                          <a:latin typeface="Calibri"/>
                        </a:rPr>
                      </a:br>
                      <a:r>
                        <a:rPr lang="en-US" sz="975" b="0" i="0" u="none" strike="noStrike">
                          <a:effectLst/>
                          <a:latin typeface="Calibri"/>
                        </a:rPr>
                        <a:t>False = Not a locked compound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Locker using own or integral lock</a:t>
                      </a:r>
                      <a:br>
                        <a:rPr lang="en-US" sz="975" b="0" i="0" u="none" strike="noStrike">
                          <a:effectLst/>
                          <a:latin typeface="Calibri"/>
                        </a:rPr>
                      </a:br>
                      <a:r>
                        <a:rPr lang="en-US" sz="975" b="0" i="0" u="none" strike="noStrike">
                          <a:effectLst/>
                          <a:latin typeface="Calibri"/>
                        </a:rPr>
                        <a:t>False = No locker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Sheffield stand (including </a:t>
                      </a:r>
                      <a:r>
                        <a:rPr lang="en-US" sz="975" b="0" i="0" u="none" strike="noStrike" dirty="0" err="1">
                          <a:effectLst/>
                          <a:latin typeface="Calibri"/>
                        </a:rPr>
                        <a:t>TfL</a:t>
                      </a:r>
                      <a:r>
                        <a:rPr lang="en-US" sz="975" b="0" i="0" u="none" strike="noStrike" dirty="0">
                          <a:effectLst/>
                          <a:latin typeface="Calibri"/>
                        </a:rPr>
                        <a:t> type) or variant</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sheffield</a:t>
                      </a:r>
                      <a:r>
                        <a:rPr lang="en-US" sz="975" b="0" i="0" u="none" strike="noStrike" dirty="0">
                          <a:effectLst/>
                          <a:latin typeface="Calibri"/>
                        </a:rPr>
                        <a:t>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 stand (variety of stand that resembles a letter M)</a:t>
                      </a:r>
                      <a:br>
                        <a:rPr lang="en-US" sz="975" b="0" i="0" u="none" strike="noStrike" dirty="0">
                          <a:effectLst/>
                          <a:latin typeface="Calibri"/>
                        </a:rPr>
                      </a:br>
                      <a:r>
                        <a:rPr lang="en-US" sz="975" b="0" i="0" u="none" strike="noStrike" dirty="0">
                          <a:effectLst/>
                          <a:latin typeface="Calibri"/>
                        </a:rPr>
                        <a:t>False = Not an "M"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 flag or pennant stand (variety of stand that resembles a letter P)</a:t>
                      </a:r>
                      <a:br>
                        <a:rPr lang="en-US" sz="975" b="0" i="0" u="none" strike="noStrike" dirty="0">
                          <a:effectLst/>
                          <a:latin typeface="Calibri"/>
                        </a:rPr>
                      </a:br>
                      <a:r>
                        <a:rPr lang="en-US" sz="975" b="0" i="0" u="none" strike="noStrike" dirty="0">
                          <a:effectLst/>
                          <a:latin typeface="Calibri"/>
                        </a:rPr>
                        <a:t>False = Not a "P"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t>
                      </a:r>
                      <a:r>
                        <a:rPr lang="en-US" sz="975" b="0" i="0" u="none" strike="noStrike" dirty="0" err="1">
                          <a:effectLst/>
                          <a:latin typeface="Calibri"/>
                        </a:rPr>
                        <a:t>Cyclehoop</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cyclehoop</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Post</a:t>
                      </a:r>
                      <a:br>
                        <a:rPr lang="en-US" sz="975" b="0" i="0" u="none" strike="noStrike" dirty="0">
                          <a:effectLst/>
                          <a:latin typeface="Calibri"/>
                        </a:rPr>
                      </a:br>
                      <a:r>
                        <a:rPr lang="en-US" sz="975" b="0" i="0" u="none" strike="noStrike" dirty="0">
                          <a:effectLst/>
                          <a:latin typeface="Calibri"/>
                        </a:rPr>
                        <a:t>False = Not a 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Butterfly/</a:t>
                      </a:r>
                      <a:r>
                        <a:rPr lang="en-US" sz="975" b="0" i="0" u="none" strike="noStrike" dirty="0" err="1">
                          <a:effectLst/>
                          <a:latin typeface="Calibri"/>
                        </a:rPr>
                        <a:t>wheelbender</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butterfly/</a:t>
                      </a:r>
                      <a:r>
                        <a:rPr lang="en-US" sz="975" b="0" i="0" u="none" strike="noStrike" dirty="0" err="1">
                          <a:effectLst/>
                          <a:latin typeface="Calibri"/>
                        </a:rPr>
                        <a:t>wheelbender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Wheel rack or slot</a:t>
                      </a:r>
                      <a:br>
                        <a:rPr lang="en-US" sz="975" b="0" i="0" u="none" strike="noStrike">
                          <a:effectLst/>
                          <a:latin typeface="Calibri"/>
                        </a:rPr>
                      </a:br>
                      <a:r>
                        <a:rPr lang="en-US" sz="975" b="0" i="0" u="none" strike="noStrike">
                          <a:effectLst/>
                          <a:latin typeface="Calibri"/>
                        </a:rPr>
                        <a:t>False = Not a wheel rack or slot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Bike hangar</a:t>
                      </a:r>
                      <a:br>
                        <a:rPr lang="en-US" sz="975" b="0" i="0" u="none" strike="noStrike" dirty="0">
                          <a:effectLst/>
                          <a:latin typeface="Calibri"/>
                        </a:rPr>
                      </a:br>
                      <a:r>
                        <a:rPr lang="en-US" sz="975" b="0" i="0" u="none" strike="noStrike" dirty="0">
                          <a:effectLst/>
                          <a:latin typeface="Calibri"/>
                        </a:rPr>
                        <a:t>False = Not a 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Multi tiered cycle parking</a:t>
                      </a:r>
                      <a:br>
                        <a:rPr lang="en-US" sz="975" b="0" i="0" u="none" strike="noStrike">
                          <a:effectLst/>
                          <a:latin typeface="Calibri"/>
                        </a:rPr>
                      </a:br>
                      <a:r>
                        <a:rPr lang="en-US" sz="975" b="0" i="0" u="none" strike="noStrike">
                          <a:effectLst/>
                          <a:latin typeface="Calibri"/>
                        </a:rPr>
                        <a:t>False = Not a multi tiered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or unknown type of cycle parking</a:t>
                      </a:r>
                      <a:br>
                        <a:rPr lang="en-US" sz="975" b="0" i="0" u="none" strike="noStrike" dirty="0">
                          <a:effectLst/>
                          <a:latin typeface="Calibri"/>
                        </a:rPr>
                      </a:br>
                      <a:r>
                        <a:rPr lang="en-US" sz="975" b="0" i="0" u="none" strike="noStrike" dirty="0">
                          <a:effectLst/>
                          <a:latin typeface="Calibri"/>
                        </a:rPr>
                        <a:t>False = Not an unknown type of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Provision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Capacity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969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8128745"/>
              </p:ext>
            </p:extLst>
          </p:nvPr>
        </p:nvGraphicFramePr>
        <p:xfrm>
          <a:off x="457200" y="162054"/>
          <a:ext cx="5452533" cy="175609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steps link routes where cycling is permitted.</a:t>
                      </a:r>
                      <a:br>
                        <a:rPr lang="en-US" sz="975" b="0" i="0" u="none" strike="noStrike" dirty="0">
                          <a:effectLst/>
                          <a:latin typeface="Calibri"/>
                        </a:rPr>
                      </a:br>
                      <a:r>
                        <a:rPr lang="en-US" sz="975" b="0" i="0" u="none" strike="noStrike" dirty="0">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a lift links routes where cycling is permitted.</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1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6030969"/>
              </p:ext>
            </p:extLst>
          </p:nvPr>
        </p:nvGraphicFramePr>
        <p:xfrm>
          <a:off x="457200" y="162054"/>
          <a:ext cx="5452533" cy="10195502"/>
        </p:xfrm>
        <a:graphic>
          <a:graphicData uri="http://schemas.openxmlformats.org/drawingml/2006/table">
            <a:tbl>
              <a:tblPr/>
              <a:tblGrid>
                <a:gridCol w="795867"/>
                <a:gridCol w="1236133"/>
                <a:gridCol w="3420533"/>
              </a:tblGrid>
              <a:tr h="4221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Signage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a:effectLst/>
                          <a:latin typeface="Calibri"/>
                        </a:rPr>
                        <a:t>Sign Face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Road marking or symbol</a:t>
                      </a:r>
                      <a:br>
                        <a:rPr lang="en-US" sz="975" b="0" i="0" u="none" strike="noStrike">
                          <a:effectLst/>
                          <a:latin typeface="Calibri"/>
                        </a:rPr>
                      </a:br>
                      <a:r>
                        <a:rPr lang="en-US" sz="975" b="0" i="0" u="none" strike="noStrike">
                          <a:effectLst/>
                          <a:latin typeface="Calibri"/>
                        </a:rPr>
                        <a:t>False = Sign 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Surface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Marking/symbol on </a:t>
                      </a:r>
                      <a:r>
                        <a:rPr lang="en-US" sz="975" b="0" i="0" u="none" strike="noStrike" dirty="0" err="1">
                          <a:effectLst/>
                          <a:latin typeface="Calibri"/>
                        </a:rPr>
                        <a:t>coloured</a:t>
                      </a:r>
                      <a:r>
                        <a:rPr lang="en-US" sz="975" b="0" i="0" u="none" strike="noStrike" dirty="0">
                          <a:effectLst/>
                          <a:latin typeface="Calibri"/>
                        </a:rPr>
                        <a:t> background patch</a:t>
                      </a:r>
                      <a:br>
                        <a:rPr lang="en-US" sz="975" b="0" i="0" u="none" strike="noStrike" dirty="0">
                          <a:effectLst/>
                          <a:latin typeface="Calibri"/>
                        </a:rPr>
                      </a:br>
                      <a:r>
                        <a:rPr lang="en-US" sz="975" b="0" i="0" u="none" strike="noStrike" dirty="0">
                          <a:effectLst/>
                          <a:latin typeface="Calibri"/>
                        </a:rPr>
                        <a:t>False = No 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Colour of road marking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Facing Off-side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Facing oncoming traffic but on off-side (i.e. right)</a:t>
                      </a:r>
                      <a:br>
                        <a:rPr lang="en-US" sz="975" b="0" i="0" u="none" strike="noStrike">
                          <a:effectLst/>
                          <a:latin typeface="Calibri"/>
                        </a:rPr>
                      </a:br>
                      <a:r>
                        <a:rPr lang="en-US" sz="975" b="0" i="0" u="none" strike="noStrike">
                          <a:effectLst/>
                          <a:latin typeface="Calibri"/>
                        </a:rPr>
                        <a:t>False = Not facing oncoming traffic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Sign prohibiting cycling (No Cycling)</a:t>
                      </a:r>
                      <a:br>
                        <a:rPr lang="en-US" sz="975" b="0" i="0" u="none" strike="noStrike">
                          <a:effectLst/>
                          <a:latin typeface="Calibri"/>
                        </a:rPr>
                      </a:br>
                      <a:r>
                        <a:rPr lang="en-US" sz="975" b="0" i="0" u="none" strike="noStrike">
                          <a:effectLst/>
                          <a:latin typeface="Calibri"/>
                        </a:rPr>
                        <a:t>False = Sign not prohibiting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No vehicles except pedal cycles pushed</a:t>
                      </a:r>
                      <a:br>
                        <a:rPr lang="en-US" sz="975" b="0" i="0" u="none" strike="noStrike">
                          <a:effectLst/>
                          <a:latin typeface="Calibri"/>
                        </a:rPr>
                      </a:br>
                      <a:r>
                        <a:rPr lang="en-US" sz="975" b="0" i="0" u="none" strike="noStrike">
                          <a:effectLst/>
                          <a:latin typeface="Calibri"/>
                        </a:rPr>
                        <a:t>False = Sign not prohibiting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a:effectLst/>
                          <a:latin typeface="Calibri"/>
                        </a:rPr>
                        <a:t>or Rectangular </a:t>
                      </a:r>
                      <a:r>
                        <a:rPr lang="en-US" sz="975" b="0" i="0" u="none" strike="noStrike" dirty="0" smtClean="0">
                          <a:effectLst/>
                          <a:latin typeface="Calibri"/>
                        </a:rPr>
                        <a:t>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Circular</a:t>
                      </a:r>
                      <a:br>
                        <a:rPr lang="en-US" sz="975" b="0" i="0" u="none" strike="noStrike">
                          <a:effectLst/>
                          <a:latin typeface="Calibri"/>
                        </a:rPr>
                      </a:br>
                      <a:r>
                        <a:rPr lang="en-US" sz="975" b="0" i="0" u="none" strike="noStrike">
                          <a:effectLst/>
                          <a:latin typeface="Calibri"/>
                        </a:rPr>
                        <a:t>False = Rectangular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Exemption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Exemption text present (i.e. "Except cycles")</a:t>
                      </a:r>
                      <a:br>
                        <a:rPr lang="en-US" sz="975" b="0" i="0" u="none" strike="noStrike">
                          <a:effectLst/>
                          <a:latin typeface="Calibri"/>
                        </a:rPr>
                      </a:br>
                      <a:r>
                        <a:rPr lang="en-US" sz="975" b="0" i="0" u="none" strike="noStrike">
                          <a:effectLst/>
                          <a:latin typeface="Calibri"/>
                        </a:rPr>
                        <a:t>False = No exemption text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Left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left turn with exception</a:t>
                      </a:r>
                      <a:br>
                        <a:rPr lang="en-US" sz="975" b="0" i="0" u="none" strike="noStrike">
                          <a:effectLst/>
                          <a:latin typeface="Calibri"/>
                        </a:rPr>
                      </a:br>
                      <a:r>
                        <a:rPr lang="en-US" sz="975" b="0" i="0" u="none" strike="noStrike">
                          <a:effectLst/>
                          <a:latin typeface="Calibri"/>
                        </a:rPr>
                        <a:t>False = No banned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Right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right turn with exception</a:t>
                      </a:r>
                      <a:br>
                        <a:rPr lang="en-US" sz="975" b="0" i="0" u="none" strike="noStrike">
                          <a:effectLst/>
                          <a:latin typeface="Calibri"/>
                        </a:rPr>
                      </a:br>
                      <a:r>
                        <a:rPr lang="en-US" sz="975" b="0" i="0" u="none" strike="noStrike">
                          <a:effectLst/>
                          <a:latin typeface="Calibri"/>
                        </a:rPr>
                        <a:t>False = No banned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Left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left with exception</a:t>
                      </a:r>
                      <a:br>
                        <a:rPr lang="en-US" sz="975" b="0" i="0" u="none" strike="noStrike">
                          <a:effectLst/>
                          <a:latin typeface="Calibri"/>
                        </a:rPr>
                      </a:br>
                      <a:r>
                        <a:rPr lang="en-US" sz="975" b="0" i="0" u="none" strike="noStrike">
                          <a:effectLst/>
                          <a:latin typeface="Calibri"/>
                        </a:rPr>
                        <a:t>False = No compulsary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Right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right with exception</a:t>
                      </a:r>
                      <a:br>
                        <a:rPr lang="en-US" sz="975" b="0" i="0" u="none" strike="noStrike">
                          <a:effectLst/>
                          <a:latin typeface="Calibri"/>
                        </a:rPr>
                      </a:br>
                      <a:r>
                        <a:rPr lang="en-US" sz="975" b="0" i="0" u="none" strike="noStrike">
                          <a:effectLst/>
                          <a:latin typeface="Calibri"/>
                        </a:rPr>
                        <a:t>False = No compulsary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Straight Ahead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straight ahead movement with exception</a:t>
                      </a:r>
                      <a:br>
                        <a:rPr lang="en-US" sz="975" b="0" i="0" u="none" strike="noStrike">
                          <a:effectLst/>
                          <a:latin typeface="Calibri"/>
                        </a:rPr>
                      </a:br>
                      <a:r>
                        <a:rPr lang="en-US" sz="975" b="0" i="0" u="none" strike="noStrike">
                          <a:effectLst/>
                          <a:latin typeface="Calibri"/>
                        </a:rPr>
                        <a:t>False = Straight ahead movement not banned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Cyclists Dismount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Cyclist dismount sign</a:t>
                      </a:r>
                      <a:br>
                        <a:rPr lang="en-US" sz="975" b="0" i="0" u="none" strike="noStrike">
                          <a:effectLst/>
                          <a:latin typeface="Calibri"/>
                        </a:rPr>
                      </a:br>
                      <a:r>
                        <a:rPr lang="en-US" sz="975" b="0" i="0" u="none" strike="noStrike">
                          <a:effectLst/>
                          <a:latin typeface="Calibri"/>
                        </a:rPr>
                        <a:t>False = Not a dismount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End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End of route sign</a:t>
                      </a:r>
                      <a:br>
                        <a:rPr lang="en-US" sz="975" b="0" i="0" u="none" strike="noStrike">
                          <a:effectLst/>
                          <a:latin typeface="Calibri"/>
                        </a:rPr>
                      </a:br>
                      <a:r>
                        <a:rPr lang="en-US" sz="975" b="0" i="0" u="none" strike="noStrike">
                          <a:effectLst/>
                          <a:latin typeface="Calibri"/>
                        </a:rPr>
                        <a:t>False = Not an end of route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symbol or marker </a:t>
                      </a:r>
                      <a:br>
                        <a:rPr lang="en-US" sz="975" b="0" i="0" u="none" strike="noStrike">
                          <a:effectLst/>
                          <a:latin typeface="Calibri"/>
                        </a:rPr>
                      </a:br>
                      <a:r>
                        <a:rPr lang="en-US" sz="975" b="0" i="0" u="none" strike="noStrike">
                          <a:effectLst/>
                          <a:latin typeface="Calibri"/>
                        </a:rPr>
                        <a:t>False = Cycle symbol or market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 symbol</a:t>
                      </a:r>
                      <a:br>
                        <a:rPr lang="en-US" sz="975" b="0" i="0" u="none" strike="noStrike">
                          <a:effectLst/>
                          <a:latin typeface="Calibri"/>
                        </a:rPr>
                      </a:br>
                      <a:r>
                        <a:rPr lang="en-US" sz="975" b="0" i="0" u="none" strike="noStrike">
                          <a:effectLst/>
                          <a:latin typeface="Calibri"/>
                        </a:rPr>
                        <a:t>False = Pedestrian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Bus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Bus symbol</a:t>
                      </a:r>
                      <a:br>
                        <a:rPr lang="en-US" sz="975" b="0" i="0" u="none" strike="noStrike">
                          <a:effectLst/>
                          <a:latin typeface="Calibri"/>
                        </a:rPr>
                      </a:br>
                      <a:r>
                        <a:rPr lang="en-US" sz="975" b="0" i="0" u="none" strike="noStrike">
                          <a:effectLst/>
                          <a:latin typeface="Calibri"/>
                        </a:rPr>
                        <a:t>False = Bus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 Vehicle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Taxi/Motorcycle/Horse symbol</a:t>
                      </a:r>
                      <a:br>
                        <a:rPr lang="en-US" sz="975" b="0" i="0" u="none" strike="noStrike">
                          <a:effectLst/>
                          <a:latin typeface="Calibri"/>
                        </a:rPr>
                      </a:br>
                      <a:r>
                        <a:rPr lang="en-US" sz="975" b="0" i="0" u="none" strike="noStrike">
                          <a:effectLst/>
                          <a:latin typeface="Calibri"/>
                        </a:rPr>
                        <a:t>False = Taxi/Motorcycle/Horse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Delineating line</a:t>
                      </a:r>
                      <a:br>
                        <a:rPr lang="en-US" sz="975" b="0" i="0" u="none" strike="noStrike">
                          <a:effectLst/>
                          <a:latin typeface="Calibri"/>
                        </a:rPr>
                      </a:br>
                      <a:r>
                        <a:rPr lang="en-US" sz="975" b="0" i="0" u="none" strike="noStrike">
                          <a:effectLst/>
                          <a:latin typeface="Calibri"/>
                        </a:rPr>
                        <a:t>False = Delineating sign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Direction 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Contraflow or one-way</a:t>
                      </a:r>
                      <a:br>
                        <a:rPr lang="en-US" sz="975" b="0" i="0" u="none" strike="noStrike">
                          <a:effectLst/>
                          <a:latin typeface="Calibri"/>
                        </a:rPr>
                      </a:br>
                      <a:r>
                        <a:rPr lang="en-US" sz="975" b="0" i="0" u="none" strike="noStrike">
                          <a:effectLst/>
                          <a:latin typeface="Calibri"/>
                        </a:rPr>
                        <a:t>False = Not contraflow or one-way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Number in a Box</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Yes a number in a box is present </a:t>
                      </a:r>
                      <a:br>
                        <a:rPr lang="en-US" sz="975" b="0" i="0" u="none" strike="noStrike">
                          <a:effectLst/>
                          <a:latin typeface="Calibri"/>
                        </a:rPr>
                      </a:br>
                      <a:r>
                        <a:rPr lang="en-US" sz="975" b="0" i="0" u="none" strike="noStrike">
                          <a:effectLst/>
                          <a:latin typeface="Calibri"/>
                        </a:rPr>
                        <a:t>False = Number is box isn't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National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National Cycle Network sign, symbol or sticker</a:t>
                      </a:r>
                      <a:br>
                        <a:rPr lang="en-US" sz="975" b="0" i="0" u="none" strike="noStrike">
                          <a:effectLst/>
                          <a:latin typeface="Calibri"/>
                        </a:rPr>
                      </a:br>
                      <a:r>
                        <a:rPr lang="en-US" sz="975" b="0" i="0" u="none" strike="noStrike">
                          <a:effectLst/>
                          <a:latin typeface="Calibri"/>
                        </a:rPr>
                        <a:t>False = Not a National Cycle Network sign, symbol or sticker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London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London Cycle Network sign or symbol</a:t>
                      </a:r>
                      <a:br>
                        <a:rPr lang="en-US" sz="975" b="0" i="0" u="none" strike="noStrike">
                          <a:effectLst/>
                          <a:latin typeface="Calibri"/>
                        </a:rPr>
                      </a:br>
                      <a:r>
                        <a:rPr lang="en-US" sz="975" b="0" i="0" u="none" strike="noStrike">
                          <a:effectLst/>
                          <a:latin typeface="Calibri"/>
                        </a:rPr>
                        <a:t>False = Not a London Cycle Network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Superhighway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Superhighway sign, symbol or marker (NOT totem)</a:t>
                      </a:r>
                      <a:br>
                        <a:rPr lang="en-US" sz="975" b="0" i="0" u="none" strike="noStrike">
                          <a:effectLst/>
                          <a:latin typeface="Calibri"/>
                        </a:rPr>
                      </a:br>
                      <a:r>
                        <a:rPr lang="en-US" sz="975" b="0" i="0" u="none" strike="noStrike">
                          <a:effectLst/>
                          <a:latin typeface="Calibri"/>
                        </a:rPr>
                        <a:t>False = Not a Cycle Superhighway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Quietway sign or symbol</a:t>
                      </a:r>
                      <a:br>
                        <a:rPr lang="en-US" sz="975" b="0" i="0" u="none" strike="noStrike">
                          <a:effectLst/>
                          <a:latin typeface="Calibri"/>
                        </a:rPr>
                      </a:br>
                      <a:r>
                        <a:rPr lang="en-US" sz="975" b="0" i="0" u="none" strike="noStrike">
                          <a:effectLst/>
                          <a:latin typeface="Calibri"/>
                        </a:rPr>
                        <a:t>False = Not a Quietway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Greenway sign, symbol or marker</a:t>
                      </a:r>
                      <a:br>
                        <a:rPr lang="en-US" sz="975" b="0" i="0" u="none" strike="noStrike">
                          <a:effectLst/>
                          <a:latin typeface="Calibri"/>
                        </a:rPr>
                      </a:br>
                      <a:r>
                        <a:rPr lang="en-US" sz="975" b="0" i="0" u="none" strike="noStrike">
                          <a:effectLst/>
                          <a:latin typeface="Calibri"/>
                        </a:rPr>
                        <a:t>False = Not a Greenway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SS_ROUTEN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Route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Number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Destination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Direction sign</a:t>
                      </a:r>
                      <a:br>
                        <a:rPr lang="en-US" sz="975" b="0" i="0" u="none" strike="noStrike">
                          <a:effectLst/>
                          <a:latin typeface="Calibri"/>
                        </a:rPr>
                      </a:br>
                      <a:r>
                        <a:rPr lang="en-US" sz="975" b="0" i="0" u="none" strike="noStrike">
                          <a:effectLst/>
                          <a:latin typeface="Calibri"/>
                        </a:rPr>
                        <a:t>False = Advisory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SS_NAME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TSRGD Sign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Sign number, e.g. 956.1, 953.1A,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255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2513</TotalTime>
  <Words>2559</Words>
  <Application>Microsoft Macintosh PowerPoint</Application>
  <PresentationFormat>On-screen Show (4:3)</PresentationFormat>
  <Paragraphs>907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in terms of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Tait</dc:creator>
  <cp:lastModifiedBy>Caroline Tait</cp:lastModifiedBy>
  <cp:revision>52</cp:revision>
  <dcterms:created xsi:type="dcterms:W3CDTF">2020-04-05T14:20:11Z</dcterms:created>
  <dcterms:modified xsi:type="dcterms:W3CDTF">2020-04-10T17:21:30Z</dcterms:modified>
</cp:coreProperties>
</file>