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6" r:id="rId2"/>
    <p:sldId id="265" r:id="rId3"/>
    <p:sldId id="256" r:id="rId4"/>
    <p:sldId id="257" r:id="rId5"/>
    <p:sldId id="258" r:id="rId6"/>
    <p:sldId id="259" r:id="rId7"/>
    <p:sldId id="260" r:id="rId8"/>
    <p:sldId id="261" r:id="rId9"/>
    <p:sldId id="262" r:id="rId10"/>
    <p:sldId id="263" r:id="rId11"/>
    <p:sldId id="264" r:id="rId12"/>
    <p:sldId id="268" r:id="rId13"/>
    <p:sldId id="269" r:id="rId14"/>
    <p:sldId id="267" r:id="rId15"/>
    <p:sldId id="270" r:id="rId16"/>
    <p:sldId id="271"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50" d="100"/>
          <a:sy n="150" d="100"/>
        </p:scale>
        <p:origin x="-1160" y="1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FB98F2F-9A06-7A4F-9377-FC2289C24D99}" type="datetimeFigureOut">
              <a:rPr lang="en-US" smtClean="0"/>
              <a:t>07/04/20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31879B-E514-EF4D-8E9D-C66DFDBC46EA}" type="slidenum">
              <a:rPr lang="en-US" smtClean="0"/>
              <a:t>‹#›</a:t>
            </a:fld>
            <a:endParaRPr lang="en-US"/>
          </a:p>
        </p:txBody>
      </p:sp>
    </p:spTree>
    <p:extLst>
      <p:ext uri="{BB962C8B-B14F-4D97-AF65-F5344CB8AC3E}">
        <p14:creationId xmlns:p14="http://schemas.microsoft.com/office/powerpoint/2010/main" val="4000258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0FB98F2F-9A06-7A4F-9377-FC2289C24D99}" type="datetimeFigureOut">
              <a:rPr lang="en-US" smtClean="0"/>
              <a:t>07/04/20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31879B-E514-EF4D-8E9D-C66DFDBC46EA}" type="slidenum">
              <a:rPr lang="en-US" smtClean="0"/>
              <a:t>‹#›</a:t>
            </a:fld>
            <a:endParaRPr lang="en-US"/>
          </a:p>
        </p:txBody>
      </p:sp>
    </p:spTree>
    <p:extLst>
      <p:ext uri="{BB962C8B-B14F-4D97-AF65-F5344CB8AC3E}">
        <p14:creationId xmlns:p14="http://schemas.microsoft.com/office/powerpoint/2010/main" val="2201537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0FB98F2F-9A06-7A4F-9377-FC2289C24D99}" type="datetimeFigureOut">
              <a:rPr lang="en-US" smtClean="0"/>
              <a:t>07/04/20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31879B-E514-EF4D-8E9D-C66DFDBC46EA}" type="slidenum">
              <a:rPr lang="en-US" smtClean="0"/>
              <a:t>‹#›</a:t>
            </a:fld>
            <a:endParaRPr lang="en-US"/>
          </a:p>
        </p:txBody>
      </p:sp>
    </p:spTree>
    <p:extLst>
      <p:ext uri="{BB962C8B-B14F-4D97-AF65-F5344CB8AC3E}">
        <p14:creationId xmlns:p14="http://schemas.microsoft.com/office/powerpoint/2010/main" val="1227843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0FB98F2F-9A06-7A4F-9377-FC2289C24D99}" type="datetimeFigureOut">
              <a:rPr lang="en-US" smtClean="0"/>
              <a:t>07/04/20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31879B-E514-EF4D-8E9D-C66DFDBC46EA}" type="slidenum">
              <a:rPr lang="en-US" smtClean="0"/>
              <a:t>‹#›</a:t>
            </a:fld>
            <a:endParaRPr lang="en-US"/>
          </a:p>
        </p:txBody>
      </p:sp>
    </p:spTree>
    <p:extLst>
      <p:ext uri="{BB962C8B-B14F-4D97-AF65-F5344CB8AC3E}">
        <p14:creationId xmlns:p14="http://schemas.microsoft.com/office/powerpoint/2010/main" val="2350169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0FB98F2F-9A06-7A4F-9377-FC2289C24D99}" type="datetimeFigureOut">
              <a:rPr lang="en-US" smtClean="0"/>
              <a:t>07/04/20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31879B-E514-EF4D-8E9D-C66DFDBC46EA}" type="slidenum">
              <a:rPr lang="en-US" smtClean="0"/>
              <a:t>‹#›</a:t>
            </a:fld>
            <a:endParaRPr lang="en-US"/>
          </a:p>
        </p:txBody>
      </p:sp>
    </p:spTree>
    <p:extLst>
      <p:ext uri="{BB962C8B-B14F-4D97-AF65-F5344CB8AC3E}">
        <p14:creationId xmlns:p14="http://schemas.microsoft.com/office/powerpoint/2010/main" val="2741167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0FB98F2F-9A06-7A4F-9377-FC2289C24D99}" type="datetimeFigureOut">
              <a:rPr lang="en-US" smtClean="0"/>
              <a:t>07/04/20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31879B-E514-EF4D-8E9D-C66DFDBC46EA}" type="slidenum">
              <a:rPr lang="en-US" smtClean="0"/>
              <a:t>‹#›</a:t>
            </a:fld>
            <a:endParaRPr lang="en-US"/>
          </a:p>
        </p:txBody>
      </p:sp>
    </p:spTree>
    <p:extLst>
      <p:ext uri="{BB962C8B-B14F-4D97-AF65-F5344CB8AC3E}">
        <p14:creationId xmlns:p14="http://schemas.microsoft.com/office/powerpoint/2010/main" val="1785437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0FB98F2F-9A06-7A4F-9377-FC2289C24D99}" type="datetimeFigureOut">
              <a:rPr lang="en-US" smtClean="0"/>
              <a:t>07/04/20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31879B-E514-EF4D-8E9D-C66DFDBC46EA}" type="slidenum">
              <a:rPr lang="en-US" smtClean="0"/>
              <a:t>‹#›</a:t>
            </a:fld>
            <a:endParaRPr lang="en-US"/>
          </a:p>
        </p:txBody>
      </p:sp>
    </p:spTree>
    <p:extLst>
      <p:ext uri="{BB962C8B-B14F-4D97-AF65-F5344CB8AC3E}">
        <p14:creationId xmlns:p14="http://schemas.microsoft.com/office/powerpoint/2010/main" val="2051590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0FB98F2F-9A06-7A4F-9377-FC2289C24D99}" type="datetimeFigureOut">
              <a:rPr lang="en-US" smtClean="0"/>
              <a:t>07/04/20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31879B-E514-EF4D-8E9D-C66DFDBC46EA}" type="slidenum">
              <a:rPr lang="en-US" smtClean="0"/>
              <a:t>‹#›</a:t>
            </a:fld>
            <a:endParaRPr lang="en-US"/>
          </a:p>
        </p:txBody>
      </p:sp>
    </p:spTree>
    <p:extLst>
      <p:ext uri="{BB962C8B-B14F-4D97-AF65-F5344CB8AC3E}">
        <p14:creationId xmlns:p14="http://schemas.microsoft.com/office/powerpoint/2010/main" val="1717060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B98F2F-9A06-7A4F-9377-FC2289C24D99}" type="datetimeFigureOut">
              <a:rPr lang="en-US" smtClean="0"/>
              <a:t>07/04/20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31879B-E514-EF4D-8E9D-C66DFDBC46EA}" type="slidenum">
              <a:rPr lang="en-US" smtClean="0"/>
              <a:t>‹#›</a:t>
            </a:fld>
            <a:endParaRPr lang="en-US"/>
          </a:p>
        </p:txBody>
      </p:sp>
    </p:spTree>
    <p:extLst>
      <p:ext uri="{BB962C8B-B14F-4D97-AF65-F5344CB8AC3E}">
        <p14:creationId xmlns:p14="http://schemas.microsoft.com/office/powerpoint/2010/main" val="3921448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0FB98F2F-9A06-7A4F-9377-FC2289C24D99}" type="datetimeFigureOut">
              <a:rPr lang="en-US" smtClean="0"/>
              <a:t>07/04/20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31879B-E514-EF4D-8E9D-C66DFDBC46EA}" type="slidenum">
              <a:rPr lang="en-US" smtClean="0"/>
              <a:t>‹#›</a:t>
            </a:fld>
            <a:endParaRPr lang="en-US"/>
          </a:p>
        </p:txBody>
      </p:sp>
    </p:spTree>
    <p:extLst>
      <p:ext uri="{BB962C8B-B14F-4D97-AF65-F5344CB8AC3E}">
        <p14:creationId xmlns:p14="http://schemas.microsoft.com/office/powerpoint/2010/main" val="160444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0FB98F2F-9A06-7A4F-9377-FC2289C24D99}" type="datetimeFigureOut">
              <a:rPr lang="en-US" smtClean="0"/>
              <a:t>07/04/20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31879B-E514-EF4D-8E9D-C66DFDBC46EA}" type="slidenum">
              <a:rPr lang="en-US" smtClean="0"/>
              <a:t>‹#›</a:t>
            </a:fld>
            <a:endParaRPr lang="en-US"/>
          </a:p>
        </p:txBody>
      </p:sp>
    </p:spTree>
    <p:extLst>
      <p:ext uri="{BB962C8B-B14F-4D97-AF65-F5344CB8AC3E}">
        <p14:creationId xmlns:p14="http://schemas.microsoft.com/office/powerpoint/2010/main" val="12544476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B98F2F-9A06-7A4F-9377-FC2289C24D99}" type="datetimeFigureOut">
              <a:rPr lang="en-US" smtClean="0"/>
              <a:t>07/04/20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31879B-E514-EF4D-8E9D-C66DFDBC46EA}" type="slidenum">
              <a:rPr lang="en-US" smtClean="0"/>
              <a:t>‹#›</a:t>
            </a:fld>
            <a:endParaRPr lang="en-US"/>
          </a:p>
        </p:txBody>
      </p:sp>
    </p:spTree>
    <p:extLst>
      <p:ext uri="{BB962C8B-B14F-4D97-AF65-F5344CB8AC3E}">
        <p14:creationId xmlns:p14="http://schemas.microsoft.com/office/powerpoint/2010/main" val="2847640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oup 48"/>
          <p:cNvGrpSpPr/>
          <p:nvPr/>
        </p:nvGrpSpPr>
        <p:grpSpPr>
          <a:xfrm>
            <a:off x="377759" y="989139"/>
            <a:ext cx="7110000" cy="3990729"/>
            <a:chOff x="1210733" y="1413933"/>
            <a:chExt cx="7110000" cy="3990729"/>
          </a:xfrm>
        </p:grpSpPr>
        <p:sp>
          <p:nvSpPr>
            <p:cNvPr id="48" name="Rectangle 47"/>
            <p:cNvSpPr/>
            <p:nvPr/>
          </p:nvSpPr>
          <p:spPr>
            <a:xfrm>
              <a:off x="1227667" y="4979862"/>
              <a:ext cx="7086600" cy="424800"/>
            </a:xfrm>
            <a:prstGeom prst="rect">
              <a:avLst/>
            </a:prstGeom>
            <a:solidFill>
              <a:schemeClr val="tx2">
                <a:lumMod val="60000"/>
                <a:lumOff val="40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dirty="0" smtClean="0"/>
                <a:t>Unique </a:t>
              </a:r>
              <a:r>
                <a:rPr lang="en-US" dirty="0" smtClean="0"/>
                <a:t>variables</a:t>
              </a:r>
              <a:endParaRPr lang="en-US" sz="1400" dirty="0"/>
            </a:p>
          </p:txBody>
        </p:sp>
        <p:grpSp>
          <p:nvGrpSpPr>
            <p:cNvPr id="18" name="Group 17"/>
            <p:cNvGrpSpPr/>
            <p:nvPr/>
          </p:nvGrpSpPr>
          <p:grpSpPr>
            <a:xfrm>
              <a:off x="1350426" y="1549400"/>
              <a:ext cx="2582333" cy="2794004"/>
              <a:chOff x="1536700" y="1549400"/>
              <a:chExt cx="2582333" cy="2794004"/>
            </a:xfrm>
          </p:grpSpPr>
          <p:sp>
            <p:nvSpPr>
              <p:cNvPr id="5" name="Rounded Rectangle 4"/>
              <p:cNvSpPr/>
              <p:nvPr/>
            </p:nvSpPr>
            <p:spPr>
              <a:xfrm>
                <a:off x="1972733" y="1549400"/>
                <a:ext cx="1710267" cy="736600"/>
              </a:xfrm>
              <a:prstGeom prst="roundRect">
                <a:avLst/>
              </a:prstGeom>
              <a:solidFill>
                <a:schemeClr val="accent2"/>
              </a:solidFill>
              <a:ln w="31750"/>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Line asset </a:t>
                </a:r>
              </a:p>
              <a:p>
                <a:pPr algn="ctr"/>
                <a:r>
                  <a:rPr lang="en-US" dirty="0" smtClean="0"/>
                  <a:t>datasets</a:t>
                </a:r>
                <a:endParaRPr lang="en-US" dirty="0"/>
              </a:p>
            </p:txBody>
          </p:sp>
          <p:grpSp>
            <p:nvGrpSpPr>
              <p:cNvPr id="15" name="Group 14"/>
              <p:cNvGrpSpPr/>
              <p:nvPr/>
            </p:nvGrpSpPr>
            <p:grpSpPr>
              <a:xfrm>
                <a:off x="1536700" y="2472275"/>
                <a:ext cx="2582333" cy="1871129"/>
                <a:chOff x="1608667" y="2463804"/>
                <a:chExt cx="2582333" cy="1871129"/>
              </a:xfrm>
            </p:grpSpPr>
            <p:sp>
              <p:nvSpPr>
                <p:cNvPr id="14" name="Rounded Rectangle 13"/>
                <p:cNvSpPr/>
                <p:nvPr/>
              </p:nvSpPr>
              <p:spPr>
                <a:xfrm>
                  <a:off x="1608667" y="2463804"/>
                  <a:ext cx="2582333" cy="1871129"/>
                </a:xfrm>
                <a:prstGeom prst="roundRect">
                  <a:avLst/>
                </a:prstGeom>
                <a:solidFill>
                  <a:schemeClr val="accent1">
                    <a:lumMod val="20000"/>
                    <a:lumOff val="80000"/>
                  </a:schemeClr>
                </a:solidFill>
                <a:ln w="3175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1752600" y="2586567"/>
                  <a:ext cx="1075267" cy="736600"/>
                </a:xfrm>
                <a:prstGeom prst="roundRect">
                  <a:avLst/>
                </a:prstGeom>
                <a:solidFill>
                  <a:schemeClr val="accent6"/>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Cycle lanes and tracks</a:t>
                  </a:r>
                  <a:endParaRPr lang="en-US" sz="1400" dirty="0"/>
                </a:p>
              </p:txBody>
            </p:sp>
            <p:sp>
              <p:nvSpPr>
                <p:cNvPr id="7" name="Rounded Rectangle 6"/>
                <p:cNvSpPr/>
                <p:nvPr/>
              </p:nvSpPr>
              <p:spPr>
                <a:xfrm>
                  <a:off x="2971799" y="2586567"/>
                  <a:ext cx="1075267" cy="736600"/>
                </a:xfrm>
                <a:prstGeom prst="roundRect">
                  <a:avLst/>
                </a:prstGeom>
                <a:solidFill>
                  <a:schemeClr val="accent6"/>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Advanced Stop Lines</a:t>
                  </a:r>
                  <a:endParaRPr lang="en-US" sz="1400" dirty="0"/>
                </a:p>
              </p:txBody>
            </p:sp>
            <p:sp>
              <p:nvSpPr>
                <p:cNvPr id="8" name="Rounded Rectangle 7"/>
                <p:cNvSpPr/>
                <p:nvPr/>
              </p:nvSpPr>
              <p:spPr>
                <a:xfrm>
                  <a:off x="1752600" y="3467101"/>
                  <a:ext cx="1075267" cy="736600"/>
                </a:xfrm>
                <a:prstGeom prst="roundRect">
                  <a:avLst/>
                </a:prstGeom>
                <a:solidFill>
                  <a:schemeClr val="accent6"/>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Crossings</a:t>
                  </a:r>
                  <a:endParaRPr lang="en-US" sz="1400" dirty="0"/>
                </a:p>
              </p:txBody>
            </p:sp>
            <p:sp>
              <p:nvSpPr>
                <p:cNvPr id="9" name="Rounded Rectangle 8"/>
                <p:cNvSpPr/>
                <p:nvPr/>
              </p:nvSpPr>
              <p:spPr>
                <a:xfrm>
                  <a:off x="2971799" y="3467101"/>
                  <a:ext cx="1075267" cy="736600"/>
                </a:xfrm>
                <a:prstGeom prst="roundRect">
                  <a:avLst/>
                </a:prstGeom>
                <a:solidFill>
                  <a:schemeClr val="accent6"/>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Restricted routes</a:t>
                  </a:r>
                  <a:endParaRPr lang="en-US" sz="1400" dirty="0"/>
                </a:p>
              </p:txBody>
            </p:sp>
          </p:grpSp>
          <p:cxnSp>
            <p:nvCxnSpPr>
              <p:cNvPr id="17" name="Straight Connector 16"/>
              <p:cNvCxnSpPr>
                <a:stCxn id="5" idx="2"/>
                <a:endCxn id="14" idx="0"/>
              </p:cNvCxnSpPr>
              <p:nvPr/>
            </p:nvCxnSpPr>
            <p:spPr>
              <a:xfrm>
                <a:off x="2827867" y="2286000"/>
                <a:ext cx="0" cy="186275"/>
              </a:xfrm>
              <a:prstGeom prst="line">
                <a:avLst/>
              </a:prstGeom>
              <a:effectLst/>
            </p:spPr>
            <p:style>
              <a:lnRef idx="2">
                <a:schemeClr val="accent1"/>
              </a:lnRef>
              <a:fillRef idx="0">
                <a:schemeClr val="accent1"/>
              </a:fillRef>
              <a:effectRef idx="1">
                <a:schemeClr val="accent1"/>
              </a:effectRef>
              <a:fontRef idx="minor">
                <a:schemeClr val="tx1"/>
              </a:fontRef>
            </p:style>
          </p:cxnSp>
        </p:grpSp>
        <p:grpSp>
          <p:nvGrpSpPr>
            <p:cNvPr id="35" name="Group 34"/>
            <p:cNvGrpSpPr/>
            <p:nvPr/>
          </p:nvGrpSpPr>
          <p:grpSpPr>
            <a:xfrm>
              <a:off x="4381500" y="1570568"/>
              <a:ext cx="3805768" cy="2794004"/>
              <a:chOff x="4381500" y="1570568"/>
              <a:chExt cx="3805768" cy="2794004"/>
            </a:xfrm>
          </p:grpSpPr>
          <p:grpSp>
            <p:nvGrpSpPr>
              <p:cNvPr id="19" name="Group 18"/>
              <p:cNvGrpSpPr/>
              <p:nvPr/>
            </p:nvGrpSpPr>
            <p:grpSpPr>
              <a:xfrm>
                <a:off x="4381500" y="1570568"/>
                <a:ext cx="3805768" cy="2794004"/>
                <a:chOff x="1536701" y="1549400"/>
                <a:chExt cx="3805768" cy="2794004"/>
              </a:xfrm>
            </p:grpSpPr>
            <p:sp>
              <p:nvSpPr>
                <p:cNvPr id="20" name="Rounded Rectangle 19"/>
                <p:cNvSpPr/>
                <p:nvPr/>
              </p:nvSpPr>
              <p:spPr>
                <a:xfrm>
                  <a:off x="2584450" y="1549400"/>
                  <a:ext cx="1710267" cy="736600"/>
                </a:xfrm>
                <a:prstGeom prst="roundRect">
                  <a:avLst/>
                </a:prstGeom>
                <a:solidFill>
                  <a:schemeClr val="accent2"/>
                </a:solidFill>
                <a:ln w="31750"/>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Point asset datasets</a:t>
                  </a:r>
                  <a:endParaRPr lang="en-US" dirty="0"/>
                </a:p>
              </p:txBody>
            </p:sp>
            <p:grpSp>
              <p:nvGrpSpPr>
                <p:cNvPr id="21" name="Group 20"/>
                <p:cNvGrpSpPr/>
                <p:nvPr/>
              </p:nvGrpSpPr>
              <p:grpSpPr>
                <a:xfrm>
                  <a:off x="1536701" y="2472275"/>
                  <a:ext cx="3805768" cy="1871129"/>
                  <a:chOff x="1608668" y="2463804"/>
                  <a:chExt cx="3805768" cy="1871129"/>
                </a:xfrm>
              </p:grpSpPr>
              <p:sp>
                <p:nvSpPr>
                  <p:cNvPr id="27" name="Rounded Rectangle 26"/>
                  <p:cNvSpPr/>
                  <p:nvPr/>
                </p:nvSpPr>
                <p:spPr>
                  <a:xfrm>
                    <a:off x="1608668" y="2463804"/>
                    <a:ext cx="3805768" cy="1871129"/>
                  </a:xfrm>
                  <a:prstGeom prst="roundRect">
                    <a:avLst/>
                  </a:prstGeom>
                  <a:solidFill>
                    <a:schemeClr val="accent1">
                      <a:lumMod val="20000"/>
                      <a:lumOff val="80000"/>
                    </a:schemeClr>
                  </a:solidFill>
                  <a:ln w="3175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ounded Rectangle 22"/>
                  <p:cNvSpPr/>
                  <p:nvPr/>
                </p:nvSpPr>
                <p:spPr>
                  <a:xfrm>
                    <a:off x="1752600" y="2586567"/>
                    <a:ext cx="1075267" cy="736600"/>
                  </a:xfrm>
                  <a:prstGeom prst="roundRect">
                    <a:avLst/>
                  </a:prstGeom>
                  <a:solidFill>
                    <a:schemeClr val="accent6"/>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Cycle parking</a:t>
                    </a:r>
                    <a:endParaRPr lang="en-US" sz="1400" dirty="0"/>
                  </a:p>
                </p:txBody>
              </p:sp>
              <p:sp>
                <p:nvSpPr>
                  <p:cNvPr id="24" name="Rounded Rectangle 23"/>
                  <p:cNvSpPr/>
                  <p:nvPr/>
                </p:nvSpPr>
                <p:spPr>
                  <a:xfrm>
                    <a:off x="2971799" y="2586567"/>
                    <a:ext cx="1075267" cy="736600"/>
                  </a:xfrm>
                  <a:prstGeom prst="roundRect">
                    <a:avLst/>
                  </a:prstGeom>
                  <a:solidFill>
                    <a:schemeClr val="accent6"/>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Signals</a:t>
                    </a:r>
                    <a:endParaRPr lang="en-US" sz="1400" dirty="0"/>
                  </a:p>
                </p:txBody>
              </p:sp>
              <p:sp>
                <p:nvSpPr>
                  <p:cNvPr id="25" name="Rounded Rectangle 24"/>
                  <p:cNvSpPr/>
                  <p:nvPr/>
                </p:nvSpPr>
                <p:spPr>
                  <a:xfrm>
                    <a:off x="2362224" y="3467101"/>
                    <a:ext cx="1075267" cy="736600"/>
                  </a:xfrm>
                  <a:prstGeom prst="roundRect">
                    <a:avLst/>
                  </a:prstGeom>
                  <a:solidFill>
                    <a:schemeClr val="accent6"/>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Signage</a:t>
                    </a:r>
                    <a:endParaRPr lang="en-US" sz="1400" dirty="0"/>
                  </a:p>
                </p:txBody>
              </p:sp>
              <p:sp>
                <p:nvSpPr>
                  <p:cNvPr id="26" name="Rounded Rectangle 25"/>
                  <p:cNvSpPr/>
                  <p:nvPr/>
                </p:nvSpPr>
                <p:spPr>
                  <a:xfrm>
                    <a:off x="3594102" y="3467101"/>
                    <a:ext cx="1075267" cy="736600"/>
                  </a:xfrm>
                  <a:prstGeom prst="roundRect">
                    <a:avLst/>
                  </a:prstGeom>
                  <a:solidFill>
                    <a:schemeClr val="accent6"/>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Restricted points</a:t>
                    </a:r>
                    <a:endParaRPr lang="en-US" sz="1400" dirty="0"/>
                  </a:p>
                </p:txBody>
              </p:sp>
            </p:grpSp>
            <p:cxnSp>
              <p:nvCxnSpPr>
                <p:cNvPr id="22" name="Straight Connector 21"/>
                <p:cNvCxnSpPr>
                  <a:stCxn id="20" idx="2"/>
                </p:cNvCxnSpPr>
                <p:nvPr/>
              </p:nvCxnSpPr>
              <p:spPr>
                <a:xfrm>
                  <a:off x="3439584" y="2286000"/>
                  <a:ext cx="0" cy="186275"/>
                </a:xfrm>
                <a:prstGeom prst="line">
                  <a:avLst/>
                </a:prstGeom>
                <a:effectLst/>
              </p:spPr>
              <p:style>
                <a:lnRef idx="2">
                  <a:schemeClr val="accent1"/>
                </a:lnRef>
                <a:fillRef idx="0">
                  <a:schemeClr val="accent1"/>
                </a:fillRef>
                <a:effectRef idx="1">
                  <a:schemeClr val="accent1"/>
                </a:effectRef>
                <a:fontRef idx="minor">
                  <a:schemeClr val="tx1"/>
                </a:fontRef>
              </p:style>
            </p:cxnSp>
          </p:grpSp>
          <p:sp>
            <p:nvSpPr>
              <p:cNvPr id="31" name="Rounded Rectangle 30"/>
              <p:cNvSpPr/>
              <p:nvPr/>
            </p:nvSpPr>
            <p:spPr>
              <a:xfrm>
                <a:off x="6972298" y="2616206"/>
                <a:ext cx="1075267" cy="736600"/>
              </a:xfrm>
              <a:prstGeom prst="roundRect">
                <a:avLst/>
              </a:prstGeom>
              <a:solidFill>
                <a:schemeClr val="accent6"/>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Traffic calming</a:t>
                </a:r>
                <a:endParaRPr lang="en-US" sz="1400" dirty="0"/>
              </a:p>
            </p:txBody>
          </p:sp>
        </p:grpSp>
        <p:sp>
          <p:nvSpPr>
            <p:cNvPr id="37" name="Rectangle 36"/>
            <p:cNvSpPr/>
            <p:nvPr/>
          </p:nvSpPr>
          <p:spPr>
            <a:xfrm>
              <a:off x="1227667" y="4555068"/>
              <a:ext cx="7086600" cy="424800"/>
            </a:xfrm>
            <a:prstGeom prst="rect">
              <a:avLst/>
            </a:prstGeom>
            <a:solidFill>
              <a:schemeClr val="accent3"/>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dirty="0" smtClean="0"/>
                <a:t>Common </a:t>
              </a:r>
              <a:r>
                <a:rPr lang="en-US" dirty="0" smtClean="0"/>
                <a:t>variables</a:t>
              </a:r>
              <a:endParaRPr lang="en-US" sz="1400" dirty="0"/>
            </a:p>
          </p:txBody>
        </p:sp>
        <p:cxnSp>
          <p:nvCxnSpPr>
            <p:cNvPr id="39" name="Straight Connector 38"/>
            <p:cNvCxnSpPr/>
            <p:nvPr/>
          </p:nvCxnSpPr>
          <p:spPr>
            <a:xfrm flipV="1">
              <a:off x="1227667" y="1413933"/>
              <a:ext cx="0" cy="3141135"/>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1210733" y="1413933"/>
              <a:ext cx="7110000"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8305800" y="1413933"/>
              <a:ext cx="8467" cy="3141135"/>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045726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910738601"/>
              </p:ext>
            </p:extLst>
          </p:nvPr>
        </p:nvGraphicFramePr>
        <p:xfrm>
          <a:off x="457200" y="162054"/>
          <a:ext cx="5452533" cy="2485922"/>
        </p:xfrm>
        <a:graphic>
          <a:graphicData uri="http://schemas.openxmlformats.org/drawingml/2006/table">
            <a:tbl>
              <a:tblPr/>
              <a:tblGrid>
                <a:gridCol w="795867"/>
                <a:gridCol w="1236133"/>
                <a:gridCol w="3420533"/>
              </a:tblGrid>
              <a:tr h="561846">
                <a:tc gridSpan="2">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Signal</a:t>
                      </a:r>
                    </a:p>
                  </a:txBody>
                  <a:tcPr marL="216000" marR="8916" marT="8916" marB="0" anchor="ctr">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r>
              <a:tr h="231820">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Label</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SIG_HEAD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Cycle Signal Head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Cycle symbol on signal (as a </a:t>
                      </a:r>
                      <a:r>
                        <a:rPr lang="en-US" sz="975" b="0" i="0" u="none" strike="noStrike" dirty="0" smtClean="0">
                          <a:effectLst/>
                          <a:latin typeface="Calibri"/>
                        </a:rPr>
                        <a:t>light/set </a:t>
                      </a:r>
                      <a:r>
                        <a:rPr lang="en-US" sz="975" b="0" i="0" u="none" strike="noStrike" dirty="0">
                          <a:effectLst/>
                          <a:latin typeface="Calibri"/>
                        </a:rPr>
                        <a:t>of lights with symbols)</a:t>
                      </a:r>
                      <a:br>
                        <a:rPr lang="en-US" sz="975" b="0" i="0" u="none" strike="noStrike" dirty="0">
                          <a:effectLst/>
                          <a:latin typeface="Calibri"/>
                        </a:rPr>
                      </a:br>
                      <a:r>
                        <a:rPr lang="en-US" sz="975" b="0" i="0" u="none" strike="noStrike" dirty="0">
                          <a:effectLst/>
                          <a:latin typeface="Calibri"/>
                        </a:rPr>
                        <a:t>False = No cycle symbol on signal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SIG_SEPARA</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Separate Stage for Cyclists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Separate stage for cyclists</a:t>
                      </a:r>
                      <a:br>
                        <a:rPr lang="en-US" sz="975" b="0" i="0" u="none" strike="noStrike">
                          <a:effectLst/>
                          <a:latin typeface="Calibri"/>
                        </a:rPr>
                      </a:br>
                      <a:r>
                        <a:rPr lang="en-US" sz="975" b="0" i="0" u="none" strike="noStrike">
                          <a:effectLst/>
                          <a:latin typeface="Calibri"/>
                        </a:rPr>
                        <a:t>False = No separate stage for cyclists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SIG_EARLY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Early Release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Early release for cyclists</a:t>
                      </a:r>
                      <a:br>
                        <a:rPr lang="en-US" sz="975" b="0" i="0" u="none" strike="noStrike">
                          <a:effectLst/>
                          <a:latin typeface="Calibri"/>
                        </a:rPr>
                      </a:br>
                      <a:r>
                        <a:rPr lang="en-US" sz="975" b="0" i="0" u="none" strike="noStrike">
                          <a:effectLst/>
                          <a:latin typeface="Calibri"/>
                        </a:rPr>
                        <a:t>False = No early release for cyclists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SIG_TWOSTG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Two Stage Turn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Two stage right turn (where signed)</a:t>
                      </a:r>
                      <a:br>
                        <a:rPr lang="en-US" sz="975" b="0" i="0" u="none" strike="noStrike">
                          <a:effectLst/>
                          <a:latin typeface="Calibri"/>
                        </a:rPr>
                      </a:br>
                      <a:r>
                        <a:rPr lang="en-US" sz="975" b="0" i="0" u="none" strike="noStrike">
                          <a:effectLst/>
                          <a:latin typeface="Calibri"/>
                        </a:rPr>
                        <a:t>False = No two stage right turn (where signed)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SIG_GATE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Cycle/Bus Gate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Cycle/bus gate allowing cycles to get ahead </a:t>
                      </a:r>
                      <a:r>
                        <a:rPr lang="en-US" sz="975" b="0" i="0" u="none" strike="noStrike" dirty="0" smtClean="0">
                          <a:effectLst/>
                          <a:latin typeface="Calibri"/>
                        </a:rPr>
                        <a:t>of </a:t>
                      </a:r>
                      <a:r>
                        <a:rPr lang="en-US" sz="975" b="0" i="0" u="none" strike="noStrike" dirty="0">
                          <a:effectLst/>
                          <a:latin typeface="Calibri"/>
                        </a:rPr>
                        <a:t>traffic</a:t>
                      </a:r>
                      <a:br>
                        <a:rPr lang="en-US" sz="975" b="0" i="0" u="none" strike="noStrike" dirty="0">
                          <a:effectLst/>
                          <a:latin typeface="Calibri"/>
                        </a:rPr>
                      </a:br>
                      <a:r>
                        <a:rPr lang="en-US" sz="975" b="0" i="0" u="none" strike="noStrike" dirty="0">
                          <a:effectLst/>
                          <a:latin typeface="Calibri"/>
                        </a:rPr>
                        <a:t>False = Not a cycle/bus gate </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908645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51636731"/>
              </p:ext>
            </p:extLst>
          </p:nvPr>
        </p:nvGraphicFramePr>
        <p:xfrm>
          <a:off x="457200" y="162054"/>
          <a:ext cx="5452533" cy="3865142"/>
        </p:xfrm>
        <a:graphic>
          <a:graphicData uri="http://schemas.openxmlformats.org/drawingml/2006/table">
            <a:tbl>
              <a:tblPr/>
              <a:tblGrid>
                <a:gridCol w="795867"/>
                <a:gridCol w="1236133"/>
                <a:gridCol w="3420533"/>
              </a:tblGrid>
              <a:tr h="714246">
                <a:tc gridSpan="2">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Traffic calming</a:t>
                      </a:r>
                    </a:p>
                  </a:txBody>
                  <a:tcPr marL="216000" marR="8916" marT="8916" marB="0" anchor="ctr">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r>
              <a:tr h="231820">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Label</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TRF_RAISED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Raised Table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Raised table at junction</a:t>
                      </a:r>
                      <a:br>
                        <a:rPr lang="en-US" sz="975" b="0" i="0" u="none" strike="noStrike">
                          <a:effectLst/>
                          <a:latin typeface="Calibri"/>
                        </a:rPr>
                      </a:br>
                      <a:r>
                        <a:rPr lang="en-US" sz="975" b="0" i="0" u="none" strike="noStrike">
                          <a:effectLst/>
                          <a:latin typeface="Calibri"/>
                        </a:rPr>
                        <a:t>False = Not a raised table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TRF_ENTRY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Side Road Entry Treatment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Side road entry treatment (raised in some way including continuous footway)</a:t>
                      </a:r>
                      <a:br>
                        <a:rPr lang="en-US" sz="975" b="0" i="0" u="none" strike="noStrike">
                          <a:effectLst/>
                          <a:latin typeface="Calibri"/>
                        </a:rPr>
                      </a:br>
                      <a:r>
                        <a:rPr lang="en-US" sz="975" b="0" i="0" u="none" strike="noStrike">
                          <a:effectLst/>
                          <a:latin typeface="Calibri"/>
                        </a:rPr>
                        <a:t>False = Not a side road entry treatment </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TRF_CUSHI</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Speed Cushions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Speed cushions in line across road</a:t>
                      </a:r>
                      <a:br>
                        <a:rPr lang="en-US" sz="975" b="0" i="0" u="none" strike="noStrike">
                          <a:effectLst/>
                          <a:latin typeface="Calibri"/>
                        </a:rPr>
                      </a:br>
                      <a:r>
                        <a:rPr lang="en-US" sz="975" b="0" i="0" u="none" strike="noStrike">
                          <a:effectLst/>
                          <a:latin typeface="Calibri"/>
                        </a:rPr>
                        <a:t>False = Not a speed cushions in line across road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TRF_HUMP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Speed Hump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Speed hump</a:t>
                      </a:r>
                      <a:br>
                        <a:rPr lang="en-US" sz="975" b="0" i="0" u="none" strike="noStrike" dirty="0">
                          <a:effectLst/>
                          <a:latin typeface="Calibri"/>
                        </a:rPr>
                      </a:br>
                      <a:r>
                        <a:rPr lang="en-US" sz="975" b="0" i="0" u="none" strike="noStrike" dirty="0">
                          <a:effectLst/>
                          <a:latin typeface="Calibri"/>
                        </a:rPr>
                        <a:t>False = Not a speed hump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TRF_SINUSO</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Sinusoidal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Hump or cushion is sinusoidal</a:t>
                      </a:r>
                      <a:br>
                        <a:rPr lang="en-US" sz="975" b="0" i="0" u="none" strike="noStrike">
                          <a:effectLst/>
                          <a:latin typeface="Calibri"/>
                        </a:rPr>
                      </a:br>
                      <a:r>
                        <a:rPr lang="en-US" sz="975" b="0" i="0" u="none" strike="noStrike">
                          <a:effectLst/>
                          <a:latin typeface="Calibri"/>
                        </a:rPr>
                        <a:t>False = Not a sinusiodal hump or cushion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TRF_BARIER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Barrier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Barrier that cyclists can pass</a:t>
                      </a:r>
                      <a:br>
                        <a:rPr lang="en-US" sz="975" b="0" i="0" u="none" strike="noStrike">
                          <a:effectLst/>
                          <a:latin typeface="Calibri"/>
                        </a:rPr>
                      </a:br>
                      <a:r>
                        <a:rPr lang="en-US" sz="975" b="0" i="0" u="none" strike="noStrike">
                          <a:effectLst/>
                          <a:latin typeface="Calibri"/>
                        </a:rPr>
                        <a:t>False = No barrier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TRF_NAROW</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Carriageway </a:t>
                      </a:r>
                      <a:endParaRPr lang="en-US" sz="975" b="0" i="0" u="none" strike="noStrike" dirty="0" smtClean="0">
                        <a:effectLst/>
                        <a:latin typeface="Calibri"/>
                      </a:endParaRPr>
                    </a:p>
                    <a:p>
                      <a:pPr algn="l" fontAlgn="ctr"/>
                      <a:r>
                        <a:rPr lang="en-US" sz="975" b="0" i="0" u="none" strike="noStrike" dirty="0" smtClean="0">
                          <a:effectLst/>
                          <a:latin typeface="Calibri"/>
                        </a:rPr>
                        <a:t>Narrowing</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Chicane, narrowing, build-out or other horizontal deflection to traffic flow</a:t>
                      </a:r>
                      <a:br>
                        <a:rPr lang="en-US" sz="975" b="0" i="0" u="none" strike="noStrike">
                          <a:effectLst/>
                          <a:latin typeface="Calibri"/>
                        </a:rPr>
                      </a:br>
                      <a:r>
                        <a:rPr lang="en-US" sz="975" b="0" i="0" u="none" strike="noStrike">
                          <a:effectLst/>
                          <a:latin typeface="Calibri"/>
                        </a:rPr>
                        <a:t>False = No carriageway narrowing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TRF_CALM</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Other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Other traffic calming measure</a:t>
                      </a:r>
                      <a:br>
                        <a:rPr lang="en-US" sz="975" b="0" i="0" u="none" strike="noStrike" dirty="0">
                          <a:effectLst/>
                          <a:latin typeface="Calibri"/>
                        </a:rPr>
                      </a:br>
                      <a:r>
                        <a:rPr lang="en-US" sz="975" b="0" i="0" u="none" strike="noStrike" dirty="0">
                          <a:effectLst/>
                          <a:latin typeface="Calibri"/>
                        </a:rPr>
                        <a:t>False = No an 'other' type of traffic calming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932051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41600" y="2201333"/>
            <a:ext cx="5884333" cy="2708434"/>
          </a:xfrm>
          <a:prstGeom prst="rect">
            <a:avLst/>
          </a:prstGeom>
          <a:solidFill>
            <a:schemeClr val="bg1"/>
          </a:solidFill>
        </p:spPr>
        <p:txBody>
          <a:bodyPr wrap="square" numCol="3" spcCol="36000">
            <a:spAutoFit/>
          </a:bodyPr>
          <a:lstStyle/>
          <a:p>
            <a:r>
              <a:rPr lang="en-US" sz="900" dirty="0"/>
              <a:t>BAR = Barking and Dagenham</a:t>
            </a:r>
            <a:endParaRPr lang="en-GB" sz="900" dirty="0"/>
          </a:p>
          <a:p>
            <a:r>
              <a:rPr lang="en-US" sz="900" dirty="0"/>
              <a:t>BRN = Barnet</a:t>
            </a:r>
            <a:endParaRPr lang="en-GB" sz="900" dirty="0"/>
          </a:p>
          <a:p>
            <a:r>
              <a:rPr lang="en-US" sz="900" dirty="0"/>
              <a:t>BXL = </a:t>
            </a:r>
            <a:r>
              <a:rPr lang="en-US" sz="900" dirty="0" err="1"/>
              <a:t>Bexley</a:t>
            </a:r>
            <a:endParaRPr lang="en-GB" sz="900" dirty="0"/>
          </a:p>
          <a:p>
            <a:r>
              <a:rPr lang="en-US" sz="900" dirty="0"/>
              <a:t>BRT = Brent</a:t>
            </a:r>
            <a:endParaRPr lang="en-GB" sz="900" dirty="0"/>
          </a:p>
          <a:p>
            <a:r>
              <a:rPr lang="en-US" sz="900" dirty="0"/>
              <a:t>BRM = Bromley</a:t>
            </a:r>
            <a:endParaRPr lang="en-GB" sz="900" dirty="0"/>
          </a:p>
          <a:p>
            <a:r>
              <a:rPr lang="en-US" sz="900" dirty="0"/>
              <a:t>CMD = Camden</a:t>
            </a:r>
            <a:endParaRPr lang="en-GB" sz="900" dirty="0"/>
          </a:p>
          <a:p>
            <a:r>
              <a:rPr lang="en-US" sz="900" dirty="0"/>
              <a:t>CTY = City of London</a:t>
            </a:r>
            <a:endParaRPr lang="en-GB" sz="900" dirty="0"/>
          </a:p>
          <a:p>
            <a:r>
              <a:rPr lang="en-US" sz="900" dirty="0"/>
              <a:t>CRD = Croydon</a:t>
            </a:r>
            <a:endParaRPr lang="en-GB" sz="900" dirty="0"/>
          </a:p>
          <a:p>
            <a:r>
              <a:rPr lang="en-US" sz="900" dirty="0"/>
              <a:t>ELG = </a:t>
            </a:r>
            <a:r>
              <a:rPr lang="en-US" sz="900" dirty="0" err="1"/>
              <a:t>Ealing</a:t>
            </a:r>
            <a:endParaRPr lang="en-GB" sz="900" dirty="0"/>
          </a:p>
          <a:p>
            <a:r>
              <a:rPr lang="en-US" sz="900" dirty="0"/>
              <a:t>ENF = Enfield</a:t>
            </a:r>
            <a:endParaRPr lang="en-GB" sz="900" dirty="0"/>
          </a:p>
          <a:p>
            <a:r>
              <a:rPr lang="en-US" sz="900" dirty="0"/>
              <a:t>GRN = Greenwich</a:t>
            </a:r>
            <a:endParaRPr lang="en-GB" sz="900" dirty="0"/>
          </a:p>
          <a:p>
            <a:r>
              <a:rPr lang="en-US" sz="900" dirty="0" smtClean="0"/>
              <a:t>HCK </a:t>
            </a:r>
            <a:r>
              <a:rPr lang="en-US" sz="900" dirty="0"/>
              <a:t>= Hackney</a:t>
            </a:r>
            <a:endParaRPr lang="en-GB" sz="900" dirty="0"/>
          </a:p>
          <a:p>
            <a:endParaRPr lang="en-US" sz="900" dirty="0" smtClean="0"/>
          </a:p>
          <a:p>
            <a:endParaRPr lang="en-US" sz="900" dirty="0"/>
          </a:p>
          <a:p>
            <a:endParaRPr lang="en-US" sz="900" dirty="0" smtClean="0"/>
          </a:p>
          <a:p>
            <a:endParaRPr lang="en-US" sz="900" dirty="0"/>
          </a:p>
          <a:p>
            <a:endParaRPr lang="en-US" sz="900" dirty="0" smtClean="0"/>
          </a:p>
          <a:p>
            <a:endParaRPr lang="en-US" sz="900" dirty="0"/>
          </a:p>
          <a:p>
            <a:endParaRPr lang="en-US" sz="900" dirty="0" smtClean="0"/>
          </a:p>
          <a:p>
            <a:r>
              <a:rPr lang="en-US" sz="900" dirty="0" smtClean="0"/>
              <a:t>HMS </a:t>
            </a:r>
            <a:r>
              <a:rPr lang="en-US" sz="900" dirty="0"/>
              <a:t>= Hammersmith and </a:t>
            </a:r>
            <a:r>
              <a:rPr lang="en-US" sz="900" dirty="0" err="1" smtClean="0"/>
              <a:t>Fulham</a:t>
            </a:r>
            <a:r>
              <a:rPr lang="en-US" sz="900" dirty="0" smtClean="0"/>
              <a:t> </a:t>
            </a:r>
            <a:endParaRPr lang="en-GB" sz="900" dirty="0"/>
          </a:p>
          <a:p>
            <a:r>
              <a:rPr lang="en-US" sz="900" dirty="0"/>
              <a:t>HGY = </a:t>
            </a:r>
            <a:r>
              <a:rPr lang="en-US" sz="900" dirty="0" err="1" smtClean="0"/>
              <a:t>Haringey</a:t>
            </a:r>
            <a:endParaRPr lang="en-GB" sz="900" dirty="0"/>
          </a:p>
          <a:p>
            <a:r>
              <a:rPr lang="en-US" sz="900" dirty="0"/>
              <a:t>HRW = Harrow</a:t>
            </a:r>
            <a:endParaRPr lang="en-GB" sz="900" dirty="0"/>
          </a:p>
          <a:p>
            <a:r>
              <a:rPr lang="en-US" sz="900" dirty="0"/>
              <a:t>HVG = </a:t>
            </a:r>
            <a:r>
              <a:rPr lang="en-US" sz="900" dirty="0" err="1" smtClean="0"/>
              <a:t>Havering</a:t>
            </a:r>
            <a:endParaRPr lang="en-GB" sz="900" dirty="0" smtClean="0"/>
          </a:p>
          <a:p>
            <a:r>
              <a:rPr lang="en-US" sz="900" dirty="0" smtClean="0"/>
              <a:t>HDN = </a:t>
            </a:r>
            <a:r>
              <a:rPr lang="en-US" sz="900" dirty="0" err="1" smtClean="0"/>
              <a:t>Hillingdon</a:t>
            </a:r>
            <a:endParaRPr lang="en-GB" sz="900" dirty="0" smtClean="0"/>
          </a:p>
          <a:p>
            <a:r>
              <a:rPr lang="en-US" sz="900" dirty="0" smtClean="0"/>
              <a:t>HNS </a:t>
            </a:r>
            <a:r>
              <a:rPr lang="en-US" sz="900" dirty="0"/>
              <a:t>= </a:t>
            </a:r>
            <a:r>
              <a:rPr lang="en-US" sz="900" dirty="0" smtClean="0"/>
              <a:t>Hounslow</a:t>
            </a:r>
            <a:endParaRPr lang="en-GB" sz="900" dirty="0"/>
          </a:p>
          <a:p>
            <a:r>
              <a:rPr lang="en-US" sz="900" dirty="0"/>
              <a:t>ISL = Islington</a:t>
            </a:r>
            <a:endParaRPr lang="en-GB" sz="900" dirty="0"/>
          </a:p>
          <a:p>
            <a:r>
              <a:rPr lang="en-US" sz="900" dirty="0"/>
              <a:t>KNS = Kensington and </a:t>
            </a:r>
            <a:r>
              <a:rPr lang="en-US" sz="900" dirty="0" smtClean="0"/>
              <a:t>Chelsea</a:t>
            </a:r>
            <a:endParaRPr lang="en-GB" sz="900" dirty="0"/>
          </a:p>
          <a:p>
            <a:r>
              <a:rPr lang="en-US" sz="900" dirty="0"/>
              <a:t>KNG = Kingston upon Thames</a:t>
            </a:r>
            <a:endParaRPr lang="en-GB" sz="900" dirty="0"/>
          </a:p>
          <a:p>
            <a:r>
              <a:rPr lang="en-US" sz="900" dirty="0"/>
              <a:t>LAM = </a:t>
            </a:r>
            <a:r>
              <a:rPr lang="en-US" sz="900" dirty="0" err="1" smtClean="0"/>
              <a:t>Lambeth</a:t>
            </a:r>
            <a:endParaRPr lang="en-GB" sz="900" dirty="0"/>
          </a:p>
          <a:p>
            <a:r>
              <a:rPr lang="en-US" sz="900" dirty="0"/>
              <a:t>LSH = </a:t>
            </a:r>
            <a:r>
              <a:rPr lang="en-US" sz="900" dirty="0" err="1" smtClean="0"/>
              <a:t>Lewisham</a:t>
            </a:r>
            <a:endParaRPr lang="en-GB" sz="900" dirty="0"/>
          </a:p>
          <a:p>
            <a:r>
              <a:rPr lang="en-US" sz="900" dirty="0"/>
              <a:t>MRT = Merton</a:t>
            </a:r>
            <a:endParaRPr lang="en-GB" sz="900" dirty="0"/>
          </a:p>
          <a:p>
            <a:endParaRPr lang="en-US" sz="900" dirty="0" smtClean="0"/>
          </a:p>
          <a:p>
            <a:endParaRPr lang="en-US" sz="900" dirty="0"/>
          </a:p>
          <a:p>
            <a:endParaRPr lang="en-US" sz="900" dirty="0" smtClean="0"/>
          </a:p>
          <a:p>
            <a:endParaRPr lang="en-US" sz="900" dirty="0"/>
          </a:p>
          <a:p>
            <a:endParaRPr lang="en-US" sz="900" dirty="0" smtClean="0"/>
          </a:p>
          <a:p>
            <a:endParaRPr lang="en-US" sz="900" dirty="0"/>
          </a:p>
          <a:p>
            <a:endParaRPr lang="en-US" sz="900" dirty="0" smtClean="0"/>
          </a:p>
          <a:p>
            <a:r>
              <a:rPr lang="en-US" sz="900" dirty="0" smtClean="0"/>
              <a:t>NWM </a:t>
            </a:r>
            <a:r>
              <a:rPr lang="en-US" sz="900" dirty="0"/>
              <a:t>= </a:t>
            </a:r>
            <a:r>
              <a:rPr lang="en-US" sz="900" dirty="0" err="1"/>
              <a:t>Newham</a:t>
            </a:r>
            <a:endParaRPr lang="en-GB" sz="900" dirty="0"/>
          </a:p>
          <a:p>
            <a:r>
              <a:rPr lang="en-US" sz="900" dirty="0"/>
              <a:t>RDB = </a:t>
            </a:r>
            <a:r>
              <a:rPr lang="en-US" sz="900" dirty="0" err="1"/>
              <a:t>Redbridge</a:t>
            </a:r>
            <a:endParaRPr lang="en-GB" sz="900" dirty="0"/>
          </a:p>
          <a:p>
            <a:r>
              <a:rPr lang="en-US" sz="900" dirty="0"/>
              <a:t>RCH = Richmond upon Thames</a:t>
            </a:r>
            <a:endParaRPr lang="en-GB" sz="900" dirty="0"/>
          </a:p>
          <a:p>
            <a:r>
              <a:rPr lang="en-US" sz="900" dirty="0"/>
              <a:t>SWR = </a:t>
            </a:r>
            <a:r>
              <a:rPr lang="en-US" sz="900" dirty="0" err="1"/>
              <a:t>Southwark</a:t>
            </a:r>
            <a:endParaRPr lang="en-GB" sz="900" dirty="0"/>
          </a:p>
          <a:p>
            <a:r>
              <a:rPr lang="en-US" sz="900" dirty="0"/>
              <a:t>STN = Sutton</a:t>
            </a:r>
            <a:endParaRPr lang="en-GB" sz="900" dirty="0"/>
          </a:p>
          <a:p>
            <a:r>
              <a:rPr lang="en-US" sz="900" dirty="0"/>
              <a:t>TOW = Tower Hamlets</a:t>
            </a:r>
            <a:endParaRPr lang="en-GB" sz="900" dirty="0"/>
          </a:p>
          <a:p>
            <a:r>
              <a:rPr lang="en-US" sz="900" dirty="0"/>
              <a:t>WST = Westminster</a:t>
            </a:r>
            <a:endParaRPr lang="en-GB" sz="900" dirty="0"/>
          </a:p>
          <a:p>
            <a:r>
              <a:rPr lang="en-US" sz="900" dirty="0"/>
              <a:t>WTH = Waltham Forest</a:t>
            </a:r>
            <a:endParaRPr lang="en-GB" sz="900" dirty="0"/>
          </a:p>
          <a:p>
            <a:r>
              <a:rPr lang="en-US" sz="900" dirty="0"/>
              <a:t>WNS = </a:t>
            </a:r>
            <a:r>
              <a:rPr lang="en-US" sz="900" dirty="0" err="1"/>
              <a:t>Wandsworth</a:t>
            </a:r>
            <a:r>
              <a:rPr lang="en-GB" sz="900" dirty="0"/>
              <a:t> </a:t>
            </a:r>
            <a:endParaRPr lang="en-US" sz="900" dirty="0"/>
          </a:p>
        </p:txBody>
      </p:sp>
    </p:spTree>
    <p:extLst>
      <p:ext uri="{BB962C8B-B14F-4D97-AF65-F5344CB8AC3E}">
        <p14:creationId xmlns:p14="http://schemas.microsoft.com/office/powerpoint/2010/main" val="3764810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Results in terms of characteristics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65278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092391426"/>
              </p:ext>
            </p:extLst>
          </p:nvPr>
        </p:nvGraphicFramePr>
        <p:xfrm>
          <a:off x="372533" y="1770721"/>
          <a:ext cx="3818467" cy="3638048"/>
        </p:xfrm>
        <a:graphic>
          <a:graphicData uri="http://schemas.openxmlformats.org/drawingml/2006/table">
            <a:tbl>
              <a:tblPr/>
              <a:tblGrid>
                <a:gridCol w="829733"/>
                <a:gridCol w="1210734"/>
                <a:gridCol w="812800"/>
                <a:gridCol w="965200"/>
              </a:tblGrid>
              <a:tr h="464479">
                <a:tc gridSpan="2">
                  <a:txBody>
                    <a:bodyPr/>
                    <a:lstStyle/>
                    <a:p>
                      <a:pPr marL="0" marR="0" indent="0" algn="ctr" defTabSz="457200" rtl="0" eaLnBrk="1" fontAlgn="ctr" latinLnBrk="0" hangingPunct="1">
                        <a:lnSpc>
                          <a:spcPct val="100000"/>
                        </a:lnSpc>
                        <a:spcBef>
                          <a:spcPts val="0"/>
                        </a:spcBef>
                        <a:spcAft>
                          <a:spcPts val="0"/>
                        </a:spcAft>
                        <a:buClrTx/>
                        <a:buSzTx/>
                        <a:buFontTx/>
                        <a:buNone/>
                        <a:tabLst/>
                        <a:defRPr/>
                      </a:pPr>
                      <a:endParaRPr lang="en-US" sz="1600" b="1" i="0" u="none" strike="noStrike" dirty="0" smtClean="0">
                        <a:solidFill>
                          <a:srgbClr val="000000"/>
                        </a:solidFill>
                        <a:effectLst/>
                        <a:latin typeface="+mn-lt"/>
                      </a:endParaRPr>
                    </a:p>
                    <a:p>
                      <a:pPr marL="0" marR="0" indent="0" algn="ctr"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Advanced Stop Lines</a:t>
                      </a:r>
                    </a:p>
                  </a:txBody>
                  <a:tcPr marL="36000" marR="8916" marT="8916" marB="0">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20000"/>
                        <a:lumOff val="80000"/>
                      </a:schemeClr>
                    </a:solidFill>
                  </a:tcPr>
                </a:tc>
              </a:tr>
              <a:tr h="423333">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Number</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Percentage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1000" b="0" i="0" u="none" strike="noStrike" dirty="0">
                          <a:effectLst/>
                          <a:latin typeface="Calibri"/>
                        </a:rPr>
                        <a:t>ASL_FDR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effectLst/>
                          <a:latin typeface="Calibri"/>
                        </a:rPr>
                        <a:t>Feeder </a:t>
                      </a:r>
                      <a:r>
                        <a:rPr lang="en-US" sz="1000" b="0" i="0" u="none" strike="noStrike" dirty="0" smtClean="0">
                          <a:effectLst/>
                          <a:latin typeface="Calibri"/>
                        </a:rPr>
                        <a:t>Lane present</a:t>
                      </a:r>
                      <a:endParaRPr lang="en-US" sz="1000" b="0"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000" b="0" i="0" u="none" strike="noStrike" dirty="0" smtClean="0">
                          <a:effectLst/>
                          <a:latin typeface="Calibri"/>
                        </a:rPr>
                        <a:t>1783</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000" b="0" i="0" u="none" strike="noStrike" dirty="0" smtClean="0">
                          <a:effectLst/>
                          <a:latin typeface="Calibri"/>
                        </a:rPr>
                        <a:t>47.2</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1000" b="0" i="0" u="none" strike="noStrike">
                          <a:effectLst/>
                          <a:latin typeface="Calibri"/>
                        </a:rPr>
                        <a:t>ASL_FDRLFT</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effectLst/>
                          <a:latin typeface="Calibri"/>
                        </a:rPr>
                        <a:t>Feeder Lane on Left</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000" b="0" i="0" u="none" strike="noStrike" dirty="0" smtClean="0">
                          <a:effectLst/>
                          <a:latin typeface="Calibri"/>
                        </a:rPr>
                        <a:t>1695</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000" b="0" i="0" u="none" strike="noStrike" dirty="0" smtClean="0">
                          <a:effectLst/>
                          <a:latin typeface="Calibri"/>
                        </a:rPr>
                        <a:t>44.9</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1000" b="0" i="0" u="none" strike="noStrike">
                          <a:effectLst/>
                          <a:latin typeface="Calibri"/>
                        </a:rPr>
                        <a:t>ASL_FDCENT</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effectLst/>
                          <a:latin typeface="Calibri"/>
                        </a:rPr>
                        <a:t>Feeder Lane in Centre</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000" b="0" i="0" u="none" strike="noStrike" dirty="0" smtClean="0">
                          <a:effectLst/>
                          <a:latin typeface="Calibri"/>
                        </a:rPr>
                        <a:t>78</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000" b="0" i="0" u="none" strike="noStrike" dirty="0" smtClean="0">
                          <a:effectLst/>
                          <a:latin typeface="Calibri"/>
                        </a:rPr>
                        <a:t>2.1</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1000" b="0" i="0" u="none" strike="noStrike">
                          <a:effectLst/>
                          <a:latin typeface="Calibri"/>
                        </a:rPr>
                        <a:t>ASL_FDRIGH</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effectLst/>
                          <a:latin typeface="Calibri"/>
                        </a:rPr>
                        <a:t>Feeder Lane on Right</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000" b="0" i="0" u="none" strike="noStrike" dirty="0" smtClean="0">
                          <a:effectLst/>
                          <a:latin typeface="Calibri"/>
                        </a:rPr>
                        <a:t>27</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000" b="0" i="0" u="none" strike="noStrike" dirty="0" smtClean="0">
                          <a:effectLst/>
                          <a:latin typeface="Calibri"/>
                        </a:rPr>
                        <a:t>0.7</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1000" b="0" i="0" u="none" strike="noStrike">
                          <a:effectLst/>
                          <a:latin typeface="Calibri"/>
                        </a:rPr>
                        <a:t>ASL_SHARED</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effectLst/>
                          <a:latin typeface="Calibri"/>
                        </a:rPr>
                        <a:t>Shared Nearside Lane</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000" b="0" i="0" u="none" strike="noStrike" dirty="0" smtClean="0">
                          <a:effectLst/>
                          <a:latin typeface="Calibri"/>
                        </a:rPr>
                        <a:t>7</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000" b="0" i="0" u="none" strike="noStrike" dirty="0" smtClean="0">
                          <a:effectLst/>
                          <a:latin typeface="Calibri"/>
                        </a:rPr>
                        <a:t>0.2</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22717">
                <a:tc rowSpan="7">
                  <a:txBody>
                    <a:bodyPr/>
                    <a:lstStyle/>
                    <a:p>
                      <a:pPr algn="l" fontAlgn="ctr"/>
                      <a:r>
                        <a:rPr lang="en-US" sz="1000" b="0" i="0" u="none" strike="noStrike" dirty="0">
                          <a:solidFill>
                            <a:srgbClr val="000000"/>
                          </a:solidFill>
                          <a:effectLst/>
                          <a:latin typeface="Calibri"/>
                        </a:rPr>
                        <a:t>ASL_COLOUR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err="1" smtClean="0">
                          <a:effectLst/>
                          <a:latin typeface="Calibri"/>
                        </a:rPr>
                        <a:t>Colour</a:t>
                      </a:r>
                      <a:r>
                        <a:rPr lang="en-US" sz="1000" b="0" i="0" u="none" strike="noStrike" dirty="0" smtClean="0">
                          <a:effectLst/>
                          <a:latin typeface="Calibri"/>
                        </a:rPr>
                        <a:t>:</a:t>
                      </a:r>
                      <a:endParaRPr lang="en-US" sz="1000" b="0"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22717">
                <a:tc vMerge="1">
                  <a:txBody>
                    <a:bodyPr/>
                    <a:lstStyle/>
                    <a:p>
                      <a:pPr algn="l" fontAlgn="ctr"/>
                      <a:endParaRPr lang="en-US" sz="1000" b="0" i="0" u="none" strike="noStrike" dirty="0">
                        <a:solidFill>
                          <a:srgbClr val="000000"/>
                        </a:solidFill>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smtClean="0">
                          <a:effectLst/>
                          <a:latin typeface="Calibri"/>
                        </a:rPr>
                        <a:t>      None</a:t>
                      </a:r>
                      <a:endParaRPr lang="en-US" sz="1000" b="0"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000" b="0" i="0" u="none" strike="noStrike" dirty="0" smtClean="0">
                          <a:effectLst/>
                          <a:latin typeface="Calibri"/>
                        </a:rPr>
                        <a:t>2713</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000" b="0" i="0" u="none" strike="noStrike" dirty="0" smtClean="0">
                          <a:effectLst/>
                          <a:latin typeface="Calibri"/>
                        </a:rPr>
                        <a:t>71.9</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22717">
                <a:tc vMerge="1">
                  <a:txBody>
                    <a:bodyPr/>
                    <a:lstStyle/>
                    <a:p>
                      <a:pPr algn="l" fontAlgn="ctr"/>
                      <a:endParaRPr lang="en-US" sz="1000" b="0" i="0" u="none" strike="noStrike" dirty="0">
                        <a:solidFill>
                          <a:srgbClr val="000000"/>
                        </a:solidFill>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smtClean="0">
                          <a:effectLst/>
                          <a:latin typeface="Calibri"/>
                        </a:rPr>
                        <a:t>      Green</a:t>
                      </a:r>
                      <a:endParaRPr lang="en-US" sz="1000" b="0"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000" b="0" i="0" u="none" strike="noStrike" dirty="0" smtClean="0">
                          <a:effectLst/>
                          <a:latin typeface="Calibri"/>
                        </a:rPr>
                        <a:t>889</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000" b="0" i="0" u="none" strike="noStrike" dirty="0" smtClean="0">
                          <a:effectLst/>
                          <a:latin typeface="Calibri"/>
                        </a:rPr>
                        <a:t>23.5</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22717">
                <a:tc vMerge="1">
                  <a:txBody>
                    <a:bodyPr/>
                    <a:lstStyle/>
                    <a:p>
                      <a:pPr algn="l" fontAlgn="ctr"/>
                      <a:endParaRPr lang="en-US" sz="1000" b="0" i="0" u="none" strike="noStrike" dirty="0">
                        <a:solidFill>
                          <a:srgbClr val="000000"/>
                        </a:solidFill>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smtClean="0">
                          <a:effectLst/>
                          <a:latin typeface="Calibri"/>
                        </a:rPr>
                        <a:t>      Blue</a:t>
                      </a:r>
                      <a:endParaRPr lang="en-US" sz="1000" b="0"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000" b="0" i="0" u="none" strike="noStrike" dirty="0" smtClean="0">
                          <a:effectLst/>
                          <a:latin typeface="Calibri"/>
                        </a:rPr>
                        <a:t>85</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000" b="0" i="0" u="none" strike="noStrike" dirty="0" smtClean="0">
                          <a:effectLst/>
                          <a:latin typeface="Calibri"/>
                        </a:rPr>
                        <a:t>2.2</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22717">
                <a:tc vMerge="1">
                  <a:txBody>
                    <a:bodyPr/>
                    <a:lstStyle/>
                    <a:p>
                      <a:pPr algn="l" fontAlgn="ctr"/>
                      <a:endParaRPr lang="en-US" sz="1000" b="0" i="0" u="none" strike="noStrike" dirty="0">
                        <a:solidFill>
                          <a:srgbClr val="000000"/>
                        </a:solidFill>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smtClean="0">
                          <a:effectLst/>
                          <a:latin typeface="Calibri"/>
                        </a:rPr>
                        <a:t>      Red</a:t>
                      </a:r>
                      <a:endParaRPr lang="en-US" sz="1000" b="0"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000" b="0" i="0" u="none" strike="noStrike" dirty="0" smtClean="0">
                          <a:effectLst/>
                          <a:latin typeface="Calibri"/>
                        </a:rPr>
                        <a:t>63</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000" b="0" i="0" u="none" strike="noStrike" dirty="0" smtClean="0">
                          <a:effectLst/>
                          <a:latin typeface="Calibri"/>
                        </a:rPr>
                        <a:t>1.7</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22717">
                <a:tc vMerge="1">
                  <a:txBody>
                    <a:bodyPr/>
                    <a:lstStyle/>
                    <a:p>
                      <a:pPr algn="l" fontAlgn="ctr"/>
                      <a:endParaRPr lang="en-US" sz="1000" b="0" i="0" u="none" strike="noStrike" dirty="0">
                        <a:solidFill>
                          <a:srgbClr val="000000"/>
                        </a:solidFill>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smtClean="0">
                          <a:effectLst/>
                          <a:latin typeface="Calibri"/>
                        </a:rPr>
                        <a:t>      Buff/yellow</a:t>
                      </a:r>
                      <a:endParaRPr lang="en-US" sz="1000" b="0"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000" b="0" i="0" u="none" strike="noStrike" dirty="0" smtClean="0">
                          <a:effectLst/>
                          <a:latin typeface="Calibri"/>
                        </a:rPr>
                        <a:t>21</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000" b="0" i="0" u="none" strike="noStrike" dirty="0" smtClean="0">
                          <a:effectLst/>
                          <a:latin typeface="Calibri"/>
                        </a:rPr>
                        <a:t>0.6</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22717">
                <a:tc vMerge="1">
                  <a:txBody>
                    <a:bodyPr/>
                    <a:lstStyle/>
                    <a:p>
                      <a:pPr algn="l" fontAlgn="ctr"/>
                      <a:endParaRPr lang="en-US" sz="1000" b="0" i="0" u="none" strike="noStrike" dirty="0">
                        <a:solidFill>
                          <a:srgbClr val="000000"/>
                        </a:solidFill>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smtClean="0">
                          <a:effectLst/>
                          <a:latin typeface="Calibri"/>
                        </a:rPr>
                        <a:t>      Other</a:t>
                      </a:r>
                      <a:endParaRPr lang="en-US" sz="1000" b="0"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r" fontAlgn="ctr"/>
                      <a:r>
                        <a:rPr lang="en-US" sz="1000" b="0" i="0" u="none" strike="noStrike" dirty="0" smtClean="0">
                          <a:effectLst/>
                          <a:latin typeface="Calibri"/>
                        </a:rPr>
                        <a:t>4</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000" b="0" i="0" u="none" strike="noStrike" dirty="0" smtClean="0">
                          <a:effectLst/>
                          <a:latin typeface="Calibri"/>
                        </a:rPr>
                        <a:t>0.1</a:t>
                      </a:r>
                      <a:endParaRPr lang="en-US" sz="1000" b="0" i="0" u="none" strike="noStrike" dirty="0">
                        <a:effectLst/>
                        <a:latin typeface="Calibri"/>
                      </a:endParaRPr>
                    </a:p>
                  </a:txBody>
                  <a:tcPr marL="36000" marR="36000"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946271739"/>
              </p:ext>
            </p:extLst>
          </p:nvPr>
        </p:nvGraphicFramePr>
        <p:xfrm>
          <a:off x="4385734" y="1516721"/>
          <a:ext cx="3750733" cy="2584032"/>
        </p:xfrm>
        <a:graphic>
          <a:graphicData uri="http://schemas.openxmlformats.org/drawingml/2006/table">
            <a:tbl>
              <a:tblPr/>
              <a:tblGrid>
                <a:gridCol w="795866"/>
                <a:gridCol w="1430867"/>
                <a:gridCol w="728133"/>
                <a:gridCol w="795867"/>
              </a:tblGrid>
              <a:tr h="853945">
                <a:tc gridSpan="2">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Crossings</a:t>
                      </a:r>
                    </a:p>
                  </a:txBody>
                  <a:tcPr marL="216000" marR="8916" marT="8916" marB="0" anchor="ctr">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20000"/>
                        <a:lumOff val="80000"/>
                      </a:schemeClr>
                    </a:solidFill>
                  </a:tcPr>
                </a:tc>
              </a:tr>
              <a:tr h="414867">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mn-lt"/>
                        </a:rPr>
                        <a:t>Description</a:t>
                      </a:r>
                      <a:endParaRPr lang="en-US" sz="1200" b="1" i="0" u="none" strike="noStrike" dirty="0">
                        <a:effectLst/>
                        <a:latin typeface="+mn-lt"/>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Number</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Percentage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CRS_SIGNAL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Signal-Controlled </a:t>
                      </a:r>
                      <a:r>
                        <a:rPr lang="en-US" sz="975" b="0" i="0" u="none" strike="noStrike" dirty="0" smtClean="0">
                          <a:effectLst/>
                          <a:latin typeface="Calibri"/>
                        </a:rPr>
                        <a:t>Crossing</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1254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74.3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CRS_SEGREG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mn-lt"/>
                        </a:rPr>
                        <a:t>Cyclists segregated</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328</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18.9</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CRS_CYGAP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Crossing includes a gap in island</a:t>
                      </a:r>
                      <a:r>
                        <a:rPr lang="en-US" sz="975" b="0" i="0" u="none" strike="noStrike" baseline="0" dirty="0" smtClean="0">
                          <a:effectLst/>
                          <a:latin typeface="Calibri"/>
                        </a:rPr>
                        <a:t> or </a:t>
                      </a:r>
                      <a:r>
                        <a:rPr lang="en-US" sz="975" b="0" i="0" u="none" strike="noStrike" baseline="0" dirty="0" err="1" smtClean="0">
                          <a:effectLst/>
                          <a:latin typeface="Calibri"/>
                        </a:rPr>
                        <a:t>kerb</a:t>
                      </a:r>
                      <a:r>
                        <a:rPr lang="en-US" sz="975" b="0" i="0" u="none" strike="noStrike" baseline="0" dirty="0" smtClean="0">
                          <a:effectLst/>
                          <a:latin typeface="Calibri"/>
                        </a:rPr>
                        <a:t> for cyclists</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7.3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124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CRS_PEDEST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mn-lt"/>
                        </a:rPr>
                        <a:t>Cyclists must dismount to use</a:t>
                      </a:r>
                      <a:r>
                        <a:rPr lang="en-US" sz="975" b="0" i="0" u="none" strike="noStrike" baseline="0" dirty="0" smtClean="0">
                          <a:effectLst/>
                          <a:latin typeface="+mn-lt"/>
                        </a:rPr>
                        <a:t> </a:t>
                      </a:r>
                      <a:r>
                        <a:rPr lang="en-US" sz="975" b="0" i="0" u="none" strike="noStrike" dirty="0" smtClean="0">
                          <a:effectLst/>
                          <a:latin typeface="+mn-lt"/>
                        </a:rPr>
                        <a:t>crossing</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42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2.5</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CRS_LEVEL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Level Crossing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20</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1.2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008085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184042813"/>
              </p:ext>
            </p:extLst>
          </p:nvPr>
        </p:nvGraphicFramePr>
        <p:xfrm>
          <a:off x="457200" y="162054"/>
          <a:ext cx="4868333" cy="6308342"/>
        </p:xfrm>
        <a:graphic>
          <a:graphicData uri="http://schemas.openxmlformats.org/drawingml/2006/table">
            <a:tbl>
              <a:tblPr/>
              <a:tblGrid>
                <a:gridCol w="821267"/>
                <a:gridCol w="2438400"/>
                <a:gridCol w="762000"/>
                <a:gridCol w="846666"/>
              </a:tblGrid>
              <a:tr h="523746">
                <a:tc gridSpan="4">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Cycle Lanes</a:t>
                      </a:r>
                      <a:r>
                        <a:rPr lang="en-US" sz="1600" b="1" i="0" u="none" strike="noStrike" baseline="0" dirty="0" smtClean="0">
                          <a:solidFill>
                            <a:srgbClr val="000000"/>
                          </a:solidFill>
                          <a:effectLst/>
                          <a:latin typeface="+mn-lt"/>
                        </a:rPr>
                        <a:t> and </a:t>
                      </a:r>
                      <a:r>
                        <a:rPr lang="en-US" sz="1600" b="1" i="0" u="none" strike="noStrike" dirty="0" smtClean="0">
                          <a:solidFill>
                            <a:srgbClr val="000000"/>
                          </a:solidFill>
                          <a:effectLst/>
                          <a:latin typeface="+mn-lt"/>
                        </a:rPr>
                        <a:t>Tracks</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6D9F1"/>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marL="0" marR="0" indent="0" algn="ctr" defTabSz="457200" rtl="0" eaLnBrk="1" fontAlgn="ctr" latinLnBrk="0" hangingPunct="1">
                        <a:lnSpc>
                          <a:spcPct val="100000"/>
                        </a:lnSpc>
                        <a:spcBef>
                          <a:spcPts val="0"/>
                        </a:spcBef>
                        <a:spcAft>
                          <a:spcPts val="0"/>
                        </a:spcAft>
                        <a:buClrTx/>
                        <a:buSzTx/>
                        <a:buFontTx/>
                        <a:buNone/>
                        <a:tabLst/>
                        <a:defRPr/>
                      </a:pPr>
                      <a:endParaRPr lang="en-US" sz="1600" b="1" i="0" u="none" strike="noStrike" dirty="0" smtClean="0">
                        <a:solidFill>
                          <a:srgbClr val="000000"/>
                        </a:solidFill>
                        <a:effectLst/>
                        <a:latin typeface="+mn-lt"/>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6D9F1"/>
                    </a:solidFill>
                  </a:tcPr>
                </a:tc>
                <a:tc hMerge="1">
                  <a:txBody>
                    <a:bodyPr/>
                    <a:lstStyle/>
                    <a:p>
                      <a:pPr marL="0" marR="0" indent="0" algn="ctr" defTabSz="457200" rtl="0" eaLnBrk="1" fontAlgn="ctr" latinLnBrk="0" hangingPunct="1">
                        <a:lnSpc>
                          <a:spcPct val="100000"/>
                        </a:lnSpc>
                        <a:spcBef>
                          <a:spcPts val="0"/>
                        </a:spcBef>
                        <a:spcAft>
                          <a:spcPts val="0"/>
                        </a:spcAft>
                        <a:buClrTx/>
                        <a:buSzTx/>
                        <a:buFontTx/>
                        <a:buNone/>
                        <a:tabLst/>
                        <a:defRPr/>
                      </a:pPr>
                      <a:endParaRPr lang="en-US" sz="1600" b="1" i="0" u="none" strike="noStrike" dirty="0" smtClean="0">
                        <a:solidFill>
                          <a:srgbClr val="000000"/>
                        </a:solidFill>
                        <a:effectLst/>
                        <a:latin typeface="+mn-lt"/>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6D9F1"/>
                    </a:solidFill>
                  </a:tcPr>
                </a:tc>
              </a:tr>
              <a:tr h="231820">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Number</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Percentage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dirty="0">
                          <a:effectLst/>
                          <a:latin typeface="Calibri"/>
                        </a:rPr>
                        <a:t>CLT_CARR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On-</a:t>
                      </a:r>
                      <a:r>
                        <a:rPr lang="en-US" sz="975" b="0" i="0" u="none" strike="noStrike" dirty="0" smtClean="0">
                          <a:effectLst/>
                          <a:latin typeface="Calibri"/>
                        </a:rPr>
                        <a:t>Carriageway</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13849</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55.5</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a:effectLst/>
                          <a:latin typeface="Calibri"/>
                        </a:rPr>
                        <a:t>CLT_SEGREG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Fully segregated Lane</a:t>
                      </a:r>
                      <a:r>
                        <a:rPr lang="en-US" sz="975" b="0" i="0" u="none" strike="noStrike" baseline="0" dirty="0" smtClean="0">
                          <a:effectLst/>
                          <a:latin typeface="Calibri"/>
                        </a:rPr>
                        <a:t>/</a:t>
                      </a:r>
                      <a:r>
                        <a:rPr lang="en-US" sz="975" b="0" i="0" u="none" strike="noStrike" dirty="0" smtClean="0">
                          <a:effectLst/>
                          <a:latin typeface="Calibri"/>
                        </a:rPr>
                        <a:t>Track</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1917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7.7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dirty="0">
                          <a:effectLst/>
                          <a:latin typeface="Calibri"/>
                        </a:rPr>
                        <a:t>CLT_STEPP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Stepped Lane/Track</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104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0.4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a:effectLst/>
                          <a:latin typeface="Calibri"/>
                        </a:rPr>
                        <a:t>CLT_PARSEG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Partially Segregated </a:t>
                      </a:r>
                      <a:r>
                        <a:rPr lang="en-US" sz="975" b="0" i="0" u="none" strike="noStrike" dirty="0" smtClean="0">
                          <a:effectLst/>
                          <a:latin typeface="Calibri"/>
                        </a:rPr>
                        <a:t>Lane/Track</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3549</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14.2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a:effectLst/>
                          <a:latin typeface="Calibri"/>
                        </a:rPr>
                        <a:t>CLT_SHARED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Shared Lane </a:t>
                      </a:r>
                      <a:r>
                        <a:rPr lang="en-US" sz="975" b="0" i="0" u="none" strike="noStrike" dirty="0" smtClean="0">
                          <a:effectLst/>
                          <a:latin typeface="Calibri"/>
                        </a:rPr>
                        <a:t>(not</a:t>
                      </a:r>
                      <a:r>
                        <a:rPr lang="en-US" sz="975" b="0" i="0" u="none" strike="noStrike" baseline="0" dirty="0" smtClean="0">
                          <a:effectLst/>
                          <a:latin typeface="Calibri"/>
                        </a:rPr>
                        <a:t> shared footway)</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10166</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40.7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a:effectLst/>
                          <a:latin typeface="Calibri"/>
                        </a:rPr>
                        <a:t>CLT_MANDAT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Mandatory Cycle Lane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1841</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7.4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a:effectLst/>
                          <a:latin typeface="Calibri"/>
                        </a:rPr>
                        <a:t>CLT_ADVIS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Advisory Cycle Lane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7221</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28.9</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a:effectLst/>
                          <a:latin typeface="Calibri"/>
                        </a:rPr>
                        <a:t>CLT_PRIORI</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Cycle Lane/Track </a:t>
                      </a:r>
                      <a:r>
                        <a:rPr lang="en-US" sz="975" b="0" i="0" u="none" strike="noStrike" dirty="0" smtClean="0">
                          <a:effectLst/>
                          <a:latin typeface="Calibri"/>
                        </a:rPr>
                        <a:t>has priority</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2264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9.1</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a:effectLst/>
                          <a:latin typeface="Calibri"/>
                        </a:rPr>
                        <a:t>CLT_CONTRA</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Contraflow Lane/</a:t>
                      </a:r>
                      <a:r>
                        <a:rPr lang="en-US" sz="975" b="0" i="0" u="none" strike="noStrike" dirty="0" smtClean="0">
                          <a:effectLst/>
                          <a:latin typeface="Calibri"/>
                        </a:rPr>
                        <a:t>Track (not bi-directional)</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1490</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6.0</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a:effectLst/>
                          <a:latin typeface="Calibri"/>
                        </a:rPr>
                        <a:t>CLT_BIDIRE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Bi-</a:t>
                      </a:r>
                      <a:r>
                        <a:rPr lang="en-US" sz="975" b="0" i="0" u="none" strike="noStrike" dirty="0" smtClean="0">
                          <a:effectLst/>
                          <a:latin typeface="Calibri"/>
                        </a:rPr>
                        <a:t>directional (two</a:t>
                      </a:r>
                      <a:r>
                        <a:rPr lang="en-US" sz="975" b="0" i="0" u="none" strike="noStrike" baseline="0" dirty="0" smtClean="0">
                          <a:effectLst/>
                          <a:latin typeface="Calibri"/>
                        </a:rPr>
                        <a:t> way flow)</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10213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40.9</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a:effectLst/>
                          <a:latin typeface="Calibri"/>
                        </a:rPr>
                        <a:t>CLT_CBYPAS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Cycle </a:t>
                      </a:r>
                      <a:r>
                        <a:rPr lang="en-US" sz="975" b="0" i="0" u="none" strike="noStrike" dirty="0" smtClean="0">
                          <a:effectLst/>
                          <a:latin typeface="Calibri"/>
                        </a:rPr>
                        <a:t>Bypass allowing cyclists to turn</a:t>
                      </a:r>
                      <a:r>
                        <a:rPr lang="en-US" sz="975" b="0" i="0" u="none" strike="noStrike" baseline="0" dirty="0" smtClean="0">
                          <a:effectLst/>
                          <a:latin typeface="Calibri"/>
                        </a:rPr>
                        <a:t> without </a:t>
                      </a:r>
                    </a:p>
                    <a:p>
                      <a:pPr algn="l" fontAlgn="ctr"/>
                      <a:r>
                        <a:rPr lang="en-US" sz="975" b="0" i="0" u="none" strike="noStrike" baseline="0" dirty="0" smtClean="0">
                          <a:effectLst/>
                          <a:latin typeface="Calibri"/>
                        </a:rPr>
                        <a:t>stopping at traffic signals</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63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0.2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a:effectLst/>
                          <a:latin typeface="Calibri"/>
                        </a:rPr>
                        <a:t>CLT_BBYPAS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Continuous Cycle Facilities at Bus Stop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132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0.5</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dirty="0">
                          <a:effectLst/>
                          <a:latin typeface="Calibri"/>
                        </a:rPr>
                        <a:t>CLT_PARKR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Park Route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4067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16.3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dirty="0">
                          <a:effectLst/>
                          <a:latin typeface="Calibri"/>
                        </a:rPr>
                        <a:t>CLT_WATERR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Waterside Route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573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2.3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dirty="0">
                          <a:effectLst/>
                          <a:latin typeface="Calibri"/>
                        </a:rPr>
                        <a:t>CLT_PTIME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Part-time </a:t>
                      </a:r>
                      <a:r>
                        <a:rPr lang="en-US" sz="975" b="0" i="0" u="none" strike="noStrike" dirty="0" smtClean="0">
                          <a:effectLst/>
                          <a:latin typeface="Calibri"/>
                        </a:rPr>
                        <a:t>cycle</a:t>
                      </a:r>
                      <a:r>
                        <a:rPr lang="en-US" sz="975" b="0" i="0" u="none" strike="noStrike" baseline="0" dirty="0" smtClean="0">
                          <a:effectLst/>
                          <a:latin typeface="Calibri"/>
                        </a:rPr>
                        <a:t> lane/track</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2773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11.1</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rowSpan="8">
                  <a:txBody>
                    <a:bodyPr/>
                    <a:lstStyle/>
                    <a:p>
                      <a:pPr algn="l" fontAlgn="ctr"/>
                      <a:r>
                        <a:rPr lang="en-US" sz="1000" b="0" i="0" u="none" strike="noStrike" dirty="0">
                          <a:solidFill>
                            <a:srgbClr val="000000"/>
                          </a:solidFill>
                          <a:effectLst/>
                          <a:latin typeface="Calibri"/>
                        </a:rPr>
                        <a:t>CLT_COLOUR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err="1" smtClean="0">
                          <a:effectLst/>
                          <a:latin typeface="Calibri"/>
                        </a:rPr>
                        <a:t>Colour</a:t>
                      </a:r>
                      <a:r>
                        <a:rPr lang="en-US" sz="1000" b="0" i="0" u="none" strike="noStrike" dirty="0" smtClean="0">
                          <a:effectLst/>
                          <a:latin typeface="Calibri"/>
                        </a:rPr>
                        <a:t>:</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vMerge="1">
                  <a:txBody>
                    <a:bodyPr/>
                    <a:lstStyle/>
                    <a:p>
                      <a:pPr algn="l" fontAlgn="ctr"/>
                      <a:endParaRPr lang="en-US" sz="1000" b="0" i="0" u="none" strike="noStrike" dirty="0">
                        <a:solidFill>
                          <a:srgbClr val="000000"/>
                        </a:solidFill>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smtClean="0">
                          <a:effectLst/>
                          <a:latin typeface="Calibri"/>
                        </a:rPr>
                        <a:t>      None</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smtClean="0">
                          <a:effectLst/>
                          <a:latin typeface="Calibri"/>
                        </a:rPr>
                        <a:t>18840</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smtClean="0">
                          <a:effectLst/>
                          <a:latin typeface="Calibri"/>
                        </a:rPr>
                        <a:t>75.4</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vMerge="1">
                  <a:txBody>
                    <a:bodyPr/>
                    <a:lstStyle/>
                    <a:p>
                      <a:pPr algn="l" fontAlgn="ctr"/>
                      <a:endParaRPr lang="en-US" sz="1000" b="0" i="0" u="none" strike="noStrike" dirty="0">
                        <a:solidFill>
                          <a:srgbClr val="000000"/>
                        </a:solidFill>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smtClean="0">
                          <a:effectLst/>
                          <a:latin typeface="Calibri"/>
                        </a:rPr>
                        <a:t>      Green</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smtClean="0">
                          <a:effectLst/>
                          <a:latin typeface="Calibri"/>
                        </a:rPr>
                        <a:t>3198</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smtClean="0">
                          <a:effectLst/>
                          <a:latin typeface="Calibri"/>
                        </a:rPr>
                        <a:t>12.8</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vMerge="1">
                  <a:txBody>
                    <a:bodyPr/>
                    <a:lstStyle/>
                    <a:p>
                      <a:pPr algn="l" fontAlgn="ctr"/>
                      <a:endParaRPr lang="en-US" sz="1000" b="0" i="0" u="none" strike="noStrike" dirty="0">
                        <a:solidFill>
                          <a:srgbClr val="000000"/>
                        </a:solidFill>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smtClean="0">
                          <a:effectLst/>
                          <a:latin typeface="Calibri"/>
                        </a:rPr>
                        <a:t>      Red</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smtClean="0">
                          <a:effectLst/>
                          <a:latin typeface="Calibri"/>
                        </a:rPr>
                        <a:t>1660</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smtClean="0">
                          <a:effectLst/>
                          <a:latin typeface="Calibri"/>
                        </a:rPr>
                        <a:t>6.7</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vMerge="1">
                  <a:txBody>
                    <a:bodyPr/>
                    <a:lstStyle/>
                    <a:p>
                      <a:pPr algn="l" fontAlgn="ctr"/>
                      <a:endParaRPr lang="en-US" sz="1000" b="0" i="0" u="none" strike="noStrike" dirty="0">
                        <a:solidFill>
                          <a:srgbClr val="000000"/>
                        </a:solidFill>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smtClean="0">
                          <a:effectLst/>
                          <a:latin typeface="Calibri"/>
                        </a:rPr>
                        <a:t>      Blue</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smtClean="0">
                          <a:effectLst/>
                          <a:latin typeface="Calibri"/>
                        </a:rPr>
                        <a:t>944</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smtClean="0">
                          <a:effectLst/>
                          <a:latin typeface="Calibri"/>
                        </a:rPr>
                        <a:t>3.8</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vMerge="1">
                  <a:txBody>
                    <a:bodyPr/>
                    <a:lstStyle/>
                    <a:p>
                      <a:pPr algn="l" fontAlgn="ctr"/>
                      <a:endParaRPr lang="en-US" sz="1000" b="0" i="0" u="none" strike="noStrike" dirty="0">
                        <a:solidFill>
                          <a:srgbClr val="000000"/>
                        </a:solidFill>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smtClean="0">
                          <a:effectLst/>
                          <a:latin typeface="Calibri"/>
                        </a:rPr>
                        <a:t>      Buff/Yellow</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smtClean="0">
                          <a:effectLst/>
                          <a:latin typeface="Calibri"/>
                        </a:rPr>
                        <a:t>313</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smtClean="0">
                          <a:effectLst/>
                          <a:latin typeface="Calibri"/>
                        </a:rPr>
                        <a:t>1.2</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vMerge="1">
                  <a:txBody>
                    <a:bodyPr/>
                    <a:lstStyle/>
                    <a:p>
                      <a:pPr algn="l" fontAlgn="ctr"/>
                      <a:endParaRPr lang="en-US" sz="1000" b="0" i="0" u="none" strike="noStrike" dirty="0">
                        <a:solidFill>
                          <a:srgbClr val="000000"/>
                        </a:solidFill>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smtClean="0">
                          <a:effectLst/>
                          <a:latin typeface="Calibri"/>
                        </a:rPr>
                        <a:t>      Other</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smtClean="0">
                          <a:effectLst/>
                          <a:latin typeface="Calibri"/>
                        </a:rPr>
                        <a:t>20</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smtClean="0">
                          <a:effectLst/>
                          <a:latin typeface="Calibri"/>
                        </a:rPr>
                        <a:t>0.1</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vMerge="1">
                  <a:txBody>
                    <a:bodyPr/>
                    <a:lstStyle/>
                    <a:p>
                      <a:pPr algn="l" fontAlgn="ctr"/>
                      <a:endParaRPr lang="en-US" sz="1000" b="0" i="0" u="none" strike="noStrike" dirty="0">
                        <a:solidFill>
                          <a:srgbClr val="000000"/>
                        </a:solidFill>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smtClean="0">
                          <a:effectLst/>
                          <a:latin typeface="Calibri"/>
                        </a:rPr>
                        <a:t>      Buff</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smtClean="0">
                          <a:effectLst/>
                          <a:latin typeface="Calibri"/>
                        </a:rPr>
                        <a:t>1</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smtClean="0">
                          <a:effectLst/>
                          <a:latin typeface="Calibri"/>
                        </a:rPr>
                        <a:t>0.0</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504962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13523686"/>
              </p:ext>
            </p:extLst>
          </p:nvPr>
        </p:nvGraphicFramePr>
        <p:xfrm>
          <a:off x="457200" y="162054"/>
          <a:ext cx="6239933" cy="1611836"/>
        </p:xfrm>
        <a:graphic>
          <a:graphicData uri="http://schemas.openxmlformats.org/drawingml/2006/table">
            <a:tbl>
              <a:tblPr/>
              <a:tblGrid>
                <a:gridCol w="1719109"/>
                <a:gridCol w="702358"/>
                <a:gridCol w="982133"/>
                <a:gridCol w="1507067"/>
                <a:gridCol w="1329266"/>
              </a:tblGrid>
              <a:tr h="231820">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Number of assets</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Percentage of total assets</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Length of assets (m)</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Percentage of total  length</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dirty="0">
                          <a:effectLst/>
                          <a:latin typeface="Calibri"/>
                        </a:rPr>
                        <a:t>On-</a:t>
                      </a:r>
                      <a:r>
                        <a:rPr lang="en-US" sz="975" b="0" i="0" u="none" strike="noStrike" dirty="0" smtClean="0">
                          <a:effectLst/>
                          <a:latin typeface="Calibri"/>
                        </a:rPr>
                        <a:t>Carriageway</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13849</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55.5</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944165</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32.5</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dirty="0" smtClean="0">
                          <a:effectLst/>
                          <a:latin typeface="Calibri"/>
                        </a:rPr>
                        <a:t>Fully segregated Lane</a:t>
                      </a:r>
                      <a:r>
                        <a:rPr lang="en-US" sz="975" b="0" i="0" u="none" strike="noStrike" baseline="0" dirty="0" smtClean="0">
                          <a:effectLst/>
                          <a:latin typeface="Calibri"/>
                        </a:rPr>
                        <a:t>/</a:t>
                      </a:r>
                      <a:r>
                        <a:rPr lang="en-US" sz="975" b="0" i="0" u="none" strike="noStrike" dirty="0" smtClean="0">
                          <a:effectLst/>
                          <a:latin typeface="Calibri"/>
                        </a:rPr>
                        <a:t>Track</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1917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7.7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93704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3.2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dirty="0">
                          <a:effectLst/>
                          <a:latin typeface="Calibri"/>
                        </a:rPr>
                        <a:t>Stepped Lane/Track</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104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0.4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7737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0.27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dirty="0">
                          <a:effectLst/>
                          <a:latin typeface="Calibri"/>
                        </a:rPr>
                        <a:t>Partially Segregated </a:t>
                      </a:r>
                      <a:r>
                        <a:rPr lang="en-US" sz="975" b="0" i="0" u="none" strike="noStrike" dirty="0" smtClean="0">
                          <a:effectLst/>
                          <a:latin typeface="Calibri"/>
                        </a:rPr>
                        <a:t>Lane/Track</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3549</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14.2</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251144</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8.6</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820">
                <a:tc>
                  <a:txBody>
                    <a:bodyPr/>
                    <a:lstStyle/>
                    <a:p>
                      <a:pPr algn="l" fontAlgn="ctr"/>
                      <a:r>
                        <a:rPr lang="en-US" sz="975" b="0" i="0" u="none" strike="noStrike" dirty="0">
                          <a:effectLst/>
                          <a:latin typeface="Calibri"/>
                        </a:rPr>
                        <a:t>Shared Lane </a:t>
                      </a:r>
                      <a:r>
                        <a:rPr lang="en-US" sz="975" b="0" i="0" u="none" strike="noStrike" dirty="0" smtClean="0">
                          <a:effectLst/>
                          <a:latin typeface="Calibri"/>
                        </a:rPr>
                        <a:t>(not</a:t>
                      </a:r>
                      <a:r>
                        <a:rPr lang="en-US" sz="975" b="0" i="0" u="none" strike="noStrike" baseline="0" dirty="0" smtClean="0">
                          <a:effectLst/>
                          <a:latin typeface="Calibri"/>
                        </a:rPr>
                        <a:t> shared footway)</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10166</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40.7</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1898026</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65.3</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82256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680824179"/>
              </p:ext>
            </p:extLst>
          </p:nvPr>
        </p:nvGraphicFramePr>
        <p:xfrm>
          <a:off x="457200" y="3167721"/>
          <a:ext cx="6172200" cy="3051252"/>
        </p:xfrm>
        <a:graphic>
          <a:graphicData uri="http://schemas.openxmlformats.org/drawingml/2006/table">
            <a:tbl>
              <a:tblPr/>
              <a:tblGrid>
                <a:gridCol w="795867"/>
                <a:gridCol w="1236133"/>
                <a:gridCol w="2336800"/>
                <a:gridCol w="1803400"/>
              </a:tblGrid>
              <a:tr h="502008">
                <a:tc gridSpan="2">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Common data fields</a:t>
                      </a:r>
                    </a:p>
                  </a:txBody>
                  <a:tcPr marL="36000" marR="8916" marT="8916" marB="0" anchor="ctr" anchorCtr="1">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3">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mn-lt"/>
                        </a:rPr>
                        <a:t>These data fields are present for every asset</a:t>
                      </a:r>
                      <a:r>
                        <a:rPr lang="en-US" sz="1000" b="0" i="0" u="none" strike="noStrike" baseline="0" dirty="0" smtClean="0">
                          <a:solidFill>
                            <a:srgbClr val="000000"/>
                          </a:solidFill>
                          <a:effectLst/>
                          <a:latin typeface="+mn-lt"/>
                        </a:rPr>
                        <a:t> type</a:t>
                      </a: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3">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411204">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Label</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Data</a:t>
                      </a:r>
                      <a:r>
                        <a:rPr lang="en-US" sz="1200" b="1" i="0" u="none" strike="noStrike" baseline="0" dirty="0" smtClean="0">
                          <a:effectLst/>
                          <a:latin typeface="Calibri"/>
                        </a:rPr>
                        <a:t> type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7560">
                <a:tc>
                  <a:txBody>
                    <a:bodyPr/>
                    <a:lstStyle/>
                    <a:p>
                      <a:pPr algn="l" fontAlgn="ctr"/>
                      <a:r>
                        <a:rPr lang="en-US" sz="975" b="0" i="0" u="none" strike="noStrike" dirty="0">
                          <a:effectLst/>
                          <a:latin typeface="Calibri"/>
                        </a:rPr>
                        <a:t>FEATURE_ID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Feature ID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Unique ID for asset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7560">
                <a:tc>
                  <a:txBody>
                    <a:bodyPr/>
                    <a:lstStyle/>
                    <a:p>
                      <a:pPr algn="l" fontAlgn="ctr"/>
                      <a:r>
                        <a:rPr lang="en-US" sz="975" b="0" i="0" u="none" strike="noStrike" dirty="0">
                          <a:effectLst/>
                          <a:latin typeface="Calibri"/>
                        </a:rPr>
                        <a:t>SVDATE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Survey Date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Date asset was surveyed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Date</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7560">
                <a:tc>
                  <a:txBody>
                    <a:bodyPr/>
                    <a:lstStyle/>
                    <a:p>
                      <a:pPr algn="l" fontAlgn="ctr"/>
                      <a:r>
                        <a:rPr lang="en-US" sz="975" b="0" i="0" u="none" strike="noStrike">
                          <a:effectLst/>
                          <a:latin typeface="Calibri"/>
                        </a:rPr>
                        <a:t>BOROUGH</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Borough</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London</a:t>
                      </a:r>
                      <a:r>
                        <a:rPr lang="en-US" sz="975" b="0" i="0" u="none" strike="noStrike" baseline="0" dirty="0" smtClean="0">
                          <a:effectLst/>
                          <a:latin typeface="Calibri"/>
                        </a:rPr>
                        <a:t> B</a:t>
                      </a:r>
                      <a:r>
                        <a:rPr lang="en-US" sz="975" b="0" i="0" u="none" strike="noStrike" dirty="0" smtClean="0">
                          <a:effectLst/>
                          <a:latin typeface="Calibri"/>
                        </a:rPr>
                        <a:t>orough </a:t>
                      </a:r>
                      <a:r>
                        <a:rPr lang="en-US" sz="975" b="0" i="0" u="none" strike="noStrike" dirty="0">
                          <a:effectLst/>
                          <a:latin typeface="Calibri"/>
                        </a:rPr>
                        <a:t>in which asset is located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7560">
                <a:tc>
                  <a:txBody>
                    <a:bodyPr/>
                    <a:lstStyle/>
                    <a:p>
                      <a:pPr algn="l" fontAlgn="ctr"/>
                      <a:r>
                        <a:rPr lang="en-US" sz="975" b="0" i="0" u="none" strike="noStrike">
                          <a:effectLst/>
                          <a:latin typeface="Calibri"/>
                        </a:rPr>
                        <a:t>LATITUDE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Latitude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Geographical reference of </a:t>
                      </a:r>
                      <a:r>
                        <a:rPr lang="en-US" sz="975" b="0" i="0" u="none" strike="noStrike" dirty="0" smtClean="0">
                          <a:effectLst/>
                          <a:latin typeface="Calibri"/>
                        </a:rPr>
                        <a:t>asset</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Geometry</a:t>
                      </a:r>
                      <a:r>
                        <a:rPr lang="en-US" sz="1000" b="0" i="0" u="none" strike="noStrike" baseline="0" dirty="0" smtClean="0">
                          <a:effectLst/>
                          <a:latin typeface="+mn-lt"/>
                        </a:rPr>
                        <a:t> coordinates</a:t>
                      </a:r>
                      <a:endParaRPr lang="en-US" sz="1000" b="0" i="0" u="none" strike="noStrike" dirty="0" smtClean="0">
                        <a:effectLst/>
                        <a:latin typeface="+mn-lt"/>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7560">
                <a:tc>
                  <a:txBody>
                    <a:bodyPr/>
                    <a:lstStyle/>
                    <a:p>
                      <a:pPr algn="l" fontAlgn="ctr"/>
                      <a:r>
                        <a:rPr lang="en-US" sz="975" b="0" i="0" u="none" strike="noStrike">
                          <a:effectLst/>
                          <a:latin typeface="Calibri"/>
                        </a:rPr>
                        <a:t>LONGITUDE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Longitude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Geographical reference of </a:t>
                      </a:r>
                      <a:r>
                        <a:rPr lang="en-US" sz="975" b="0" i="0" u="none" strike="noStrike" dirty="0" smtClean="0">
                          <a:effectLst/>
                          <a:latin typeface="Calibri"/>
                        </a:rPr>
                        <a:t>asset</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Geometry</a:t>
                      </a:r>
                      <a:r>
                        <a:rPr lang="en-US" sz="1000" b="0" i="0" u="none" strike="noStrike" baseline="0" dirty="0" smtClean="0">
                          <a:effectLst/>
                          <a:latin typeface="+mn-lt"/>
                        </a:rPr>
                        <a:t> coordinates</a:t>
                      </a:r>
                      <a:endParaRPr lang="en-US" sz="1000" b="0" i="0" u="none" strike="noStrike" dirty="0" smtClean="0">
                        <a:effectLst/>
                        <a:latin typeface="+mn-lt"/>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7560">
                <a:tc>
                  <a:txBody>
                    <a:bodyPr/>
                    <a:lstStyle/>
                    <a:p>
                      <a:pPr algn="l" fontAlgn="ctr"/>
                      <a:r>
                        <a:rPr lang="en-US" sz="975" b="0" i="0" u="none" strike="noStrike">
                          <a:effectLst/>
                          <a:latin typeface="Calibri"/>
                        </a:rPr>
                        <a:t>PHOTO1_URL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Photo1 URL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URL</a:t>
                      </a:r>
                      <a:r>
                        <a:rPr lang="en-US" sz="975" b="0" i="0" u="none" strike="noStrike" baseline="0" dirty="0" smtClean="0">
                          <a:effectLst/>
                          <a:latin typeface="Calibri"/>
                        </a:rPr>
                        <a:t> for a</a:t>
                      </a:r>
                      <a:r>
                        <a:rPr lang="en-US" sz="975" b="0" i="0" u="none" strike="noStrike" dirty="0" smtClean="0">
                          <a:effectLst/>
                          <a:latin typeface="Calibri"/>
                        </a:rPr>
                        <a:t>sset </a:t>
                      </a:r>
                      <a:r>
                        <a:rPr lang="en-US" sz="975" b="0" i="0" u="none" strike="noStrike" dirty="0">
                          <a:effectLst/>
                          <a:latin typeface="Calibri"/>
                        </a:rPr>
                        <a:t>photo 1</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7560">
                <a:tc>
                  <a:txBody>
                    <a:bodyPr/>
                    <a:lstStyle/>
                    <a:p>
                      <a:pPr algn="l" fontAlgn="ctr"/>
                      <a:r>
                        <a:rPr lang="en-US" sz="975" b="0" i="0" u="none" strike="noStrike" dirty="0">
                          <a:effectLst/>
                          <a:latin typeface="Calibri"/>
                        </a:rPr>
                        <a:t>PHOTO2_URL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Photo2 URL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URL</a:t>
                      </a:r>
                      <a:r>
                        <a:rPr lang="en-US" sz="975" b="0" i="0" u="none" strike="noStrike" baseline="0" dirty="0" smtClean="0">
                          <a:effectLst/>
                          <a:latin typeface="Calibri"/>
                        </a:rPr>
                        <a:t> for a</a:t>
                      </a:r>
                      <a:r>
                        <a:rPr lang="en-US" sz="975" b="0" i="0" u="none" strike="noStrike" dirty="0" smtClean="0">
                          <a:effectLst/>
                          <a:latin typeface="Calibri"/>
                        </a:rPr>
                        <a:t>sset </a:t>
                      </a:r>
                      <a:r>
                        <a:rPr lang="en-US" sz="975" b="0" i="0" u="none" strike="noStrike" dirty="0">
                          <a:effectLst/>
                          <a:latin typeface="Calibri"/>
                        </a:rPr>
                        <a:t>photo 2</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effectLst/>
                          <a:latin typeface="+mn-lt"/>
                        </a:rPr>
                        <a:t>Character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7560">
                <a:tc>
                  <a:txBody>
                    <a:bodyPr/>
                    <a:lstStyle/>
                    <a:p>
                      <a:pPr algn="l" fontAlgn="ctr"/>
                      <a:endParaRPr lang="en-US" sz="975" b="0" i="0" u="none" strike="noStrike" dirty="0">
                        <a:effectLst/>
                        <a:latin typeface="Calibri"/>
                      </a:endParaRPr>
                    </a:p>
                  </a:txBody>
                  <a:tcPr marL="36000" marR="12700" marT="12700"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en-US" sz="975" b="0" i="0" u="none" strike="noStrike" dirty="0">
                        <a:effectLst/>
                        <a:latin typeface="Calibri"/>
                      </a:endParaRPr>
                    </a:p>
                  </a:txBody>
                  <a:tcPr marL="36000" marR="12700" marT="12700" marB="0" anchor="ctr">
                    <a:lnL w="6350" cap="flat" cmpd="sng" algn="ctr">
                      <a:solidFill>
                        <a:srgbClr val="000000"/>
                      </a:solidFill>
                      <a:prstDash val="dash"/>
                      <a:round/>
                      <a:headEnd type="none" w="med" len="med"/>
                      <a:tailEnd type="none" w="med" len="med"/>
                    </a:lnL>
                    <a:lnR w="6350" cap="flat" cmpd="sng" algn="ctr">
                      <a:solidFill>
                        <a:srgbClr val="000000"/>
                      </a:solidFill>
                      <a:prstDash val="lgDash"/>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endParaRPr lang="en-US" sz="975" b="0" i="0" u="none" strike="noStrike" dirty="0">
                        <a:effectLst/>
                        <a:latin typeface="Calibri"/>
                      </a:endParaRPr>
                    </a:p>
                  </a:txBody>
                  <a:tcPr marL="36000" marR="12700" marT="12700" marB="0" anchor="ctr">
                    <a:lnL w="6350" cap="flat" cmpd="sng" algn="ctr">
                      <a:solidFill>
                        <a:srgbClr val="000000"/>
                      </a:solidFill>
                      <a:prstDash val="lgDash"/>
                      <a:round/>
                      <a:headEnd type="none" w="med" len="med"/>
                      <a:tailEnd type="none" w="med" len="med"/>
                    </a:lnL>
                    <a:lnR w="6350" cap="flat" cmpd="sng" algn="ctr">
                      <a:solidFill>
                        <a:srgbClr val="000000"/>
                      </a:solidFill>
                      <a:prstDash val="dash"/>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effectLst/>
                        <a:latin typeface="+mn-lt"/>
                      </a:endParaRPr>
                    </a:p>
                  </a:txBody>
                  <a:tcPr marL="36000" marR="8916" marT="8916"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7560">
                <a:tc>
                  <a:txBody>
                    <a:bodyPr/>
                    <a:lstStyle/>
                    <a:p>
                      <a:pPr algn="l" fontAlgn="ctr"/>
                      <a:r>
                        <a:rPr lang="en-US" sz="975" b="0" i="0" u="none" strike="noStrike" dirty="0" smtClean="0">
                          <a:effectLst/>
                          <a:latin typeface="Calibri"/>
                        </a:rPr>
                        <a:t>geometry</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smtClean="0">
                          <a:effectLst/>
                          <a:latin typeface="Calibri"/>
                        </a:rPr>
                        <a:t>Geometry</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smtClean="0">
                          <a:effectLst/>
                          <a:latin typeface="Calibri"/>
                        </a:rPr>
                        <a:t>A spatial </a:t>
                      </a:r>
                      <a:r>
                        <a:rPr lang="en-US" sz="975" b="0" i="0" u="none" strike="noStrike" dirty="0" err="1" smtClean="0">
                          <a:effectLst/>
                          <a:latin typeface="Calibri"/>
                        </a:rPr>
                        <a:t>tibble</a:t>
                      </a:r>
                      <a:r>
                        <a:rPr lang="en-US" sz="975" b="0" i="0" u="none" strike="noStrike" baseline="0" dirty="0" smtClean="0">
                          <a:effectLst/>
                          <a:latin typeface="Calibri"/>
                        </a:rPr>
                        <a:t> of </a:t>
                      </a:r>
                      <a:r>
                        <a:rPr lang="en-US" sz="975" b="0" i="0" u="none" strike="noStrike" baseline="0" dirty="0" err="1" smtClean="0">
                          <a:effectLst/>
                          <a:latin typeface="Calibri"/>
                        </a:rPr>
                        <a:t>simplefeatures</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err="1" smtClean="0">
                          <a:effectLst/>
                          <a:latin typeface="+mn-lt"/>
                        </a:rPr>
                        <a:t>sfc_MULTILINESTRING</a:t>
                      </a:r>
                      <a:endParaRPr lang="en-US" sz="1000" b="0" i="0" u="none" strike="noStrike" dirty="0" smtClean="0">
                        <a:effectLst/>
                        <a:latin typeface="+mn-lt"/>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grpSp>
        <p:nvGrpSpPr>
          <p:cNvPr id="22" name="Group 21"/>
          <p:cNvGrpSpPr/>
          <p:nvPr/>
        </p:nvGrpSpPr>
        <p:grpSpPr>
          <a:xfrm>
            <a:off x="6724650" y="4806950"/>
            <a:ext cx="266700" cy="1352550"/>
            <a:chOff x="6724650" y="4806950"/>
            <a:chExt cx="266700" cy="1352550"/>
          </a:xfrm>
        </p:grpSpPr>
        <p:sp>
          <p:nvSpPr>
            <p:cNvPr id="5" name="Right Brace 4"/>
            <p:cNvSpPr/>
            <p:nvPr/>
          </p:nvSpPr>
          <p:spPr>
            <a:xfrm>
              <a:off x="6724650" y="4806950"/>
              <a:ext cx="266700" cy="488950"/>
            </a:xfrm>
            <a:prstGeom prst="rightBrac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1" name="Elbow Connector 10"/>
            <p:cNvCxnSpPr/>
            <p:nvPr/>
          </p:nvCxnSpPr>
          <p:spPr>
            <a:xfrm rot="5400000">
              <a:off x="6299200" y="5467350"/>
              <a:ext cx="1117600" cy="266700"/>
            </a:xfrm>
            <a:prstGeom prst="bentConnector3">
              <a:avLst>
                <a:gd name="adj1" fmla="val 100000"/>
              </a:avLst>
            </a:prstGeom>
            <a:ln>
              <a:solidFill>
                <a:srgbClr val="C0504D"/>
              </a:solidFill>
              <a:tailEnd type="triangle" w="lg" len="med"/>
            </a:ln>
            <a:effectLst/>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7346950" y="5327650"/>
            <a:ext cx="1644650" cy="600164"/>
          </a:xfrm>
          <a:prstGeom prst="rect">
            <a:avLst/>
          </a:prstGeom>
          <a:noFill/>
          <a:ln w="25400" cap="rnd">
            <a:solidFill>
              <a:schemeClr val="accent2"/>
            </a:solidFill>
            <a:round/>
          </a:ln>
        </p:spPr>
        <p:txBody>
          <a:bodyPr wrap="square" rtlCol="0">
            <a:spAutoFit/>
          </a:bodyPr>
          <a:lstStyle/>
          <a:p>
            <a:pPr algn="ctr"/>
            <a:r>
              <a:rPr lang="en-US" sz="1100" dirty="0" smtClean="0"/>
              <a:t>Latitude and longitude converted to simple features geometry</a:t>
            </a:r>
            <a:endParaRPr lang="en-US" sz="1100" dirty="0"/>
          </a:p>
        </p:txBody>
      </p:sp>
      <p:cxnSp>
        <p:nvCxnSpPr>
          <p:cNvPr id="19" name="Straight Connector 18"/>
          <p:cNvCxnSpPr/>
          <p:nvPr/>
        </p:nvCxnSpPr>
        <p:spPr>
          <a:xfrm>
            <a:off x="7042150" y="5627732"/>
            <a:ext cx="304800" cy="0"/>
          </a:xfrm>
          <a:prstGeom prst="line">
            <a:avLst/>
          </a:prstGeom>
          <a:ln>
            <a:solidFill>
              <a:schemeClr val="accent2"/>
            </a:solidFill>
            <a:prstDash val="sysDash"/>
            <a:headEnd type="triangle" w="med" len="sm"/>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59358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3871585787"/>
              </p:ext>
            </p:extLst>
          </p:nvPr>
        </p:nvGraphicFramePr>
        <p:xfrm>
          <a:off x="457200" y="3167721"/>
          <a:ext cx="5452533" cy="3228945"/>
        </p:xfrm>
        <a:graphic>
          <a:graphicData uri="http://schemas.openxmlformats.org/drawingml/2006/table">
            <a:tbl>
              <a:tblPr/>
              <a:tblGrid>
                <a:gridCol w="795867"/>
                <a:gridCol w="1236133"/>
                <a:gridCol w="3420533"/>
              </a:tblGrid>
              <a:tr h="870879">
                <a:tc gridSpan="2">
                  <a:txBody>
                    <a:bodyPr/>
                    <a:lstStyle/>
                    <a:p>
                      <a:pPr marL="0" marR="0" indent="0" algn="ctr" defTabSz="457200" rtl="0" eaLnBrk="1" fontAlgn="ctr" latinLnBrk="0" hangingPunct="1">
                        <a:lnSpc>
                          <a:spcPct val="100000"/>
                        </a:lnSpc>
                        <a:spcBef>
                          <a:spcPts val="0"/>
                        </a:spcBef>
                        <a:spcAft>
                          <a:spcPts val="0"/>
                        </a:spcAft>
                        <a:buClrTx/>
                        <a:buSzTx/>
                        <a:buFontTx/>
                        <a:buNone/>
                        <a:tabLst/>
                        <a:defRPr/>
                      </a:pPr>
                      <a:endParaRPr lang="en-US" sz="1600" b="1" i="0" u="none" strike="noStrike" dirty="0" smtClean="0">
                        <a:solidFill>
                          <a:srgbClr val="000000"/>
                        </a:solidFill>
                        <a:effectLst/>
                        <a:latin typeface="+mn-lt"/>
                      </a:endParaRPr>
                    </a:p>
                    <a:p>
                      <a:pPr marL="0" marR="0" indent="0" algn="ctr"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Advanced Stop Lines</a:t>
                      </a:r>
                    </a:p>
                  </a:txBody>
                  <a:tcPr marL="36000" marR="8916" marT="8916" marB="0">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mn-lt"/>
                        </a:rPr>
                        <a:t>Advance stop lines (ASL) are located at traffic signals to provide an area for cyclists to wait for the traffic signals to change ahead of the general traffic. The ASL reservoir is the area between the solid stop line, level with the signals, and the ASL for general traffic. The reservoir may have a </a:t>
                      </a:r>
                      <a:r>
                        <a:rPr lang="en-US" sz="1000" b="0" i="0" u="none" strike="noStrike" dirty="0" err="1" smtClean="0">
                          <a:solidFill>
                            <a:srgbClr val="000000"/>
                          </a:solidFill>
                          <a:effectLst/>
                          <a:latin typeface="+mn-lt"/>
                        </a:rPr>
                        <a:t>coloured</a:t>
                      </a:r>
                      <a:r>
                        <a:rPr lang="en-US" sz="1000" b="0" i="0" u="none" strike="noStrike" dirty="0" smtClean="0">
                          <a:solidFill>
                            <a:srgbClr val="000000"/>
                          </a:solidFill>
                          <a:effectLst/>
                          <a:latin typeface="+mn-lt"/>
                        </a:rPr>
                        <a:t> surface and have a cycle symbol in the </a:t>
                      </a:r>
                      <a:r>
                        <a:rPr lang="en-US" sz="1000" b="0" i="0" u="none" strike="noStrike" dirty="0" err="1" smtClean="0">
                          <a:solidFill>
                            <a:srgbClr val="000000"/>
                          </a:solidFill>
                          <a:effectLst/>
                          <a:latin typeface="+mn-lt"/>
                        </a:rPr>
                        <a:t>centre</a:t>
                      </a:r>
                      <a:r>
                        <a:rPr lang="en-US" sz="1000" b="0" i="0" u="none" strike="noStrike" dirty="0" smtClean="0">
                          <a:solidFill>
                            <a:srgbClr val="000000"/>
                          </a:solidFill>
                          <a:effectLst/>
                          <a:latin typeface="+mn-lt"/>
                        </a:rPr>
                        <a:t>.</a:t>
                      </a: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20000"/>
                        <a:lumOff val="80000"/>
                      </a:schemeClr>
                    </a:solidFill>
                  </a:tcPr>
                </a:tc>
              </a:tr>
              <a:tr h="423333">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Label</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1000" b="0" i="0" u="none" strike="noStrike" dirty="0">
                          <a:effectLst/>
                          <a:latin typeface="Calibri"/>
                        </a:rPr>
                        <a:t>ASL_FDR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effectLst/>
                          <a:latin typeface="Calibri"/>
                        </a:rPr>
                        <a:t>Feeder Lane</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a:effectLst/>
                          <a:latin typeface="Calibri"/>
                        </a:rPr>
                        <a:t>True = Feeder lane present</a:t>
                      </a:r>
                      <a:br>
                        <a:rPr lang="en-US" sz="1000" b="0" i="0" u="none" strike="noStrike" dirty="0">
                          <a:effectLst/>
                          <a:latin typeface="Calibri"/>
                        </a:rPr>
                      </a:br>
                      <a:r>
                        <a:rPr lang="en-US" sz="1000" b="0" i="0" u="none" strike="noStrike" dirty="0">
                          <a:effectLst/>
                          <a:latin typeface="Calibri"/>
                        </a:rPr>
                        <a:t>False = No feeder lane present (may be gate)</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1000" b="0" i="0" u="none" strike="noStrike">
                          <a:effectLst/>
                          <a:latin typeface="Calibri"/>
                        </a:rPr>
                        <a:t>ASL_FDRLFT</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effectLst/>
                          <a:latin typeface="Calibri"/>
                        </a:rPr>
                        <a:t>Feeder Lane on Left</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a:effectLst/>
                          <a:latin typeface="Calibri"/>
                        </a:rPr>
                        <a:t>True = Feeder lane is aligned left next to </a:t>
                      </a:r>
                      <a:r>
                        <a:rPr lang="en-US" sz="1000" b="0" i="0" u="none" strike="noStrike" dirty="0" err="1">
                          <a:effectLst/>
                          <a:latin typeface="Calibri"/>
                        </a:rPr>
                        <a:t>kerb</a:t>
                      </a:r>
                      <a:r>
                        <a:rPr lang="en-US" sz="1000" b="0" i="0" u="none" strike="noStrike" dirty="0">
                          <a:effectLst/>
                          <a:latin typeface="Calibri"/>
                        </a:rPr>
                        <a:t/>
                      </a:r>
                      <a:br>
                        <a:rPr lang="en-US" sz="1000" b="0" i="0" u="none" strike="noStrike" dirty="0">
                          <a:effectLst/>
                          <a:latin typeface="Calibri"/>
                        </a:rPr>
                      </a:br>
                      <a:r>
                        <a:rPr lang="en-US" sz="1000" b="0" i="0" u="none" strike="noStrike" dirty="0">
                          <a:effectLst/>
                          <a:latin typeface="Calibri"/>
                        </a:rPr>
                        <a:t>False = Feeder lane is not aligned left next to </a:t>
                      </a:r>
                      <a:r>
                        <a:rPr lang="en-US" sz="1000" b="0" i="0" u="none" strike="noStrike" dirty="0" err="1">
                          <a:effectLst/>
                          <a:latin typeface="Calibri"/>
                        </a:rPr>
                        <a:t>kerb</a:t>
                      </a:r>
                      <a:endParaRPr lang="en-US" sz="1000" b="0"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1000" b="0" i="0" u="none" strike="noStrike">
                          <a:effectLst/>
                          <a:latin typeface="Calibri"/>
                        </a:rPr>
                        <a:t>ASL_FDCENT</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effectLst/>
                          <a:latin typeface="Calibri"/>
                        </a:rPr>
                        <a:t>Feeder Lane in Centre</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a:effectLst/>
                          <a:latin typeface="Calibri"/>
                        </a:rPr>
                        <a:t>True = Feeder lane is in the </a:t>
                      </a:r>
                      <a:r>
                        <a:rPr lang="en-US" sz="1000" b="0" i="0" u="none" strike="noStrike" dirty="0" err="1">
                          <a:effectLst/>
                          <a:latin typeface="Calibri"/>
                        </a:rPr>
                        <a:t>centre</a:t>
                      </a:r>
                      <a:r>
                        <a:rPr lang="en-US" sz="1000" b="0" i="0" u="none" strike="noStrike" dirty="0">
                          <a:effectLst/>
                          <a:latin typeface="Calibri"/>
                        </a:rPr>
                        <a:t> of the Advanced Stop Line</a:t>
                      </a:r>
                      <a:br>
                        <a:rPr lang="en-US" sz="1000" b="0" i="0" u="none" strike="noStrike" dirty="0">
                          <a:effectLst/>
                          <a:latin typeface="Calibri"/>
                        </a:rPr>
                      </a:br>
                      <a:r>
                        <a:rPr lang="en-US" sz="1000" b="0" i="0" u="none" strike="noStrike" dirty="0">
                          <a:effectLst/>
                          <a:latin typeface="Calibri"/>
                        </a:rPr>
                        <a:t>False = Feeder lane is not in the </a:t>
                      </a:r>
                      <a:r>
                        <a:rPr lang="en-US" sz="1000" b="0" i="0" u="none" strike="noStrike" dirty="0" err="1">
                          <a:effectLst/>
                          <a:latin typeface="Calibri"/>
                        </a:rPr>
                        <a:t>centre</a:t>
                      </a:r>
                      <a:r>
                        <a:rPr lang="en-US" sz="1000" b="0" i="0" u="none" strike="noStrike" dirty="0">
                          <a:effectLst/>
                          <a:latin typeface="Calibri"/>
                        </a:rPr>
                        <a:t> of the Advanced Stop Line</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1000" b="0" i="0" u="none" strike="noStrike">
                          <a:effectLst/>
                          <a:latin typeface="Calibri"/>
                        </a:rPr>
                        <a:t>ASL_FDRIGH</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effectLst/>
                          <a:latin typeface="Calibri"/>
                        </a:rPr>
                        <a:t>Feeder Lane on Right</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a:effectLst/>
                          <a:latin typeface="Calibri"/>
                        </a:rPr>
                        <a:t>True = Feeder lane is aligned to far side of lane</a:t>
                      </a:r>
                      <a:br>
                        <a:rPr lang="en-US" sz="1000" b="0" i="0" u="none" strike="noStrike" dirty="0">
                          <a:effectLst/>
                          <a:latin typeface="Calibri"/>
                        </a:rPr>
                      </a:br>
                      <a:r>
                        <a:rPr lang="en-US" sz="1000" b="0" i="0" u="none" strike="noStrike" dirty="0">
                          <a:effectLst/>
                          <a:latin typeface="Calibri"/>
                        </a:rPr>
                        <a:t>False = Feeder lane is not aligned to far side of lane</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1000" b="0" i="0" u="none" strike="noStrike">
                          <a:effectLst/>
                          <a:latin typeface="Calibri"/>
                        </a:rPr>
                        <a:t>ASL_SHARED</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effectLst/>
                          <a:latin typeface="Calibri"/>
                        </a:rPr>
                        <a:t>Shared Nearside Lane</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a:effectLst/>
                          <a:latin typeface="Calibri"/>
                        </a:rPr>
                        <a:t>True = Shared nearside lane</a:t>
                      </a:r>
                      <a:br>
                        <a:rPr lang="en-US" sz="1000" b="0" i="0" u="none" strike="noStrike" dirty="0">
                          <a:effectLst/>
                          <a:latin typeface="Calibri"/>
                        </a:rPr>
                      </a:br>
                      <a:r>
                        <a:rPr lang="en-US" sz="1000" b="0" i="0" u="none" strike="noStrike" dirty="0">
                          <a:effectLst/>
                          <a:latin typeface="Calibri"/>
                        </a:rPr>
                        <a:t>False = Not a shared nearside lane</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1000" b="0" i="0" u="none" strike="noStrike">
                          <a:solidFill>
                            <a:srgbClr val="000000"/>
                          </a:solidFill>
                          <a:effectLst/>
                          <a:latin typeface="Calibri"/>
                        </a:rPr>
                        <a:t>ASL_COLOUR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err="1">
                          <a:effectLst/>
                          <a:latin typeface="Calibri"/>
                        </a:rPr>
                        <a:t>Colour</a:t>
                      </a:r>
                      <a:endParaRPr lang="en-US" sz="1000" b="0"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err="1">
                          <a:effectLst/>
                          <a:latin typeface="Calibri"/>
                        </a:rPr>
                        <a:t>Colour</a:t>
                      </a:r>
                      <a:r>
                        <a:rPr lang="en-US" sz="1000" b="0" i="0" u="none" strike="noStrike" dirty="0">
                          <a:effectLst/>
                          <a:latin typeface="Calibri"/>
                        </a:rPr>
                        <a:t> of advanced stop line - Limited to only the following entries: None, Green, Red, Blue, Buff/Yellow, Other</a:t>
                      </a: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952923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364423093"/>
              </p:ext>
            </p:extLst>
          </p:nvPr>
        </p:nvGraphicFramePr>
        <p:xfrm>
          <a:off x="457200" y="416055"/>
          <a:ext cx="5452533" cy="2966802"/>
        </p:xfrm>
        <a:graphic>
          <a:graphicData uri="http://schemas.openxmlformats.org/drawingml/2006/table">
            <a:tbl>
              <a:tblPr/>
              <a:tblGrid>
                <a:gridCol w="795867"/>
                <a:gridCol w="1236133"/>
                <a:gridCol w="3420533"/>
              </a:tblGrid>
              <a:tr h="853945">
                <a:tc gridSpan="2">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Crossings</a:t>
                      </a:r>
                    </a:p>
                  </a:txBody>
                  <a:tcPr marL="216000" marR="8916" marT="8916" marB="0" anchor="ctr">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20000"/>
                        <a:lumOff val="80000"/>
                      </a:schemeClr>
                    </a:solidFill>
                  </a:tcPr>
                </a:tc>
              </a:tr>
              <a:tr h="414867">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Label</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CRS_SIGNAL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Signal-Controlled Crossing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Controlled</a:t>
                      </a:r>
                      <a:br>
                        <a:rPr lang="en-US" sz="975" b="0" i="0" u="none" strike="noStrike" dirty="0">
                          <a:effectLst/>
                          <a:latin typeface="Calibri"/>
                        </a:rPr>
                      </a:br>
                      <a:r>
                        <a:rPr lang="en-US" sz="975" b="0" i="0" u="none" strike="noStrike" dirty="0">
                          <a:effectLst/>
                          <a:latin typeface="Calibri"/>
                        </a:rPr>
                        <a:t>False = Uncontrolled (e.g. zebra)</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CRS_SEGREG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Segregated </a:t>
                      </a:r>
                      <a:r>
                        <a:rPr lang="en-US" sz="975" b="0" i="0" u="none" strike="noStrike" dirty="0" smtClean="0">
                          <a:effectLst/>
                          <a:latin typeface="Calibri"/>
                        </a:rPr>
                        <a:t>cycles </a:t>
                      </a:r>
                      <a:r>
                        <a:rPr lang="en-US" sz="975" b="0" i="0" u="none" strike="noStrike" dirty="0">
                          <a:effectLst/>
                          <a:latin typeface="Calibri"/>
                        </a:rPr>
                        <a:t>and Pedestrians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Cyclists segregated</a:t>
                      </a:r>
                      <a:br>
                        <a:rPr lang="en-US" sz="975" b="0" i="0" u="none" strike="noStrike" dirty="0">
                          <a:effectLst/>
                          <a:latin typeface="Calibri"/>
                        </a:rPr>
                      </a:br>
                      <a:r>
                        <a:rPr lang="en-US" sz="975" b="0" i="0" u="none" strike="noStrike" dirty="0">
                          <a:effectLst/>
                          <a:latin typeface="Calibri"/>
                        </a:rPr>
                        <a:t>False = Shared with other users (e.g. pedestrians or horses)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CRS_CYGAP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Cycle Gap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Crossing includes gap in island or </a:t>
                      </a:r>
                      <a:r>
                        <a:rPr lang="en-US" sz="975" b="0" i="0" u="none" strike="noStrike" dirty="0" err="1">
                          <a:effectLst/>
                          <a:latin typeface="Calibri"/>
                        </a:rPr>
                        <a:t>kerb</a:t>
                      </a:r>
                      <a:r>
                        <a:rPr lang="en-US" sz="975" b="0" i="0" u="none" strike="noStrike" dirty="0">
                          <a:effectLst/>
                          <a:latin typeface="Calibri"/>
                        </a:rPr>
                        <a:t> allowing cyclists only (NOT a refuge)</a:t>
                      </a:r>
                      <a:br>
                        <a:rPr lang="en-US" sz="975" b="0" i="0" u="none" strike="noStrike" dirty="0">
                          <a:effectLst/>
                          <a:latin typeface="Calibri"/>
                        </a:rPr>
                      </a:br>
                      <a:r>
                        <a:rPr lang="en-US" sz="975" b="0" i="0" u="none" strike="noStrike" dirty="0">
                          <a:effectLst/>
                          <a:latin typeface="Calibri"/>
                        </a:rPr>
                        <a:t>False = Crossing does not include gap in island or </a:t>
                      </a:r>
                      <a:r>
                        <a:rPr lang="en-US" sz="975" b="0" i="0" u="none" strike="noStrike" dirty="0" err="1">
                          <a:effectLst/>
                          <a:latin typeface="Calibri"/>
                        </a:rPr>
                        <a:t>kerb</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CRS_PEDEST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Pedestrian-Only Crossing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Cyclists must dismount to use</a:t>
                      </a:r>
                      <a:br>
                        <a:rPr lang="en-US" sz="975" b="0" i="0" u="none" strike="noStrike" dirty="0">
                          <a:effectLst/>
                          <a:latin typeface="Calibri"/>
                        </a:rPr>
                      </a:br>
                      <a:r>
                        <a:rPr lang="en-US" sz="975" b="0" i="0" u="none" strike="noStrike" dirty="0">
                          <a:effectLst/>
                          <a:latin typeface="Calibri"/>
                        </a:rPr>
                        <a:t>False = Not a pedestrian-only crossing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CRS_LEVEL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Level Crossing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Crossing or rail/tram tracks on cycle lane/track</a:t>
                      </a:r>
                      <a:br>
                        <a:rPr lang="en-US" sz="975" b="0" i="0" u="none" strike="noStrike" dirty="0">
                          <a:effectLst/>
                          <a:latin typeface="Calibri"/>
                        </a:rPr>
                      </a:br>
                      <a:r>
                        <a:rPr lang="en-US" sz="975" b="0" i="0" u="none" strike="noStrike" dirty="0">
                          <a:effectLst/>
                          <a:latin typeface="Calibri"/>
                        </a:rPr>
                        <a:t>False = Not a level crossing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530205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725358186"/>
              </p:ext>
            </p:extLst>
          </p:nvPr>
        </p:nvGraphicFramePr>
        <p:xfrm>
          <a:off x="457200" y="162054"/>
          <a:ext cx="5452533" cy="6244532"/>
        </p:xfrm>
        <a:graphic>
          <a:graphicData uri="http://schemas.openxmlformats.org/drawingml/2006/table">
            <a:tbl>
              <a:tblPr/>
              <a:tblGrid>
                <a:gridCol w="795867"/>
                <a:gridCol w="1236133"/>
                <a:gridCol w="3420533"/>
              </a:tblGrid>
              <a:tr h="523746">
                <a:tc gridSpan="2">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Cycle Lanes</a:t>
                      </a:r>
                      <a:r>
                        <a:rPr lang="en-US" sz="1600" b="1" i="0" u="none" strike="noStrike" baseline="0" dirty="0" smtClean="0">
                          <a:solidFill>
                            <a:srgbClr val="000000"/>
                          </a:solidFill>
                          <a:effectLst/>
                          <a:latin typeface="+mn-lt"/>
                        </a:rPr>
                        <a:t> and </a:t>
                      </a:r>
                      <a:r>
                        <a:rPr lang="en-US" sz="1600" b="1" i="0" u="none" strike="noStrike" dirty="0" smtClean="0">
                          <a:solidFill>
                            <a:srgbClr val="000000"/>
                          </a:solidFill>
                          <a:effectLst/>
                          <a:latin typeface="+mn-lt"/>
                        </a:rPr>
                        <a:t>Tracks</a:t>
                      </a:r>
                    </a:p>
                  </a:txBody>
                  <a:tcPr marL="36000" marR="8916" marT="8916" marB="0" anchor="ctr">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6D9F1"/>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6D9F1"/>
                    </a:solidFill>
                  </a:tcPr>
                </a:tc>
              </a:tr>
              <a:tr h="231820">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Label</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CLT_CARR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On-Carriageway </a:t>
                      </a:r>
                      <a:r>
                        <a:rPr lang="en-US" sz="975" b="0" i="0" u="none" strike="noStrike" dirty="0" smtClean="0">
                          <a:effectLst/>
                          <a:latin typeface="Calibri"/>
                        </a:rPr>
                        <a:t> </a:t>
                      </a:r>
                      <a:r>
                        <a:rPr lang="en-US" sz="975" b="0" i="0" u="none" strike="noStrike" dirty="0">
                          <a:effectLst/>
                          <a:latin typeface="Calibri"/>
                        </a:rPr>
                        <a:t>or Off-</a:t>
                      </a:r>
                      <a:r>
                        <a:rPr lang="en-US" sz="975" b="0" i="0" u="none" strike="noStrike" dirty="0" smtClean="0">
                          <a:effectLst/>
                          <a:latin typeface="Calibri"/>
                        </a:rPr>
                        <a:t>Carriageway</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On-carriageway</a:t>
                      </a:r>
                      <a:br>
                        <a:rPr lang="en-US" sz="975" b="0" i="0" u="none" strike="noStrike" dirty="0">
                          <a:effectLst/>
                          <a:latin typeface="Calibri"/>
                        </a:rPr>
                      </a:br>
                      <a:r>
                        <a:rPr lang="en-US" sz="975" b="0" i="0" u="none" strike="noStrike" dirty="0">
                          <a:effectLst/>
                          <a:latin typeface="Calibri"/>
                        </a:rPr>
                        <a:t>False = Off-carriageway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CLT_SEGREG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Segregated Lane/Track</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Fully segregated lane (i.e. On carriageway) / track (i.e. Off carriageway)</a:t>
                      </a:r>
                      <a:br>
                        <a:rPr lang="en-US" sz="975" b="0" i="0" u="none" strike="noStrike" dirty="0">
                          <a:effectLst/>
                          <a:latin typeface="Calibri"/>
                        </a:rPr>
                      </a:br>
                      <a:r>
                        <a:rPr lang="en-US" sz="975" b="0" i="0" u="none" strike="noStrike" dirty="0">
                          <a:effectLst/>
                          <a:latin typeface="Calibri"/>
                        </a:rPr>
                        <a:t>False = Not fully segregated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CLT_STEPP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Stepped Lane/Track</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Stepped lane/track</a:t>
                      </a:r>
                      <a:br>
                        <a:rPr lang="en-US" sz="975" b="0" i="0" u="none" strike="noStrike" dirty="0">
                          <a:effectLst/>
                          <a:latin typeface="Calibri"/>
                        </a:rPr>
                      </a:br>
                      <a:r>
                        <a:rPr lang="en-US" sz="975" b="0" i="0" u="none" strike="noStrike" dirty="0">
                          <a:effectLst/>
                          <a:latin typeface="Calibri"/>
                        </a:rPr>
                        <a:t>False = Not a stepped lane/track</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CLT_PARSEG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Partially Segregated Lane/Track</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Partially or light segregated lane/track</a:t>
                      </a:r>
                      <a:br>
                        <a:rPr lang="en-US" sz="975" b="0" i="0" u="none" strike="noStrike" dirty="0">
                          <a:effectLst/>
                          <a:latin typeface="Calibri"/>
                        </a:rPr>
                      </a:br>
                      <a:r>
                        <a:rPr lang="en-US" sz="975" b="0" i="0" u="none" strike="noStrike" dirty="0">
                          <a:effectLst/>
                          <a:latin typeface="Calibri"/>
                        </a:rPr>
                        <a:t>False = Not a partially or light segregated lane/track</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CLT_SHARED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Shared Lane or Footway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Shared lane (eg bus lane)</a:t>
                      </a:r>
                      <a:br>
                        <a:rPr lang="en-US" sz="975" b="0" i="0" u="none" strike="noStrike">
                          <a:effectLst/>
                          <a:latin typeface="Calibri"/>
                        </a:rPr>
                      </a:br>
                      <a:r>
                        <a:rPr lang="en-US" sz="975" b="0" i="0" u="none" strike="noStrike">
                          <a:effectLst/>
                          <a:latin typeface="Calibri"/>
                        </a:rPr>
                        <a:t>False = Shared footway or track </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CLT_MANDAT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Mandatory Cycle Lane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Mandatory lane</a:t>
                      </a:r>
                      <a:br>
                        <a:rPr lang="en-US" sz="975" b="0" i="0" u="none" strike="noStrike" dirty="0">
                          <a:effectLst/>
                          <a:latin typeface="Calibri"/>
                        </a:rPr>
                      </a:br>
                      <a:r>
                        <a:rPr lang="en-US" sz="975" b="0" i="0" u="none" strike="noStrike" dirty="0">
                          <a:effectLst/>
                          <a:latin typeface="Calibri"/>
                        </a:rPr>
                        <a:t>False = Not a mandatory lane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CLT_ADVIS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Advisory Cycle Lane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Advisory lane</a:t>
                      </a:r>
                      <a:br>
                        <a:rPr lang="en-US" sz="975" b="0" i="0" u="none" strike="noStrike" dirty="0">
                          <a:effectLst/>
                          <a:latin typeface="Calibri"/>
                        </a:rPr>
                      </a:br>
                      <a:r>
                        <a:rPr lang="en-US" sz="975" b="0" i="0" u="none" strike="noStrike" dirty="0">
                          <a:effectLst/>
                          <a:latin typeface="Calibri"/>
                        </a:rPr>
                        <a:t>False = Not an advisory lane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CLT_PRIORI</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Cycle Lane/Track Priority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Cycles have priority, other traffic has to give way</a:t>
                      </a:r>
                      <a:br>
                        <a:rPr lang="en-US" sz="975" b="0" i="0" u="none" strike="noStrike" dirty="0">
                          <a:effectLst/>
                          <a:latin typeface="Calibri"/>
                        </a:rPr>
                      </a:br>
                      <a:r>
                        <a:rPr lang="en-US" sz="975" b="0" i="0" u="none" strike="noStrike" dirty="0">
                          <a:effectLst/>
                          <a:latin typeface="Calibri"/>
                        </a:rPr>
                        <a:t>False = Cycles do not have priority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CLT_CONTRA</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Contraflow Lane/Track</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Contraflow lane/track (NOT if bi-directional)</a:t>
                      </a:r>
                      <a:br>
                        <a:rPr lang="en-US" sz="975" b="0" i="0" u="none" strike="noStrike" dirty="0">
                          <a:effectLst/>
                          <a:latin typeface="Calibri"/>
                        </a:rPr>
                      </a:br>
                      <a:r>
                        <a:rPr lang="en-US" sz="975" b="0" i="0" u="none" strike="noStrike" dirty="0">
                          <a:effectLst/>
                          <a:latin typeface="Calibri"/>
                        </a:rPr>
                        <a:t>False = With flow</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CLT_BIDIRE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Bi-directional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Two way flow on lane/track/path</a:t>
                      </a:r>
                      <a:br>
                        <a:rPr lang="en-US" sz="975" b="0" i="0" u="none" strike="noStrike" dirty="0">
                          <a:effectLst/>
                          <a:latin typeface="Calibri"/>
                        </a:rPr>
                      </a:br>
                      <a:r>
                        <a:rPr lang="en-US" sz="975" b="0" i="0" u="none" strike="noStrike" dirty="0">
                          <a:effectLst/>
                          <a:latin typeface="Calibri"/>
                        </a:rPr>
                        <a:t>False = Single direction lane/track/path</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CLT_CBYPAS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Cycle Bypass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Bypass allowing turn without stopping at traffic signals</a:t>
                      </a:r>
                      <a:br>
                        <a:rPr lang="en-US" sz="975" b="0" i="0" u="none" strike="noStrike" dirty="0">
                          <a:effectLst/>
                          <a:latin typeface="Calibri"/>
                        </a:rPr>
                      </a:br>
                      <a:r>
                        <a:rPr lang="en-US" sz="975" b="0" i="0" u="none" strike="noStrike" dirty="0">
                          <a:effectLst/>
                          <a:latin typeface="Calibri"/>
                        </a:rPr>
                        <a:t>False = Not a cycle bypass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CLT_BBYPAS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Continuous Cycle Facilities at Bus Stop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Cycle track carries on through the bus stop area </a:t>
                      </a:r>
                      <a:br>
                        <a:rPr lang="en-US" sz="975" b="0" i="0" u="none" strike="noStrike" dirty="0">
                          <a:effectLst/>
                          <a:latin typeface="Calibri"/>
                        </a:rPr>
                      </a:br>
                      <a:r>
                        <a:rPr lang="en-US" sz="975" b="0" i="0" u="none" strike="noStrike" dirty="0">
                          <a:effectLst/>
                          <a:latin typeface="Calibri"/>
                        </a:rPr>
                        <a:t>False = Not a </a:t>
                      </a:r>
                      <a:r>
                        <a:rPr lang="en-US" sz="975" b="0" i="0" u="none" strike="noStrike" dirty="0" smtClean="0">
                          <a:effectLst/>
                          <a:latin typeface="Calibri"/>
                        </a:rPr>
                        <a:t>continuous </a:t>
                      </a:r>
                      <a:r>
                        <a:rPr lang="en-US" sz="975" b="0" i="0" u="none" strike="noStrike" dirty="0">
                          <a:effectLst/>
                          <a:latin typeface="Calibri"/>
                        </a:rPr>
                        <a:t>cycle facility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CLT_PARKR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Park Route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Road/lane/track through park</a:t>
                      </a:r>
                      <a:br>
                        <a:rPr lang="en-US" sz="975" b="0" i="0" u="none" strike="noStrike" dirty="0">
                          <a:effectLst/>
                          <a:latin typeface="Calibri"/>
                        </a:rPr>
                      </a:br>
                      <a:r>
                        <a:rPr lang="en-US" sz="975" b="0" i="0" u="none" strike="noStrike" dirty="0">
                          <a:effectLst/>
                          <a:latin typeface="Calibri"/>
                        </a:rPr>
                        <a:t>False = Not a park route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CLT_WATERR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Waterside Route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Route beside river, canal or other watercourse</a:t>
                      </a:r>
                      <a:br>
                        <a:rPr lang="en-US" sz="975" b="0" i="0" u="none" strike="noStrike" dirty="0">
                          <a:effectLst/>
                          <a:latin typeface="Calibri"/>
                        </a:rPr>
                      </a:br>
                      <a:r>
                        <a:rPr lang="en-US" sz="975" b="0" i="0" u="none" strike="noStrike" dirty="0">
                          <a:effectLst/>
                          <a:latin typeface="Calibri"/>
                        </a:rPr>
                        <a:t>False = Not a waterside route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CLT_PTIME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Part-time (if true) or Full-time (if false)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Part-time</a:t>
                      </a:r>
                      <a:br>
                        <a:rPr lang="en-US" sz="975" b="0" i="0" u="none" strike="noStrike" dirty="0">
                          <a:effectLst/>
                          <a:latin typeface="Calibri"/>
                        </a:rPr>
                      </a:br>
                      <a:r>
                        <a:rPr lang="en-US" sz="975" b="0" i="0" u="none" strike="noStrike" dirty="0">
                          <a:effectLst/>
                          <a:latin typeface="Calibri"/>
                        </a:rPr>
                        <a:t>False = Full-time </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CLT_ACCESS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Access Times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Times route is accessible (either exact times or description)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1000" b="0" i="0" u="none" strike="noStrike" dirty="0">
                          <a:solidFill>
                            <a:srgbClr val="000000"/>
                          </a:solidFill>
                          <a:effectLst/>
                          <a:latin typeface="Calibri"/>
                        </a:rPr>
                        <a:t>CLT_COLOUR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err="1">
                          <a:effectLst/>
                          <a:latin typeface="Calibri"/>
                        </a:rPr>
                        <a:t>Colour</a:t>
                      </a:r>
                      <a:endParaRPr lang="en-US" sz="1000"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err="1">
                          <a:effectLst/>
                          <a:latin typeface="Calibri"/>
                        </a:rPr>
                        <a:t>Colour</a:t>
                      </a:r>
                      <a:r>
                        <a:rPr lang="en-US" sz="1000" b="0" i="0" u="none" strike="noStrike" dirty="0">
                          <a:effectLst/>
                          <a:latin typeface="Calibri"/>
                        </a:rPr>
                        <a:t> of lane/track - Limited to only the following entries: None, Green, Red, Blue, Buff/Yellow, Other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151299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853056936"/>
              </p:ext>
            </p:extLst>
          </p:nvPr>
        </p:nvGraphicFramePr>
        <p:xfrm>
          <a:off x="457200" y="416055"/>
          <a:ext cx="5452533" cy="2685735"/>
        </p:xfrm>
        <a:graphic>
          <a:graphicData uri="http://schemas.openxmlformats.org/drawingml/2006/table">
            <a:tbl>
              <a:tblPr/>
              <a:tblGrid>
                <a:gridCol w="795867"/>
                <a:gridCol w="1236133"/>
                <a:gridCol w="3420533"/>
              </a:tblGrid>
              <a:tr h="464479">
                <a:tc gridSpan="2">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Restricted route</a:t>
                      </a:r>
                    </a:p>
                  </a:txBody>
                  <a:tcPr marL="216000" marR="8916" marT="8916" marB="0" anchor="ctr">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6D9F1"/>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6D9F1"/>
                    </a:solidFill>
                  </a:tcPr>
                </a:tc>
              </a:tr>
              <a:tr h="231820">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Label</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RES_PEDEST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Pedestrian-Only Route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Pedestrian-only route linking cycle routes</a:t>
                      </a:r>
                      <a:br>
                        <a:rPr lang="en-US" sz="975" b="0" i="0" u="none" strike="noStrike">
                          <a:effectLst/>
                          <a:latin typeface="Calibri"/>
                        </a:rPr>
                      </a:br>
                      <a:r>
                        <a:rPr lang="en-US" sz="975" b="0" i="0" u="none" strike="noStrike">
                          <a:effectLst/>
                          <a:latin typeface="Calibri"/>
                        </a:rPr>
                        <a:t>False = Not a pedestrian-only route </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RES_BRIDGE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Pedestrian Bridge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Route includes a pedestrian bridge</a:t>
                      </a:r>
                      <a:br>
                        <a:rPr lang="en-US" sz="975" b="0" i="0" u="none" strike="noStrike">
                          <a:effectLst/>
                          <a:latin typeface="Calibri"/>
                        </a:rPr>
                      </a:br>
                      <a:r>
                        <a:rPr lang="en-US" sz="975" b="0" i="0" u="none" strike="noStrike">
                          <a:effectLst/>
                          <a:latin typeface="Calibri"/>
                        </a:rPr>
                        <a:t>False = Route does not include a pedestrian bridge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RES_TUNNEL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Pedestrian Tunnel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Route includes a pedestrian tunnel/subway</a:t>
                      </a:r>
                      <a:br>
                        <a:rPr lang="en-US" sz="975" b="0" i="0" u="none" strike="noStrike">
                          <a:effectLst/>
                          <a:latin typeface="Calibri"/>
                        </a:rPr>
                      </a:br>
                      <a:r>
                        <a:rPr lang="en-US" sz="975" b="0" i="0" u="none" strike="noStrike">
                          <a:effectLst/>
                          <a:latin typeface="Calibri"/>
                        </a:rPr>
                        <a:t>False = Route does not include a pedestrian tunnel/subway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RES_STEPS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Steps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Route includes steps to/from a particular cycle route which form part of a linear link route</a:t>
                      </a:r>
                      <a:br>
                        <a:rPr lang="en-US" sz="975" b="0" i="0" u="none" strike="noStrike">
                          <a:effectLst/>
                          <a:latin typeface="Calibri"/>
                        </a:rPr>
                      </a:br>
                      <a:r>
                        <a:rPr lang="en-US" sz="975" b="0" i="0" u="none" strike="noStrike">
                          <a:effectLst/>
                          <a:latin typeface="Calibri"/>
                        </a:rPr>
                        <a:t>False = No steps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RES_LIFT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Lift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Route includes lift to/from a particular cycle route which forms part of a linear link route</a:t>
                      </a:r>
                      <a:br>
                        <a:rPr lang="en-US" sz="975" b="0" i="0" u="none" strike="noStrike" dirty="0">
                          <a:effectLst/>
                          <a:latin typeface="Calibri"/>
                        </a:rPr>
                      </a:br>
                      <a:r>
                        <a:rPr lang="en-US" sz="975" b="0" i="0" u="none" strike="noStrike" dirty="0">
                          <a:effectLst/>
                          <a:latin typeface="Calibri"/>
                        </a:rPr>
                        <a:t>False = No lift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60134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95690187"/>
              </p:ext>
            </p:extLst>
          </p:nvPr>
        </p:nvGraphicFramePr>
        <p:xfrm>
          <a:off x="457200" y="162054"/>
          <a:ext cx="5452533" cy="6010146"/>
        </p:xfrm>
        <a:graphic>
          <a:graphicData uri="http://schemas.openxmlformats.org/drawingml/2006/table">
            <a:tbl>
              <a:tblPr/>
              <a:tblGrid>
                <a:gridCol w="795867"/>
                <a:gridCol w="1236133"/>
                <a:gridCol w="3420533"/>
              </a:tblGrid>
              <a:tr h="464479">
                <a:tc gridSpan="2">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Cycle Parking</a:t>
                      </a:r>
                    </a:p>
                  </a:txBody>
                  <a:tcPr marL="216000" marR="8916" marT="8916" marB="0" anchor="ctr">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r>
              <a:tr h="231820">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Label</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PRK_CARR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Carriageway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On carriageway</a:t>
                      </a:r>
                      <a:br>
                        <a:rPr lang="en-US" sz="975" b="0" i="0" u="none" strike="noStrike">
                          <a:effectLst/>
                          <a:latin typeface="Calibri"/>
                        </a:rPr>
                      </a:br>
                      <a:r>
                        <a:rPr lang="en-US" sz="975" b="0" i="0" u="none" strike="noStrike">
                          <a:effectLst/>
                          <a:latin typeface="Calibri"/>
                        </a:rPr>
                        <a:t>False = Off carriageway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PRK_COVER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Covered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Covered or sheltered (including partial shelter)</a:t>
                      </a:r>
                      <a:br>
                        <a:rPr lang="en-US" sz="975" b="0" i="0" u="none" strike="noStrike">
                          <a:effectLst/>
                          <a:latin typeface="Calibri"/>
                        </a:rPr>
                      </a:br>
                      <a:r>
                        <a:rPr lang="en-US" sz="975" b="0" i="0" u="none" strike="noStrike">
                          <a:effectLst/>
                          <a:latin typeface="Calibri"/>
                        </a:rPr>
                        <a:t>False = No cover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PRK_SECURE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Secure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Locked compound with shared or combination lock provided by operator</a:t>
                      </a:r>
                      <a:br>
                        <a:rPr lang="en-US" sz="975" b="0" i="0" u="none" strike="noStrike">
                          <a:effectLst/>
                          <a:latin typeface="Calibri"/>
                        </a:rPr>
                      </a:br>
                      <a:r>
                        <a:rPr lang="en-US" sz="975" b="0" i="0" u="none" strike="noStrike">
                          <a:effectLst/>
                          <a:latin typeface="Calibri"/>
                        </a:rPr>
                        <a:t>False = Not a locked compound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PRK_LOCKER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Locker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Locker using own or integral lock</a:t>
                      </a:r>
                      <a:br>
                        <a:rPr lang="en-US" sz="975" b="0" i="0" u="none" strike="noStrike">
                          <a:effectLst/>
                          <a:latin typeface="Calibri"/>
                        </a:rPr>
                      </a:br>
                      <a:r>
                        <a:rPr lang="en-US" sz="975" b="0" i="0" u="none" strike="noStrike">
                          <a:effectLst/>
                          <a:latin typeface="Calibri"/>
                        </a:rPr>
                        <a:t>False = No locker present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PRK_SHEFF</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Sheffield Stand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Sheffield stand (including </a:t>
                      </a:r>
                      <a:r>
                        <a:rPr lang="en-US" sz="975" b="0" i="0" u="none" strike="noStrike" dirty="0" err="1">
                          <a:effectLst/>
                          <a:latin typeface="Calibri"/>
                        </a:rPr>
                        <a:t>TfL</a:t>
                      </a:r>
                      <a:r>
                        <a:rPr lang="en-US" sz="975" b="0" i="0" u="none" strike="noStrike" dirty="0">
                          <a:effectLst/>
                          <a:latin typeface="Calibri"/>
                        </a:rPr>
                        <a:t> type) or variant</a:t>
                      </a:r>
                      <a:br>
                        <a:rPr lang="en-US" sz="975" b="0" i="0" u="none" strike="noStrike" dirty="0">
                          <a:effectLst/>
                          <a:latin typeface="Calibri"/>
                        </a:rPr>
                      </a:br>
                      <a:r>
                        <a:rPr lang="en-US" sz="975" b="0" i="0" u="none" strike="noStrike" dirty="0">
                          <a:effectLst/>
                          <a:latin typeface="Calibri"/>
                        </a:rPr>
                        <a:t>False = Not a </a:t>
                      </a:r>
                      <a:r>
                        <a:rPr lang="en-US" sz="975" b="0" i="0" u="none" strike="noStrike" dirty="0" err="1">
                          <a:effectLst/>
                          <a:latin typeface="Calibri"/>
                        </a:rPr>
                        <a:t>sheffield</a:t>
                      </a:r>
                      <a:r>
                        <a:rPr lang="en-US" sz="975" b="0" i="0" u="none" strike="noStrike" dirty="0">
                          <a:effectLst/>
                          <a:latin typeface="Calibri"/>
                        </a:rPr>
                        <a:t> stand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PRK_MSTAND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"M" stand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"M" stand (variety of stand that resembles a letter M)</a:t>
                      </a:r>
                      <a:br>
                        <a:rPr lang="en-US" sz="975" b="0" i="0" u="none" strike="noStrike" dirty="0">
                          <a:effectLst/>
                          <a:latin typeface="Calibri"/>
                        </a:rPr>
                      </a:br>
                      <a:r>
                        <a:rPr lang="en-US" sz="975" b="0" i="0" u="none" strike="noStrike" dirty="0">
                          <a:effectLst/>
                          <a:latin typeface="Calibri"/>
                        </a:rPr>
                        <a:t>False = Not an "M" stand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PRK_PSTAND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 stand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P, flag or pennant stand (variety of stand that resembles a letter P)</a:t>
                      </a:r>
                      <a:br>
                        <a:rPr lang="en-US" sz="975" b="0" i="0" u="none" strike="noStrike" dirty="0">
                          <a:effectLst/>
                          <a:latin typeface="Calibri"/>
                        </a:rPr>
                      </a:br>
                      <a:r>
                        <a:rPr lang="en-US" sz="975" b="0" i="0" u="none" strike="noStrike" dirty="0">
                          <a:effectLst/>
                          <a:latin typeface="Calibri"/>
                        </a:rPr>
                        <a:t>False = Not a "P" stand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PRK_HOOP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Cyclehoop</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a:t>
                      </a:r>
                      <a:r>
                        <a:rPr lang="en-US" sz="975" b="0" i="0" u="none" strike="noStrike" dirty="0" err="1">
                          <a:effectLst/>
                          <a:latin typeface="Calibri"/>
                        </a:rPr>
                        <a:t>Cyclehoop</a:t>
                      </a:r>
                      <a:r>
                        <a:rPr lang="en-US" sz="975" b="0" i="0" u="none" strike="noStrike" dirty="0">
                          <a:effectLst/>
                          <a:latin typeface="Calibri"/>
                        </a:rPr>
                        <a:t/>
                      </a:r>
                      <a:br>
                        <a:rPr lang="en-US" sz="975" b="0" i="0" u="none" strike="noStrike" dirty="0">
                          <a:effectLst/>
                          <a:latin typeface="Calibri"/>
                        </a:rPr>
                      </a:br>
                      <a:r>
                        <a:rPr lang="en-US" sz="975" b="0" i="0" u="none" strike="noStrike" dirty="0">
                          <a:effectLst/>
                          <a:latin typeface="Calibri"/>
                        </a:rPr>
                        <a:t>False = Not a </a:t>
                      </a:r>
                      <a:r>
                        <a:rPr lang="en-US" sz="975" b="0" i="0" u="none" strike="noStrike" dirty="0" err="1">
                          <a:effectLst/>
                          <a:latin typeface="Calibri"/>
                        </a:rPr>
                        <a:t>cyclehoop</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PRK_POST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Post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Post</a:t>
                      </a:r>
                      <a:br>
                        <a:rPr lang="en-US" sz="975" b="0" i="0" u="none" strike="noStrike" dirty="0">
                          <a:effectLst/>
                          <a:latin typeface="Calibri"/>
                        </a:rPr>
                      </a:br>
                      <a:r>
                        <a:rPr lang="en-US" sz="975" b="0" i="0" u="none" strike="noStrike" dirty="0">
                          <a:effectLst/>
                          <a:latin typeface="Calibri"/>
                        </a:rPr>
                        <a:t>False = Not a post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PRK_BUTERF</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Butterfly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Butterfly/</a:t>
                      </a:r>
                      <a:r>
                        <a:rPr lang="en-US" sz="975" b="0" i="0" u="none" strike="noStrike" dirty="0" err="1">
                          <a:effectLst/>
                          <a:latin typeface="Calibri"/>
                        </a:rPr>
                        <a:t>wheelbender</a:t>
                      </a:r>
                      <a:r>
                        <a:rPr lang="en-US" sz="975" b="0" i="0" u="none" strike="noStrike" dirty="0">
                          <a:effectLst/>
                          <a:latin typeface="Calibri"/>
                        </a:rPr>
                        <a:t/>
                      </a:r>
                      <a:br>
                        <a:rPr lang="en-US" sz="975" b="0" i="0" u="none" strike="noStrike" dirty="0">
                          <a:effectLst/>
                          <a:latin typeface="Calibri"/>
                        </a:rPr>
                      </a:br>
                      <a:r>
                        <a:rPr lang="en-US" sz="975" b="0" i="0" u="none" strike="noStrike" dirty="0">
                          <a:effectLst/>
                          <a:latin typeface="Calibri"/>
                        </a:rPr>
                        <a:t>False = Not a butterfly/</a:t>
                      </a:r>
                      <a:r>
                        <a:rPr lang="en-US" sz="975" b="0" i="0" u="none" strike="noStrike" dirty="0" err="1">
                          <a:effectLst/>
                          <a:latin typeface="Calibri"/>
                        </a:rPr>
                        <a:t>wheelbender</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PRK_WHEEL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Wheel Rack</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Wheel rack or slot</a:t>
                      </a:r>
                      <a:br>
                        <a:rPr lang="en-US" sz="975" b="0" i="0" u="none" strike="noStrike">
                          <a:effectLst/>
                          <a:latin typeface="Calibri"/>
                        </a:rPr>
                      </a:br>
                      <a:r>
                        <a:rPr lang="en-US" sz="975" b="0" i="0" u="none" strike="noStrike">
                          <a:effectLst/>
                          <a:latin typeface="Calibri"/>
                        </a:rPr>
                        <a:t>False = Not a wheel rack or slot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PRK_HANGAR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Bike Hangar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Bike hangar</a:t>
                      </a:r>
                      <a:br>
                        <a:rPr lang="en-US" sz="975" b="0" i="0" u="none" strike="noStrike" dirty="0">
                          <a:effectLst/>
                          <a:latin typeface="Calibri"/>
                        </a:rPr>
                      </a:br>
                      <a:r>
                        <a:rPr lang="en-US" sz="975" b="0" i="0" u="none" strike="noStrike" dirty="0">
                          <a:effectLst/>
                          <a:latin typeface="Calibri"/>
                        </a:rPr>
                        <a:t>False = Not a bike hangar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PRK_TIER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Two Tier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Multi tiered cycle parking</a:t>
                      </a:r>
                      <a:br>
                        <a:rPr lang="en-US" sz="975" b="0" i="0" u="none" strike="noStrike">
                          <a:effectLst/>
                          <a:latin typeface="Calibri"/>
                        </a:rPr>
                      </a:br>
                      <a:r>
                        <a:rPr lang="en-US" sz="975" b="0" i="0" u="none" strike="noStrike">
                          <a:effectLst/>
                          <a:latin typeface="Calibri"/>
                        </a:rPr>
                        <a:t>False = Not a multi tiered cycle parking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PRK_OTHER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Other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Other or unknown type of cycle parking</a:t>
                      </a:r>
                      <a:br>
                        <a:rPr lang="en-US" sz="975" b="0" i="0" u="none" strike="noStrike" dirty="0">
                          <a:effectLst/>
                          <a:latin typeface="Calibri"/>
                        </a:rPr>
                      </a:br>
                      <a:r>
                        <a:rPr lang="en-US" sz="975" b="0" i="0" u="none" strike="noStrike" dirty="0">
                          <a:effectLst/>
                          <a:latin typeface="Calibri"/>
                        </a:rPr>
                        <a:t>False = Not an unknown type of cycle parking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8791">
                <a:tc>
                  <a:txBody>
                    <a:bodyPr/>
                    <a:lstStyle/>
                    <a:p>
                      <a:pPr algn="l" fontAlgn="ctr"/>
                      <a:r>
                        <a:rPr lang="en-US" sz="975" b="0" i="0" u="none" strike="noStrike">
                          <a:effectLst/>
                          <a:latin typeface="Calibri"/>
                        </a:rPr>
                        <a:t>PRK_PROVIS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Provision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Number of stands or discrete units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6700">
                <a:tc>
                  <a:txBody>
                    <a:bodyPr/>
                    <a:lstStyle/>
                    <a:p>
                      <a:pPr algn="l" fontAlgn="ctr"/>
                      <a:r>
                        <a:rPr lang="en-US" sz="975" b="0" i="0" u="none" strike="noStrike">
                          <a:effectLst/>
                          <a:latin typeface="Calibri"/>
                        </a:rPr>
                        <a:t>PRK_CPT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Capacity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Number of bikes that can be parked without difficulty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199691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638128745"/>
              </p:ext>
            </p:extLst>
          </p:nvPr>
        </p:nvGraphicFramePr>
        <p:xfrm>
          <a:off x="457200" y="162054"/>
          <a:ext cx="5452533" cy="1756095"/>
        </p:xfrm>
        <a:graphic>
          <a:graphicData uri="http://schemas.openxmlformats.org/drawingml/2006/table">
            <a:tbl>
              <a:tblPr/>
              <a:tblGrid>
                <a:gridCol w="795867"/>
                <a:gridCol w="1236133"/>
                <a:gridCol w="3420533"/>
              </a:tblGrid>
              <a:tr h="464479">
                <a:tc gridSpan="2">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Restricted</a:t>
                      </a:r>
                      <a:r>
                        <a:rPr lang="en-US" sz="1600" b="1" i="0" u="none" strike="noStrike" baseline="0" dirty="0" smtClean="0">
                          <a:solidFill>
                            <a:srgbClr val="000000"/>
                          </a:solidFill>
                          <a:effectLst/>
                          <a:latin typeface="+mn-lt"/>
                        </a:rPr>
                        <a:t> point</a:t>
                      </a:r>
                      <a:endParaRPr lang="en-US" sz="1600" b="1" i="0" u="none" strike="noStrike" dirty="0" smtClean="0">
                        <a:solidFill>
                          <a:srgbClr val="000000"/>
                        </a:solidFill>
                        <a:effectLst/>
                        <a:latin typeface="+mn-lt"/>
                      </a:endParaRPr>
                    </a:p>
                  </a:txBody>
                  <a:tcPr marL="216000" marR="8916" marT="8916" marB="0" anchor="ctr">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r>
              <a:tr h="231820">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Label</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RST_STEPS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Steps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This feature is only relevant where steps link routes where cycling is permitted.</a:t>
                      </a:r>
                      <a:br>
                        <a:rPr lang="en-US" sz="975" b="0" i="0" u="none" strike="noStrike" dirty="0">
                          <a:effectLst/>
                          <a:latin typeface="Calibri"/>
                        </a:rPr>
                      </a:br>
                      <a:r>
                        <a:rPr lang="en-US" sz="975" b="0" i="0" u="none" strike="noStrike" dirty="0">
                          <a:effectLst/>
                          <a:latin typeface="Calibri"/>
                        </a:rPr>
                        <a:t>False = No steps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RST_LIFT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Lift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True = This feature is only relevant where a lift links routes where cycling is permitted.</a:t>
                      </a:r>
                      <a:br>
                        <a:rPr lang="en-US" sz="975" b="0" i="0" u="none" strike="noStrike" dirty="0">
                          <a:effectLst/>
                          <a:latin typeface="Calibri"/>
                        </a:rPr>
                      </a:br>
                      <a:r>
                        <a:rPr lang="en-US" sz="975" b="0" i="0" u="none" strike="noStrike" dirty="0">
                          <a:effectLst/>
                          <a:latin typeface="Calibri"/>
                        </a:rPr>
                        <a:t>False = No lift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431978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256030969"/>
              </p:ext>
            </p:extLst>
          </p:nvPr>
        </p:nvGraphicFramePr>
        <p:xfrm>
          <a:off x="457200" y="162054"/>
          <a:ext cx="5452533" cy="10195502"/>
        </p:xfrm>
        <a:graphic>
          <a:graphicData uri="http://schemas.openxmlformats.org/drawingml/2006/table">
            <a:tbl>
              <a:tblPr/>
              <a:tblGrid>
                <a:gridCol w="795867"/>
                <a:gridCol w="1236133"/>
                <a:gridCol w="3420533"/>
              </a:tblGrid>
              <a:tr h="422146">
                <a:tc gridSpan="2">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mn-lt"/>
                        </a:rPr>
                        <a:t>Signage</a:t>
                      </a:r>
                    </a:p>
                  </a:txBody>
                  <a:tcPr marL="216000" marR="8916" marT="8916" marB="0" anchor="ctr">
                    <a:lnL w="19050" cap="flat" cmpd="sng" algn="ctr">
                      <a:solidFill>
                        <a:srgbClr val="000000"/>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c hMerge="1">
                  <a:txBody>
                    <a:bodyPr/>
                    <a:lstStyle/>
                    <a:p>
                      <a:pPr algn="l" fontAlgn="ctr"/>
                      <a:endParaRPr lang="en-US" sz="700" b="0" i="0" u="none" strike="noStrike" dirty="0">
                        <a:effectLst/>
                        <a:latin typeface="Calibri"/>
                      </a:endParaRPr>
                    </a:p>
                  </a:txBody>
                  <a:tcPr marL="36000" marR="8916" marT="89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rgbClr val="000000"/>
                        </a:solidFill>
                        <a:effectLst/>
                        <a:latin typeface="+mn-lt"/>
                      </a:endParaRPr>
                    </a:p>
                  </a:txBody>
                  <a:tcPr marL="36000" marR="8916" marT="8916"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6">
                        <a:lumMod val="20000"/>
                        <a:lumOff val="80000"/>
                      </a:schemeClr>
                    </a:solidFill>
                  </a:tcPr>
                </a:tc>
              </a:tr>
              <a:tr h="231820">
                <a:tc>
                  <a:txBody>
                    <a:bodyPr/>
                    <a:lstStyle/>
                    <a:p>
                      <a:pPr algn="ctr" fontAlgn="ctr"/>
                      <a:r>
                        <a:rPr lang="en-US" sz="1200" b="1" i="0" u="none" strike="noStrike" dirty="0" smtClean="0">
                          <a:effectLst/>
                          <a:latin typeface="Calibri"/>
                        </a:rPr>
                        <a:t>Variable name</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1" i="0" u="none" strike="noStrike" dirty="0" smtClean="0">
                          <a:effectLst/>
                          <a:latin typeface="Calibri"/>
                        </a:rPr>
                        <a:t>Label</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smtClean="0">
                          <a:effectLst/>
                          <a:latin typeface="Calibri"/>
                        </a:rPr>
                        <a:t>Description</a:t>
                      </a:r>
                      <a:endParaRPr lang="en-US" sz="1200" b="1" i="0" u="none" strike="noStrike" dirty="0">
                        <a:effectLst/>
                        <a:latin typeface="Calibri"/>
                      </a:endParaRPr>
                    </a:p>
                  </a:txBody>
                  <a:tcPr marL="36000" marR="8916" marT="891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SS_ROAD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Road Marking </a:t>
                      </a:r>
                      <a:r>
                        <a:rPr lang="en-US" sz="975" b="0" i="0" u="none" strike="noStrike" dirty="0" smtClean="0">
                          <a:effectLst/>
                          <a:latin typeface="Calibri"/>
                        </a:rPr>
                        <a:t>or </a:t>
                      </a:r>
                      <a:r>
                        <a:rPr lang="en-US" sz="975" b="0" i="0" u="none" strike="noStrike" dirty="0">
                          <a:effectLst/>
                          <a:latin typeface="Calibri"/>
                        </a:rPr>
                        <a:t>Sign Face </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Road marking or symbol</a:t>
                      </a:r>
                      <a:br>
                        <a:rPr lang="en-US" sz="975" b="0" i="0" u="none" strike="noStrike">
                          <a:effectLst/>
                          <a:latin typeface="Calibri"/>
                        </a:rPr>
                      </a:br>
                      <a:r>
                        <a:rPr lang="en-US" sz="975" b="0" i="0" u="none" strike="noStrike">
                          <a:effectLst/>
                          <a:latin typeface="Calibri"/>
                        </a:rPr>
                        <a:t>False = Sign face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SS_PATCH</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Coloured Patch on Surface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Marking/symbol on coloured background patch</a:t>
                      </a:r>
                      <a:br>
                        <a:rPr lang="en-US" sz="975" b="0" i="0" u="none" strike="noStrike">
                          <a:effectLst/>
                          <a:latin typeface="Calibri"/>
                        </a:rPr>
                      </a:br>
                      <a:r>
                        <a:rPr lang="en-US" sz="975" b="0" i="0" u="none" strike="noStrike">
                          <a:effectLst/>
                          <a:latin typeface="Calibri"/>
                        </a:rPr>
                        <a:t>False = No colour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solidFill>
                            <a:srgbClr val="000000"/>
                          </a:solidFill>
                          <a:effectLst/>
                          <a:latin typeface="Calibri"/>
                        </a:rPr>
                        <a:t>SS_COLOUR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Colour of Patch</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Colour of road marking patch</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SS_FACING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Facing Off-side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Facing oncoming traffic but on off-side (i.e. right)</a:t>
                      </a:r>
                      <a:br>
                        <a:rPr lang="en-US" sz="975" b="0" i="0" u="none" strike="noStrike">
                          <a:effectLst/>
                          <a:latin typeface="Calibri"/>
                        </a:rPr>
                      </a:br>
                      <a:r>
                        <a:rPr lang="en-US" sz="975" b="0" i="0" u="none" strike="noStrike">
                          <a:effectLst/>
                          <a:latin typeface="Calibri"/>
                        </a:rPr>
                        <a:t>False = Not facing oncoming traffic</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SS_NOCYC</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No Cycling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Sign prohibiting cycling (No Cycling)</a:t>
                      </a:r>
                      <a:br>
                        <a:rPr lang="en-US" sz="975" b="0" i="0" u="none" strike="noStrike">
                          <a:effectLst/>
                          <a:latin typeface="Calibri"/>
                        </a:rPr>
                      </a:br>
                      <a:r>
                        <a:rPr lang="en-US" sz="975" b="0" i="0" u="none" strike="noStrike">
                          <a:effectLst/>
                          <a:latin typeface="Calibri"/>
                        </a:rPr>
                        <a:t>False = Sign not prohibiting cycling</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SS_NOVEH</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No Vehicles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No vehicles except pedal cycles pushed</a:t>
                      </a:r>
                      <a:br>
                        <a:rPr lang="en-US" sz="975" b="0" i="0" u="none" strike="noStrike">
                          <a:effectLst/>
                          <a:latin typeface="Calibri"/>
                        </a:rPr>
                      </a:br>
                      <a:r>
                        <a:rPr lang="en-US" sz="975" b="0" i="0" u="none" strike="noStrike">
                          <a:effectLst/>
                          <a:latin typeface="Calibri"/>
                        </a:rPr>
                        <a:t>False = Sign not prohibiting vehicles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SS_CIRC</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dirty="0">
                          <a:effectLst/>
                          <a:latin typeface="Calibri"/>
                        </a:rPr>
                        <a:t>Circular </a:t>
                      </a:r>
                      <a:r>
                        <a:rPr lang="en-US" sz="975" b="0" i="0" u="none" strike="noStrike" dirty="0" smtClean="0">
                          <a:effectLst/>
                          <a:latin typeface="Calibri"/>
                        </a:rPr>
                        <a:t>Sign </a:t>
                      </a:r>
                      <a:r>
                        <a:rPr lang="en-US" sz="975" b="0" i="0" u="none" strike="noStrike" dirty="0">
                          <a:effectLst/>
                          <a:latin typeface="Calibri"/>
                        </a:rPr>
                        <a:t>or Rectangular </a:t>
                      </a:r>
                      <a:r>
                        <a:rPr lang="en-US" sz="975" b="0" i="0" u="none" strike="noStrike" dirty="0" smtClean="0">
                          <a:effectLst/>
                          <a:latin typeface="Calibri"/>
                        </a:rPr>
                        <a:t>Sign</a:t>
                      </a:r>
                      <a:endParaRPr lang="en-US" sz="975" b="0" i="0" u="none" strike="noStrike" dirty="0">
                        <a:effectLst/>
                        <a:latin typeface="Calibri"/>
                      </a:endParaRP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Circular</a:t>
                      </a:r>
                      <a:br>
                        <a:rPr lang="en-US" sz="975" b="0" i="0" u="none" strike="noStrike">
                          <a:effectLst/>
                          <a:latin typeface="Calibri"/>
                        </a:rPr>
                      </a:br>
                      <a:r>
                        <a:rPr lang="en-US" sz="975" b="0" i="0" u="none" strike="noStrike">
                          <a:effectLst/>
                          <a:latin typeface="Calibri"/>
                        </a:rPr>
                        <a:t>False = Rectangular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SS_EXEMPT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Exemption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Exemption text present (i.e. "Except cycles")</a:t>
                      </a:r>
                      <a:br>
                        <a:rPr lang="en-US" sz="975" b="0" i="0" u="none" strike="noStrike">
                          <a:effectLst/>
                          <a:latin typeface="Calibri"/>
                        </a:rPr>
                      </a:br>
                      <a:r>
                        <a:rPr lang="en-US" sz="975" b="0" i="0" u="none" strike="noStrike">
                          <a:effectLst/>
                          <a:latin typeface="Calibri"/>
                        </a:rPr>
                        <a:t>False = No exemption text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SS_NOLEFT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No Left Turn Exception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Banned left turn with exception</a:t>
                      </a:r>
                      <a:br>
                        <a:rPr lang="en-US" sz="975" b="0" i="0" u="none" strike="noStrike">
                          <a:effectLst/>
                          <a:latin typeface="Calibri"/>
                        </a:rPr>
                      </a:br>
                      <a:r>
                        <a:rPr lang="en-US" sz="975" b="0" i="0" u="none" strike="noStrike">
                          <a:effectLst/>
                          <a:latin typeface="Calibri"/>
                        </a:rPr>
                        <a:t>False = No banned left turn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SS_NORIGH</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No Right Turn Exception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Banned right turn with exception</a:t>
                      </a:r>
                      <a:br>
                        <a:rPr lang="en-US" sz="975" b="0" i="0" u="none" strike="noStrike">
                          <a:effectLst/>
                          <a:latin typeface="Calibri"/>
                        </a:rPr>
                      </a:br>
                      <a:r>
                        <a:rPr lang="en-US" sz="975" b="0" i="0" u="none" strike="noStrike">
                          <a:effectLst/>
                          <a:latin typeface="Calibri"/>
                        </a:rPr>
                        <a:t>False = No banned right turn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SS_LEFT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Compulsory Turn Left Exception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All traffic must turn left with exception</a:t>
                      </a:r>
                      <a:br>
                        <a:rPr lang="en-US" sz="975" b="0" i="0" u="none" strike="noStrike">
                          <a:effectLst/>
                          <a:latin typeface="Calibri"/>
                        </a:rPr>
                      </a:br>
                      <a:r>
                        <a:rPr lang="en-US" sz="975" b="0" i="0" u="none" strike="noStrike">
                          <a:effectLst/>
                          <a:latin typeface="Calibri"/>
                        </a:rPr>
                        <a:t>False = No compulsary left turn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SS_RIGHT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Compulsory Turn Right exception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All traffic must turn right with exception</a:t>
                      </a:r>
                      <a:br>
                        <a:rPr lang="en-US" sz="975" b="0" i="0" u="none" strike="noStrike">
                          <a:effectLst/>
                          <a:latin typeface="Calibri"/>
                        </a:rPr>
                      </a:br>
                      <a:r>
                        <a:rPr lang="en-US" sz="975" b="0" i="0" u="none" strike="noStrike">
                          <a:effectLst/>
                          <a:latin typeface="Calibri"/>
                        </a:rPr>
                        <a:t>False = No compulsary right turn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SS_NOEXCE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No Straight Ahead Exception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Banned straight ahead movement with exception</a:t>
                      </a:r>
                      <a:br>
                        <a:rPr lang="en-US" sz="975" b="0" i="0" u="none" strike="noStrike">
                          <a:effectLst/>
                          <a:latin typeface="Calibri"/>
                        </a:rPr>
                      </a:br>
                      <a:r>
                        <a:rPr lang="en-US" sz="975" b="0" i="0" u="none" strike="noStrike">
                          <a:effectLst/>
                          <a:latin typeface="Calibri"/>
                        </a:rPr>
                        <a:t>False = Straight ahead movement not banned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SS_DISMOU</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Cyclists Dismount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Cyclist dismount sign</a:t>
                      </a:r>
                      <a:br>
                        <a:rPr lang="en-US" sz="975" b="0" i="0" u="none" strike="noStrike">
                          <a:effectLst/>
                          <a:latin typeface="Calibri"/>
                        </a:rPr>
                      </a:br>
                      <a:r>
                        <a:rPr lang="en-US" sz="975" b="0" i="0" u="none" strike="noStrike">
                          <a:effectLst/>
                          <a:latin typeface="Calibri"/>
                        </a:rPr>
                        <a:t>False = Not a dismount sign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SS_END</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End of Route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End of route sign</a:t>
                      </a:r>
                      <a:br>
                        <a:rPr lang="en-US" sz="975" b="0" i="0" u="none" strike="noStrike">
                          <a:effectLst/>
                          <a:latin typeface="Calibri"/>
                        </a:rPr>
                      </a:br>
                      <a:r>
                        <a:rPr lang="en-US" sz="975" b="0" i="0" u="none" strike="noStrike">
                          <a:effectLst/>
                          <a:latin typeface="Calibri"/>
                        </a:rPr>
                        <a:t>False = Not an end of route sign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SS_CYCSMB</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Cycle Symbol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Cycle symbol or marker </a:t>
                      </a:r>
                      <a:br>
                        <a:rPr lang="en-US" sz="975" b="0" i="0" u="none" strike="noStrike">
                          <a:effectLst/>
                          <a:latin typeface="Calibri"/>
                        </a:rPr>
                      </a:br>
                      <a:r>
                        <a:rPr lang="en-US" sz="975" b="0" i="0" u="none" strike="noStrike">
                          <a:effectLst/>
                          <a:latin typeface="Calibri"/>
                        </a:rPr>
                        <a:t>False = Cycle symbol or market not present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SS_PEDSMB</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Pedestrian Symbol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Pedestrian symbol</a:t>
                      </a:r>
                      <a:br>
                        <a:rPr lang="en-US" sz="975" b="0" i="0" u="none" strike="noStrike">
                          <a:effectLst/>
                          <a:latin typeface="Calibri"/>
                        </a:rPr>
                      </a:br>
                      <a:r>
                        <a:rPr lang="en-US" sz="975" b="0" i="0" u="none" strike="noStrike">
                          <a:effectLst/>
                          <a:latin typeface="Calibri"/>
                        </a:rPr>
                        <a:t>False = Pedestrian symbol not present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dirty="0">
                          <a:effectLst/>
                          <a:latin typeface="Calibri"/>
                        </a:rPr>
                        <a:t>SS_BUSSMB</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Bus Symbol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Bus symbol</a:t>
                      </a:r>
                      <a:br>
                        <a:rPr lang="en-US" sz="975" b="0" i="0" u="none" strike="noStrike">
                          <a:effectLst/>
                          <a:latin typeface="Calibri"/>
                        </a:rPr>
                      </a:br>
                      <a:r>
                        <a:rPr lang="en-US" sz="975" b="0" i="0" u="none" strike="noStrike">
                          <a:effectLst/>
                          <a:latin typeface="Calibri"/>
                        </a:rPr>
                        <a:t>False = Bus symbol not present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SS_SMB</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Other Vehicle Symbol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Taxi/Motorcycle/Horse symbol</a:t>
                      </a:r>
                      <a:br>
                        <a:rPr lang="en-US" sz="975" b="0" i="0" u="none" strike="noStrike">
                          <a:effectLst/>
                          <a:latin typeface="Calibri"/>
                        </a:rPr>
                      </a:br>
                      <a:r>
                        <a:rPr lang="en-US" sz="975" b="0" i="0" u="none" strike="noStrike">
                          <a:effectLst/>
                          <a:latin typeface="Calibri"/>
                        </a:rPr>
                        <a:t>False = Taxi/Motorcycle/Horse symbol not present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SS_LNSIGN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Delineating Line on Sign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Delineating line</a:t>
                      </a:r>
                      <a:br>
                        <a:rPr lang="en-US" sz="975" b="0" i="0" u="none" strike="noStrike">
                          <a:effectLst/>
                          <a:latin typeface="Calibri"/>
                        </a:rPr>
                      </a:br>
                      <a:r>
                        <a:rPr lang="en-US" sz="975" b="0" i="0" u="none" strike="noStrike">
                          <a:effectLst/>
                          <a:latin typeface="Calibri"/>
                        </a:rPr>
                        <a:t>False = Delineating sign not present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SS_ARROW</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Direction Arrow</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Contraflow or one-way</a:t>
                      </a:r>
                      <a:br>
                        <a:rPr lang="en-US" sz="975" b="0" i="0" u="none" strike="noStrike">
                          <a:effectLst/>
                          <a:latin typeface="Calibri"/>
                        </a:rPr>
                      </a:br>
                      <a:r>
                        <a:rPr lang="en-US" sz="975" b="0" i="0" u="none" strike="noStrike">
                          <a:effectLst/>
                          <a:latin typeface="Calibri"/>
                        </a:rPr>
                        <a:t>False = Not contraflow or one-way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SS_NRCOL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Number in a Box</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Yes a number in a box is present </a:t>
                      </a:r>
                      <a:br>
                        <a:rPr lang="en-US" sz="975" b="0" i="0" u="none" strike="noStrike">
                          <a:effectLst/>
                          <a:latin typeface="Calibri"/>
                        </a:rPr>
                      </a:br>
                      <a:r>
                        <a:rPr lang="en-US" sz="975" b="0" i="0" u="none" strike="noStrike">
                          <a:effectLst/>
                          <a:latin typeface="Calibri"/>
                        </a:rPr>
                        <a:t>False = Number is box isn't present</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1820">
                <a:tc>
                  <a:txBody>
                    <a:bodyPr/>
                    <a:lstStyle/>
                    <a:p>
                      <a:pPr algn="l" fontAlgn="ctr"/>
                      <a:r>
                        <a:rPr lang="en-US" sz="975" b="0" i="0" u="none" strike="noStrike">
                          <a:effectLst/>
                          <a:latin typeface="Calibri"/>
                        </a:rPr>
                        <a:t>SS_NCN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National Cycle Network</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National Cycle Network sign, symbol or sticker</a:t>
                      </a:r>
                      <a:br>
                        <a:rPr lang="en-US" sz="975" b="0" i="0" u="none" strike="noStrike">
                          <a:effectLst/>
                          <a:latin typeface="Calibri"/>
                        </a:rPr>
                      </a:br>
                      <a:r>
                        <a:rPr lang="en-US" sz="975" b="0" i="0" u="none" strike="noStrike">
                          <a:effectLst/>
                          <a:latin typeface="Calibri"/>
                        </a:rPr>
                        <a:t>False = Not a National Cycle Network sign, symbol or sticker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8791">
                <a:tc>
                  <a:txBody>
                    <a:bodyPr/>
                    <a:lstStyle/>
                    <a:p>
                      <a:pPr algn="l" fontAlgn="ctr"/>
                      <a:r>
                        <a:rPr lang="en-US" sz="975" b="0" i="0" u="none" strike="noStrike">
                          <a:effectLst/>
                          <a:latin typeface="Calibri"/>
                        </a:rPr>
                        <a:t>SS_LCN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London Cycle Network</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London Cycle Network sign or symbol</a:t>
                      </a:r>
                      <a:br>
                        <a:rPr lang="en-US" sz="975" b="0" i="0" u="none" strike="noStrike">
                          <a:effectLst/>
                          <a:latin typeface="Calibri"/>
                        </a:rPr>
                      </a:br>
                      <a:r>
                        <a:rPr lang="en-US" sz="975" b="0" i="0" u="none" strike="noStrike">
                          <a:effectLst/>
                          <a:latin typeface="Calibri"/>
                        </a:rPr>
                        <a:t>False = Not a London Cycle Network sign or symbol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6700">
                <a:tc>
                  <a:txBody>
                    <a:bodyPr/>
                    <a:lstStyle/>
                    <a:p>
                      <a:pPr algn="l" fontAlgn="ctr"/>
                      <a:r>
                        <a:rPr lang="en-US" sz="975" b="0" i="0" u="none" strike="noStrike">
                          <a:effectLst/>
                          <a:latin typeface="Calibri"/>
                        </a:rPr>
                        <a:t>SS_SUPERH</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Cycle Superhighway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Cycle Superhighway sign, symbol or marker (NOT totem)</a:t>
                      </a:r>
                      <a:br>
                        <a:rPr lang="en-US" sz="975" b="0" i="0" u="none" strike="noStrike">
                          <a:effectLst/>
                          <a:latin typeface="Calibri"/>
                        </a:rPr>
                      </a:br>
                      <a:r>
                        <a:rPr lang="en-US" sz="975" b="0" i="0" u="none" strike="noStrike">
                          <a:effectLst/>
                          <a:latin typeface="Calibri"/>
                        </a:rPr>
                        <a:t>False = Not a Cycle Superhighway sign, symbol or marker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6700">
                <a:tc>
                  <a:txBody>
                    <a:bodyPr/>
                    <a:lstStyle/>
                    <a:p>
                      <a:pPr algn="l" fontAlgn="ctr"/>
                      <a:r>
                        <a:rPr lang="en-US" sz="975" b="0" i="0" u="none" strike="noStrike">
                          <a:effectLst/>
                          <a:latin typeface="Calibri"/>
                        </a:rPr>
                        <a:t>SS_QUIETW</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Quietway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Quietway sign or symbol</a:t>
                      </a:r>
                      <a:br>
                        <a:rPr lang="en-US" sz="975" b="0" i="0" u="none" strike="noStrike">
                          <a:effectLst/>
                          <a:latin typeface="Calibri"/>
                        </a:rPr>
                      </a:br>
                      <a:r>
                        <a:rPr lang="en-US" sz="975" b="0" i="0" u="none" strike="noStrike">
                          <a:effectLst/>
                          <a:latin typeface="Calibri"/>
                        </a:rPr>
                        <a:t>False = Not a Quietway sign or symbol</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6700">
                <a:tc>
                  <a:txBody>
                    <a:bodyPr/>
                    <a:lstStyle/>
                    <a:p>
                      <a:pPr algn="l" fontAlgn="ctr"/>
                      <a:r>
                        <a:rPr lang="en-US" sz="975" b="0" i="0" u="none" strike="noStrike">
                          <a:effectLst/>
                          <a:latin typeface="Calibri"/>
                        </a:rPr>
                        <a:t>SS_GREENW</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Greenway</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Greenway sign, symbol or marker</a:t>
                      </a:r>
                      <a:br>
                        <a:rPr lang="en-US" sz="975" b="0" i="0" u="none" strike="noStrike">
                          <a:effectLst/>
                          <a:latin typeface="Calibri"/>
                        </a:rPr>
                      </a:br>
                      <a:r>
                        <a:rPr lang="en-US" sz="975" b="0" i="0" u="none" strike="noStrike">
                          <a:effectLst/>
                          <a:latin typeface="Calibri"/>
                        </a:rPr>
                        <a:t>False = Not a Greenway sign, symbol or marker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6700">
                <a:tc>
                  <a:txBody>
                    <a:bodyPr/>
                    <a:lstStyle/>
                    <a:p>
                      <a:pPr algn="l" fontAlgn="ctr"/>
                      <a:r>
                        <a:rPr lang="en-US" sz="975" b="0" i="0" u="none" strike="noStrike">
                          <a:effectLst/>
                          <a:latin typeface="Calibri"/>
                        </a:rPr>
                        <a:t>SS_ROUTEN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Route Number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Number of route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6700">
                <a:tc>
                  <a:txBody>
                    <a:bodyPr/>
                    <a:lstStyle/>
                    <a:p>
                      <a:pPr algn="l" fontAlgn="ctr"/>
                      <a:r>
                        <a:rPr lang="en-US" sz="975" b="0" i="0" u="none" strike="noStrike">
                          <a:effectLst/>
                          <a:latin typeface="Calibri"/>
                        </a:rPr>
                        <a:t>SS_DESTN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Destination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True = Direction sign</a:t>
                      </a:r>
                      <a:br>
                        <a:rPr lang="en-US" sz="975" b="0" i="0" u="none" strike="noStrike">
                          <a:effectLst/>
                          <a:latin typeface="Calibri"/>
                        </a:rPr>
                      </a:br>
                      <a:r>
                        <a:rPr lang="en-US" sz="975" b="0" i="0" u="none" strike="noStrike">
                          <a:effectLst/>
                          <a:latin typeface="Calibri"/>
                        </a:rPr>
                        <a:t>False = Advisory sign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6700">
                <a:tc>
                  <a:txBody>
                    <a:bodyPr/>
                    <a:lstStyle/>
                    <a:p>
                      <a:pPr algn="l" fontAlgn="ctr"/>
                      <a:r>
                        <a:rPr lang="en-US" sz="975" b="0" i="0" u="none" strike="noStrike">
                          <a:effectLst/>
                          <a:latin typeface="Calibri"/>
                        </a:rPr>
                        <a:t>SS_ACCESS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Access Times</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75" b="0" i="0" u="none" strike="noStrike">
                          <a:effectLst/>
                          <a:latin typeface="Calibri"/>
                        </a:rPr>
                        <a:t>Times route is accessible (either exact times or description)</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66700">
                <a:tc>
                  <a:txBody>
                    <a:bodyPr/>
                    <a:lstStyle/>
                    <a:p>
                      <a:pPr algn="l" fontAlgn="ctr"/>
                      <a:r>
                        <a:rPr lang="en-US" sz="975" b="0" i="0" u="none" strike="noStrike">
                          <a:effectLst/>
                          <a:latin typeface="Calibri"/>
                        </a:rPr>
                        <a:t>SS_NAME</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75" b="0" i="0" u="none" strike="noStrike">
                          <a:effectLst/>
                          <a:latin typeface="Calibri"/>
                        </a:rPr>
                        <a:t>TSRGD Sign Number</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ctr"/>
                      <a:r>
                        <a:rPr lang="en-US" sz="975" b="0" i="0" u="none" strike="noStrike" dirty="0">
                          <a:effectLst/>
                          <a:latin typeface="Calibri"/>
                        </a:rPr>
                        <a:t>Sign number, e.g. 956.1, 953.1A,</a:t>
                      </a:r>
                    </a:p>
                  </a:txBody>
                  <a:tcPr marL="36000" marR="12700" marT="1270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7925585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1100</TotalTime>
  <Words>1940</Words>
  <Application>Microsoft Macintosh PowerPoint</Application>
  <PresentationFormat>On-screen Show (4:3)</PresentationFormat>
  <Paragraphs>615</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 in terms of characteristics</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Caroline Tait</dc:creator>
  <cp:lastModifiedBy>Caroline Tait</cp:lastModifiedBy>
  <cp:revision>38</cp:revision>
  <dcterms:created xsi:type="dcterms:W3CDTF">2020-04-05T14:20:11Z</dcterms:created>
  <dcterms:modified xsi:type="dcterms:W3CDTF">2020-04-07T16:46:09Z</dcterms:modified>
</cp:coreProperties>
</file>