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5" r:id="rId3"/>
    <p:sldId id="256" r:id="rId4"/>
    <p:sldId id="257" r:id="rId5"/>
    <p:sldId id="258" r:id="rId6"/>
    <p:sldId id="259" r:id="rId7"/>
    <p:sldId id="260" r:id="rId8"/>
    <p:sldId id="261" r:id="rId9"/>
    <p:sldId id="262" r:id="rId10"/>
    <p:sldId id="263" r:id="rId11"/>
    <p:sldId id="264" r:id="rId12"/>
    <p:sldId id="268" r:id="rId13"/>
    <p:sldId id="269" r:id="rId14"/>
    <p:sldId id="267" r:id="rId15"/>
    <p:sldId id="270" r:id="rId16"/>
    <p:sldId id="271" r:id="rId17"/>
    <p:sldId id="272" r:id="rId18"/>
    <p:sldId id="273" r:id="rId19"/>
    <p:sldId id="275" r:id="rId20"/>
    <p:sldId id="274"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0" d="100"/>
          <a:sy n="150" d="100"/>
        </p:scale>
        <p:origin x="-120" y="9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09/04/20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400025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09/04/20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20153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09/04/20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278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09/04/20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35016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FB98F2F-9A06-7A4F-9377-FC2289C24D99}" type="datetimeFigureOut">
              <a:rPr lang="en-US" smtClean="0"/>
              <a:t>09/04/20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7411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FB98F2F-9A06-7A4F-9377-FC2289C24D99}" type="datetimeFigureOut">
              <a:rPr lang="en-US" smtClean="0"/>
              <a:t>09/04/20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854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FB98F2F-9A06-7A4F-9377-FC2289C24D99}" type="datetimeFigureOut">
              <a:rPr lang="en-US" smtClean="0"/>
              <a:t>09/04/20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05159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FB98F2F-9A06-7A4F-9377-FC2289C24D99}" type="datetimeFigureOut">
              <a:rPr lang="en-US" smtClean="0"/>
              <a:t>09/04/20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1706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98F2F-9A06-7A4F-9377-FC2289C24D99}" type="datetimeFigureOut">
              <a:rPr lang="en-US" smtClean="0"/>
              <a:t>09/04/20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392144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09/04/20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604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09/04/20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5444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98F2F-9A06-7A4F-9377-FC2289C24D99}" type="datetimeFigureOut">
              <a:rPr lang="en-US" smtClean="0"/>
              <a:t>09/04/20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1879B-E514-EF4D-8E9D-C66DFDBC46EA}" type="slidenum">
              <a:rPr lang="en-US" smtClean="0"/>
              <a:t>‹#›</a:t>
            </a:fld>
            <a:endParaRPr lang="en-US"/>
          </a:p>
        </p:txBody>
      </p:sp>
    </p:spTree>
    <p:extLst>
      <p:ext uri="{BB962C8B-B14F-4D97-AF65-F5344CB8AC3E}">
        <p14:creationId xmlns:p14="http://schemas.microsoft.com/office/powerpoint/2010/main" val="284764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377759" y="989139"/>
            <a:ext cx="7110000" cy="3990729"/>
            <a:chOff x="1210733" y="1413933"/>
            <a:chExt cx="7110000" cy="3990729"/>
          </a:xfrm>
        </p:grpSpPr>
        <p:sp>
          <p:nvSpPr>
            <p:cNvPr id="48" name="Rectangle 47"/>
            <p:cNvSpPr/>
            <p:nvPr/>
          </p:nvSpPr>
          <p:spPr>
            <a:xfrm>
              <a:off x="1227667" y="4979862"/>
              <a:ext cx="7086600" cy="424800"/>
            </a:xfrm>
            <a:prstGeom prst="rect">
              <a:avLst/>
            </a:prstGeom>
            <a:solidFill>
              <a:schemeClr val="tx2">
                <a:lumMod val="60000"/>
                <a:lumOff val="40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Unique variables</a:t>
              </a:r>
              <a:endParaRPr lang="en-US" sz="1400" dirty="0"/>
            </a:p>
          </p:txBody>
        </p:sp>
        <p:grpSp>
          <p:nvGrpSpPr>
            <p:cNvPr id="18" name="Group 17"/>
            <p:cNvGrpSpPr/>
            <p:nvPr/>
          </p:nvGrpSpPr>
          <p:grpSpPr>
            <a:xfrm>
              <a:off x="1350426" y="1549400"/>
              <a:ext cx="2582333" cy="2794004"/>
              <a:chOff x="1536700" y="1549400"/>
              <a:chExt cx="2582333" cy="2794004"/>
            </a:xfrm>
          </p:grpSpPr>
          <p:sp>
            <p:nvSpPr>
              <p:cNvPr id="5" name="Rounded Rectangle 4"/>
              <p:cNvSpPr/>
              <p:nvPr/>
            </p:nvSpPr>
            <p:spPr>
              <a:xfrm>
                <a:off x="1972733"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Line asset </a:t>
                </a:r>
              </a:p>
              <a:p>
                <a:pPr algn="ctr"/>
                <a:r>
                  <a:rPr lang="en-US" dirty="0" smtClean="0"/>
                  <a:t>datasets</a:t>
                </a:r>
                <a:endParaRPr lang="en-US" dirty="0"/>
              </a:p>
            </p:txBody>
          </p:sp>
          <p:grpSp>
            <p:nvGrpSpPr>
              <p:cNvPr id="15" name="Group 14"/>
              <p:cNvGrpSpPr/>
              <p:nvPr/>
            </p:nvGrpSpPr>
            <p:grpSpPr>
              <a:xfrm>
                <a:off x="1536700" y="2472275"/>
                <a:ext cx="2582333" cy="1871129"/>
                <a:chOff x="1608667" y="2463804"/>
                <a:chExt cx="2582333" cy="1871129"/>
              </a:xfrm>
            </p:grpSpPr>
            <p:sp>
              <p:nvSpPr>
                <p:cNvPr id="14" name="Rounded Rectangle 13"/>
                <p:cNvSpPr/>
                <p:nvPr/>
              </p:nvSpPr>
              <p:spPr>
                <a:xfrm>
                  <a:off x="1608667" y="2463804"/>
                  <a:ext cx="2582333"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lanes and tracks</a:t>
                  </a:r>
                  <a:endParaRPr lang="en-US" sz="1400" dirty="0"/>
                </a:p>
              </p:txBody>
            </p:sp>
            <p:sp>
              <p:nvSpPr>
                <p:cNvPr id="7" name="Rounded Rectangle 6"/>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Advanced Stop Lines</a:t>
                  </a:r>
                  <a:endParaRPr lang="en-US" sz="1400" dirty="0"/>
                </a:p>
              </p:txBody>
            </p:sp>
            <p:sp>
              <p:nvSpPr>
                <p:cNvPr id="8" name="Rounded Rectangle 7"/>
                <p:cNvSpPr/>
                <p:nvPr/>
              </p:nvSpPr>
              <p:spPr>
                <a:xfrm>
                  <a:off x="1752600"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Crossings</a:t>
                  </a:r>
                  <a:endParaRPr lang="en-US" sz="1400" dirty="0"/>
                </a:p>
              </p:txBody>
            </p:sp>
            <p:sp>
              <p:nvSpPr>
                <p:cNvPr id="9" name="Rounded Rectangle 8"/>
                <p:cNvSpPr/>
                <p:nvPr/>
              </p:nvSpPr>
              <p:spPr>
                <a:xfrm>
                  <a:off x="2971799"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routes</a:t>
                  </a:r>
                  <a:endParaRPr lang="en-US" sz="1400" dirty="0"/>
                </a:p>
              </p:txBody>
            </p:sp>
          </p:grpSp>
          <p:cxnSp>
            <p:nvCxnSpPr>
              <p:cNvPr id="17" name="Straight Connector 16"/>
              <p:cNvCxnSpPr>
                <a:stCxn id="5" idx="2"/>
                <a:endCxn id="14" idx="0"/>
              </p:cNvCxnSpPr>
              <p:nvPr/>
            </p:nvCxnSpPr>
            <p:spPr>
              <a:xfrm>
                <a:off x="2827867"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4381500" y="1570568"/>
              <a:ext cx="3805768" cy="2794004"/>
              <a:chOff x="4381500" y="1570568"/>
              <a:chExt cx="3805768" cy="2794004"/>
            </a:xfrm>
          </p:grpSpPr>
          <p:grpSp>
            <p:nvGrpSpPr>
              <p:cNvPr id="19" name="Group 18"/>
              <p:cNvGrpSpPr/>
              <p:nvPr/>
            </p:nvGrpSpPr>
            <p:grpSpPr>
              <a:xfrm>
                <a:off x="4381500" y="1570568"/>
                <a:ext cx="3805768" cy="2794004"/>
                <a:chOff x="1536701" y="1549400"/>
                <a:chExt cx="3805768" cy="2794004"/>
              </a:xfrm>
            </p:grpSpPr>
            <p:sp>
              <p:nvSpPr>
                <p:cNvPr id="20" name="Rounded Rectangle 19"/>
                <p:cNvSpPr/>
                <p:nvPr/>
              </p:nvSpPr>
              <p:spPr>
                <a:xfrm>
                  <a:off x="2584450"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Point asset datasets</a:t>
                  </a:r>
                  <a:endParaRPr lang="en-US" dirty="0"/>
                </a:p>
              </p:txBody>
            </p:sp>
            <p:grpSp>
              <p:nvGrpSpPr>
                <p:cNvPr id="21" name="Group 20"/>
                <p:cNvGrpSpPr/>
                <p:nvPr/>
              </p:nvGrpSpPr>
              <p:grpSpPr>
                <a:xfrm>
                  <a:off x="1536701" y="2472275"/>
                  <a:ext cx="3805768" cy="1871129"/>
                  <a:chOff x="1608668" y="2463804"/>
                  <a:chExt cx="3805768" cy="1871129"/>
                </a:xfrm>
              </p:grpSpPr>
              <p:sp>
                <p:nvSpPr>
                  <p:cNvPr id="27" name="Rounded Rectangle 26"/>
                  <p:cNvSpPr/>
                  <p:nvPr/>
                </p:nvSpPr>
                <p:spPr>
                  <a:xfrm>
                    <a:off x="1608668" y="2463804"/>
                    <a:ext cx="3805768"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parking</a:t>
                    </a:r>
                    <a:endParaRPr lang="en-US" sz="1400" dirty="0"/>
                  </a:p>
                </p:txBody>
              </p:sp>
              <p:sp>
                <p:nvSpPr>
                  <p:cNvPr id="24" name="Rounded Rectangle 23"/>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Signals</a:t>
                    </a:r>
                    <a:endParaRPr lang="en-US" sz="1400" dirty="0"/>
                  </a:p>
                </p:txBody>
              </p:sp>
              <p:sp>
                <p:nvSpPr>
                  <p:cNvPr id="25" name="Rounded Rectangle 24"/>
                  <p:cNvSpPr/>
                  <p:nvPr/>
                </p:nvSpPr>
                <p:spPr>
                  <a:xfrm>
                    <a:off x="2362224"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Signage</a:t>
                    </a:r>
                    <a:endParaRPr lang="en-US" sz="1400" dirty="0"/>
                  </a:p>
                </p:txBody>
              </p:sp>
              <p:sp>
                <p:nvSpPr>
                  <p:cNvPr id="26" name="Rounded Rectangle 25"/>
                  <p:cNvSpPr/>
                  <p:nvPr/>
                </p:nvSpPr>
                <p:spPr>
                  <a:xfrm>
                    <a:off x="3594102"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points</a:t>
                    </a:r>
                    <a:endParaRPr lang="en-US" sz="1400" dirty="0"/>
                  </a:p>
                </p:txBody>
              </p:sp>
            </p:grpSp>
            <p:cxnSp>
              <p:nvCxnSpPr>
                <p:cNvPr id="22" name="Straight Connector 21"/>
                <p:cNvCxnSpPr>
                  <a:stCxn id="20" idx="2"/>
                </p:cNvCxnSpPr>
                <p:nvPr/>
              </p:nvCxnSpPr>
              <p:spPr>
                <a:xfrm>
                  <a:off x="3439584"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31" name="Rounded Rectangle 30"/>
              <p:cNvSpPr/>
              <p:nvPr/>
            </p:nvSpPr>
            <p:spPr>
              <a:xfrm>
                <a:off x="6972298" y="2616206"/>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Traffic calming</a:t>
                </a:r>
                <a:endParaRPr lang="en-US" sz="1400" dirty="0"/>
              </a:p>
            </p:txBody>
          </p:sp>
        </p:grpSp>
        <p:sp>
          <p:nvSpPr>
            <p:cNvPr id="37" name="Rectangle 36"/>
            <p:cNvSpPr/>
            <p:nvPr/>
          </p:nvSpPr>
          <p:spPr>
            <a:xfrm>
              <a:off x="1227667" y="4555068"/>
              <a:ext cx="7086600" cy="424800"/>
            </a:xfrm>
            <a:prstGeom prst="rect">
              <a:avLst/>
            </a:prstGeom>
            <a:solidFill>
              <a:schemeClr val="accent3"/>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Common variables</a:t>
              </a:r>
              <a:endParaRPr lang="en-US" sz="1400" dirty="0"/>
            </a:p>
          </p:txBody>
        </p:sp>
        <p:cxnSp>
          <p:nvCxnSpPr>
            <p:cNvPr id="39" name="Straight Connector 38"/>
            <p:cNvCxnSpPr/>
            <p:nvPr/>
          </p:nvCxnSpPr>
          <p:spPr>
            <a:xfrm flipV="1">
              <a:off x="1227667" y="1413933"/>
              <a:ext cx="0" cy="314113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210733" y="1413933"/>
              <a:ext cx="71100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8305800" y="1413933"/>
              <a:ext cx="8467" cy="3141135"/>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572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0738601"/>
              </p:ext>
            </p:extLst>
          </p:nvPr>
        </p:nvGraphicFramePr>
        <p:xfrm>
          <a:off x="457200" y="162054"/>
          <a:ext cx="5452533" cy="2485922"/>
        </p:xfrm>
        <a:graphic>
          <a:graphicData uri="http://schemas.openxmlformats.org/drawingml/2006/table">
            <a:tbl>
              <a:tblPr/>
              <a:tblGrid>
                <a:gridCol w="795867"/>
                <a:gridCol w="1236133"/>
                <a:gridCol w="3420533"/>
              </a:tblGrid>
              <a:tr h="5618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Signal 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symbol on signal (as a </a:t>
                      </a:r>
                      <a:r>
                        <a:rPr lang="en-US" sz="975" b="0" i="0" u="none" strike="noStrike" dirty="0" smtClean="0">
                          <a:effectLst/>
                          <a:latin typeface="Calibri"/>
                        </a:rPr>
                        <a:t>light/set </a:t>
                      </a:r>
                      <a:r>
                        <a:rPr lang="en-US" sz="975" b="0" i="0" u="none" strike="noStrike" dirty="0">
                          <a:effectLst/>
                          <a:latin typeface="Calibri"/>
                        </a:rPr>
                        <a:t>of lights with symbols)</a:t>
                      </a:r>
                      <a:br>
                        <a:rPr lang="en-US" sz="975" b="0" i="0" u="none" strike="noStrike" dirty="0">
                          <a:effectLst/>
                          <a:latin typeface="Calibri"/>
                        </a:rPr>
                      </a:br>
                      <a:r>
                        <a:rPr lang="en-US" sz="975" b="0" i="0" u="none" strike="noStrike" dirty="0">
                          <a:effectLst/>
                          <a:latin typeface="Calibri"/>
                        </a:rPr>
                        <a:t>False = No cycle symbol on 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Separate stage for cyclists</a:t>
                      </a:r>
                      <a:br>
                        <a:rPr lang="en-US" sz="975" b="0" i="0" u="none" strike="noStrike">
                          <a:effectLst/>
                          <a:latin typeface="Calibri"/>
                        </a:rPr>
                      </a:br>
                      <a:r>
                        <a:rPr lang="en-US" sz="975" b="0" i="0" u="none" strike="noStrike">
                          <a:effectLst/>
                          <a:latin typeface="Calibri"/>
                        </a:rPr>
                        <a:t>False = No 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Early Release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Early release for cyclists</a:t>
                      </a:r>
                      <a:br>
                        <a:rPr lang="en-US" sz="975" b="0" i="0" u="none" strike="noStrike">
                          <a:effectLst/>
                          <a:latin typeface="Calibri"/>
                        </a:rPr>
                      </a:br>
                      <a:r>
                        <a:rPr lang="en-US" sz="975" b="0" i="0" u="none" strike="noStrike">
                          <a:effectLst/>
                          <a:latin typeface="Calibri"/>
                        </a:rPr>
                        <a:t>False = No early release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Stage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Two stage right turn (where signed)</a:t>
                      </a:r>
                      <a:br>
                        <a:rPr lang="en-US" sz="975" b="0" i="0" u="none" strike="noStrike">
                          <a:effectLst/>
                          <a:latin typeface="Calibri"/>
                        </a:rPr>
                      </a:br>
                      <a:r>
                        <a:rPr lang="en-US" sz="975" b="0" i="0" u="none" strike="noStrike">
                          <a:effectLst/>
                          <a:latin typeface="Calibri"/>
                        </a:rPr>
                        <a:t>False = No two stage right turn (where signed)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Cycle/Bus 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Cycle/bus gate allowing cycles to get ahead </a:t>
                      </a:r>
                      <a:r>
                        <a:rPr lang="en-US" sz="975" b="0" i="0" u="none" strike="noStrike" dirty="0" smtClean="0">
                          <a:effectLst/>
                          <a:latin typeface="Calibri"/>
                        </a:rPr>
                        <a:t>of </a:t>
                      </a:r>
                      <a:r>
                        <a:rPr lang="en-US" sz="975" b="0" i="0" u="none" strike="noStrike" dirty="0">
                          <a:effectLst/>
                          <a:latin typeface="Calibri"/>
                        </a:rPr>
                        <a:t>traffic</a:t>
                      </a:r>
                      <a:br>
                        <a:rPr lang="en-US" sz="975" b="0" i="0" u="none" strike="noStrike" dirty="0">
                          <a:effectLst/>
                          <a:latin typeface="Calibri"/>
                        </a:rPr>
                      </a:br>
                      <a:r>
                        <a:rPr lang="en-US" sz="975" b="0" i="0" u="none" strike="noStrike" dirty="0">
                          <a:effectLst/>
                          <a:latin typeface="Calibri"/>
                        </a:rPr>
                        <a:t>False = Not a cycle/bus gate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864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1636731"/>
              </p:ext>
            </p:extLst>
          </p:nvPr>
        </p:nvGraphicFramePr>
        <p:xfrm>
          <a:off x="457200" y="162054"/>
          <a:ext cx="5452533" cy="3865142"/>
        </p:xfrm>
        <a:graphic>
          <a:graphicData uri="http://schemas.openxmlformats.org/drawingml/2006/table">
            <a:tbl>
              <a:tblPr/>
              <a:tblGrid>
                <a:gridCol w="795867"/>
                <a:gridCol w="1236133"/>
                <a:gridCol w="3420533"/>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Raised table at junction</a:t>
                      </a:r>
                      <a:br>
                        <a:rPr lang="en-US" sz="975" b="0" i="0" u="none" strike="noStrike">
                          <a:effectLst/>
                          <a:latin typeface="Calibri"/>
                        </a:rPr>
                      </a:br>
                      <a:r>
                        <a:rPr lang="en-US" sz="975" b="0" i="0" u="none" strike="noStrike">
                          <a:effectLst/>
                          <a:latin typeface="Calibri"/>
                        </a:rPr>
                        <a:t>False = Not a 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Side Road Entry Treatment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Side road entry treatment (raised in some way including continuous footway)</a:t>
                      </a:r>
                      <a:br>
                        <a:rPr lang="en-US" sz="975" b="0" i="0" u="none" strike="noStrike">
                          <a:effectLst/>
                          <a:latin typeface="Calibri"/>
                        </a:rPr>
                      </a:br>
                      <a:r>
                        <a:rPr lang="en-US" sz="975" b="0" i="0" u="none" strike="noStrike">
                          <a:effectLst/>
                          <a:latin typeface="Calibri"/>
                        </a:rPr>
                        <a:t>False = Not a side road entry treatment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Speed cushions in line across road</a:t>
                      </a:r>
                      <a:br>
                        <a:rPr lang="en-US" sz="975" b="0" i="0" u="none" strike="noStrike">
                          <a:effectLst/>
                          <a:latin typeface="Calibri"/>
                        </a:rPr>
                      </a:br>
                      <a:r>
                        <a:rPr lang="en-US" sz="975" b="0" i="0" u="none" strike="noStrike">
                          <a:effectLst/>
                          <a:latin typeface="Calibri"/>
                        </a:rPr>
                        <a:t>False = Not a speed cushions in line across 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Speed hump</a:t>
                      </a:r>
                      <a:br>
                        <a:rPr lang="en-US" sz="975" b="0" i="0" u="none" strike="noStrike" dirty="0">
                          <a:effectLst/>
                          <a:latin typeface="Calibri"/>
                        </a:rPr>
                      </a:br>
                      <a:r>
                        <a:rPr lang="en-US" sz="975" b="0" i="0" u="none" strike="noStrike" dirty="0">
                          <a:effectLst/>
                          <a:latin typeface="Calibri"/>
                        </a:rPr>
                        <a:t>False = Not a 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Sinusoidal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Hump or cushion is sinusoidal</a:t>
                      </a:r>
                      <a:br>
                        <a:rPr lang="en-US" sz="975" b="0" i="0" u="none" strike="noStrike">
                          <a:effectLst/>
                          <a:latin typeface="Calibri"/>
                        </a:rPr>
                      </a:br>
                      <a:r>
                        <a:rPr lang="en-US" sz="975" b="0" i="0" u="none" strike="noStrike">
                          <a:effectLst/>
                          <a:latin typeface="Calibri"/>
                        </a:rPr>
                        <a:t>False = Not a sinusiodal hump or cushion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Barrier that cyclists can pass</a:t>
                      </a:r>
                      <a:br>
                        <a:rPr lang="en-US" sz="975" b="0" i="0" u="none" strike="noStrike">
                          <a:effectLst/>
                          <a:latin typeface="Calibri"/>
                        </a:rPr>
                      </a:br>
                      <a:r>
                        <a:rPr lang="en-US" sz="975" b="0" i="0" u="none" strike="noStrike">
                          <a:effectLst/>
                          <a:latin typeface="Calibri"/>
                        </a:rPr>
                        <a:t>False = No 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Carriageway </a:t>
                      </a:r>
                      <a:endParaRPr lang="en-US" sz="975" b="0" i="0" u="none" strike="noStrike" dirty="0" smtClean="0">
                        <a:effectLst/>
                        <a:latin typeface="Calibri"/>
                      </a:endParaRPr>
                    </a:p>
                    <a:p>
                      <a:pPr algn="l" fontAlgn="ctr"/>
                      <a:r>
                        <a:rPr lang="en-US" sz="975" b="0" i="0" u="none" strike="noStrike" dirty="0" smtClean="0">
                          <a:effectLst/>
                          <a:latin typeface="Calibri"/>
                        </a:rPr>
                        <a:t>Narrowing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Chicane, narrowing, build-out or other horizontal deflection to traffic flow</a:t>
                      </a:r>
                      <a:br>
                        <a:rPr lang="en-US" sz="975" b="0" i="0" u="none" strike="noStrike">
                          <a:effectLst/>
                          <a:latin typeface="Calibri"/>
                        </a:rPr>
                      </a:br>
                      <a:r>
                        <a:rPr lang="en-US" sz="975" b="0" i="0" u="none" strike="noStrike">
                          <a:effectLst/>
                          <a:latin typeface="Calibri"/>
                        </a:rPr>
                        <a:t>False = No carriageway narrowing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traffic calming measure</a:t>
                      </a:r>
                      <a:br>
                        <a:rPr lang="en-US" sz="975" b="0" i="0" u="none" strike="noStrike" dirty="0">
                          <a:effectLst/>
                          <a:latin typeface="Calibri"/>
                        </a:rPr>
                      </a:br>
                      <a:r>
                        <a:rPr lang="en-US" sz="975" b="0" i="0" u="none" strike="noStrike" dirty="0">
                          <a:effectLst/>
                          <a:latin typeface="Calibri"/>
                        </a:rPr>
                        <a:t>False = No an 'other' type of traffic calming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205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600" y="2201333"/>
            <a:ext cx="5884333" cy="2708434"/>
          </a:xfrm>
          <a:prstGeom prst="rect">
            <a:avLst/>
          </a:prstGeom>
          <a:solidFill>
            <a:schemeClr val="bg1"/>
          </a:solidFill>
        </p:spPr>
        <p:txBody>
          <a:bodyPr wrap="square" numCol="3" spcCol="36000">
            <a:spAutoFit/>
          </a:bodyPr>
          <a:lstStyle/>
          <a:p>
            <a:r>
              <a:rPr lang="en-US" sz="900" dirty="0"/>
              <a:t>BAR = Barking and Dagenham</a:t>
            </a:r>
            <a:endParaRPr lang="en-GB" sz="900" dirty="0"/>
          </a:p>
          <a:p>
            <a:r>
              <a:rPr lang="en-US" sz="900" dirty="0"/>
              <a:t>BRN = Barnet</a:t>
            </a:r>
            <a:endParaRPr lang="en-GB" sz="900" dirty="0"/>
          </a:p>
          <a:p>
            <a:r>
              <a:rPr lang="en-US" sz="900" dirty="0"/>
              <a:t>BXL = </a:t>
            </a:r>
            <a:r>
              <a:rPr lang="en-US" sz="900" dirty="0" err="1"/>
              <a:t>Bexley</a:t>
            </a:r>
            <a:endParaRPr lang="en-GB" sz="900" dirty="0"/>
          </a:p>
          <a:p>
            <a:r>
              <a:rPr lang="en-US" sz="900" dirty="0"/>
              <a:t>BRT = Brent</a:t>
            </a:r>
            <a:endParaRPr lang="en-GB" sz="900" dirty="0"/>
          </a:p>
          <a:p>
            <a:r>
              <a:rPr lang="en-US" sz="900" dirty="0"/>
              <a:t>BRM = Bromley</a:t>
            </a:r>
            <a:endParaRPr lang="en-GB" sz="900" dirty="0"/>
          </a:p>
          <a:p>
            <a:r>
              <a:rPr lang="en-US" sz="900" dirty="0"/>
              <a:t>CMD = Camden</a:t>
            </a:r>
            <a:endParaRPr lang="en-GB" sz="900" dirty="0"/>
          </a:p>
          <a:p>
            <a:r>
              <a:rPr lang="en-US" sz="900" dirty="0"/>
              <a:t>CTY = City of London</a:t>
            </a:r>
            <a:endParaRPr lang="en-GB" sz="900" dirty="0"/>
          </a:p>
          <a:p>
            <a:r>
              <a:rPr lang="en-US" sz="900" dirty="0"/>
              <a:t>CRD = Croydon</a:t>
            </a:r>
            <a:endParaRPr lang="en-GB" sz="900" dirty="0"/>
          </a:p>
          <a:p>
            <a:r>
              <a:rPr lang="en-US" sz="900" dirty="0"/>
              <a:t>ELG = </a:t>
            </a:r>
            <a:r>
              <a:rPr lang="en-US" sz="900" dirty="0" err="1"/>
              <a:t>Ealing</a:t>
            </a:r>
            <a:endParaRPr lang="en-GB" sz="900" dirty="0"/>
          </a:p>
          <a:p>
            <a:r>
              <a:rPr lang="en-US" sz="900" dirty="0"/>
              <a:t>ENF = Enfield</a:t>
            </a:r>
            <a:endParaRPr lang="en-GB" sz="900" dirty="0"/>
          </a:p>
          <a:p>
            <a:r>
              <a:rPr lang="en-US" sz="900" dirty="0"/>
              <a:t>GRN = Greenwich</a:t>
            </a:r>
            <a:endParaRPr lang="en-GB" sz="900" dirty="0"/>
          </a:p>
          <a:p>
            <a:r>
              <a:rPr lang="en-US" sz="900" dirty="0" smtClean="0"/>
              <a:t>HCK </a:t>
            </a:r>
            <a:r>
              <a:rPr lang="en-US" sz="900" dirty="0"/>
              <a:t>= Hackney</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HMS </a:t>
            </a:r>
            <a:r>
              <a:rPr lang="en-US" sz="900" dirty="0"/>
              <a:t>= Hammersmith and </a:t>
            </a:r>
            <a:r>
              <a:rPr lang="en-US" sz="900" dirty="0" err="1" smtClean="0"/>
              <a:t>Fulham</a:t>
            </a:r>
            <a:r>
              <a:rPr lang="en-US" sz="900" dirty="0" smtClean="0"/>
              <a:t> </a:t>
            </a:r>
            <a:endParaRPr lang="en-GB" sz="900" dirty="0"/>
          </a:p>
          <a:p>
            <a:r>
              <a:rPr lang="en-US" sz="900" dirty="0"/>
              <a:t>HGY = </a:t>
            </a:r>
            <a:r>
              <a:rPr lang="en-US" sz="900" dirty="0" err="1" smtClean="0"/>
              <a:t>Haringey</a:t>
            </a:r>
            <a:endParaRPr lang="en-GB" sz="900" dirty="0"/>
          </a:p>
          <a:p>
            <a:r>
              <a:rPr lang="en-US" sz="900" dirty="0"/>
              <a:t>HRW = Harrow</a:t>
            </a:r>
            <a:endParaRPr lang="en-GB" sz="900" dirty="0"/>
          </a:p>
          <a:p>
            <a:r>
              <a:rPr lang="en-US" sz="900" dirty="0"/>
              <a:t>HVG = </a:t>
            </a:r>
            <a:r>
              <a:rPr lang="en-US" sz="900" dirty="0" err="1" smtClean="0"/>
              <a:t>Havering</a:t>
            </a:r>
            <a:endParaRPr lang="en-GB" sz="900" dirty="0" smtClean="0"/>
          </a:p>
          <a:p>
            <a:r>
              <a:rPr lang="en-US" sz="900" dirty="0" smtClean="0"/>
              <a:t>HDN = </a:t>
            </a:r>
            <a:r>
              <a:rPr lang="en-US" sz="900" dirty="0" err="1" smtClean="0"/>
              <a:t>Hillingdon</a:t>
            </a:r>
            <a:endParaRPr lang="en-GB" sz="900" dirty="0" smtClean="0"/>
          </a:p>
          <a:p>
            <a:r>
              <a:rPr lang="en-US" sz="900" dirty="0" smtClean="0"/>
              <a:t>HNS </a:t>
            </a:r>
            <a:r>
              <a:rPr lang="en-US" sz="900" dirty="0"/>
              <a:t>= </a:t>
            </a:r>
            <a:r>
              <a:rPr lang="en-US" sz="900" dirty="0" smtClean="0"/>
              <a:t>Hounslow</a:t>
            </a:r>
            <a:endParaRPr lang="en-GB" sz="900" dirty="0"/>
          </a:p>
          <a:p>
            <a:r>
              <a:rPr lang="en-US" sz="900" dirty="0"/>
              <a:t>ISL = Islington</a:t>
            </a:r>
            <a:endParaRPr lang="en-GB" sz="900" dirty="0"/>
          </a:p>
          <a:p>
            <a:r>
              <a:rPr lang="en-US" sz="900" dirty="0"/>
              <a:t>KNS = Kensington and </a:t>
            </a:r>
            <a:r>
              <a:rPr lang="en-US" sz="900" dirty="0" smtClean="0"/>
              <a:t>Chelsea</a:t>
            </a:r>
            <a:endParaRPr lang="en-GB" sz="900" dirty="0"/>
          </a:p>
          <a:p>
            <a:r>
              <a:rPr lang="en-US" sz="900" dirty="0"/>
              <a:t>KNG = Kingston upon Thames</a:t>
            </a:r>
            <a:endParaRPr lang="en-GB" sz="900" dirty="0"/>
          </a:p>
          <a:p>
            <a:r>
              <a:rPr lang="en-US" sz="900" dirty="0"/>
              <a:t>LAM = </a:t>
            </a:r>
            <a:r>
              <a:rPr lang="en-US" sz="900" dirty="0" err="1" smtClean="0"/>
              <a:t>Lambeth</a:t>
            </a:r>
            <a:endParaRPr lang="en-GB" sz="900" dirty="0"/>
          </a:p>
          <a:p>
            <a:r>
              <a:rPr lang="en-US" sz="900" dirty="0"/>
              <a:t>LSH = </a:t>
            </a:r>
            <a:r>
              <a:rPr lang="en-US" sz="900" dirty="0" err="1" smtClean="0"/>
              <a:t>Lewisham</a:t>
            </a:r>
            <a:endParaRPr lang="en-GB" sz="900" dirty="0"/>
          </a:p>
          <a:p>
            <a:r>
              <a:rPr lang="en-US" sz="900" dirty="0"/>
              <a:t>MRT = Merton</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NWM </a:t>
            </a:r>
            <a:r>
              <a:rPr lang="en-US" sz="900" dirty="0"/>
              <a:t>= </a:t>
            </a:r>
            <a:r>
              <a:rPr lang="en-US" sz="900" dirty="0" err="1"/>
              <a:t>Newham</a:t>
            </a:r>
            <a:endParaRPr lang="en-GB" sz="900" dirty="0"/>
          </a:p>
          <a:p>
            <a:r>
              <a:rPr lang="en-US" sz="900" dirty="0"/>
              <a:t>RDB = </a:t>
            </a:r>
            <a:r>
              <a:rPr lang="en-US" sz="900" dirty="0" err="1"/>
              <a:t>Redbridge</a:t>
            </a:r>
            <a:endParaRPr lang="en-GB" sz="900" dirty="0"/>
          </a:p>
          <a:p>
            <a:r>
              <a:rPr lang="en-US" sz="900" dirty="0"/>
              <a:t>RCH = Richmond upon Thames</a:t>
            </a:r>
            <a:endParaRPr lang="en-GB" sz="900" dirty="0"/>
          </a:p>
          <a:p>
            <a:r>
              <a:rPr lang="en-US" sz="900" dirty="0"/>
              <a:t>SWR = </a:t>
            </a:r>
            <a:r>
              <a:rPr lang="en-US" sz="900" dirty="0" err="1"/>
              <a:t>Southwark</a:t>
            </a:r>
            <a:endParaRPr lang="en-GB" sz="900" dirty="0"/>
          </a:p>
          <a:p>
            <a:r>
              <a:rPr lang="en-US" sz="900" dirty="0"/>
              <a:t>STN = Sutton</a:t>
            </a:r>
            <a:endParaRPr lang="en-GB" sz="900" dirty="0"/>
          </a:p>
          <a:p>
            <a:r>
              <a:rPr lang="en-US" sz="900" dirty="0"/>
              <a:t>TOW = Tower Hamlets</a:t>
            </a:r>
            <a:endParaRPr lang="en-GB" sz="900" dirty="0"/>
          </a:p>
          <a:p>
            <a:r>
              <a:rPr lang="en-US" sz="900" dirty="0"/>
              <a:t>WST = Westminster</a:t>
            </a:r>
            <a:endParaRPr lang="en-GB" sz="900" dirty="0"/>
          </a:p>
          <a:p>
            <a:r>
              <a:rPr lang="en-US" sz="900" dirty="0"/>
              <a:t>WTH = Waltham Forest</a:t>
            </a:r>
            <a:endParaRPr lang="en-GB" sz="900" dirty="0"/>
          </a:p>
          <a:p>
            <a:r>
              <a:rPr lang="en-US" sz="900" dirty="0"/>
              <a:t>WNS = </a:t>
            </a:r>
            <a:r>
              <a:rPr lang="en-US" sz="900" dirty="0" err="1"/>
              <a:t>Wandsworth</a:t>
            </a:r>
            <a:r>
              <a:rPr lang="en-GB" sz="900" dirty="0"/>
              <a:t> </a:t>
            </a:r>
            <a:endParaRPr lang="en-US" sz="900" dirty="0"/>
          </a:p>
        </p:txBody>
      </p:sp>
    </p:spTree>
    <p:extLst>
      <p:ext uri="{BB962C8B-B14F-4D97-AF65-F5344CB8AC3E}">
        <p14:creationId xmlns:p14="http://schemas.microsoft.com/office/powerpoint/2010/main" val="376481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Results in terms of characteristics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527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2391426"/>
              </p:ext>
            </p:extLst>
          </p:nvPr>
        </p:nvGraphicFramePr>
        <p:xfrm>
          <a:off x="372533" y="1770721"/>
          <a:ext cx="3818467" cy="3638048"/>
        </p:xfrm>
        <a:graphic>
          <a:graphicData uri="http://schemas.openxmlformats.org/drawingml/2006/table">
            <a:tbl>
              <a:tblPr/>
              <a:tblGrid>
                <a:gridCol w="829733"/>
                <a:gridCol w="1210734"/>
                <a:gridCol w="812800"/>
                <a:gridCol w="965200"/>
              </a:tblGrid>
              <a:tr h="4644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a:t>
                      </a:r>
                      <a:r>
                        <a:rPr lang="en-US" sz="1000" b="0" i="0" u="none" strike="noStrike" dirty="0" smtClean="0">
                          <a:effectLst/>
                          <a:latin typeface="Calibri"/>
                        </a:rPr>
                        <a:t>Lane present</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1783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47.2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1695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44.9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78</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rowSpan="7">
                  <a:txBody>
                    <a:bodyPr/>
                    <a:lstStyle/>
                    <a:p>
                      <a:pPr algn="l" fontAlgn="ctr"/>
                      <a:r>
                        <a:rPr lang="en-US" sz="1000" b="0" i="0" u="none" strike="noStrike" dirty="0">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Colour: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2713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71.9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889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23.5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63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1.7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0.6</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4</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46271739"/>
              </p:ext>
            </p:extLst>
          </p:nvPr>
        </p:nvGraphicFramePr>
        <p:xfrm>
          <a:off x="4385734" y="1516721"/>
          <a:ext cx="3750733" cy="2584032"/>
        </p:xfrm>
        <a:graphic>
          <a:graphicData uri="http://schemas.openxmlformats.org/drawingml/2006/table">
            <a:tbl>
              <a:tblPr/>
              <a:tblGrid>
                <a:gridCol w="795866"/>
                <a:gridCol w="1430867"/>
                <a:gridCol w="728133"/>
                <a:gridCol w="795867"/>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Signal-Controlled </a:t>
                      </a:r>
                      <a:r>
                        <a:rPr lang="en-US" sz="975" b="0" i="0" u="none" strike="noStrike" dirty="0" smtClean="0">
                          <a:effectLst/>
                          <a:latin typeface="Calibri"/>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74.3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segregated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Crossing includes a gap in island</a:t>
                      </a:r>
                      <a:r>
                        <a:rPr lang="en-US" sz="975" b="0" i="0" u="none" strike="noStrike" baseline="0" dirty="0" smtClean="0">
                          <a:effectLst/>
                          <a:latin typeface="Calibri"/>
                        </a:rPr>
                        <a:t> or </a:t>
                      </a:r>
                      <a:r>
                        <a:rPr lang="en-US" sz="975" b="0" i="0" u="none" strike="noStrike" baseline="0" dirty="0" err="1" smtClean="0">
                          <a:effectLst/>
                          <a:latin typeface="Calibri"/>
                        </a:rPr>
                        <a:t>kerb</a:t>
                      </a:r>
                      <a:r>
                        <a:rPr lang="en-US" sz="975" b="0" i="0" u="none" strike="noStrike" baseline="0" dirty="0" smtClean="0">
                          <a:effectLst/>
                          <a:latin typeface="Calibri"/>
                        </a:rPr>
                        <a:t> for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must dismount to use</a:t>
                      </a:r>
                      <a:r>
                        <a:rPr lang="en-US" sz="975" b="0" i="0" u="none" strike="noStrike" baseline="0" dirty="0" smtClean="0">
                          <a:effectLst/>
                          <a:latin typeface="+mn-lt"/>
                        </a:rPr>
                        <a:t> </a:t>
                      </a:r>
                      <a:r>
                        <a:rPr lang="en-US" sz="975" b="0" i="0" u="none" strike="noStrike" dirty="0" smtClean="0">
                          <a:effectLst/>
                          <a:latin typeface="+mn-lt"/>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0808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84042813"/>
              </p:ext>
            </p:extLst>
          </p:nvPr>
        </p:nvGraphicFramePr>
        <p:xfrm>
          <a:off x="457200" y="162054"/>
          <a:ext cx="4868333" cy="6308342"/>
        </p:xfrm>
        <a:graphic>
          <a:graphicData uri="http://schemas.openxmlformats.org/drawingml/2006/table">
            <a:tbl>
              <a:tblPr/>
              <a:tblGrid>
                <a:gridCol w="821267"/>
                <a:gridCol w="2438400"/>
                <a:gridCol w="762000"/>
                <a:gridCol w="846666"/>
              </a:tblGrid>
              <a:tr h="523746">
                <a:tc gridSpan="4">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7221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Lane/Track </a:t>
                      </a:r>
                      <a:r>
                        <a:rPr lang="en-US" sz="975" b="0" i="0" u="none" strike="noStrike" dirty="0" smtClean="0">
                          <a:effectLst/>
                          <a:latin typeface="Calibri"/>
                        </a:rPr>
                        <a:t>has priority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2264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Contraflow Lane/</a:t>
                      </a:r>
                      <a:r>
                        <a:rPr lang="en-US" sz="975" b="0" i="0" u="none" strike="noStrike" dirty="0" smtClean="0">
                          <a:effectLst/>
                          <a:latin typeface="Calibri"/>
                        </a:rPr>
                        <a:t>Track (not bi-directional)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1490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Bi-</a:t>
                      </a:r>
                      <a:r>
                        <a:rPr lang="en-US" sz="975" b="0" i="0" u="none" strike="noStrike" dirty="0" smtClean="0">
                          <a:effectLst/>
                          <a:latin typeface="Calibri"/>
                        </a:rPr>
                        <a:t>directional (two</a:t>
                      </a:r>
                      <a:r>
                        <a:rPr lang="en-US" sz="975" b="0" i="0" u="none" strike="noStrike" baseline="0" dirty="0" smtClean="0">
                          <a:effectLst/>
                          <a:latin typeface="Calibri"/>
                        </a:rPr>
                        <a:t> way flow)</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10213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Bypass allowing cyclists to turn</a:t>
                      </a:r>
                      <a:r>
                        <a:rPr lang="en-US" sz="975" b="0" i="0" u="none" strike="noStrike" baseline="0" dirty="0" smtClean="0">
                          <a:effectLst/>
                          <a:latin typeface="Calibri"/>
                        </a:rPr>
                        <a:t> without </a:t>
                      </a:r>
                    </a:p>
                    <a:p>
                      <a:pPr algn="l" fontAlgn="ctr"/>
                      <a:r>
                        <a:rPr lang="en-US" sz="975" b="0" i="0" u="none" strike="noStrike" baseline="0" dirty="0" smtClean="0">
                          <a:effectLst/>
                          <a:latin typeface="Calibri"/>
                        </a:rPr>
                        <a:t>stopping at traffic signals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Part-time </a:t>
                      </a:r>
                      <a:r>
                        <a:rPr lang="en-US" sz="975" b="0" i="0" u="none" strike="noStrike" dirty="0" smtClean="0">
                          <a:effectLst/>
                          <a:latin typeface="Calibri"/>
                        </a:rPr>
                        <a:t>cycle</a:t>
                      </a:r>
                      <a:r>
                        <a:rPr lang="en-US" sz="975" b="0" i="0" u="none" strike="noStrike" baseline="0" dirty="0" smtClean="0">
                          <a:effectLst/>
                          <a:latin typeface="Calibri"/>
                        </a:rPr>
                        <a:t> 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rowSpan="8">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Calibri"/>
                        </a:rPr>
                        <a:t>Colour: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18840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75.4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3198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1660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6.7</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944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313</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20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496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3523686"/>
              </p:ext>
            </p:extLst>
          </p:nvPr>
        </p:nvGraphicFramePr>
        <p:xfrm>
          <a:off x="457200" y="162054"/>
          <a:ext cx="6239933" cy="1611836"/>
        </p:xfrm>
        <a:graphic>
          <a:graphicData uri="http://schemas.openxmlformats.org/drawingml/2006/table">
            <a:tbl>
              <a:tblPr/>
              <a:tblGrid>
                <a:gridCol w="1719109"/>
                <a:gridCol w="702358"/>
                <a:gridCol w="982133"/>
                <a:gridCol w="1507067"/>
                <a:gridCol w="1329266"/>
              </a:tblGrid>
              <a:tr h="231820">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 of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Length of assets (m)</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length</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944165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93704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251144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1898026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65.3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58465908"/>
              </p:ext>
            </p:extLst>
          </p:nvPr>
        </p:nvGraphicFramePr>
        <p:xfrm>
          <a:off x="397933" y="1982389"/>
          <a:ext cx="5029200" cy="1998254"/>
        </p:xfrm>
        <a:graphic>
          <a:graphicData uri="http://schemas.openxmlformats.org/drawingml/2006/table">
            <a:tbl>
              <a:tblPr/>
              <a:tblGrid>
                <a:gridCol w="829733"/>
                <a:gridCol w="2438400"/>
                <a:gridCol w="719667"/>
                <a:gridCol w="1041400"/>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Pedestrian-Only </a:t>
                      </a:r>
                      <a:r>
                        <a:rPr lang="en-US" sz="975" b="0" i="0" u="none" strike="noStrike" dirty="0" smtClean="0">
                          <a:effectLst/>
                          <a:latin typeface="Calibri"/>
                        </a:rPr>
                        <a:t>Route linking cycle route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Steps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Lift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8225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02055130"/>
              </p:ext>
            </p:extLst>
          </p:nvPr>
        </p:nvGraphicFramePr>
        <p:xfrm>
          <a:off x="457200" y="162054"/>
          <a:ext cx="4131733" cy="3991501"/>
        </p:xfrm>
        <a:graphic>
          <a:graphicData uri="http://schemas.openxmlformats.org/drawingml/2006/table">
            <a:tbl>
              <a:tblPr/>
              <a:tblGrid>
                <a:gridCol w="863600"/>
                <a:gridCol w="1583267"/>
                <a:gridCol w="694266"/>
                <a:gridCol w="990600"/>
              </a:tblGrid>
              <a:tr h="3713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Off 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22980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96.7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Covered or sheltered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1204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Secure i.e.</a:t>
                      </a:r>
                      <a:r>
                        <a:rPr lang="en-US" sz="975" b="0" i="0" u="none" strike="noStrike" baseline="0" dirty="0" smtClean="0">
                          <a:effectLst/>
                          <a:latin typeface="Calibri"/>
                        </a:rPr>
                        <a:t> locked compound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17544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73.8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844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2448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931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Multi tiered parking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Other/unknown type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9191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23593650"/>
              </p:ext>
            </p:extLst>
          </p:nvPr>
        </p:nvGraphicFramePr>
        <p:xfrm>
          <a:off x="457200" y="1663068"/>
          <a:ext cx="5325534" cy="994436"/>
        </p:xfrm>
        <a:graphic>
          <a:graphicData uri="http://schemas.openxmlformats.org/drawingml/2006/table">
            <a:tbl>
              <a:tblPr/>
              <a:tblGrid>
                <a:gridCol w="795867"/>
                <a:gridCol w="1786466"/>
                <a:gridCol w="889000"/>
                <a:gridCol w="1007534"/>
                <a:gridCol w="846667"/>
              </a:tblGrid>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Mean (</a:t>
                      </a:r>
                      <a:r>
                        <a:rPr lang="en-US" sz="1200" b="1" i="0" u="none" strike="noStrike" dirty="0" err="1" smtClean="0">
                          <a:effectLst/>
                          <a:latin typeface="Calibri"/>
                        </a:rPr>
                        <a:t>sd</a:t>
                      </a:r>
                      <a:r>
                        <a:rPr lang="en-US" sz="1200" b="1" i="0" u="none" strike="noStrike" dirty="0" smtClean="0">
                          <a:effectLst/>
                          <a:latin typeface="Calibri"/>
                        </a:rPr>
                        <a:t>)</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Median (IQR)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Range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dirty="0">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Provision: Number </a:t>
                      </a:r>
                      <a:r>
                        <a:rPr lang="en-US" sz="975" b="0" i="0" u="none" strike="noStrike" dirty="0">
                          <a:effectLst/>
                          <a:latin typeface="Calibri"/>
                        </a:rPr>
                        <a:t>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hr-HR" sz="975" b="0" i="0" u="none" strike="noStrike" dirty="0" smtClean="0">
                          <a:effectLst/>
                          <a:latin typeface="+mn-lt"/>
                        </a:rPr>
                        <a:t>2.8</a:t>
                      </a:r>
                      <a:r>
                        <a:rPr lang="hr-HR" sz="975" b="0" i="0" u="none" strike="noStrike" baseline="0" dirty="0" smtClean="0">
                          <a:effectLst/>
                          <a:latin typeface="+mn-lt"/>
                        </a:rPr>
                        <a:t> (3.3)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2 (1 – 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0 - 95</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Capacity:</a:t>
                      </a:r>
                      <a:r>
                        <a:rPr lang="en-US" sz="975" b="0" i="0" u="none" strike="noStrike" baseline="0" dirty="0" smtClean="0">
                          <a:effectLst/>
                          <a:latin typeface="Calibri"/>
                        </a:rPr>
                        <a:t> </a:t>
                      </a:r>
                      <a:r>
                        <a:rPr lang="en-US" sz="975" b="0" i="0" u="none" strike="noStrike" dirty="0" smtClean="0">
                          <a:effectLst/>
                          <a:latin typeface="Calibri"/>
                        </a:rPr>
                        <a:t>Number </a:t>
                      </a:r>
                      <a:r>
                        <a:rPr lang="en-US" sz="975" b="0" i="0" u="none" strike="noStrike" dirty="0">
                          <a:effectLst/>
                          <a:latin typeface="Calibri"/>
                        </a:rPr>
                        <a:t>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6.1 (6.9)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4</a:t>
                      </a:r>
                      <a:r>
                        <a:rPr lang="en-US" sz="975" b="0" i="0" u="none" strike="noStrike" baseline="0" dirty="0" smtClean="0">
                          <a:effectLst/>
                          <a:latin typeface="Calibri"/>
                        </a:rPr>
                        <a:t> (2 – 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0 - 168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1083733" y="1007533"/>
            <a:ext cx="1915909" cy="369332"/>
          </a:xfrm>
          <a:prstGeom prst="rect">
            <a:avLst/>
          </a:prstGeom>
          <a:noFill/>
        </p:spPr>
        <p:txBody>
          <a:bodyPr wrap="none" rtlCol="0">
            <a:spAutoFit/>
          </a:bodyPr>
          <a:lstStyle/>
          <a:p>
            <a:r>
              <a:rPr lang="en-US" dirty="0" smtClean="0"/>
              <a:t>Cycle parking stuff</a:t>
            </a:r>
            <a:endParaRPr lang="en-US" dirty="0"/>
          </a:p>
        </p:txBody>
      </p:sp>
    </p:spTree>
    <p:extLst>
      <p:ext uri="{BB962C8B-B14F-4D97-AF65-F5344CB8AC3E}">
        <p14:creationId xmlns:p14="http://schemas.microsoft.com/office/powerpoint/2010/main" val="198439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37781410"/>
              </p:ext>
            </p:extLst>
          </p:nvPr>
        </p:nvGraphicFramePr>
        <p:xfrm>
          <a:off x="457200" y="162054"/>
          <a:ext cx="5334001" cy="2025515"/>
        </p:xfrm>
        <a:graphic>
          <a:graphicData uri="http://schemas.openxmlformats.org/drawingml/2006/table">
            <a:tbl>
              <a:tblPr/>
              <a:tblGrid>
                <a:gridCol w="719667"/>
                <a:gridCol w="2540000"/>
                <a:gridCol w="1032933"/>
                <a:gridCol w="1041401"/>
              </a:tblGrid>
              <a:tr h="4136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err="1" smtClean="0">
                          <a:effectLst/>
                          <a:latin typeface="Calibri"/>
                        </a:rPr>
                        <a:t>Percenage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symbol on signal e.g. as a light/set of lights</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438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98.9</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Separate Stage for Cyclists</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256</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57.8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Early </a:t>
                      </a:r>
                      <a:r>
                        <a:rPr lang="en-US" sz="975" b="0" i="0" u="none" strike="noStrike" dirty="0" smtClean="0">
                          <a:effectLst/>
                          <a:latin typeface="Calibri"/>
                        </a:rPr>
                        <a:t>Release of cyclists</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80</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18.1</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Two Stage </a:t>
                      </a:r>
                      <a:r>
                        <a:rPr lang="en-US" sz="975" b="0" i="0" u="none" strike="noStrike" dirty="0" smtClean="0">
                          <a:effectLst/>
                          <a:latin typeface="Calibri"/>
                        </a:rPr>
                        <a:t>Turn right</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Cycle/Bus </a:t>
                      </a:r>
                      <a:r>
                        <a:rPr lang="en-US" sz="975" b="0" i="0" u="none" strike="noStrike" dirty="0" smtClean="0">
                          <a:effectLst/>
                          <a:latin typeface="Calibri"/>
                        </a:rPr>
                        <a:t>Gate allowing cycles to get ahead</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67198852"/>
              </p:ext>
            </p:extLst>
          </p:nvPr>
        </p:nvGraphicFramePr>
        <p:xfrm>
          <a:off x="457200" y="2905254"/>
          <a:ext cx="4690533" cy="1302794"/>
        </p:xfrm>
        <a:graphic>
          <a:graphicData uri="http://schemas.openxmlformats.org/drawingml/2006/table">
            <a:tbl>
              <a:tblPr/>
              <a:tblGrid>
                <a:gridCol w="702733"/>
                <a:gridCol w="2336800"/>
                <a:gridCol w="812800"/>
                <a:gridCol w="838200"/>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Steps link routes where cycling in permitted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174</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96.7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A lift links routes where cycling is permitted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3</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1.7</a:t>
                      </a:r>
                      <a:endParaRPr lang="en-US" sz="975" b="0" i="0" u="none" strike="noStrike" dirty="0">
                        <a:effectLst/>
                        <a:latin typeface="Calibri"/>
                      </a:endParaRPr>
                    </a:p>
                  </a:txBody>
                  <a:tcPr marL="36000" marR="360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2856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80824179"/>
              </p:ext>
            </p:extLst>
          </p:nvPr>
        </p:nvGraphicFramePr>
        <p:xfrm>
          <a:off x="457200" y="3167721"/>
          <a:ext cx="6172200" cy="3051252"/>
        </p:xfrm>
        <a:graphic>
          <a:graphicData uri="http://schemas.openxmlformats.org/drawingml/2006/table">
            <a:tbl>
              <a:tblPr/>
              <a:tblGrid>
                <a:gridCol w="795867"/>
                <a:gridCol w="1236133"/>
                <a:gridCol w="2336800"/>
                <a:gridCol w="1803400"/>
              </a:tblGrid>
              <a:tr h="502008">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Common data fields</a:t>
                      </a:r>
                    </a:p>
                  </a:txBody>
                  <a:tcPr marL="36000" marR="8916" marT="8916" marB="0" anchor="ctr" anchorCtr="1">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These data fields are present for every asset</a:t>
                      </a:r>
                      <a:r>
                        <a:rPr lang="en-US" sz="1000" b="0" i="0" u="none" strike="noStrike" baseline="0" dirty="0" smtClean="0">
                          <a:solidFill>
                            <a:srgbClr val="000000"/>
                          </a:solidFill>
                          <a:effectLst/>
                          <a:latin typeface="+mn-lt"/>
                        </a:rPr>
                        <a:t> type</a:t>
                      </a: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204">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FEATURE_ID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Feature 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Unique ID for asset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SVDATE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Survey 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Date asset was surveyed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Date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London</a:t>
                      </a:r>
                      <a:r>
                        <a:rPr lang="en-US" sz="975" b="0" i="0" u="none" strike="noStrike" baseline="0" dirty="0" smtClean="0">
                          <a:effectLst/>
                          <a:latin typeface="Calibri"/>
                        </a:rPr>
                        <a:t> B</a:t>
                      </a:r>
                      <a:r>
                        <a:rPr lang="en-US" sz="975" b="0" i="0" u="none" strike="noStrike" dirty="0" smtClean="0">
                          <a:effectLst/>
                          <a:latin typeface="Calibri"/>
                        </a:rPr>
                        <a:t>orough </a:t>
                      </a:r>
                      <a:r>
                        <a:rPr lang="en-US" sz="975" b="0" i="0" u="none" strike="noStrike" dirty="0">
                          <a:effectLst/>
                          <a:latin typeface="Calibri"/>
                        </a:rPr>
                        <a:t>in which asset is located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PHOTO1_URL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Photo1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1</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PHOTO2_URL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Photo2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2</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lg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lg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effectLst/>
                        <a:latin typeface="+mn-lt"/>
                      </a:endParaRPr>
                    </a:p>
                  </a:txBody>
                  <a:tcPr marL="36000" marR="8916" marT="8916"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A spatial </a:t>
                      </a:r>
                      <a:r>
                        <a:rPr lang="en-US" sz="975" b="0" i="0" u="none" strike="noStrike" dirty="0" err="1" smtClean="0">
                          <a:effectLst/>
                          <a:latin typeface="Calibri"/>
                        </a:rPr>
                        <a:t>tibble</a:t>
                      </a:r>
                      <a:r>
                        <a:rPr lang="en-US" sz="975" b="0" i="0" u="none" strike="noStrike" baseline="0" dirty="0" smtClean="0">
                          <a:effectLst/>
                          <a:latin typeface="Calibri"/>
                        </a:rPr>
                        <a:t> of </a:t>
                      </a:r>
                      <a:r>
                        <a:rPr lang="en-US" sz="975" b="0" i="0" u="none" strike="noStrike" baseline="0" dirty="0" err="1" smtClean="0">
                          <a:effectLst/>
                          <a:latin typeface="Calibri"/>
                        </a:rPr>
                        <a:t>simplefeatures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err="1" smtClean="0">
                          <a:effectLst/>
                          <a:latin typeface="+mn-lt"/>
                        </a:rPr>
                        <a:t>sfc_MULTILINESTRING</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22" name="Group 21"/>
          <p:cNvGrpSpPr/>
          <p:nvPr/>
        </p:nvGrpSpPr>
        <p:grpSpPr>
          <a:xfrm>
            <a:off x="6724650" y="4806950"/>
            <a:ext cx="266700" cy="1352550"/>
            <a:chOff x="6724650" y="4806950"/>
            <a:chExt cx="266700" cy="1352550"/>
          </a:xfrm>
        </p:grpSpPr>
        <p:sp>
          <p:nvSpPr>
            <p:cNvPr id="5" name="Right Brace 4"/>
            <p:cNvSpPr/>
            <p:nvPr/>
          </p:nvSpPr>
          <p:spPr>
            <a:xfrm>
              <a:off x="6724650" y="4806950"/>
              <a:ext cx="266700" cy="488950"/>
            </a:xfrm>
            <a:prstGeom prst="rightBrac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Elbow Connector 10"/>
            <p:cNvCxnSpPr/>
            <p:nvPr/>
          </p:nvCxnSpPr>
          <p:spPr>
            <a:xfrm rot="5400000">
              <a:off x="6299200" y="5467350"/>
              <a:ext cx="1117600" cy="266700"/>
            </a:xfrm>
            <a:prstGeom prst="bentConnector3">
              <a:avLst>
                <a:gd name="adj1" fmla="val 100000"/>
              </a:avLst>
            </a:prstGeom>
            <a:ln>
              <a:solidFill>
                <a:srgbClr val="C0504D"/>
              </a:solidFill>
              <a:tailEnd type="triangle" w="lg" len="med"/>
            </a:ln>
            <a:effectLst/>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7346950" y="5327650"/>
            <a:ext cx="1644650" cy="600164"/>
          </a:xfrm>
          <a:prstGeom prst="rect">
            <a:avLst/>
          </a:prstGeom>
          <a:noFill/>
          <a:ln w="25400" cap="rnd">
            <a:solidFill>
              <a:schemeClr val="accent2"/>
            </a:solidFill>
            <a:round/>
          </a:ln>
        </p:spPr>
        <p:txBody>
          <a:bodyPr wrap="square" rtlCol="0">
            <a:spAutoFit/>
          </a:bodyPr>
          <a:lstStyle/>
          <a:p>
            <a:pPr algn="ctr"/>
            <a:r>
              <a:rPr lang="en-US" sz="1100" dirty="0" smtClean="0"/>
              <a:t>Latitude and longitude converted to simple features geometry</a:t>
            </a:r>
            <a:endParaRPr lang="en-US" sz="1100" dirty="0"/>
          </a:p>
        </p:txBody>
      </p:sp>
      <p:cxnSp>
        <p:nvCxnSpPr>
          <p:cNvPr id="19" name="Straight Connector 18"/>
          <p:cNvCxnSpPr/>
          <p:nvPr/>
        </p:nvCxnSpPr>
        <p:spPr>
          <a:xfrm>
            <a:off x="7042150" y="5627732"/>
            <a:ext cx="304800" cy="0"/>
          </a:xfrm>
          <a:prstGeom prst="line">
            <a:avLst/>
          </a:prstGeom>
          <a:ln>
            <a:solidFill>
              <a:schemeClr val="accent2"/>
            </a:solidFill>
            <a:prstDash val="sysDash"/>
            <a:headEnd type="triangle" w="med" len="sm"/>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35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2023575"/>
              </p:ext>
            </p:extLst>
          </p:nvPr>
        </p:nvGraphicFramePr>
        <p:xfrm>
          <a:off x="457200" y="162054"/>
          <a:ext cx="5943600" cy="7120187"/>
        </p:xfrm>
        <a:graphic>
          <a:graphicData uri="http://schemas.openxmlformats.org/drawingml/2006/table">
            <a:tbl>
              <a:tblPr/>
              <a:tblGrid>
                <a:gridCol w="728133"/>
                <a:gridCol w="2836334"/>
                <a:gridCol w="897466"/>
                <a:gridCol w="1481667"/>
              </a:tblGrid>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a:t>
                      </a:r>
                      <a:r>
                        <a:rPr lang="en-US" sz="975" b="0" i="0" u="none" strike="noStrike" dirty="0" smtClean="0">
                          <a:effectLst/>
                          <a:latin typeface="Calibri"/>
                        </a:rPr>
                        <a:t>symbol</a:t>
                      </a:r>
                    </a:p>
                    <a:p>
                      <a:pPr algn="l" fontAlgn="ctr"/>
                      <a:r>
                        <a:rPr lang="en-US" sz="975" b="0" i="0" u="none" strike="noStrike" dirty="0" smtClean="0">
                          <a:effectLst/>
                          <a:latin typeface="Calibri"/>
                        </a:rPr>
                        <a:t>(rest</a:t>
                      </a:r>
                      <a:r>
                        <a:rPr lang="en-US" sz="975" b="0" i="0" u="none" strike="noStrike" baseline="0" dirty="0" smtClean="0">
                          <a:effectLst/>
                          <a:latin typeface="Calibri"/>
                        </a:rPr>
                        <a:t> are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58349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Coloured Patch on </a:t>
                      </a:r>
                      <a:r>
                        <a:rPr lang="en-US" sz="975" b="0" i="0" u="none" strike="noStrike" dirty="0" smtClean="0">
                          <a:effectLst/>
                          <a:latin typeface="Calibri"/>
                        </a:rPr>
                        <a:t>road</a:t>
                      </a:r>
                      <a:r>
                        <a:rPr lang="en-US" sz="975" b="0" i="0" u="none" strike="noStrike" baseline="0" dirty="0" smtClean="0">
                          <a:effectLst/>
                          <a:latin typeface="Calibri"/>
                        </a:rPr>
                        <a:t> surface for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Facing</a:t>
                      </a:r>
                      <a:r>
                        <a:rPr lang="en-US" sz="975" b="0" i="0" u="none" strike="noStrike" baseline="0" dirty="0" smtClean="0">
                          <a:effectLst/>
                          <a:latin typeface="Calibri"/>
                        </a:rPr>
                        <a:t> oncoming traffic but on off-side (i.e. right)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17389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14.6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Sign prohibiting cycling (No Cycling)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12240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No </a:t>
                      </a:r>
                      <a:r>
                        <a:rPr lang="en-US" sz="975" b="0" i="0" u="none" strike="noStrike" dirty="0" smtClean="0">
                          <a:effectLst/>
                          <a:latin typeface="Calibri"/>
                        </a:rPr>
                        <a:t>vehicles except pushed</a:t>
                      </a:r>
                      <a:r>
                        <a:rPr lang="en-US" sz="975" b="0" i="0" u="none" strike="noStrike" baseline="0" dirty="0" smtClean="0">
                          <a:effectLst/>
                          <a:latin typeface="Calibri"/>
                        </a:rPr>
                        <a:t> pedal cycles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dirty="0" smtClean="0">
                          <a:effectLst/>
                          <a:latin typeface="Calibri"/>
                        </a:rPr>
                        <a:t>(</a:t>
                      </a:r>
                      <a:r>
                        <a:rPr lang="en-US" sz="975" b="0" i="0" u="none" strike="noStrike" baseline="0" dirty="0" smtClean="0">
                          <a:effectLst/>
                          <a:latin typeface="Calibri"/>
                        </a:rPr>
                        <a:t> as opposed to a </a:t>
                      </a:r>
                      <a:r>
                        <a:rPr lang="en-US" sz="975" b="0" i="0" u="none" strike="noStrike" dirty="0" smtClean="0">
                          <a:effectLst/>
                          <a:latin typeface="Calibri"/>
                        </a:rPr>
                        <a:t>Rectangular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29693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Exemption text present (i.e. "Except cycles”)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2716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No Left Turn sign with exception for</a:t>
                      </a:r>
                      <a:r>
                        <a:rPr lang="en-US" sz="975" b="0" i="0" u="none" strike="noStrike" baseline="0" dirty="0" smtClean="0">
                          <a:effectLst/>
                          <a:latin typeface="+mn-lt"/>
                        </a:rPr>
                        <a:t>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No Right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Compulsory Left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Compulsory Tight Turn sign with 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No Straight Ahead </a:t>
                      </a:r>
                      <a:r>
                        <a:rPr lang="en-US" sz="975" b="0" i="0" u="none" strike="noStrike" dirty="0" smtClean="0">
                          <a:effectLst/>
                          <a:latin typeface="Calibri"/>
                        </a:rPr>
                        <a:t>sign with </a:t>
                      </a:r>
                      <a:r>
                        <a:rPr lang="en-US" sz="975" b="0" i="0" u="none" strike="noStrike" dirty="0" smtClean="0">
                          <a:effectLst/>
                          <a:latin typeface="+mn-lt"/>
                        </a:rPr>
                        <a:t>exception for</a:t>
                      </a:r>
                      <a:r>
                        <a:rPr lang="en-US" sz="975" b="0" i="0" u="none" strike="noStrike" baseline="0" dirty="0" smtClean="0">
                          <a:effectLst/>
                          <a:latin typeface="+mn-lt"/>
                        </a:rPr>
                        <a:t> cyclists</a:t>
                      </a:r>
                      <a:endParaRPr lang="en-US" sz="975" b="0" i="0" u="none" strike="noStrike" dirty="0">
                        <a:effectLst/>
                        <a:latin typeface="+mn-lt"/>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2661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Cyclists </a:t>
                      </a:r>
                      <a:r>
                        <a:rPr lang="en-US" sz="975" b="0" i="0" u="none" strike="noStrike" dirty="0" smtClean="0">
                          <a:effectLst/>
                          <a:latin typeface="Calibri"/>
                        </a:rPr>
                        <a:t>Dismount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End of </a:t>
                      </a:r>
                      <a:r>
                        <a:rPr lang="en-US" sz="975" b="0" i="0" u="none" strike="noStrike" dirty="0" smtClean="0">
                          <a:effectLst/>
                          <a:latin typeface="Calibri"/>
                        </a:rPr>
                        <a:t>Cycle Route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Symbol or marker </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113654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95.6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Pedestrian </a:t>
                      </a:r>
                      <a:r>
                        <a:rPr lang="en-US" sz="975" b="0" i="0" u="none" strike="noStrike" dirty="0" smtClean="0">
                          <a:effectLst/>
                          <a:latin typeface="Calibri"/>
                        </a:rPr>
                        <a:t>and cyclist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17057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Bus </a:t>
                      </a:r>
                      <a:r>
                        <a:rPr lang="en-US" sz="975" b="0" i="0" u="none" strike="noStrike" dirty="0" smtClean="0">
                          <a:effectLst/>
                          <a:latin typeface="Calibri"/>
                        </a:rPr>
                        <a:t>and cyclist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3712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 </a:t>
                      </a:r>
                      <a:r>
                        <a:rPr lang="en-US" sz="975" b="0" i="0" u="none" strike="noStrike" dirty="0" smtClean="0">
                          <a:effectLst/>
                          <a:latin typeface="Calibri"/>
                        </a:rPr>
                        <a:t>Vehicle and cyclist </a:t>
                      </a:r>
                      <a:r>
                        <a:rPr lang="en-US" sz="975" b="0" i="0" u="none" strike="noStrike" dirty="0">
                          <a:effectLst/>
                          <a:latin typeface="Calibri"/>
                        </a:rPr>
                        <a:t>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4447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3.6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Direction </a:t>
                      </a:r>
                      <a:r>
                        <a:rPr lang="en-US" sz="975" b="0" i="0" u="none" strike="noStrike" dirty="0" smtClean="0">
                          <a:effectLst/>
                          <a:latin typeface="Calibri"/>
                        </a:rPr>
                        <a:t>Arrow and cycle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Number in a </a:t>
                      </a:r>
                      <a:r>
                        <a:rPr lang="en-US" sz="975" b="0" i="0" u="none" strike="noStrike" dirty="0" smtClean="0">
                          <a:effectLst/>
                          <a:latin typeface="Calibri"/>
                        </a:rPr>
                        <a:t>Box (cycle route number) present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8.5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National Cycle </a:t>
                      </a:r>
                      <a:r>
                        <a:rPr lang="en-US" sz="975" b="0" i="0" u="none" strike="noStrike" dirty="0" smtClean="0">
                          <a:effectLst/>
                          <a:latin typeface="+mn-lt"/>
                        </a:rPr>
                        <a:t>Network sign, symbol or sticker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3472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London Cycle </a:t>
                      </a:r>
                      <a:r>
                        <a:rPr lang="en-US" sz="975" b="0" i="0" u="none" strike="noStrike" dirty="0" smtClean="0">
                          <a:effectLst/>
                          <a:latin typeface="+mn-lt"/>
                        </a:rPr>
                        <a:t>Network sign or symbol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8.8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mn-lt"/>
                        </a:rPr>
                        <a:t>Superhighway sign, symbol or marker </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2445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1470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248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dirty="0">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Destination 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14456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9749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5046746"/>
              </p:ext>
            </p:extLst>
          </p:nvPr>
        </p:nvGraphicFramePr>
        <p:xfrm>
          <a:off x="457200" y="162054"/>
          <a:ext cx="7941732" cy="3865142"/>
        </p:xfrm>
        <a:graphic>
          <a:graphicData uri="http://schemas.openxmlformats.org/drawingml/2006/table">
            <a:tbl>
              <a:tblPr/>
              <a:tblGrid>
                <a:gridCol w="939800"/>
                <a:gridCol w="1735667"/>
                <a:gridCol w="2887133"/>
                <a:gridCol w="1143000"/>
                <a:gridCol w="1236132"/>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Raised table at junction</a:t>
                      </a:r>
                      <a:br>
                        <a:rPr lang="en-US" sz="975" b="0" i="0" u="none" strike="noStrike">
                          <a:effectLst/>
                          <a:latin typeface="Calibri"/>
                        </a:rPr>
                      </a:br>
                      <a:r>
                        <a:rPr lang="en-US" sz="975" b="0" i="0" u="none" strike="noStrike">
                          <a:effectLst/>
                          <a:latin typeface="Calibri"/>
                        </a:rPr>
                        <a:t>False = Not a 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Side Road Entry Treatment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Side road entry treatment (raised in some way including continuous footway)</a:t>
                      </a:r>
                      <a:br>
                        <a:rPr lang="en-US" sz="975" b="0" i="0" u="none" strike="noStrike" dirty="0">
                          <a:effectLst/>
                          <a:latin typeface="Calibri"/>
                        </a:rPr>
                      </a:br>
                      <a:r>
                        <a:rPr lang="en-US" sz="975" b="0" i="0" u="none" strike="noStrike" dirty="0">
                          <a:effectLst/>
                          <a:latin typeface="Calibri"/>
                        </a:rPr>
                        <a:t>False = Not a side road entry treatment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Speed cushions in line across road</a:t>
                      </a:r>
                      <a:br>
                        <a:rPr lang="en-US" sz="975" b="0" i="0" u="none" strike="noStrike">
                          <a:effectLst/>
                          <a:latin typeface="Calibri"/>
                        </a:rPr>
                      </a:br>
                      <a:r>
                        <a:rPr lang="en-US" sz="975" b="0" i="0" u="none" strike="noStrike">
                          <a:effectLst/>
                          <a:latin typeface="Calibri"/>
                        </a:rPr>
                        <a:t>False = Not a speed cushions in line across 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Speed hump</a:t>
                      </a:r>
                      <a:br>
                        <a:rPr lang="en-US" sz="975" b="0" i="0" u="none" strike="noStrike" dirty="0">
                          <a:effectLst/>
                          <a:latin typeface="Calibri"/>
                        </a:rPr>
                      </a:br>
                      <a:r>
                        <a:rPr lang="en-US" sz="975" b="0" i="0" u="none" strike="noStrike" dirty="0">
                          <a:effectLst/>
                          <a:latin typeface="Calibri"/>
                        </a:rPr>
                        <a:t>False = Not a 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Sinusoidal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Hump or cushion is sinusoidal</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sinusiodal</a:t>
                      </a:r>
                      <a:r>
                        <a:rPr lang="en-US" sz="975" b="0" i="0" u="none" strike="noStrike" dirty="0">
                          <a:effectLst/>
                          <a:latin typeface="Calibri"/>
                        </a:rPr>
                        <a:t> hump or cushion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Barrier that cyclists can pass</a:t>
                      </a:r>
                      <a:br>
                        <a:rPr lang="en-US" sz="975" b="0" i="0" u="none" strike="noStrike" dirty="0">
                          <a:effectLst/>
                          <a:latin typeface="Calibri"/>
                        </a:rPr>
                      </a:br>
                      <a:r>
                        <a:rPr lang="en-US" sz="975" b="0" i="0" u="none" strike="noStrike" dirty="0">
                          <a:effectLst/>
                          <a:latin typeface="Calibri"/>
                        </a:rPr>
                        <a:t>False = No 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Carriageway </a:t>
                      </a:r>
                      <a:endParaRPr lang="en-US" sz="975" b="0" i="0" u="none" strike="noStrike" dirty="0" smtClean="0">
                        <a:effectLst/>
                        <a:latin typeface="Calibri"/>
                      </a:endParaRPr>
                    </a:p>
                    <a:p>
                      <a:pPr algn="l" fontAlgn="ctr"/>
                      <a:r>
                        <a:rPr lang="en-US" sz="975" b="0" i="0" u="none" strike="noStrike" dirty="0" smtClean="0">
                          <a:effectLst/>
                          <a:latin typeface="Calibri"/>
                        </a:rPr>
                        <a:t>Narrowing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Chicane, narrowing, build-out or other horizontal deflection to traffic flow</a:t>
                      </a:r>
                      <a:br>
                        <a:rPr lang="en-US" sz="975" b="0" i="0" u="none" strike="noStrike" dirty="0">
                          <a:effectLst/>
                          <a:latin typeface="Calibri"/>
                        </a:rPr>
                      </a:br>
                      <a:r>
                        <a:rPr lang="en-US" sz="975" b="0" i="0" u="none" strike="noStrike" dirty="0">
                          <a:effectLst/>
                          <a:latin typeface="Calibri"/>
                        </a:rPr>
                        <a:t>False = No carriageway narrowing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traffic calming measure</a:t>
                      </a:r>
                      <a:br>
                        <a:rPr lang="en-US" sz="975" b="0" i="0" u="none" strike="noStrike" dirty="0">
                          <a:effectLst/>
                          <a:latin typeface="Calibri"/>
                        </a:rPr>
                      </a:br>
                      <a:r>
                        <a:rPr lang="en-US" sz="975" b="0" i="0" u="none" strike="noStrike" dirty="0">
                          <a:effectLst/>
                          <a:latin typeface="Calibri"/>
                        </a:rPr>
                        <a:t>False = No an 'other' type of traffic calming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3302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871585787"/>
              </p:ext>
            </p:extLst>
          </p:nvPr>
        </p:nvGraphicFramePr>
        <p:xfrm>
          <a:off x="457200" y="3167721"/>
          <a:ext cx="5452533" cy="3228945"/>
        </p:xfrm>
        <a:graphic>
          <a:graphicData uri="http://schemas.openxmlformats.org/drawingml/2006/table">
            <a:tbl>
              <a:tblPr/>
              <a:tblGrid>
                <a:gridCol w="795867"/>
                <a:gridCol w="1236133"/>
                <a:gridCol w="3420533"/>
              </a:tblGrid>
              <a:tr h="8708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Advance stop lines (ASL) are located at traffic signals to provide an area for cyclists to wait for the traffic signals to change ahead of the general traffic. The ASL reservoir is the area between the solid stop line, level with the signals, and the ASL for general traffic. The reservoir may have a </a:t>
                      </a:r>
                      <a:r>
                        <a:rPr lang="en-US" sz="1000" b="0" i="0" u="none" strike="noStrike" dirty="0" err="1" smtClean="0">
                          <a:solidFill>
                            <a:srgbClr val="000000"/>
                          </a:solidFill>
                          <a:effectLst/>
                          <a:latin typeface="+mn-lt"/>
                        </a:rPr>
                        <a:t>coloured</a:t>
                      </a:r>
                      <a:r>
                        <a:rPr lang="en-US" sz="1000" b="0" i="0" u="none" strike="noStrike" dirty="0" smtClean="0">
                          <a:solidFill>
                            <a:srgbClr val="000000"/>
                          </a:solidFill>
                          <a:effectLst/>
                          <a:latin typeface="+mn-lt"/>
                        </a:rPr>
                        <a:t> surface and have a cycle symbol in the </a:t>
                      </a:r>
                      <a:r>
                        <a:rPr lang="en-US" sz="1000" b="0" i="0" u="none" strike="noStrike" dirty="0" err="1" smtClean="0">
                          <a:solidFill>
                            <a:srgbClr val="000000"/>
                          </a:solidFill>
                          <a:effectLst/>
                          <a:latin typeface="+mn-lt"/>
                        </a:rPr>
                        <a:t>centre</a:t>
                      </a:r>
                      <a:r>
                        <a:rPr lang="en-US" sz="1000" b="0" i="0" u="none" strike="noStrike" dirty="0" smtClean="0">
                          <a:solidFill>
                            <a:srgbClr val="000000"/>
                          </a:solidFill>
                          <a:effectLst/>
                          <a:latin typeface="+mn-lt"/>
                        </a:rPr>
                        <a:t>.</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present</a:t>
                      </a:r>
                      <a:br>
                        <a:rPr lang="en-US" sz="1000" b="0" i="0" u="none" strike="noStrike" dirty="0">
                          <a:effectLst/>
                          <a:latin typeface="Calibri"/>
                        </a:rPr>
                      </a:br>
                      <a:r>
                        <a:rPr lang="en-US" sz="1000" b="0" i="0" u="none" strike="noStrike" dirty="0">
                          <a:effectLst/>
                          <a:latin typeface="Calibri"/>
                        </a:rPr>
                        <a:t>False = No feeder lane present (may be gate)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left next to </a:t>
                      </a:r>
                      <a:r>
                        <a:rPr lang="en-US" sz="1000" b="0" i="0" u="none" strike="noStrike" dirty="0" err="1">
                          <a:effectLst/>
                          <a:latin typeface="Calibri"/>
                        </a:rPr>
                        <a:t>kerb</a:t>
                      </a:r>
                      <a:r>
                        <a:rPr lang="en-US" sz="1000" b="0" i="0" u="none" strike="noStrike" dirty="0">
                          <a:effectLst/>
                          <a:latin typeface="Calibri"/>
                        </a:rPr>
                        <a:t/>
                      </a:r>
                      <a:br>
                        <a:rPr lang="en-US" sz="1000" b="0" i="0" u="none" strike="noStrike" dirty="0">
                          <a:effectLst/>
                          <a:latin typeface="Calibri"/>
                        </a:rPr>
                      </a:br>
                      <a:r>
                        <a:rPr lang="en-US" sz="1000" b="0" i="0" u="none" strike="noStrike" dirty="0">
                          <a:effectLst/>
                          <a:latin typeface="Calibri"/>
                        </a:rPr>
                        <a:t>False = Feeder lane is not aligned left next to </a:t>
                      </a:r>
                      <a:r>
                        <a:rPr lang="en-US" sz="1000" b="0" i="0" u="none" strike="noStrike" dirty="0" err="1">
                          <a:effectLst/>
                          <a:latin typeface="Calibri"/>
                        </a:rPr>
                        <a:t>kerb</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in the </a:t>
                      </a:r>
                      <a:r>
                        <a:rPr lang="en-US" sz="1000" b="0" i="0" u="none" strike="noStrike" dirty="0" err="1">
                          <a:effectLst/>
                          <a:latin typeface="Calibri"/>
                        </a:rPr>
                        <a:t>centre</a:t>
                      </a:r>
                      <a:r>
                        <a:rPr lang="en-US" sz="1000" b="0" i="0" u="none" strike="noStrike" dirty="0">
                          <a:effectLst/>
                          <a:latin typeface="Calibri"/>
                        </a:rPr>
                        <a:t> of the Advanced Stop Line</a:t>
                      </a:r>
                      <a:br>
                        <a:rPr lang="en-US" sz="1000" b="0" i="0" u="none" strike="noStrike" dirty="0">
                          <a:effectLst/>
                          <a:latin typeface="Calibri"/>
                        </a:rPr>
                      </a:br>
                      <a:r>
                        <a:rPr lang="en-US" sz="1000" b="0" i="0" u="none" strike="noStrike" dirty="0">
                          <a:effectLst/>
                          <a:latin typeface="Calibri"/>
                        </a:rPr>
                        <a:t>False = Feeder lane is not in the </a:t>
                      </a:r>
                      <a:r>
                        <a:rPr lang="en-US" sz="1000" b="0" i="0" u="none" strike="noStrike" dirty="0" err="1">
                          <a:effectLst/>
                          <a:latin typeface="Calibri"/>
                        </a:rPr>
                        <a:t>centre</a:t>
                      </a:r>
                      <a:r>
                        <a:rPr lang="en-US" sz="1000" b="0" i="0" u="none" strike="noStrike" dirty="0">
                          <a:effectLst/>
                          <a:latin typeface="Calibri"/>
                        </a:rPr>
                        <a:t> of the Advanced Stop Line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to far side of lane</a:t>
                      </a:r>
                      <a:br>
                        <a:rPr lang="en-US" sz="1000" b="0" i="0" u="none" strike="noStrike" dirty="0">
                          <a:effectLst/>
                          <a:latin typeface="Calibri"/>
                        </a:rPr>
                      </a:br>
                      <a:r>
                        <a:rPr lang="en-US" sz="1000" b="0" i="0" u="none" strike="noStrike" dirty="0">
                          <a:effectLst/>
                          <a:latin typeface="Calibri"/>
                        </a:rPr>
                        <a:t>False = Feeder lane is not aligned to far side of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Shared nearside lane</a:t>
                      </a:r>
                      <a:br>
                        <a:rPr lang="en-US" sz="1000" b="0" i="0" u="none" strike="noStrike" dirty="0">
                          <a:effectLst/>
                          <a:latin typeface="Calibri"/>
                        </a:rPr>
                      </a:br>
                      <a:r>
                        <a:rPr lang="en-US" sz="1000" b="0" i="0" u="none" strike="noStrike" dirty="0">
                          <a:effectLst/>
                          <a:latin typeface="Calibri"/>
                        </a:rPr>
                        <a:t>False = Not a 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Colour of advanced stop line - Limited to only the following entries: None, Green, Red, Blue, Buff/Yellow, Other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5292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64423093"/>
              </p:ext>
            </p:extLst>
          </p:nvPr>
        </p:nvGraphicFramePr>
        <p:xfrm>
          <a:off x="457200" y="416055"/>
          <a:ext cx="5452533" cy="2966802"/>
        </p:xfrm>
        <a:graphic>
          <a:graphicData uri="http://schemas.openxmlformats.org/drawingml/2006/table">
            <a:tbl>
              <a:tblPr/>
              <a:tblGrid>
                <a:gridCol w="795867"/>
                <a:gridCol w="1236133"/>
                <a:gridCol w="3420533"/>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Signal-Controlled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Controlled</a:t>
                      </a:r>
                      <a:br>
                        <a:rPr lang="en-US" sz="975" b="0" i="0" u="none" strike="noStrike" dirty="0">
                          <a:effectLst/>
                          <a:latin typeface="Calibri"/>
                        </a:rPr>
                      </a:br>
                      <a:r>
                        <a:rPr lang="en-US" sz="975" b="0" i="0" u="none" strike="noStrike" dirty="0">
                          <a:effectLst/>
                          <a:latin typeface="Calibri"/>
                        </a:rPr>
                        <a:t>False = Uncontrolled (e.g. zebra)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a:t>
                      </a:r>
                      <a:r>
                        <a:rPr lang="en-US" sz="975" b="0" i="0" u="none" strike="noStrike" dirty="0" smtClean="0">
                          <a:effectLst/>
                          <a:latin typeface="Calibri"/>
                        </a:rPr>
                        <a:t>cycles </a:t>
                      </a:r>
                      <a:r>
                        <a:rPr lang="en-US" sz="975" b="0" i="0" u="none" strike="noStrike" dirty="0">
                          <a:effectLst/>
                          <a:latin typeface="Calibri"/>
                        </a:rPr>
                        <a:t>and Pedestrians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segregated</a:t>
                      </a:r>
                      <a:br>
                        <a:rPr lang="en-US" sz="975" b="0" i="0" u="none" strike="noStrike" dirty="0">
                          <a:effectLst/>
                          <a:latin typeface="Calibri"/>
                        </a:rPr>
                      </a:br>
                      <a:r>
                        <a:rPr lang="en-US" sz="975" b="0" i="0" u="none" strike="noStrike" dirty="0">
                          <a:effectLst/>
                          <a:latin typeface="Calibri"/>
                        </a:rPr>
                        <a:t>False = Shared with other users (e.g. pedestrians or horses)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includes gap in island or </a:t>
                      </a:r>
                      <a:r>
                        <a:rPr lang="en-US" sz="975" b="0" i="0" u="none" strike="noStrike" dirty="0" err="1">
                          <a:effectLst/>
                          <a:latin typeface="Calibri"/>
                        </a:rPr>
                        <a:t>kerb</a:t>
                      </a:r>
                      <a:r>
                        <a:rPr lang="en-US" sz="975" b="0" i="0" u="none" strike="noStrike" dirty="0">
                          <a:effectLst/>
                          <a:latin typeface="Calibri"/>
                        </a:rPr>
                        <a:t> allowing cyclists only (NOT a refuge)</a:t>
                      </a:r>
                      <a:br>
                        <a:rPr lang="en-US" sz="975" b="0" i="0" u="none" strike="noStrike" dirty="0">
                          <a:effectLst/>
                          <a:latin typeface="Calibri"/>
                        </a:rPr>
                      </a:br>
                      <a:r>
                        <a:rPr lang="en-US" sz="975" b="0" i="0" u="none" strike="noStrike" dirty="0">
                          <a:effectLst/>
                          <a:latin typeface="Calibri"/>
                        </a:rPr>
                        <a:t>False = Crossing does not include gap in island or </a:t>
                      </a:r>
                      <a:r>
                        <a:rPr lang="en-US" sz="975" b="0" i="0" u="none" strike="noStrike" dirty="0" err="1">
                          <a:effectLst/>
                          <a:latin typeface="Calibri"/>
                        </a:rPr>
                        <a:t>kerb</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must dismount to use</a:t>
                      </a:r>
                      <a:br>
                        <a:rPr lang="en-US" sz="975" b="0" i="0" u="none" strike="noStrike" dirty="0">
                          <a:effectLst/>
                          <a:latin typeface="Calibri"/>
                        </a:rPr>
                      </a:br>
                      <a:r>
                        <a:rPr lang="en-US" sz="975" b="0" i="0" u="none" strike="noStrike" dirty="0">
                          <a:effectLst/>
                          <a:latin typeface="Calibri"/>
                        </a:rPr>
                        <a:t>False = Not a 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or rail/tram tracks on cycle lane/track</a:t>
                      </a:r>
                      <a:br>
                        <a:rPr lang="en-US" sz="975" b="0" i="0" u="none" strike="noStrike" dirty="0">
                          <a:effectLst/>
                          <a:latin typeface="Calibri"/>
                        </a:rPr>
                      </a:br>
                      <a:r>
                        <a:rPr lang="en-US" sz="975" b="0" i="0" u="none" strike="noStrike" dirty="0">
                          <a:effectLst/>
                          <a:latin typeface="Calibri"/>
                        </a:rPr>
                        <a:t>False = Not a 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3020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25358186"/>
              </p:ext>
            </p:extLst>
          </p:nvPr>
        </p:nvGraphicFramePr>
        <p:xfrm>
          <a:off x="457200" y="162054"/>
          <a:ext cx="5452533" cy="6244532"/>
        </p:xfrm>
        <a:graphic>
          <a:graphicData uri="http://schemas.openxmlformats.org/drawingml/2006/table">
            <a:tbl>
              <a:tblPr/>
              <a:tblGrid>
                <a:gridCol w="795867"/>
                <a:gridCol w="1236133"/>
                <a:gridCol w="3420533"/>
              </a:tblGrid>
              <a:tr h="523746">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On-Carriageway </a:t>
                      </a:r>
                      <a:r>
                        <a:rPr lang="en-US" sz="975" b="0" i="0" u="none" strike="noStrike" dirty="0" smtClean="0">
                          <a:effectLst/>
                          <a:latin typeface="Calibri"/>
                        </a:rPr>
                        <a:t> </a:t>
                      </a:r>
                      <a:r>
                        <a:rPr lang="en-US" sz="975" b="0" i="0" u="none" strike="noStrike" dirty="0">
                          <a:effectLst/>
                          <a:latin typeface="Calibri"/>
                        </a:rPr>
                        <a:t>or Off-</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On-carriageway</a:t>
                      </a:r>
                      <a:br>
                        <a:rPr lang="en-US" sz="975" b="0" i="0" u="none" strike="noStrike" dirty="0">
                          <a:effectLst/>
                          <a:latin typeface="Calibri"/>
                        </a:rPr>
                      </a:br>
                      <a:r>
                        <a:rPr lang="en-US" sz="975" b="0" i="0" u="none" strike="noStrike" dirty="0">
                          <a:effectLst/>
                          <a:latin typeface="Calibri"/>
                        </a:rPr>
                        <a:t>False = Off-carriageway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Fully segregated lane (i.e. On carriageway) / track (i.e. Off carriageway)</a:t>
                      </a:r>
                      <a:br>
                        <a:rPr lang="en-US" sz="975" b="0" i="0" u="none" strike="noStrike" dirty="0">
                          <a:effectLst/>
                          <a:latin typeface="Calibri"/>
                        </a:rPr>
                      </a:br>
                      <a:r>
                        <a:rPr lang="en-US" sz="975" b="0" i="0" u="none" strike="noStrike" dirty="0">
                          <a:effectLst/>
                          <a:latin typeface="Calibri"/>
                        </a:rPr>
                        <a:t>False = Not fully segregated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Stepped lane/track</a:t>
                      </a:r>
                      <a:br>
                        <a:rPr lang="en-US" sz="975" b="0" i="0" u="none" strike="noStrike" dirty="0">
                          <a:effectLst/>
                          <a:latin typeface="Calibri"/>
                        </a:rPr>
                      </a:br>
                      <a:r>
                        <a:rPr lang="en-US" sz="975" b="0" i="0" u="none" strike="noStrike" dirty="0">
                          <a:effectLst/>
                          <a:latin typeface="Calibri"/>
                        </a:rPr>
                        <a:t>False = Not a 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Partially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Partially or light segregated lane/track</a:t>
                      </a:r>
                      <a:br>
                        <a:rPr lang="en-US" sz="975" b="0" i="0" u="none" strike="noStrike" dirty="0">
                          <a:effectLst/>
                          <a:latin typeface="Calibri"/>
                        </a:rPr>
                      </a:br>
                      <a:r>
                        <a:rPr lang="en-US" sz="975" b="0" i="0" u="none" strike="noStrike" dirty="0">
                          <a:effectLst/>
                          <a:latin typeface="Calibri"/>
                        </a:rPr>
                        <a:t>False = Not a partially or light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Shared Lane or Footway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Shared lane (eg bus lane)</a:t>
                      </a:r>
                      <a:br>
                        <a:rPr lang="en-US" sz="975" b="0" i="0" u="none" strike="noStrike">
                          <a:effectLst/>
                          <a:latin typeface="Calibri"/>
                        </a:rPr>
                      </a:br>
                      <a:r>
                        <a:rPr lang="en-US" sz="975" b="0" i="0" u="none" strike="noStrike">
                          <a:effectLst/>
                          <a:latin typeface="Calibri"/>
                        </a:rPr>
                        <a:t>False = Shared footway or track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Mandatory lane</a:t>
                      </a:r>
                      <a:br>
                        <a:rPr lang="en-US" sz="975" b="0" i="0" u="none" strike="noStrike" dirty="0">
                          <a:effectLst/>
                          <a:latin typeface="Calibri"/>
                        </a:rPr>
                      </a:br>
                      <a:r>
                        <a:rPr lang="en-US" sz="975" b="0" i="0" u="none" strike="noStrike" dirty="0">
                          <a:effectLst/>
                          <a:latin typeface="Calibri"/>
                        </a:rPr>
                        <a:t>False = Not a mandatory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Advisory lane</a:t>
                      </a:r>
                      <a:br>
                        <a:rPr lang="en-US" sz="975" b="0" i="0" u="none" strike="noStrike" dirty="0">
                          <a:effectLst/>
                          <a:latin typeface="Calibri"/>
                        </a:rPr>
                      </a:br>
                      <a:r>
                        <a:rPr lang="en-US" sz="975" b="0" i="0" u="none" strike="noStrike" dirty="0">
                          <a:effectLst/>
                          <a:latin typeface="Calibri"/>
                        </a:rPr>
                        <a:t>False = Not an advisory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Lane/Track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Cycles have priority, other traffic has to give way</a:t>
                      </a:r>
                      <a:br>
                        <a:rPr lang="en-US" sz="975" b="0" i="0" u="none" strike="noStrike" dirty="0">
                          <a:effectLst/>
                          <a:latin typeface="Calibri"/>
                        </a:rPr>
                      </a:br>
                      <a:r>
                        <a:rPr lang="en-US" sz="975" b="0" i="0" u="none" strike="noStrike" dirty="0">
                          <a:effectLst/>
                          <a:latin typeface="Calibri"/>
                        </a:rPr>
                        <a:t>False = Cycles do not have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Contraflow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Contraflow lane/track (NOT if bi-directional)</a:t>
                      </a:r>
                      <a:br>
                        <a:rPr lang="en-US" sz="975" b="0" i="0" u="none" strike="noStrike" dirty="0">
                          <a:effectLst/>
                          <a:latin typeface="Calibri"/>
                        </a:rPr>
                      </a:br>
                      <a:r>
                        <a:rPr lang="en-US" sz="975" b="0" i="0" u="none" strike="noStrike" dirty="0">
                          <a:effectLst/>
                          <a:latin typeface="Calibri"/>
                        </a:rPr>
                        <a:t>False = With flow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Bi-directional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Two way flow on lane/track/path</a:t>
                      </a:r>
                      <a:br>
                        <a:rPr lang="en-US" sz="975" b="0" i="0" u="none" strike="noStrike" dirty="0">
                          <a:effectLst/>
                          <a:latin typeface="Calibri"/>
                        </a:rPr>
                      </a:br>
                      <a:r>
                        <a:rPr lang="en-US" sz="975" b="0" i="0" u="none" strike="noStrike" dirty="0">
                          <a:effectLst/>
                          <a:latin typeface="Calibri"/>
                        </a:rPr>
                        <a:t>False = Single direction lane/track/path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Bypass allowing turn without stopping at traffic signals</a:t>
                      </a:r>
                      <a:br>
                        <a:rPr lang="en-US" sz="975" b="0" i="0" u="none" strike="noStrike" dirty="0">
                          <a:effectLst/>
                          <a:latin typeface="Calibri"/>
                        </a:rPr>
                      </a:br>
                      <a:r>
                        <a:rPr lang="en-US" sz="975" b="0" i="0" u="none" strike="noStrike" dirty="0">
                          <a:effectLst/>
                          <a:latin typeface="Calibri"/>
                        </a:rPr>
                        <a:t>False = Not a 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track carries on through the bus stop area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smtClean="0">
                          <a:effectLst/>
                          <a:latin typeface="Calibri"/>
                        </a:rPr>
                        <a:t>continuous </a:t>
                      </a:r>
                      <a:r>
                        <a:rPr lang="en-US" sz="975" b="0" i="0" u="none" strike="noStrike" dirty="0">
                          <a:effectLst/>
                          <a:latin typeface="Calibri"/>
                        </a:rPr>
                        <a:t>cycle facility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Road/lane/track through park</a:t>
                      </a:r>
                      <a:br>
                        <a:rPr lang="en-US" sz="975" b="0" i="0" u="none" strike="noStrike" dirty="0">
                          <a:effectLst/>
                          <a:latin typeface="Calibri"/>
                        </a:rPr>
                      </a:br>
                      <a:r>
                        <a:rPr lang="en-US" sz="975" b="0" i="0" u="none" strike="noStrike" dirty="0">
                          <a:effectLst/>
                          <a:latin typeface="Calibri"/>
                        </a:rPr>
                        <a:t>False = Not a 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beside river, canal or other watercourse</a:t>
                      </a:r>
                      <a:br>
                        <a:rPr lang="en-US" sz="975" b="0" i="0" u="none" strike="noStrike" dirty="0">
                          <a:effectLst/>
                          <a:latin typeface="Calibri"/>
                        </a:rPr>
                      </a:br>
                      <a:r>
                        <a:rPr lang="en-US" sz="975" b="0" i="0" u="none" strike="noStrike" dirty="0">
                          <a:effectLst/>
                          <a:latin typeface="Calibri"/>
                        </a:rPr>
                        <a:t>False = Not a 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Part-time (if true) or Full-time (if false)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Part-time</a:t>
                      </a:r>
                      <a:br>
                        <a:rPr lang="en-US" sz="975" b="0" i="0" u="none" strike="noStrike" dirty="0">
                          <a:effectLst/>
                          <a:latin typeface="Calibri"/>
                        </a:rPr>
                      </a:br>
                      <a:r>
                        <a:rPr lang="en-US" sz="975" b="0" i="0" u="none" strike="noStrike" dirty="0">
                          <a:effectLst/>
                          <a:latin typeface="Calibri"/>
                        </a:rPr>
                        <a:t>False = Full-time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Colour of lane/track - Limited to only the following entries: None, Green, Red, Blue, Buff/Yellow, 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129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3056936"/>
              </p:ext>
            </p:extLst>
          </p:nvPr>
        </p:nvGraphicFramePr>
        <p:xfrm>
          <a:off x="457200" y="416055"/>
          <a:ext cx="5452533" cy="268573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Pedestrian-only route linking cycle routes</a:t>
                      </a:r>
                      <a:br>
                        <a:rPr lang="en-US" sz="975" b="0" i="0" u="none" strike="noStrike">
                          <a:effectLst/>
                          <a:latin typeface="Calibri"/>
                        </a:rPr>
                      </a:br>
                      <a:r>
                        <a:rPr lang="en-US" sz="975" b="0" i="0" u="none" strike="noStrike">
                          <a:effectLst/>
                          <a:latin typeface="Calibri"/>
                        </a:rPr>
                        <a:t>False = Not a pedestrian-only route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bridge</a:t>
                      </a:r>
                      <a:br>
                        <a:rPr lang="en-US" sz="975" b="0" i="0" u="none" strike="noStrike">
                          <a:effectLst/>
                          <a:latin typeface="Calibri"/>
                        </a:rPr>
                      </a:br>
                      <a:r>
                        <a:rPr lang="en-US" sz="975" b="0" i="0" u="none" strike="noStrike">
                          <a:effectLst/>
                          <a:latin typeface="Calibri"/>
                        </a:rPr>
                        <a:t>False = Route does not include a 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tunnel/subway</a:t>
                      </a:r>
                      <a:br>
                        <a:rPr lang="en-US" sz="975" b="0" i="0" u="none" strike="noStrike">
                          <a:effectLst/>
                          <a:latin typeface="Calibri"/>
                        </a:rPr>
                      </a:br>
                      <a:r>
                        <a:rPr lang="en-US" sz="975" b="0" i="0" u="none" strike="noStrike">
                          <a:effectLst/>
                          <a:latin typeface="Calibri"/>
                        </a:rPr>
                        <a:t>False = Route does not include a pedestrian tunnel/subway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steps to/from a particular cycle route which form part of a linear link route</a:t>
                      </a:r>
                      <a:br>
                        <a:rPr lang="en-US" sz="975" b="0" i="0" u="none" strike="noStrike">
                          <a:effectLst/>
                          <a:latin typeface="Calibri"/>
                        </a:rPr>
                      </a:br>
                      <a:r>
                        <a:rPr lang="en-US" sz="975" b="0" i="0" u="none" strike="noStrike">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includes lift to/from a particular cycle route which forms part of a linear link route</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13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5690187"/>
              </p:ext>
            </p:extLst>
          </p:nvPr>
        </p:nvGraphicFramePr>
        <p:xfrm>
          <a:off x="457200" y="162054"/>
          <a:ext cx="5452533" cy="6010146"/>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On carriageway</a:t>
                      </a:r>
                      <a:br>
                        <a:rPr lang="en-US" sz="975" b="0" i="0" u="none" strike="noStrike">
                          <a:effectLst/>
                          <a:latin typeface="Calibri"/>
                        </a:rPr>
                      </a:br>
                      <a:r>
                        <a:rPr lang="en-US" sz="975" b="0" i="0" u="none" strike="noStrike">
                          <a:effectLst/>
                          <a:latin typeface="Calibri"/>
                        </a:rPr>
                        <a:t>False = Off 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Covered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Covered or sheltered (including partial shelter)</a:t>
                      </a:r>
                      <a:br>
                        <a:rPr lang="en-US" sz="975" b="0" i="0" u="none" strike="noStrike">
                          <a:effectLst/>
                          <a:latin typeface="Calibri"/>
                        </a:rPr>
                      </a:br>
                      <a:r>
                        <a:rPr lang="en-US" sz="975" b="0" i="0" u="none" strike="noStrike">
                          <a:effectLst/>
                          <a:latin typeface="Calibri"/>
                        </a:rPr>
                        <a:t>False = No 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Locked compound with shared or combination lock provided by operator</a:t>
                      </a:r>
                      <a:br>
                        <a:rPr lang="en-US" sz="975" b="0" i="0" u="none" strike="noStrike">
                          <a:effectLst/>
                          <a:latin typeface="Calibri"/>
                        </a:rPr>
                      </a:br>
                      <a:r>
                        <a:rPr lang="en-US" sz="975" b="0" i="0" u="none" strike="noStrike">
                          <a:effectLst/>
                          <a:latin typeface="Calibri"/>
                        </a:rPr>
                        <a:t>False = Not a locked compound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Locker using own or integral lock</a:t>
                      </a:r>
                      <a:br>
                        <a:rPr lang="en-US" sz="975" b="0" i="0" u="none" strike="noStrike">
                          <a:effectLst/>
                          <a:latin typeface="Calibri"/>
                        </a:rPr>
                      </a:br>
                      <a:r>
                        <a:rPr lang="en-US" sz="975" b="0" i="0" u="none" strike="noStrike">
                          <a:effectLst/>
                          <a:latin typeface="Calibri"/>
                        </a:rPr>
                        <a:t>False = No locker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Sheffield stand (including </a:t>
                      </a:r>
                      <a:r>
                        <a:rPr lang="en-US" sz="975" b="0" i="0" u="none" strike="noStrike" dirty="0" err="1">
                          <a:effectLst/>
                          <a:latin typeface="Calibri"/>
                        </a:rPr>
                        <a:t>TfL</a:t>
                      </a:r>
                      <a:r>
                        <a:rPr lang="en-US" sz="975" b="0" i="0" u="none" strike="noStrike" dirty="0">
                          <a:effectLst/>
                          <a:latin typeface="Calibri"/>
                        </a:rPr>
                        <a:t> type) or variant</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sheffield</a:t>
                      </a:r>
                      <a:r>
                        <a:rPr lang="en-US" sz="975" b="0" i="0" u="none" strike="noStrike" dirty="0">
                          <a:effectLst/>
                          <a:latin typeface="Calibri"/>
                        </a:rPr>
                        <a:t>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 stand (variety of stand that resembles a letter M)</a:t>
                      </a:r>
                      <a:br>
                        <a:rPr lang="en-US" sz="975" b="0" i="0" u="none" strike="noStrike" dirty="0">
                          <a:effectLst/>
                          <a:latin typeface="Calibri"/>
                        </a:rPr>
                      </a:br>
                      <a:r>
                        <a:rPr lang="en-US" sz="975" b="0" i="0" u="none" strike="noStrike" dirty="0">
                          <a:effectLst/>
                          <a:latin typeface="Calibri"/>
                        </a:rPr>
                        <a:t>False = Not an "M"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 flag or pennant stand (variety of stand that resembles a letter P)</a:t>
                      </a:r>
                      <a:br>
                        <a:rPr lang="en-US" sz="975" b="0" i="0" u="none" strike="noStrike" dirty="0">
                          <a:effectLst/>
                          <a:latin typeface="Calibri"/>
                        </a:rPr>
                      </a:br>
                      <a:r>
                        <a:rPr lang="en-US" sz="975" b="0" i="0" u="none" strike="noStrike" dirty="0">
                          <a:effectLst/>
                          <a:latin typeface="Calibri"/>
                        </a:rPr>
                        <a:t>False = Not a "P"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t>
                      </a:r>
                      <a:r>
                        <a:rPr lang="en-US" sz="975" b="0" i="0" u="none" strike="noStrike" dirty="0" err="1">
                          <a:effectLst/>
                          <a:latin typeface="Calibri"/>
                        </a:rPr>
                        <a:t>Cyclehoop</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cyclehoop</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Post</a:t>
                      </a:r>
                      <a:br>
                        <a:rPr lang="en-US" sz="975" b="0" i="0" u="none" strike="noStrike" dirty="0">
                          <a:effectLst/>
                          <a:latin typeface="Calibri"/>
                        </a:rPr>
                      </a:br>
                      <a:r>
                        <a:rPr lang="en-US" sz="975" b="0" i="0" u="none" strike="noStrike" dirty="0">
                          <a:effectLst/>
                          <a:latin typeface="Calibri"/>
                        </a:rPr>
                        <a:t>False = Not a 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Butterfly/</a:t>
                      </a:r>
                      <a:r>
                        <a:rPr lang="en-US" sz="975" b="0" i="0" u="none" strike="noStrike" dirty="0" err="1">
                          <a:effectLst/>
                          <a:latin typeface="Calibri"/>
                        </a:rPr>
                        <a:t>wheelbender</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butterfly/</a:t>
                      </a:r>
                      <a:r>
                        <a:rPr lang="en-US" sz="975" b="0" i="0" u="none" strike="noStrike" dirty="0" err="1">
                          <a:effectLst/>
                          <a:latin typeface="Calibri"/>
                        </a:rPr>
                        <a:t>wheelbender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Wheel rack or slot</a:t>
                      </a:r>
                      <a:br>
                        <a:rPr lang="en-US" sz="975" b="0" i="0" u="none" strike="noStrike">
                          <a:effectLst/>
                          <a:latin typeface="Calibri"/>
                        </a:rPr>
                      </a:br>
                      <a:r>
                        <a:rPr lang="en-US" sz="975" b="0" i="0" u="none" strike="noStrike">
                          <a:effectLst/>
                          <a:latin typeface="Calibri"/>
                        </a:rPr>
                        <a:t>False = Not a wheel rack or slot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Bike hangar</a:t>
                      </a:r>
                      <a:br>
                        <a:rPr lang="en-US" sz="975" b="0" i="0" u="none" strike="noStrike" dirty="0">
                          <a:effectLst/>
                          <a:latin typeface="Calibri"/>
                        </a:rPr>
                      </a:br>
                      <a:r>
                        <a:rPr lang="en-US" sz="975" b="0" i="0" u="none" strike="noStrike" dirty="0">
                          <a:effectLst/>
                          <a:latin typeface="Calibri"/>
                        </a:rPr>
                        <a:t>False = Not a 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Multi tiered cycle parking</a:t>
                      </a:r>
                      <a:br>
                        <a:rPr lang="en-US" sz="975" b="0" i="0" u="none" strike="noStrike">
                          <a:effectLst/>
                          <a:latin typeface="Calibri"/>
                        </a:rPr>
                      </a:br>
                      <a:r>
                        <a:rPr lang="en-US" sz="975" b="0" i="0" u="none" strike="noStrike">
                          <a:effectLst/>
                          <a:latin typeface="Calibri"/>
                        </a:rPr>
                        <a:t>False = Not a multi tiered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or unknown type of cycle parking</a:t>
                      </a:r>
                      <a:br>
                        <a:rPr lang="en-US" sz="975" b="0" i="0" u="none" strike="noStrike" dirty="0">
                          <a:effectLst/>
                          <a:latin typeface="Calibri"/>
                        </a:rPr>
                      </a:br>
                      <a:r>
                        <a:rPr lang="en-US" sz="975" b="0" i="0" u="none" strike="noStrike" dirty="0">
                          <a:effectLst/>
                          <a:latin typeface="Calibri"/>
                        </a:rPr>
                        <a:t>False = Not an unknown type of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Provision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Capacity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9969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38128745"/>
              </p:ext>
            </p:extLst>
          </p:nvPr>
        </p:nvGraphicFramePr>
        <p:xfrm>
          <a:off x="457200" y="162054"/>
          <a:ext cx="5452533" cy="175609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steps link routes where cycling is permitted.</a:t>
                      </a:r>
                      <a:br>
                        <a:rPr lang="en-US" sz="975" b="0" i="0" u="none" strike="noStrike" dirty="0">
                          <a:effectLst/>
                          <a:latin typeface="Calibri"/>
                        </a:rPr>
                      </a:br>
                      <a:r>
                        <a:rPr lang="en-US" sz="975" b="0" i="0" u="none" strike="noStrike" dirty="0">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a lift links routes where cycling is permitted.</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3197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6030969"/>
              </p:ext>
            </p:extLst>
          </p:nvPr>
        </p:nvGraphicFramePr>
        <p:xfrm>
          <a:off x="457200" y="162054"/>
          <a:ext cx="5452533" cy="10195502"/>
        </p:xfrm>
        <a:graphic>
          <a:graphicData uri="http://schemas.openxmlformats.org/drawingml/2006/table">
            <a:tbl>
              <a:tblPr/>
              <a:tblGrid>
                <a:gridCol w="795867"/>
                <a:gridCol w="1236133"/>
                <a:gridCol w="3420533"/>
              </a:tblGrid>
              <a:tr h="4221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Signage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a:t>
                      </a:r>
                      <a:r>
                        <a:rPr lang="en-US" sz="975" b="0" i="0" u="none" strike="noStrike" dirty="0">
                          <a:effectLst/>
                          <a:latin typeface="Calibri"/>
                        </a:rPr>
                        <a:t>Sign Face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Road marking or symbol</a:t>
                      </a:r>
                      <a:br>
                        <a:rPr lang="en-US" sz="975" b="0" i="0" u="none" strike="noStrike">
                          <a:effectLst/>
                          <a:latin typeface="Calibri"/>
                        </a:rPr>
                      </a:br>
                      <a:r>
                        <a:rPr lang="en-US" sz="975" b="0" i="0" u="none" strike="noStrike">
                          <a:effectLst/>
                          <a:latin typeface="Calibri"/>
                        </a:rPr>
                        <a:t>False = Sign 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Coloured Patch on Surface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Marking/symbol on </a:t>
                      </a:r>
                      <a:r>
                        <a:rPr lang="en-US" sz="975" b="0" i="0" u="none" strike="noStrike" dirty="0" err="1">
                          <a:effectLst/>
                          <a:latin typeface="Calibri"/>
                        </a:rPr>
                        <a:t>coloured</a:t>
                      </a:r>
                      <a:r>
                        <a:rPr lang="en-US" sz="975" b="0" i="0" u="none" strike="noStrike" dirty="0">
                          <a:effectLst/>
                          <a:latin typeface="Calibri"/>
                        </a:rPr>
                        <a:t> background patch</a:t>
                      </a:r>
                      <a:br>
                        <a:rPr lang="en-US" sz="975" b="0" i="0" u="none" strike="noStrike" dirty="0">
                          <a:effectLst/>
                          <a:latin typeface="Calibri"/>
                        </a:rPr>
                      </a:br>
                      <a:r>
                        <a:rPr lang="en-US" sz="975" b="0" i="0" u="none" strike="noStrike" dirty="0">
                          <a:effectLst/>
                          <a:latin typeface="Calibri"/>
                        </a:rPr>
                        <a:t>False = No 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Colour of road marking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Facing Off-side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Facing oncoming traffic but on off-side (i.e. right)</a:t>
                      </a:r>
                      <a:br>
                        <a:rPr lang="en-US" sz="975" b="0" i="0" u="none" strike="noStrike">
                          <a:effectLst/>
                          <a:latin typeface="Calibri"/>
                        </a:rPr>
                      </a:br>
                      <a:r>
                        <a:rPr lang="en-US" sz="975" b="0" i="0" u="none" strike="noStrike">
                          <a:effectLst/>
                          <a:latin typeface="Calibri"/>
                        </a:rPr>
                        <a:t>False = Not facing oncoming traffic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Sign prohibiting cycling (No Cycling)</a:t>
                      </a:r>
                      <a:br>
                        <a:rPr lang="en-US" sz="975" b="0" i="0" u="none" strike="noStrike">
                          <a:effectLst/>
                          <a:latin typeface="Calibri"/>
                        </a:rPr>
                      </a:br>
                      <a:r>
                        <a:rPr lang="en-US" sz="975" b="0" i="0" u="none" strike="noStrike">
                          <a:effectLst/>
                          <a:latin typeface="Calibri"/>
                        </a:rPr>
                        <a:t>False = Sign not prohibiting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No vehicles except pedal cycles pushed</a:t>
                      </a:r>
                      <a:br>
                        <a:rPr lang="en-US" sz="975" b="0" i="0" u="none" strike="noStrike">
                          <a:effectLst/>
                          <a:latin typeface="Calibri"/>
                        </a:rPr>
                      </a:br>
                      <a:r>
                        <a:rPr lang="en-US" sz="975" b="0" i="0" u="none" strike="noStrike">
                          <a:effectLst/>
                          <a:latin typeface="Calibri"/>
                        </a:rPr>
                        <a:t>False = Sign not prohibiting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dirty="0">
                          <a:effectLst/>
                          <a:latin typeface="Calibri"/>
                        </a:rPr>
                        <a:t>or Rectangular </a:t>
                      </a:r>
                      <a:r>
                        <a:rPr lang="en-US" sz="975" b="0" i="0" u="none" strike="noStrike" dirty="0" smtClean="0">
                          <a:effectLst/>
                          <a:latin typeface="Calibri"/>
                        </a:rPr>
                        <a:t>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Circular</a:t>
                      </a:r>
                      <a:br>
                        <a:rPr lang="en-US" sz="975" b="0" i="0" u="none" strike="noStrike">
                          <a:effectLst/>
                          <a:latin typeface="Calibri"/>
                        </a:rPr>
                      </a:br>
                      <a:r>
                        <a:rPr lang="en-US" sz="975" b="0" i="0" u="none" strike="noStrike">
                          <a:effectLst/>
                          <a:latin typeface="Calibri"/>
                        </a:rPr>
                        <a:t>False = Rectangular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Exemption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Exemption text present (i.e. "Except cycles")</a:t>
                      </a:r>
                      <a:br>
                        <a:rPr lang="en-US" sz="975" b="0" i="0" u="none" strike="noStrike">
                          <a:effectLst/>
                          <a:latin typeface="Calibri"/>
                        </a:rPr>
                      </a:br>
                      <a:r>
                        <a:rPr lang="en-US" sz="975" b="0" i="0" u="none" strike="noStrike">
                          <a:effectLst/>
                          <a:latin typeface="Calibri"/>
                        </a:rPr>
                        <a:t>False = No exemption text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Left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left turn with exception</a:t>
                      </a:r>
                      <a:br>
                        <a:rPr lang="en-US" sz="975" b="0" i="0" u="none" strike="noStrike">
                          <a:effectLst/>
                          <a:latin typeface="Calibri"/>
                        </a:rPr>
                      </a:br>
                      <a:r>
                        <a:rPr lang="en-US" sz="975" b="0" i="0" u="none" strike="noStrike">
                          <a:effectLst/>
                          <a:latin typeface="Calibri"/>
                        </a:rPr>
                        <a:t>False = No banned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Right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right turn with exception</a:t>
                      </a:r>
                      <a:br>
                        <a:rPr lang="en-US" sz="975" b="0" i="0" u="none" strike="noStrike">
                          <a:effectLst/>
                          <a:latin typeface="Calibri"/>
                        </a:rPr>
                      </a:br>
                      <a:r>
                        <a:rPr lang="en-US" sz="975" b="0" i="0" u="none" strike="noStrike">
                          <a:effectLst/>
                          <a:latin typeface="Calibri"/>
                        </a:rPr>
                        <a:t>False = No banned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Left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left with exception</a:t>
                      </a:r>
                      <a:br>
                        <a:rPr lang="en-US" sz="975" b="0" i="0" u="none" strike="noStrike">
                          <a:effectLst/>
                          <a:latin typeface="Calibri"/>
                        </a:rPr>
                      </a:br>
                      <a:r>
                        <a:rPr lang="en-US" sz="975" b="0" i="0" u="none" strike="noStrike">
                          <a:effectLst/>
                          <a:latin typeface="Calibri"/>
                        </a:rPr>
                        <a:t>False = No compulsary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Right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right with exception</a:t>
                      </a:r>
                      <a:br>
                        <a:rPr lang="en-US" sz="975" b="0" i="0" u="none" strike="noStrike">
                          <a:effectLst/>
                          <a:latin typeface="Calibri"/>
                        </a:rPr>
                      </a:br>
                      <a:r>
                        <a:rPr lang="en-US" sz="975" b="0" i="0" u="none" strike="noStrike">
                          <a:effectLst/>
                          <a:latin typeface="Calibri"/>
                        </a:rPr>
                        <a:t>False = No compulsary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Straight Ahead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straight ahead movement with exception</a:t>
                      </a:r>
                      <a:br>
                        <a:rPr lang="en-US" sz="975" b="0" i="0" u="none" strike="noStrike">
                          <a:effectLst/>
                          <a:latin typeface="Calibri"/>
                        </a:rPr>
                      </a:br>
                      <a:r>
                        <a:rPr lang="en-US" sz="975" b="0" i="0" u="none" strike="noStrike">
                          <a:effectLst/>
                          <a:latin typeface="Calibri"/>
                        </a:rPr>
                        <a:t>False = Straight ahead movement not banned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Cyclists Dismount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Cyclist dismount sign</a:t>
                      </a:r>
                      <a:br>
                        <a:rPr lang="en-US" sz="975" b="0" i="0" u="none" strike="noStrike">
                          <a:effectLst/>
                          <a:latin typeface="Calibri"/>
                        </a:rPr>
                      </a:br>
                      <a:r>
                        <a:rPr lang="en-US" sz="975" b="0" i="0" u="none" strike="noStrike">
                          <a:effectLst/>
                          <a:latin typeface="Calibri"/>
                        </a:rPr>
                        <a:t>False = Not a dismount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End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End of route sign</a:t>
                      </a:r>
                      <a:br>
                        <a:rPr lang="en-US" sz="975" b="0" i="0" u="none" strike="noStrike">
                          <a:effectLst/>
                          <a:latin typeface="Calibri"/>
                        </a:rPr>
                      </a:br>
                      <a:r>
                        <a:rPr lang="en-US" sz="975" b="0" i="0" u="none" strike="noStrike">
                          <a:effectLst/>
                          <a:latin typeface="Calibri"/>
                        </a:rPr>
                        <a:t>False = Not an end of route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symbol or marker </a:t>
                      </a:r>
                      <a:br>
                        <a:rPr lang="en-US" sz="975" b="0" i="0" u="none" strike="noStrike">
                          <a:effectLst/>
                          <a:latin typeface="Calibri"/>
                        </a:rPr>
                      </a:br>
                      <a:r>
                        <a:rPr lang="en-US" sz="975" b="0" i="0" u="none" strike="noStrike">
                          <a:effectLst/>
                          <a:latin typeface="Calibri"/>
                        </a:rPr>
                        <a:t>False = Cycle symbol or market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 symbol</a:t>
                      </a:r>
                      <a:br>
                        <a:rPr lang="en-US" sz="975" b="0" i="0" u="none" strike="noStrike">
                          <a:effectLst/>
                          <a:latin typeface="Calibri"/>
                        </a:rPr>
                      </a:br>
                      <a:r>
                        <a:rPr lang="en-US" sz="975" b="0" i="0" u="none" strike="noStrike">
                          <a:effectLst/>
                          <a:latin typeface="Calibri"/>
                        </a:rPr>
                        <a:t>False = Pedestrian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Bus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Bus symbol</a:t>
                      </a:r>
                      <a:br>
                        <a:rPr lang="en-US" sz="975" b="0" i="0" u="none" strike="noStrike">
                          <a:effectLst/>
                          <a:latin typeface="Calibri"/>
                        </a:rPr>
                      </a:br>
                      <a:r>
                        <a:rPr lang="en-US" sz="975" b="0" i="0" u="none" strike="noStrike">
                          <a:effectLst/>
                          <a:latin typeface="Calibri"/>
                        </a:rPr>
                        <a:t>False = Bus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 Vehicle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Taxi/Motorcycle/Horse symbol</a:t>
                      </a:r>
                      <a:br>
                        <a:rPr lang="en-US" sz="975" b="0" i="0" u="none" strike="noStrike">
                          <a:effectLst/>
                          <a:latin typeface="Calibri"/>
                        </a:rPr>
                      </a:br>
                      <a:r>
                        <a:rPr lang="en-US" sz="975" b="0" i="0" u="none" strike="noStrike">
                          <a:effectLst/>
                          <a:latin typeface="Calibri"/>
                        </a:rPr>
                        <a:t>False = Taxi/Motorcycle/Horse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Delineating line</a:t>
                      </a:r>
                      <a:br>
                        <a:rPr lang="en-US" sz="975" b="0" i="0" u="none" strike="noStrike">
                          <a:effectLst/>
                          <a:latin typeface="Calibri"/>
                        </a:rPr>
                      </a:br>
                      <a:r>
                        <a:rPr lang="en-US" sz="975" b="0" i="0" u="none" strike="noStrike">
                          <a:effectLst/>
                          <a:latin typeface="Calibri"/>
                        </a:rPr>
                        <a:t>False = Delineating sign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Direction 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Contraflow or one-way</a:t>
                      </a:r>
                      <a:br>
                        <a:rPr lang="en-US" sz="975" b="0" i="0" u="none" strike="noStrike">
                          <a:effectLst/>
                          <a:latin typeface="Calibri"/>
                        </a:rPr>
                      </a:br>
                      <a:r>
                        <a:rPr lang="en-US" sz="975" b="0" i="0" u="none" strike="noStrike">
                          <a:effectLst/>
                          <a:latin typeface="Calibri"/>
                        </a:rPr>
                        <a:t>False = Not contraflow or one-way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Number in a Box</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Yes a number in a box is present </a:t>
                      </a:r>
                      <a:br>
                        <a:rPr lang="en-US" sz="975" b="0" i="0" u="none" strike="noStrike">
                          <a:effectLst/>
                          <a:latin typeface="Calibri"/>
                        </a:rPr>
                      </a:br>
                      <a:r>
                        <a:rPr lang="en-US" sz="975" b="0" i="0" u="none" strike="noStrike">
                          <a:effectLst/>
                          <a:latin typeface="Calibri"/>
                        </a:rPr>
                        <a:t>False = Number is box isn't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National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National Cycle Network sign, symbol or sticker</a:t>
                      </a:r>
                      <a:br>
                        <a:rPr lang="en-US" sz="975" b="0" i="0" u="none" strike="noStrike">
                          <a:effectLst/>
                          <a:latin typeface="Calibri"/>
                        </a:rPr>
                      </a:br>
                      <a:r>
                        <a:rPr lang="en-US" sz="975" b="0" i="0" u="none" strike="noStrike">
                          <a:effectLst/>
                          <a:latin typeface="Calibri"/>
                        </a:rPr>
                        <a:t>False = Not a National Cycle Network sign, symbol or sticker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London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London Cycle Network sign or symbol</a:t>
                      </a:r>
                      <a:br>
                        <a:rPr lang="en-US" sz="975" b="0" i="0" u="none" strike="noStrike">
                          <a:effectLst/>
                          <a:latin typeface="Calibri"/>
                        </a:rPr>
                      </a:br>
                      <a:r>
                        <a:rPr lang="en-US" sz="975" b="0" i="0" u="none" strike="noStrike">
                          <a:effectLst/>
                          <a:latin typeface="Calibri"/>
                        </a:rPr>
                        <a:t>False = Not a London Cycle Network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Superhighway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Superhighway sign, symbol or marker (NOT totem)</a:t>
                      </a:r>
                      <a:br>
                        <a:rPr lang="en-US" sz="975" b="0" i="0" u="none" strike="noStrike">
                          <a:effectLst/>
                          <a:latin typeface="Calibri"/>
                        </a:rPr>
                      </a:br>
                      <a:r>
                        <a:rPr lang="en-US" sz="975" b="0" i="0" u="none" strike="noStrike">
                          <a:effectLst/>
                          <a:latin typeface="Calibri"/>
                        </a:rPr>
                        <a:t>False = Not a Cycle Superhighway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Quietway sign or symbol</a:t>
                      </a:r>
                      <a:br>
                        <a:rPr lang="en-US" sz="975" b="0" i="0" u="none" strike="noStrike">
                          <a:effectLst/>
                          <a:latin typeface="Calibri"/>
                        </a:rPr>
                      </a:br>
                      <a:r>
                        <a:rPr lang="en-US" sz="975" b="0" i="0" u="none" strike="noStrike">
                          <a:effectLst/>
                          <a:latin typeface="Calibri"/>
                        </a:rPr>
                        <a:t>False = Not a Quietway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Greenway sign, symbol or marker</a:t>
                      </a:r>
                      <a:br>
                        <a:rPr lang="en-US" sz="975" b="0" i="0" u="none" strike="noStrike">
                          <a:effectLst/>
                          <a:latin typeface="Calibri"/>
                        </a:rPr>
                      </a:br>
                      <a:r>
                        <a:rPr lang="en-US" sz="975" b="0" i="0" u="none" strike="noStrike">
                          <a:effectLst/>
                          <a:latin typeface="Calibri"/>
                        </a:rPr>
                        <a:t>False = Not a Greenway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SS_ROUTEN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Route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Number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Destination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Direction sign</a:t>
                      </a:r>
                      <a:br>
                        <a:rPr lang="en-US" sz="975" b="0" i="0" u="none" strike="noStrike">
                          <a:effectLst/>
                          <a:latin typeface="Calibri"/>
                        </a:rPr>
                      </a:br>
                      <a:r>
                        <a:rPr lang="en-US" sz="975" b="0" i="0" u="none" strike="noStrike">
                          <a:effectLst/>
                          <a:latin typeface="Calibri"/>
                        </a:rPr>
                        <a:t>False = Advisory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SS_NAME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TSRGD Sign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Sign number, e.g. 956.1, 953.1A,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255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1982</TotalTime>
  <Words>2578</Words>
  <Application>Microsoft Macintosh PowerPoint</Application>
  <PresentationFormat>On-screen Show (4:3)</PresentationFormat>
  <Paragraphs>899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in terms of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Tait</dc:creator>
  <cp:lastModifiedBy>Caroline Tait</cp:lastModifiedBy>
  <cp:revision>50</cp:revision>
  <dcterms:created xsi:type="dcterms:W3CDTF">2020-04-05T14:20:11Z</dcterms:created>
  <dcterms:modified xsi:type="dcterms:W3CDTF">2020-04-09T16:54:21Z</dcterms:modified>
</cp:coreProperties>
</file>