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6" r:id="rId4"/>
    <p:sldId id="257" r:id="rId5"/>
    <p:sldId id="258" r:id="rId6"/>
    <p:sldId id="259" r:id="rId7"/>
    <p:sldId id="260" r:id="rId8"/>
    <p:sldId id="261" r:id="rId9"/>
    <p:sldId id="262" r:id="rId10"/>
    <p:sldId id="263" r:id="rId11"/>
    <p:sldId id="264" r:id="rId12"/>
    <p:sldId id="268" r:id="rId13"/>
    <p:sldId id="269" r:id="rId14"/>
    <p:sldId id="267" r:id="rId15"/>
    <p:sldId id="270" r:id="rId16"/>
    <p:sldId id="271" r:id="rId17"/>
    <p:sldId id="272" r:id="rId18"/>
    <p:sldId id="273" r:id="rId19"/>
    <p:sldId id="275" r:id="rId20"/>
    <p:sldId id="274" r:id="rId21"/>
    <p:sldId id="276" r:id="rId22"/>
    <p:sldId id="278" r:id="rId23"/>
    <p:sldId id="279" r:id="rId24"/>
    <p:sldId id="286"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200" d="100"/>
          <a:sy n="200" d="100"/>
        </p:scale>
        <p:origin x="1320" y="2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24/04/20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24/04/20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24/04/20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24/04/20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24/04/20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24/04/20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24/04/20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24/04/20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24/04/20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24/04/20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24/04/20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24/04/20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77759" y="989139"/>
            <a:ext cx="7110000" cy="3990729"/>
            <a:chOff x="1210733" y="1413933"/>
            <a:chExt cx="7110000" cy="3990729"/>
          </a:xfrm>
        </p:grpSpPr>
        <p:sp>
          <p:nvSpPr>
            <p:cNvPr id="48" name="Rectangle 47"/>
            <p:cNvSpPr/>
            <p:nvPr/>
          </p:nvSpPr>
          <p:spPr>
            <a:xfrm>
              <a:off x="1227667" y="4979862"/>
              <a:ext cx="7086600" cy="424800"/>
            </a:xfrm>
            <a:prstGeom prst="rect">
              <a:avLst/>
            </a:prstGeom>
            <a:solidFill>
              <a:schemeClr val="tx2">
                <a:lumMod val="60000"/>
                <a:lumOff val="40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Unique variables</a:t>
              </a:r>
              <a:endParaRPr lang="en-US" sz="1400" dirty="0"/>
            </a:p>
          </p:txBody>
        </p:sp>
        <p:grpSp>
          <p:nvGrpSpPr>
            <p:cNvPr id="18" name="Group 17"/>
            <p:cNvGrpSpPr/>
            <p:nvPr/>
          </p:nvGrpSpPr>
          <p:grpSpPr>
            <a:xfrm>
              <a:off x="1350426" y="1549400"/>
              <a:ext cx="2582333" cy="2794004"/>
              <a:chOff x="1536700" y="1549400"/>
              <a:chExt cx="2582333" cy="2794004"/>
            </a:xfrm>
          </p:grpSpPr>
          <p:sp>
            <p:nvSpPr>
              <p:cNvPr id="5" name="Rounded Rectangle 4"/>
              <p:cNvSpPr/>
              <p:nvPr/>
            </p:nvSpPr>
            <p:spPr>
              <a:xfrm>
                <a:off x="1972733"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 asset </a:t>
                </a:r>
              </a:p>
              <a:p>
                <a:pPr algn="ctr"/>
                <a:r>
                  <a:rPr lang="en-US" dirty="0" smtClean="0"/>
                  <a:t>datasets</a:t>
                </a:r>
                <a:endParaRPr lang="en-US" dirty="0"/>
              </a:p>
            </p:txBody>
          </p:sp>
          <p:grpSp>
            <p:nvGrpSpPr>
              <p:cNvPr id="15" name="Group 14"/>
              <p:cNvGrpSpPr/>
              <p:nvPr/>
            </p:nvGrpSpPr>
            <p:grpSpPr>
              <a:xfrm>
                <a:off x="1536700" y="2472275"/>
                <a:ext cx="2582333" cy="1871129"/>
                <a:chOff x="1608667" y="2463804"/>
                <a:chExt cx="2582333" cy="1871129"/>
              </a:xfrm>
            </p:grpSpPr>
            <p:sp>
              <p:nvSpPr>
                <p:cNvPr id="14" name="Rounded Rectangle 13"/>
                <p:cNvSpPr/>
                <p:nvPr/>
              </p:nvSpPr>
              <p:spPr>
                <a:xfrm>
                  <a:off x="1608667" y="2463804"/>
                  <a:ext cx="2582333"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lanes and tracks</a:t>
                  </a:r>
                </a:p>
                <a:p>
                  <a:pPr algn="ctr"/>
                  <a:r>
                    <a:rPr lang="en-US" sz="800" i="1" dirty="0" smtClean="0">
                      <a:solidFill>
                        <a:schemeClr val="tx1"/>
                      </a:solidFill>
                    </a:rPr>
                    <a:t>cycle_lane_track</a:t>
                  </a:r>
                  <a:endParaRPr lang="en-US" sz="800" i="1" dirty="0">
                    <a:solidFill>
                      <a:schemeClr val="tx1"/>
                    </a:solidFill>
                  </a:endParaRPr>
                </a:p>
              </p:txBody>
            </p:sp>
            <p:sp>
              <p:nvSpPr>
                <p:cNvPr id="7" name="Rounded Rectangle 6"/>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Advanced Stop Lines</a:t>
                  </a:r>
                </a:p>
                <a:p>
                  <a:pPr algn="ctr"/>
                  <a:r>
                    <a:rPr lang="en-US" sz="800" i="1" dirty="0">
                      <a:solidFill>
                        <a:schemeClr val="tx1"/>
                      </a:solidFill>
                    </a:rPr>
                    <a:t>a</a:t>
                  </a:r>
                  <a:r>
                    <a:rPr lang="en-US" sz="800" i="1" dirty="0" smtClean="0">
                      <a:solidFill>
                        <a:schemeClr val="tx1"/>
                      </a:solidFill>
                    </a:rPr>
                    <a:t>dvance_stop_line</a:t>
                  </a:r>
                  <a:endParaRPr lang="en-US" sz="800" i="1" dirty="0">
                    <a:solidFill>
                      <a:schemeClr val="tx1"/>
                    </a:solidFill>
                  </a:endParaRPr>
                </a:p>
              </p:txBody>
            </p:sp>
            <p:sp>
              <p:nvSpPr>
                <p:cNvPr id="8" name="Rounded Rectangle 7"/>
                <p:cNvSpPr/>
                <p:nvPr/>
              </p:nvSpPr>
              <p:spPr>
                <a:xfrm>
                  <a:off x="1752600"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Crossings</a:t>
                  </a:r>
                </a:p>
                <a:p>
                  <a:pPr algn="ctr"/>
                  <a:r>
                    <a:rPr lang="en-US" sz="800" i="1" dirty="0" smtClean="0">
                      <a:solidFill>
                        <a:schemeClr val="tx1"/>
                      </a:solidFill>
                    </a:rPr>
                    <a:t>crossing</a:t>
                  </a:r>
                  <a:endParaRPr lang="en-US" sz="800" i="1" dirty="0">
                    <a:solidFill>
                      <a:schemeClr val="tx1"/>
                    </a:solidFill>
                  </a:endParaRPr>
                </a:p>
              </p:txBody>
            </p:sp>
            <p:sp>
              <p:nvSpPr>
                <p:cNvPr id="9" name="Rounded Rectangle 8"/>
                <p:cNvSpPr/>
                <p:nvPr/>
              </p:nvSpPr>
              <p:spPr>
                <a:xfrm>
                  <a:off x="2971799"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routes</a:t>
                  </a:r>
                </a:p>
                <a:p>
                  <a:pPr algn="ctr"/>
                  <a:r>
                    <a:rPr lang="en-US" sz="800" i="1" dirty="0">
                      <a:solidFill>
                        <a:srgbClr val="000000"/>
                      </a:solidFill>
                    </a:rPr>
                    <a:t>r</a:t>
                  </a:r>
                  <a:r>
                    <a:rPr lang="en-US" sz="800" i="1" dirty="0" smtClean="0">
                      <a:solidFill>
                        <a:srgbClr val="000000"/>
                      </a:solidFill>
                    </a:rPr>
                    <a:t>estricted_route</a:t>
                  </a:r>
                  <a:endParaRPr lang="en-US" sz="800" i="1" dirty="0">
                    <a:solidFill>
                      <a:srgbClr val="000000"/>
                    </a:solidFill>
                  </a:endParaRPr>
                </a:p>
              </p:txBody>
            </p:sp>
          </p:grpSp>
          <p:cxnSp>
            <p:nvCxnSpPr>
              <p:cNvPr id="17" name="Straight Connector 16"/>
              <p:cNvCxnSpPr>
                <a:stCxn id="5" idx="2"/>
                <a:endCxn id="14" idx="0"/>
              </p:cNvCxnSpPr>
              <p:nvPr/>
            </p:nvCxnSpPr>
            <p:spPr>
              <a:xfrm>
                <a:off x="2827867"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381500" y="1570568"/>
              <a:ext cx="3805768" cy="2794004"/>
              <a:chOff x="4381500" y="1570568"/>
              <a:chExt cx="3805768" cy="2794004"/>
            </a:xfrm>
          </p:grpSpPr>
          <p:grpSp>
            <p:nvGrpSpPr>
              <p:cNvPr id="19" name="Group 18"/>
              <p:cNvGrpSpPr/>
              <p:nvPr/>
            </p:nvGrpSpPr>
            <p:grpSpPr>
              <a:xfrm>
                <a:off x="4381500" y="1570568"/>
                <a:ext cx="3805768" cy="2794004"/>
                <a:chOff x="1536701" y="1549400"/>
                <a:chExt cx="3805768" cy="2794004"/>
              </a:xfrm>
            </p:grpSpPr>
            <p:sp>
              <p:nvSpPr>
                <p:cNvPr id="20" name="Rounded Rectangle 19"/>
                <p:cNvSpPr/>
                <p:nvPr/>
              </p:nvSpPr>
              <p:spPr>
                <a:xfrm>
                  <a:off x="2584450"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Point asset datasets</a:t>
                  </a:r>
                  <a:endParaRPr lang="en-US" dirty="0"/>
                </a:p>
              </p:txBody>
            </p:sp>
            <p:grpSp>
              <p:nvGrpSpPr>
                <p:cNvPr id="21" name="Group 20"/>
                <p:cNvGrpSpPr/>
                <p:nvPr/>
              </p:nvGrpSpPr>
              <p:grpSpPr>
                <a:xfrm>
                  <a:off x="1536701" y="2472275"/>
                  <a:ext cx="3805768" cy="1871129"/>
                  <a:chOff x="1608668" y="2463804"/>
                  <a:chExt cx="3805768" cy="1871129"/>
                </a:xfrm>
              </p:grpSpPr>
              <p:sp>
                <p:nvSpPr>
                  <p:cNvPr id="27" name="Rounded Rectangle 26"/>
                  <p:cNvSpPr/>
                  <p:nvPr/>
                </p:nvSpPr>
                <p:spPr>
                  <a:xfrm>
                    <a:off x="1608668" y="2463804"/>
                    <a:ext cx="3805768"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parking</a:t>
                    </a:r>
                  </a:p>
                  <a:p>
                    <a:pPr algn="ctr"/>
                    <a:r>
                      <a:rPr lang="en-US" sz="800" i="1" dirty="0">
                        <a:solidFill>
                          <a:srgbClr val="000000"/>
                        </a:solidFill>
                      </a:rPr>
                      <a:t>c</a:t>
                    </a:r>
                    <a:r>
                      <a:rPr lang="en-US" sz="800" i="1" dirty="0" smtClean="0">
                        <a:solidFill>
                          <a:srgbClr val="000000"/>
                        </a:solidFill>
                      </a:rPr>
                      <a:t>ycle_parking</a:t>
                    </a:r>
                    <a:endParaRPr lang="en-US" sz="800" i="1" dirty="0">
                      <a:solidFill>
                        <a:srgbClr val="000000"/>
                      </a:solidFill>
                    </a:endParaRPr>
                  </a:p>
                </p:txBody>
              </p:sp>
              <p:sp>
                <p:nvSpPr>
                  <p:cNvPr id="24" name="Rounded Rectangle 23"/>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Signals</a:t>
                    </a:r>
                  </a:p>
                  <a:p>
                    <a:pPr algn="ctr"/>
                    <a:r>
                      <a:rPr lang="en-US" sz="800" i="1" dirty="0" smtClean="0">
                        <a:solidFill>
                          <a:srgbClr val="000000"/>
                        </a:solidFill>
                      </a:rPr>
                      <a:t>signal</a:t>
                    </a:r>
                    <a:endParaRPr lang="en-US" sz="800" i="1" dirty="0">
                      <a:solidFill>
                        <a:srgbClr val="000000"/>
                      </a:solidFill>
                    </a:endParaRPr>
                  </a:p>
                </p:txBody>
              </p:sp>
              <p:sp>
                <p:nvSpPr>
                  <p:cNvPr id="25" name="Rounded Rectangle 24"/>
                  <p:cNvSpPr/>
                  <p:nvPr/>
                </p:nvSpPr>
                <p:spPr>
                  <a:xfrm>
                    <a:off x="2362224"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Signage</a:t>
                    </a:r>
                  </a:p>
                  <a:p>
                    <a:pPr algn="ctr"/>
                    <a:r>
                      <a:rPr lang="en-US" sz="800" i="1" dirty="0" smtClean="0">
                        <a:solidFill>
                          <a:srgbClr val="000000"/>
                        </a:solidFill>
                      </a:rPr>
                      <a:t>signage</a:t>
                    </a:r>
                    <a:endParaRPr lang="en-US" sz="800" i="1" dirty="0">
                      <a:solidFill>
                        <a:srgbClr val="000000"/>
                      </a:solidFill>
                    </a:endParaRPr>
                  </a:p>
                </p:txBody>
              </p:sp>
              <p:sp>
                <p:nvSpPr>
                  <p:cNvPr id="26" name="Rounded Rectangle 25"/>
                  <p:cNvSpPr/>
                  <p:nvPr/>
                </p:nvSpPr>
                <p:spPr>
                  <a:xfrm>
                    <a:off x="3594102"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points</a:t>
                    </a:r>
                  </a:p>
                  <a:p>
                    <a:pPr algn="ctr"/>
                    <a:r>
                      <a:rPr lang="en-GB" sz="800" i="1" dirty="0">
                        <a:solidFill>
                          <a:srgbClr val="000000"/>
                        </a:solidFill>
                      </a:rPr>
                      <a:t>restricted_point</a:t>
                    </a:r>
                    <a:r>
                      <a:rPr lang="en-GB" sz="800" dirty="0">
                        <a:solidFill>
                          <a:srgbClr val="000000"/>
                        </a:solidFill>
                      </a:rPr>
                      <a:t> </a:t>
                    </a:r>
                    <a:endParaRPr lang="en-US" sz="800" dirty="0">
                      <a:solidFill>
                        <a:srgbClr val="000000"/>
                      </a:solidFill>
                    </a:endParaRPr>
                  </a:p>
                </p:txBody>
              </p:sp>
            </p:grpSp>
            <p:cxnSp>
              <p:nvCxnSpPr>
                <p:cNvPr id="22" name="Straight Connector 21"/>
                <p:cNvCxnSpPr>
                  <a:stCxn id="20" idx="2"/>
                </p:cNvCxnSpPr>
                <p:nvPr/>
              </p:nvCxnSpPr>
              <p:spPr>
                <a:xfrm>
                  <a:off x="3439584"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6972298" y="2616206"/>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Traffic calming</a:t>
                </a:r>
              </a:p>
              <a:p>
                <a:pPr algn="ctr"/>
                <a:r>
                  <a:rPr lang="en-US" sz="800" i="1" dirty="0" err="1">
                    <a:solidFill>
                      <a:srgbClr val="000000"/>
                    </a:solidFill>
                  </a:rPr>
                  <a:t>t</a:t>
                </a:r>
                <a:r>
                  <a:rPr lang="en-US" sz="800" i="1" dirty="0" err="1" smtClean="0">
                    <a:solidFill>
                      <a:srgbClr val="000000"/>
                    </a:solidFill>
                  </a:rPr>
                  <a:t>raffic_calming</a:t>
                </a:r>
                <a:endParaRPr lang="en-US" sz="800" i="1" dirty="0">
                  <a:solidFill>
                    <a:srgbClr val="000000"/>
                  </a:solidFill>
                </a:endParaRPr>
              </a:p>
            </p:txBody>
          </p:sp>
        </p:grpSp>
        <p:sp>
          <p:nvSpPr>
            <p:cNvPr id="37" name="Rectangle 36"/>
            <p:cNvSpPr/>
            <p:nvPr/>
          </p:nvSpPr>
          <p:spPr>
            <a:xfrm>
              <a:off x="1227667" y="4555068"/>
              <a:ext cx="7086600" cy="424800"/>
            </a:xfrm>
            <a:prstGeom prst="rect">
              <a:avLst/>
            </a:prstGeom>
            <a:solidFill>
              <a:schemeClr val="accent3"/>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Common variables</a:t>
              </a:r>
              <a:endParaRPr lang="en-US" sz="1400" dirty="0"/>
            </a:p>
          </p:txBody>
        </p:sp>
        <p:cxnSp>
          <p:nvCxnSpPr>
            <p:cNvPr id="39" name="Straight Connector 38"/>
            <p:cNvCxnSpPr/>
            <p:nvPr/>
          </p:nvCxnSpPr>
          <p:spPr>
            <a:xfrm flipV="1">
              <a:off x="1227667" y="1413933"/>
              <a:ext cx="0" cy="314113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10733" y="1413933"/>
              <a:ext cx="711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05800" y="1413933"/>
              <a:ext cx="8467" cy="314113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7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0738601"/>
              </p:ext>
            </p:extLst>
          </p:nvPr>
        </p:nvGraphicFramePr>
        <p:xfrm>
          <a:off x="457200" y="162054"/>
          <a:ext cx="5452533" cy="2485922"/>
        </p:xfrm>
        <a:graphic>
          <a:graphicData uri="http://schemas.openxmlformats.org/drawingml/2006/table">
            <a:tbl>
              <a:tblPr/>
              <a:tblGrid>
                <a:gridCol w="795867"/>
                <a:gridCol w="1236133"/>
                <a:gridCol w="3420533"/>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1636731"/>
              </p:ext>
            </p:extLst>
          </p:nvPr>
        </p:nvGraphicFramePr>
        <p:xfrm>
          <a:off x="457200" y="162054"/>
          <a:ext cx="5452533" cy="3865142"/>
        </p:xfrm>
        <a:graphic>
          <a:graphicData uri="http://schemas.openxmlformats.org/drawingml/2006/table">
            <a:tbl>
              <a:tblPr/>
              <a:tblGrid>
                <a:gridCol w="795867"/>
                <a:gridCol w="1236133"/>
                <a:gridCol w="3420533"/>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01333"/>
            <a:ext cx="5884333" cy="2708434"/>
          </a:xfrm>
          <a:prstGeom prst="rect">
            <a:avLst/>
          </a:prstGeom>
          <a:solidFill>
            <a:schemeClr val="bg1"/>
          </a:solidFill>
        </p:spPr>
        <p:txBody>
          <a:bodyPr wrap="square" numCol="3" spcCol="36000">
            <a:spAutoFit/>
          </a:bodyPr>
          <a:lstStyle/>
          <a:p>
            <a:r>
              <a:rPr lang="en-US" sz="900" dirty="0"/>
              <a:t>BAR = Barking and Dagenham</a:t>
            </a:r>
            <a:endParaRPr lang="en-GB" sz="900" dirty="0"/>
          </a:p>
          <a:p>
            <a:r>
              <a:rPr lang="en-US" sz="900" dirty="0"/>
              <a:t>BRN = Barnet</a:t>
            </a:r>
            <a:endParaRPr lang="en-GB" sz="900" dirty="0"/>
          </a:p>
          <a:p>
            <a:r>
              <a:rPr lang="en-US" sz="900" dirty="0"/>
              <a:t>BXL = </a:t>
            </a:r>
            <a:r>
              <a:rPr lang="en-US" sz="900" dirty="0" err="1"/>
              <a:t>Bexley</a:t>
            </a:r>
            <a:endParaRPr lang="en-GB" sz="900" dirty="0"/>
          </a:p>
          <a:p>
            <a:r>
              <a:rPr lang="en-US" sz="900" dirty="0"/>
              <a:t>BRT = Brent</a:t>
            </a:r>
            <a:endParaRPr lang="en-GB" sz="900" dirty="0"/>
          </a:p>
          <a:p>
            <a:r>
              <a:rPr lang="en-US" sz="900" dirty="0"/>
              <a:t>BRM = Bromley</a:t>
            </a:r>
            <a:endParaRPr lang="en-GB" sz="900" dirty="0"/>
          </a:p>
          <a:p>
            <a:r>
              <a:rPr lang="en-US" sz="900" dirty="0"/>
              <a:t>CMD = Camden</a:t>
            </a:r>
            <a:endParaRPr lang="en-GB" sz="900" dirty="0"/>
          </a:p>
          <a:p>
            <a:r>
              <a:rPr lang="en-US" sz="900" dirty="0"/>
              <a:t>CTY = City of London</a:t>
            </a:r>
            <a:endParaRPr lang="en-GB" sz="900" dirty="0"/>
          </a:p>
          <a:p>
            <a:r>
              <a:rPr lang="en-US" sz="900" dirty="0"/>
              <a:t>CRD = Croydon</a:t>
            </a:r>
            <a:endParaRPr lang="en-GB" sz="900" dirty="0"/>
          </a:p>
          <a:p>
            <a:r>
              <a:rPr lang="en-US" sz="900" dirty="0"/>
              <a:t>ELG = </a:t>
            </a:r>
            <a:r>
              <a:rPr lang="en-US" sz="900" dirty="0" err="1"/>
              <a:t>Ealing</a:t>
            </a:r>
            <a:endParaRPr lang="en-GB" sz="900" dirty="0"/>
          </a:p>
          <a:p>
            <a:r>
              <a:rPr lang="en-US" sz="900" dirty="0"/>
              <a:t>ENF = Enfield</a:t>
            </a:r>
            <a:endParaRPr lang="en-GB" sz="900" dirty="0"/>
          </a:p>
          <a:p>
            <a:r>
              <a:rPr lang="en-US" sz="900" dirty="0"/>
              <a:t>GRN = Greenwich</a:t>
            </a:r>
            <a:endParaRPr lang="en-GB" sz="900" dirty="0"/>
          </a:p>
          <a:p>
            <a:r>
              <a:rPr lang="en-US" sz="900" dirty="0" smtClean="0"/>
              <a:t>HCK </a:t>
            </a:r>
            <a:r>
              <a:rPr lang="en-US" sz="900" dirty="0"/>
              <a:t>= Hackney</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HMS </a:t>
            </a:r>
            <a:r>
              <a:rPr lang="en-US" sz="900" dirty="0"/>
              <a:t>= Hammersmith and </a:t>
            </a:r>
            <a:r>
              <a:rPr lang="en-US" sz="900" dirty="0" err="1" smtClean="0"/>
              <a:t>Fulham</a:t>
            </a:r>
            <a:r>
              <a:rPr lang="en-US" sz="900" dirty="0" smtClean="0"/>
              <a:t> </a:t>
            </a:r>
            <a:endParaRPr lang="en-GB" sz="900" dirty="0"/>
          </a:p>
          <a:p>
            <a:r>
              <a:rPr lang="en-US" sz="900" dirty="0"/>
              <a:t>HGY = </a:t>
            </a:r>
            <a:r>
              <a:rPr lang="en-US" sz="900" dirty="0" err="1" smtClean="0"/>
              <a:t>Haringey</a:t>
            </a:r>
            <a:endParaRPr lang="en-GB" sz="900" dirty="0"/>
          </a:p>
          <a:p>
            <a:r>
              <a:rPr lang="en-US" sz="900" dirty="0"/>
              <a:t>HRW = Harrow</a:t>
            </a:r>
            <a:endParaRPr lang="en-GB" sz="900" dirty="0"/>
          </a:p>
          <a:p>
            <a:r>
              <a:rPr lang="en-US" sz="900" dirty="0"/>
              <a:t>HVG = </a:t>
            </a:r>
            <a:r>
              <a:rPr lang="en-US" sz="900" dirty="0" err="1" smtClean="0"/>
              <a:t>Havering</a:t>
            </a:r>
            <a:endParaRPr lang="en-GB" sz="900" dirty="0" smtClean="0"/>
          </a:p>
          <a:p>
            <a:r>
              <a:rPr lang="en-US" sz="900" dirty="0" smtClean="0"/>
              <a:t>HDN = </a:t>
            </a:r>
            <a:r>
              <a:rPr lang="en-US" sz="900" dirty="0" err="1" smtClean="0"/>
              <a:t>Hillingdon</a:t>
            </a:r>
            <a:endParaRPr lang="en-GB" sz="900" dirty="0" smtClean="0"/>
          </a:p>
          <a:p>
            <a:r>
              <a:rPr lang="en-US" sz="900" dirty="0" smtClean="0"/>
              <a:t>HNS </a:t>
            </a:r>
            <a:r>
              <a:rPr lang="en-US" sz="900" dirty="0"/>
              <a:t>= </a:t>
            </a:r>
            <a:r>
              <a:rPr lang="en-US" sz="900" dirty="0" smtClean="0"/>
              <a:t>Hounslow</a:t>
            </a:r>
            <a:endParaRPr lang="en-GB" sz="900" dirty="0"/>
          </a:p>
          <a:p>
            <a:r>
              <a:rPr lang="en-US" sz="900" dirty="0"/>
              <a:t>ISL = Islington</a:t>
            </a:r>
            <a:endParaRPr lang="en-GB" sz="900" dirty="0"/>
          </a:p>
          <a:p>
            <a:r>
              <a:rPr lang="en-US" sz="900" dirty="0"/>
              <a:t>KNS = Kensington and </a:t>
            </a:r>
            <a:r>
              <a:rPr lang="en-US" sz="900" dirty="0" smtClean="0"/>
              <a:t>Chelsea</a:t>
            </a:r>
            <a:endParaRPr lang="en-GB" sz="900" dirty="0"/>
          </a:p>
          <a:p>
            <a:r>
              <a:rPr lang="en-US" sz="900" dirty="0"/>
              <a:t>KNG = Kingston upon Thames</a:t>
            </a:r>
            <a:endParaRPr lang="en-GB" sz="900" dirty="0"/>
          </a:p>
          <a:p>
            <a:r>
              <a:rPr lang="en-US" sz="900" dirty="0"/>
              <a:t>LAM = </a:t>
            </a:r>
            <a:r>
              <a:rPr lang="en-US" sz="900" dirty="0" err="1" smtClean="0"/>
              <a:t>Lambeth</a:t>
            </a:r>
            <a:endParaRPr lang="en-GB" sz="900" dirty="0"/>
          </a:p>
          <a:p>
            <a:r>
              <a:rPr lang="en-US" sz="900" dirty="0"/>
              <a:t>LSH = </a:t>
            </a:r>
            <a:r>
              <a:rPr lang="en-US" sz="900" dirty="0" err="1" smtClean="0"/>
              <a:t>Lewisham</a:t>
            </a:r>
            <a:endParaRPr lang="en-GB" sz="900" dirty="0"/>
          </a:p>
          <a:p>
            <a:r>
              <a:rPr lang="en-US" sz="900" dirty="0"/>
              <a:t>MRT = Merton</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NWM </a:t>
            </a:r>
            <a:r>
              <a:rPr lang="en-US" sz="900" dirty="0"/>
              <a:t>= </a:t>
            </a:r>
            <a:r>
              <a:rPr lang="en-US" sz="900" dirty="0" err="1"/>
              <a:t>Newham</a:t>
            </a:r>
            <a:endParaRPr lang="en-GB" sz="900" dirty="0"/>
          </a:p>
          <a:p>
            <a:r>
              <a:rPr lang="en-US" sz="900" dirty="0"/>
              <a:t>RDB = </a:t>
            </a:r>
            <a:r>
              <a:rPr lang="en-US" sz="900" dirty="0" err="1"/>
              <a:t>Redbridge</a:t>
            </a:r>
            <a:endParaRPr lang="en-GB" sz="900" dirty="0"/>
          </a:p>
          <a:p>
            <a:r>
              <a:rPr lang="en-US" sz="900" dirty="0"/>
              <a:t>RCH = Richmond upon Thames</a:t>
            </a:r>
            <a:endParaRPr lang="en-GB" sz="900" dirty="0"/>
          </a:p>
          <a:p>
            <a:r>
              <a:rPr lang="en-US" sz="900" dirty="0"/>
              <a:t>SWR = </a:t>
            </a:r>
            <a:r>
              <a:rPr lang="en-US" sz="900" dirty="0" err="1"/>
              <a:t>Southwark</a:t>
            </a:r>
            <a:endParaRPr lang="en-GB" sz="900" dirty="0"/>
          </a:p>
          <a:p>
            <a:r>
              <a:rPr lang="en-US" sz="900" dirty="0"/>
              <a:t>STN = Sutton</a:t>
            </a:r>
            <a:endParaRPr lang="en-GB" sz="900" dirty="0"/>
          </a:p>
          <a:p>
            <a:r>
              <a:rPr lang="en-US" sz="900" dirty="0"/>
              <a:t>TOW = Tower Hamlets</a:t>
            </a:r>
            <a:endParaRPr lang="en-GB" sz="900" dirty="0"/>
          </a:p>
          <a:p>
            <a:r>
              <a:rPr lang="en-US" sz="900" dirty="0"/>
              <a:t>WST = Westminster</a:t>
            </a:r>
            <a:endParaRPr lang="en-GB" sz="900" dirty="0"/>
          </a:p>
          <a:p>
            <a:r>
              <a:rPr lang="en-US" sz="900" dirty="0"/>
              <a:t>WTH = Waltham Forest</a:t>
            </a:r>
            <a:endParaRPr lang="en-GB" sz="900" dirty="0"/>
          </a:p>
          <a:p>
            <a:r>
              <a:rPr lang="en-US" sz="900" dirty="0"/>
              <a:t>WNS = </a:t>
            </a:r>
            <a:r>
              <a:rPr lang="en-US" sz="900" dirty="0" err="1"/>
              <a:t>Wandsworth</a:t>
            </a:r>
            <a:r>
              <a:rPr lang="en-GB" sz="900" dirty="0"/>
              <a:t> </a:t>
            </a:r>
            <a:endParaRPr lang="en-US" sz="900" dirty="0"/>
          </a:p>
        </p:txBody>
      </p:sp>
    </p:spTree>
    <p:extLst>
      <p:ext uri="{BB962C8B-B14F-4D97-AF65-F5344CB8AC3E}">
        <p14:creationId xmlns:p14="http://schemas.microsoft.com/office/powerpoint/2010/main" val="37648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in terms of characteristics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27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391426"/>
              </p:ext>
            </p:extLst>
          </p:nvPr>
        </p:nvGraphicFramePr>
        <p:xfrm>
          <a:off x="372533" y="1770721"/>
          <a:ext cx="3818467" cy="3638048"/>
        </p:xfrm>
        <a:graphic>
          <a:graphicData uri="http://schemas.openxmlformats.org/drawingml/2006/table">
            <a:tbl>
              <a:tblPr/>
              <a:tblGrid>
                <a:gridCol w="829733"/>
                <a:gridCol w="1210734"/>
                <a:gridCol w="812800"/>
                <a:gridCol w="965200"/>
              </a:tblGrid>
              <a:tr h="4644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a:t>
                      </a:r>
                      <a:r>
                        <a:rPr lang="en-US" sz="1000" b="0" i="0" u="none" strike="noStrike" dirty="0" smtClean="0">
                          <a:effectLst/>
                          <a:latin typeface="Calibri"/>
                        </a:rPr>
                        <a:t>Lane present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1783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47.2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1695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44.9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78</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rowSpan="7">
                  <a:txBody>
                    <a:bodyPr/>
                    <a:lstStyle/>
                    <a:p>
                      <a:pPr algn="l" fontAlgn="ctr"/>
                      <a:r>
                        <a:rPr lang="en-US" sz="1000" b="0" i="0" u="none" strike="noStrike" dirty="0">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2713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71.9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889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23.5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63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1.7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0.6</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4</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6271739"/>
              </p:ext>
            </p:extLst>
          </p:nvPr>
        </p:nvGraphicFramePr>
        <p:xfrm>
          <a:off x="4385734" y="1516721"/>
          <a:ext cx="3750733" cy="2584032"/>
        </p:xfrm>
        <a:graphic>
          <a:graphicData uri="http://schemas.openxmlformats.org/drawingml/2006/table">
            <a:tbl>
              <a:tblPr/>
              <a:tblGrid>
                <a:gridCol w="795866"/>
                <a:gridCol w="1430867"/>
                <a:gridCol w="728133"/>
                <a:gridCol w="7958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Signal-Controlled </a:t>
                      </a:r>
                      <a:r>
                        <a:rPr lang="en-US" sz="975" b="0" i="0" u="none" strike="noStrike" dirty="0" smtClean="0">
                          <a:effectLst/>
                          <a:latin typeface="Calibri"/>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74.3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segregated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Crossing includes a gap in island</a:t>
                      </a:r>
                      <a:r>
                        <a:rPr lang="en-US" sz="975" b="0" i="0" u="none" strike="noStrike" baseline="0" dirty="0" smtClean="0">
                          <a:effectLst/>
                          <a:latin typeface="Calibri"/>
                        </a:rPr>
                        <a:t> or </a:t>
                      </a:r>
                      <a:r>
                        <a:rPr lang="en-US" sz="975" b="0" i="0" u="none" strike="noStrike" baseline="0" dirty="0" err="1" smtClean="0">
                          <a:effectLst/>
                          <a:latin typeface="Calibri"/>
                        </a:rPr>
                        <a:t>kerb</a:t>
                      </a:r>
                      <a:r>
                        <a:rPr lang="en-US" sz="975" b="0" i="0" u="none" strike="noStrike" baseline="0" dirty="0" smtClean="0">
                          <a:effectLst/>
                          <a:latin typeface="Calibri"/>
                        </a:rPr>
                        <a:t> for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must dismount to use</a:t>
                      </a:r>
                      <a:r>
                        <a:rPr lang="en-US" sz="975" b="0" i="0" u="none" strike="noStrike" baseline="0" dirty="0" smtClean="0">
                          <a:effectLst/>
                          <a:latin typeface="+mn-lt"/>
                        </a:rPr>
                        <a:t> </a:t>
                      </a:r>
                      <a:r>
                        <a:rPr lang="en-US" sz="975" b="0" i="0" u="none" strike="noStrike" dirty="0" smtClean="0">
                          <a:effectLst/>
                          <a:latin typeface="+mn-lt"/>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80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84042813"/>
              </p:ext>
            </p:extLst>
          </p:nvPr>
        </p:nvGraphicFramePr>
        <p:xfrm>
          <a:off x="457200" y="162054"/>
          <a:ext cx="4868333" cy="6308342"/>
        </p:xfrm>
        <a:graphic>
          <a:graphicData uri="http://schemas.openxmlformats.org/drawingml/2006/table">
            <a:tbl>
              <a:tblPr/>
              <a:tblGrid>
                <a:gridCol w="821267"/>
                <a:gridCol w="2438400"/>
                <a:gridCol w="762000"/>
                <a:gridCol w="846666"/>
              </a:tblGrid>
              <a:tr h="523746">
                <a:tc grid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Lane/Track </a:t>
                      </a:r>
                      <a:r>
                        <a:rPr lang="en-US" sz="975" b="0" i="0" u="none" strike="noStrike" dirty="0" smtClean="0">
                          <a:effectLst/>
                          <a:latin typeface="Calibri"/>
                        </a:rPr>
                        <a:t>has priority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2264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Contraflow Lane/</a:t>
                      </a:r>
                      <a:r>
                        <a:rPr lang="en-US" sz="975" b="0" i="0" u="none" strike="noStrike" dirty="0" smtClean="0">
                          <a:effectLst/>
                          <a:latin typeface="Calibri"/>
                        </a:rPr>
                        <a:t>Track (not bi-directional)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1490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Bi-</a:t>
                      </a:r>
                      <a:r>
                        <a:rPr lang="en-US" sz="975" b="0" i="0" u="none" strike="noStrike" dirty="0" smtClean="0">
                          <a:effectLst/>
                          <a:latin typeface="Calibri"/>
                        </a:rPr>
                        <a:t>directional (two</a:t>
                      </a:r>
                      <a:r>
                        <a:rPr lang="en-US" sz="975" b="0" i="0" u="none" strike="noStrike" baseline="0" dirty="0" smtClean="0">
                          <a:effectLst/>
                          <a:latin typeface="Calibri"/>
                        </a:rPr>
                        <a:t> way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10213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Bypass allowing cyclists to turn</a:t>
                      </a:r>
                      <a:r>
                        <a:rPr lang="en-US" sz="975" b="0" i="0" u="none" strike="noStrike" baseline="0" dirty="0" smtClean="0">
                          <a:effectLst/>
                          <a:latin typeface="Calibri"/>
                        </a:rPr>
                        <a:t> without </a:t>
                      </a:r>
                    </a:p>
                    <a:p>
                      <a:pPr algn="l" fontAlgn="ctr"/>
                      <a:r>
                        <a:rPr lang="en-US" sz="975" b="0" i="0" u="none" strike="noStrike" baseline="0" dirty="0" smtClean="0">
                          <a:effectLst/>
                          <a:latin typeface="Calibri"/>
                        </a:rPr>
                        <a:t>stopping at traffic 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Part-time </a:t>
                      </a:r>
                      <a:r>
                        <a:rPr lang="en-US" sz="975" b="0" i="0" u="none" strike="noStrike" dirty="0" smtClean="0">
                          <a:effectLst/>
                          <a:latin typeface="Calibri"/>
                        </a:rPr>
                        <a:t>cycle</a:t>
                      </a:r>
                      <a:r>
                        <a:rPr lang="en-US" sz="975" b="0" i="0" u="none" strike="noStrike" baseline="0" dirty="0" smtClean="0">
                          <a:effectLst/>
                          <a:latin typeface="Calibri"/>
                        </a:rPr>
                        <a:t> 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rowSpan="8">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18840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75.4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3198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1660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6.7</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944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313</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20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496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3523686"/>
              </p:ext>
            </p:extLst>
          </p:nvPr>
        </p:nvGraphicFramePr>
        <p:xfrm>
          <a:off x="457200" y="162054"/>
          <a:ext cx="6239933" cy="1611836"/>
        </p:xfrm>
        <a:graphic>
          <a:graphicData uri="http://schemas.openxmlformats.org/drawingml/2006/table">
            <a:tbl>
              <a:tblPr/>
              <a:tblGrid>
                <a:gridCol w="1719109"/>
                <a:gridCol w="702358"/>
                <a:gridCol w="982133"/>
                <a:gridCol w="1507067"/>
                <a:gridCol w="1329266"/>
              </a:tblGrid>
              <a:tr h="231820">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Length of assets (m)</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length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944165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93704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251144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1898026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65.3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58465908"/>
              </p:ext>
            </p:extLst>
          </p:nvPr>
        </p:nvGraphicFramePr>
        <p:xfrm>
          <a:off x="397933" y="1982389"/>
          <a:ext cx="5029200" cy="1998254"/>
        </p:xfrm>
        <a:graphic>
          <a:graphicData uri="http://schemas.openxmlformats.org/drawingml/2006/table">
            <a:tbl>
              <a:tblPr/>
              <a:tblGrid>
                <a:gridCol w="829733"/>
                <a:gridCol w="2438400"/>
                <a:gridCol w="719667"/>
                <a:gridCol w="10414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Pedestrian-Only </a:t>
                      </a:r>
                      <a:r>
                        <a:rPr lang="en-US" sz="975" b="0" i="0" u="none" strike="noStrike" dirty="0" smtClean="0">
                          <a:effectLst/>
                          <a:latin typeface="Calibri"/>
                        </a:rPr>
                        <a:t>Route linking cycle route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Steps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Lift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225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2055130"/>
              </p:ext>
            </p:extLst>
          </p:nvPr>
        </p:nvGraphicFramePr>
        <p:xfrm>
          <a:off x="457200" y="162054"/>
          <a:ext cx="4131733" cy="3991501"/>
        </p:xfrm>
        <a:graphic>
          <a:graphicData uri="http://schemas.openxmlformats.org/drawingml/2006/table">
            <a:tbl>
              <a:tblPr/>
              <a:tblGrid>
                <a:gridCol w="863600"/>
                <a:gridCol w="1583267"/>
                <a:gridCol w="694266"/>
                <a:gridCol w="990600"/>
              </a:tblGrid>
              <a:tr h="3713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Off 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22980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Covered or sheltered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1204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Secure i.e.</a:t>
                      </a:r>
                      <a:r>
                        <a:rPr lang="en-US" sz="975" b="0" i="0" u="none" strike="noStrike" baseline="0" dirty="0" smtClean="0">
                          <a:effectLst/>
                          <a:latin typeface="Calibri"/>
                        </a:rPr>
                        <a:t> locked compound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17544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73.8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844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2448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931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Multi tiered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Other/unknown type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191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3593650"/>
              </p:ext>
            </p:extLst>
          </p:nvPr>
        </p:nvGraphicFramePr>
        <p:xfrm>
          <a:off x="457200" y="1663068"/>
          <a:ext cx="5325534" cy="994436"/>
        </p:xfrm>
        <a:graphic>
          <a:graphicData uri="http://schemas.openxmlformats.org/drawingml/2006/table">
            <a:tbl>
              <a:tblPr/>
              <a:tblGrid>
                <a:gridCol w="795867"/>
                <a:gridCol w="1786466"/>
                <a:gridCol w="889000"/>
                <a:gridCol w="1007534"/>
                <a:gridCol w="846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Mean (</a:t>
                      </a:r>
                      <a:r>
                        <a:rPr lang="en-US" sz="1200" b="1" i="0" u="none" strike="noStrike" dirty="0" err="1" smtClean="0">
                          <a:effectLst/>
                          <a:latin typeface="Calibri"/>
                        </a:rPr>
                        <a:t>sd</a:t>
                      </a:r>
                      <a:r>
                        <a:rPr lang="en-US" sz="1200" b="1" i="0" u="none" strike="noStrike" dirty="0" smtClean="0">
                          <a:effectLst/>
                          <a:latin typeface="Calibri"/>
                        </a:rPr>
                        <a:t>)</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Median (IQR)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Range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dirty="0">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Provision: Number </a:t>
                      </a:r>
                      <a:r>
                        <a:rPr lang="en-US" sz="975" b="0" i="0" u="none" strike="noStrike" dirty="0">
                          <a:effectLst/>
                          <a:latin typeface="Calibri"/>
                        </a:rPr>
                        <a:t>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hr-HR" sz="975" b="0" i="0" u="none" strike="noStrike" dirty="0" smtClean="0">
                          <a:effectLst/>
                          <a:latin typeface="+mn-lt"/>
                        </a:rPr>
                        <a:t>2.8</a:t>
                      </a:r>
                      <a:r>
                        <a:rPr lang="hr-HR" sz="975" b="0" i="0" u="none" strike="noStrike" baseline="0" dirty="0" smtClean="0">
                          <a:effectLst/>
                          <a:latin typeface="+mn-lt"/>
                        </a:rPr>
                        <a:t> (3.3)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2 (1 – 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0 - 95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Capacity:</a:t>
                      </a:r>
                      <a:r>
                        <a:rPr lang="en-US" sz="975" b="0" i="0" u="none" strike="noStrike" baseline="0" dirty="0" smtClean="0">
                          <a:effectLst/>
                          <a:latin typeface="Calibri"/>
                        </a:rPr>
                        <a:t> </a:t>
                      </a:r>
                      <a:r>
                        <a:rPr lang="en-US" sz="975" b="0" i="0" u="none" strike="noStrike" dirty="0" smtClean="0">
                          <a:effectLst/>
                          <a:latin typeface="Calibri"/>
                        </a:rPr>
                        <a:t>Number </a:t>
                      </a:r>
                      <a:r>
                        <a:rPr lang="en-US" sz="975" b="0" i="0" u="none" strike="noStrike" dirty="0">
                          <a:effectLst/>
                          <a:latin typeface="Calibri"/>
                        </a:rPr>
                        <a:t>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6.1 (6.9)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4</a:t>
                      </a:r>
                      <a:r>
                        <a:rPr lang="en-US" sz="975" b="0" i="0" u="none" strike="noStrike" baseline="0" dirty="0" smtClean="0">
                          <a:effectLst/>
                          <a:latin typeface="Calibri"/>
                        </a:rPr>
                        <a:t> (2 – 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0 - 168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083733" y="1007533"/>
            <a:ext cx="1915909" cy="369332"/>
          </a:xfrm>
          <a:prstGeom prst="rect">
            <a:avLst/>
          </a:prstGeom>
          <a:noFill/>
        </p:spPr>
        <p:txBody>
          <a:bodyPr wrap="none" rtlCol="0">
            <a:spAutoFit/>
          </a:bodyPr>
          <a:lstStyle/>
          <a:p>
            <a:r>
              <a:rPr lang="en-US" dirty="0" smtClean="0"/>
              <a:t>Cycle parking stuff</a:t>
            </a:r>
            <a:endParaRPr lang="en-US" dirty="0"/>
          </a:p>
        </p:txBody>
      </p:sp>
    </p:spTree>
    <p:extLst>
      <p:ext uri="{BB962C8B-B14F-4D97-AF65-F5344CB8AC3E}">
        <p14:creationId xmlns:p14="http://schemas.microsoft.com/office/powerpoint/2010/main" val="198439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37781410"/>
              </p:ext>
            </p:extLst>
          </p:nvPr>
        </p:nvGraphicFramePr>
        <p:xfrm>
          <a:off x="457200" y="162054"/>
          <a:ext cx="5334001" cy="2025515"/>
        </p:xfrm>
        <a:graphic>
          <a:graphicData uri="http://schemas.openxmlformats.org/drawingml/2006/table">
            <a:tbl>
              <a:tblPr/>
              <a:tblGrid>
                <a:gridCol w="719667"/>
                <a:gridCol w="2540000"/>
                <a:gridCol w="1032933"/>
                <a:gridCol w="1041401"/>
              </a:tblGrid>
              <a:tr h="4136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err="1" smtClean="0">
                          <a:effectLst/>
                          <a:latin typeface="Calibri"/>
                        </a:rPr>
                        <a:t>Percenage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on signal e.g. as a light/set of lights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438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98.9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Separate Stage for Cyclists</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57.8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Early </a:t>
                      </a:r>
                      <a:r>
                        <a:rPr lang="en-US" sz="975" b="0" i="0" u="none" strike="noStrike" dirty="0" smtClean="0">
                          <a:effectLst/>
                          <a:latin typeface="Calibri"/>
                        </a:rPr>
                        <a:t>Release of cyclists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Two Stage </a:t>
                      </a:r>
                      <a:r>
                        <a:rPr lang="en-US" sz="975" b="0" i="0" u="none" strike="noStrike" dirty="0" smtClean="0">
                          <a:effectLst/>
                          <a:latin typeface="Calibri"/>
                        </a:rPr>
                        <a:t>Turn right</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Cycle/Bus </a:t>
                      </a:r>
                      <a:r>
                        <a:rPr lang="en-US" sz="975" b="0" i="0" u="none" strike="noStrike" dirty="0" smtClean="0">
                          <a:effectLst/>
                          <a:latin typeface="Calibri"/>
                        </a:rPr>
                        <a:t>Gate allowing cycles to get ahead</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67198852"/>
              </p:ext>
            </p:extLst>
          </p:nvPr>
        </p:nvGraphicFramePr>
        <p:xfrm>
          <a:off x="457200" y="2905254"/>
          <a:ext cx="4690533" cy="1302794"/>
        </p:xfrm>
        <a:graphic>
          <a:graphicData uri="http://schemas.openxmlformats.org/drawingml/2006/table">
            <a:tbl>
              <a:tblPr/>
              <a:tblGrid>
                <a:gridCol w="702733"/>
                <a:gridCol w="2336800"/>
                <a:gridCol w="812800"/>
                <a:gridCol w="8382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Steps link routes where cycling in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174</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A lift links routes where cycling is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2856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2023575"/>
              </p:ext>
            </p:extLst>
          </p:nvPr>
        </p:nvGraphicFramePr>
        <p:xfrm>
          <a:off x="457200" y="162054"/>
          <a:ext cx="5943600" cy="7120187"/>
        </p:xfrm>
        <a:graphic>
          <a:graphicData uri="http://schemas.openxmlformats.org/drawingml/2006/table">
            <a:tbl>
              <a:tblPr/>
              <a:tblGrid>
                <a:gridCol w="728133"/>
                <a:gridCol w="2836334"/>
                <a:gridCol w="897466"/>
                <a:gridCol w="1481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symbol</a:t>
                      </a:r>
                    </a:p>
                    <a:p>
                      <a:pPr algn="l" fontAlgn="ctr"/>
                      <a:r>
                        <a:rPr lang="en-US" sz="975" b="0" i="0" u="none" strike="noStrike" dirty="0" smtClean="0">
                          <a:effectLst/>
                          <a:latin typeface="Calibri"/>
                        </a:rPr>
                        <a:t>(rest</a:t>
                      </a:r>
                      <a:r>
                        <a:rPr lang="en-US" sz="975" b="0" i="0" u="none" strike="noStrike" baseline="0" dirty="0" smtClean="0">
                          <a:effectLst/>
                          <a:latin typeface="Calibri"/>
                        </a:rPr>
                        <a:t> are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58349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a:t>
                      </a:r>
                      <a:r>
                        <a:rPr lang="en-US" sz="975" b="0" i="0" u="none" strike="noStrike" dirty="0" smtClean="0">
                          <a:effectLst/>
                          <a:latin typeface="Calibri"/>
                        </a:rPr>
                        <a:t>road</a:t>
                      </a:r>
                      <a:r>
                        <a:rPr lang="en-US" sz="975" b="0" i="0" u="none" strike="noStrike" baseline="0" dirty="0" smtClean="0">
                          <a:effectLst/>
                          <a:latin typeface="Calibri"/>
                        </a:rPr>
                        <a:t> surface for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Facing</a:t>
                      </a:r>
                      <a:r>
                        <a:rPr lang="en-US" sz="975" b="0" i="0" u="none" strike="noStrike" baseline="0" dirty="0" smtClean="0">
                          <a:effectLst/>
                          <a:latin typeface="Calibri"/>
                        </a:rPr>
                        <a:t> oncoming traffic but on off-side (i.e. right)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17389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Sign prohibiting cycling (No Cycling)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12240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a:t>
                      </a:r>
                      <a:r>
                        <a:rPr lang="en-US" sz="975" b="0" i="0" u="none" strike="noStrike" dirty="0" smtClean="0">
                          <a:effectLst/>
                          <a:latin typeface="Calibri"/>
                        </a:rPr>
                        <a:t>vehicles except pushed</a:t>
                      </a:r>
                      <a:r>
                        <a:rPr lang="en-US" sz="975" b="0" i="0" u="none" strike="noStrike" baseline="0" dirty="0" smtClean="0">
                          <a:effectLst/>
                          <a:latin typeface="Calibri"/>
                        </a:rPr>
                        <a:t> pedal cycles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baseline="0" dirty="0" smtClean="0">
                          <a:effectLst/>
                          <a:latin typeface="Calibri"/>
                        </a:rPr>
                        <a:t> as opposed to a </a:t>
                      </a:r>
                      <a:r>
                        <a:rPr lang="en-US" sz="975" b="0" i="0" u="none" strike="noStrike" dirty="0" smtClean="0">
                          <a:effectLst/>
                          <a:latin typeface="Calibri"/>
                        </a:rPr>
                        <a:t>Rectangular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29693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Exemption text present (i.e. "Except cycles”)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2716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Left Turn sign with exception for</a:t>
                      </a:r>
                      <a:r>
                        <a:rPr lang="en-US" sz="975" b="0" i="0" u="none" strike="noStrike" baseline="0" dirty="0" smtClean="0">
                          <a:effectLst/>
                          <a:latin typeface="+mn-lt"/>
                        </a:rPr>
                        <a:t>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Right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Left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Tight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Straight Ahead </a:t>
                      </a:r>
                      <a:r>
                        <a:rPr lang="en-US" sz="975" b="0" i="0" u="none" strike="noStrike" dirty="0" smtClean="0">
                          <a:effectLst/>
                          <a:latin typeface="Calibri"/>
                        </a:rPr>
                        <a:t>sign with </a:t>
                      </a:r>
                      <a:r>
                        <a:rPr lang="en-US" sz="975" b="0" i="0" u="none" strike="noStrike" dirty="0" smtClean="0">
                          <a:effectLst/>
                          <a:latin typeface="+mn-lt"/>
                        </a:rPr>
                        <a:t>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2661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Cyclists </a:t>
                      </a:r>
                      <a:r>
                        <a:rPr lang="en-US" sz="975" b="0" i="0" u="none" strike="noStrike" dirty="0" smtClean="0">
                          <a:effectLst/>
                          <a:latin typeface="Calibri"/>
                        </a:rPr>
                        <a:t>Dismount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End of </a:t>
                      </a:r>
                      <a:r>
                        <a:rPr lang="en-US" sz="975" b="0" i="0" u="none" strike="noStrike" dirty="0" smtClean="0">
                          <a:effectLst/>
                          <a:latin typeface="Calibri"/>
                        </a:rPr>
                        <a:t>Cycle Route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113654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17057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Bus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3712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 </a:t>
                      </a:r>
                      <a:r>
                        <a:rPr lang="en-US" sz="975" b="0" i="0" u="none" strike="noStrike" dirty="0" smtClean="0">
                          <a:effectLst/>
                          <a:latin typeface="Calibri"/>
                        </a:rPr>
                        <a:t>Vehicle and cyclist </a:t>
                      </a:r>
                      <a:r>
                        <a:rPr lang="en-US" sz="975" b="0" i="0" u="none" strike="noStrike" dirty="0">
                          <a:effectLst/>
                          <a:latin typeface="Calibri"/>
                        </a:rPr>
                        <a:t>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4447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Direction </a:t>
                      </a:r>
                      <a:r>
                        <a:rPr lang="en-US" sz="975" b="0" i="0" u="none" strike="noStrike" dirty="0" smtClean="0">
                          <a:effectLst/>
                          <a:latin typeface="Calibri"/>
                        </a:rPr>
                        <a:t>Arrow and cycle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Number in a </a:t>
                      </a:r>
                      <a:r>
                        <a:rPr lang="en-US" sz="975" b="0" i="0" u="none" strike="noStrike" dirty="0" smtClean="0">
                          <a:effectLst/>
                          <a:latin typeface="Calibri"/>
                        </a:rPr>
                        <a:t>Box (cycle route number) present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National Cycle </a:t>
                      </a:r>
                      <a:r>
                        <a:rPr lang="en-US" sz="975" b="0" i="0" u="none" strike="noStrike" dirty="0" smtClean="0">
                          <a:effectLst/>
                          <a:latin typeface="+mn-lt"/>
                        </a:rPr>
                        <a:t>Network sign, symbol or sticker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3472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London Cycle </a:t>
                      </a:r>
                      <a:r>
                        <a:rPr lang="en-US" sz="975" b="0" i="0" u="none" strike="noStrike" dirty="0" smtClean="0">
                          <a:effectLst/>
                          <a:latin typeface="+mn-lt"/>
                        </a:rPr>
                        <a:t>Network sign 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mn-lt"/>
                        </a:rPr>
                        <a:t>Superhighway sign, 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2445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1470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dirty="0">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Destination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974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6167338"/>
              </p:ext>
            </p:extLst>
          </p:nvPr>
        </p:nvGraphicFramePr>
        <p:xfrm>
          <a:off x="457200" y="162054"/>
          <a:ext cx="6189133" cy="3021542"/>
        </p:xfrm>
        <a:graphic>
          <a:graphicData uri="http://schemas.openxmlformats.org/drawingml/2006/table">
            <a:tbl>
              <a:tblPr/>
              <a:tblGrid>
                <a:gridCol w="939800"/>
                <a:gridCol w="2954867"/>
                <a:gridCol w="1397000"/>
                <a:gridCol w="897466"/>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Raised </a:t>
                      </a:r>
                      <a:r>
                        <a:rPr lang="en-US" sz="975" b="0" i="0" u="none" strike="noStrike" dirty="0" smtClean="0">
                          <a:effectLst/>
                          <a:latin typeface="Calibri"/>
                        </a:rPr>
                        <a:t>Table at junction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Side Road Entry </a:t>
                      </a:r>
                      <a:r>
                        <a:rPr lang="en-US" sz="975" b="0" i="0" u="none" strike="noStrike" dirty="0" smtClean="0">
                          <a:effectLst/>
                          <a:latin typeface="Calibri"/>
                        </a:rPr>
                        <a:t>Treatment (i.e.</a:t>
                      </a:r>
                      <a:r>
                        <a:rPr lang="en-US" sz="975" b="0" i="0" u="none" strike="noStrike" baseline="0" dirty="0" smtClean="0">
                          <a:effectLst/>
                          <a:latin typeface="Calibri"/>
                        </a:rPr>
                        <a:t> raised in some 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7581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12626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33271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Hump or cushion is sinusoidal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6720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Barrier that cyclists can pass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Chicane, narrowing, build-out or other horizontal deflection to traffic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662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 traffic calming measure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3302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66146949"/>
              </p:ext>
            </p:extLst>
          </p:nvPr>
        </p:nvGraphicFramePr>
        <p:xfrm>
          <a:off x="254000" y="1550589"/>
          <a:ext cx="8242684" cy="6854349"/>
        </p:xfrm>
        <a:graphic>
          <a:graphicData uri="http://schemas.openxmlformats.org/drawingml/2006/table">
            <a:tbl>
              <a:tblPr/>
              <a:tblGrid>
                <a:gridCol w="613449"/>
                <a:gridCol w="613449"/>
                <a:gridCol w="1203035"/>
                <a:gridCol w="859751"/>
                <a:gridCol w="1058334"/>
                <a:gridCol w="677333"/>
                <a:gridCol w="3217333"/>
              </a:tblGrid>
              <a:tr h="411204">
                <a:tc>
                  <a:txBody>
                    <a:bodyPr/>
                    <a:lstStyle/>
                    <a:p>
                      <a:pPr algn="ctr" fontAlgn="ctr"/>
                      <a:r>
                        <a:rPr lang="en-US" sz="1200" b="1" i="0" u="none" strike="noStrike" dirty="0" smtClean="0">
                          <a:effectLst/>
                          <a:latin typeface="Calibri"/>
                        </a:rPr>
                        <a:t>Dataset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Survey</a:t>
                      </a:r>
                      <a:r>
                        <a:rPr lang="en-US" sz="1200" b="1" i="0" u="none" strike="noStrike" baseline="0" dirty="0" smtClean="0">
                          <a:effectLst/>
                          <a:latin typeface="Calibri"/>
                        </a:rPr>
                        <a:t> dates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r>
                        <a:rPr lang="en-US" sz="1200" b="1" i="0" u="none" strike="noStrike" baseline="0" dirty="0" smtClean="0">
                          <a:effectLst/>
                          <a:latin typeface="Calibri"/>
                        </a:rPr>
                        <a:t> of assets without a </a:t>
                      </a:r>
                      <a:r>
                        <a:rPr lang="en-US" sz="1200" b="1" i="0" u="none" strike="noStrike" dirty="0" smtClean="0">
                          <a:effectLst/>
                          <a:latin typeface="Calibri"/>
                        </a:rPr>
                        <a:t>Borough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r>
                        <a:rPr lang="en-US" sz="1200" b="1" i="0" u="none" strike="noStrike" baseline="0" dirty="0" smtClean="0">
                          <a:effectLst/>
                          <a:latin typeface="Calibri"/>
                        </a:rPr>
                        <a:t> missing </a:t>
                      </a:r>
                      <a:r>
                        <a:rPr lang="en-US" sz="1200" b="1" i="0" u="none" strike="noStrike" dirty="0" smtClean="0">
                          <a:effectLst/>
                          <a:latin typeface="Calibri"/>
                        </a:rPr>
                        <a:t>Photo</a:t>
                      </a:r>
                      <a:r>
                        <a:rPr lang="en-US" sz="1200" b="1" i="0" u="none" strike="noStrike" baseline="0" dirty="0" smtClean="0">
                          <a:effectLst/>
                          <a:latin typeface="Calibri"/>
                        </a:rPr>
                        <a:t> 1</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mn-lt"/>
                        </a:rPr>
                        <a:t>Number of assets</a:t>
                      </a:r>
                      <a:r>
                        <a:rPr lang="en-US" sz="1200" b="1" i="0" u="none" strike="noStrike" baseline="0" dirty="0" smtClean="0">
                          <a:effectLst/>
                          <a:latin typeface="+mn-lt"/>
                        </a:rPr>
                        <a:t> missing </a:t>
                      </a:r>
                      <a:r>
                        <a:rPr lang="en-US" sz="1200" b="1" i="0" u="none" strike="noStrike" dirty="0" smtClean="0">
                          <a:effectLst/>
                          <a:latin typeface="+mn-lt"/>
                        </a:rPr>
                        <a:t>Photo</a:t>
                      </a:r>
                      <a:r>
                        <a:rPr lang="en-US" sz="1200" b="1" i="0" u="none" strike="noStrike" baseline="0" dirty="0" smtClean="0">
                          <a:effectLst/>
                          <a:latin typeface="+mn-lt"/>
                        </a:rPr>
                        <a:t> 2</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Any other comments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ASL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3775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06/01/17</a:t>
                      </a:r>
                      <a:r>
                        <a:rPr lang="en-US" sz="975" b="0" i="0" u="none" strike="noStrike" baseline="0" dirty="0" smtClean="0">
                          <a:effectLst/>
                          <a:latin typeface="Calibri"/>
                        </a:rPr>
                        <a:t> to 01/08/18</a:t>
                      </a:r>
                    </a:p>
                    <a:p>
                      <a:pPr algn="l" fontAlgn="ctr"/>
                      <a:r>
                        <a:rPr lang="en-US" sz="975" b="0" i="0" u="none" strike="noStrike" baseline="0" dirty="0" smtClean="0">
                          <a:effectLst/>
                          <a:latin typeface="Calibri"/>
                        </a:rPr>
                        <a:t>290 different dates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 (0.03%)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48 (1.3%)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Crossings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1687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31/05/</a:t>
                      </a:r>
                      <a:r>
                        <a:rPr lang="en-US" sz="980" b="0" i="0" u="none" strike="noStrike" kern="1200" baseline="0" dirty="0" smtClean="0">
                          <a:solidFill>
                            <a:schemeClr val="tx1"/>
                          </a:solidFill>
                          <a:effectLst/>
                          <a:latin typeface="Calibri"/>
                          <a:ea typeface="+mn-ea"/>
                          <a:cs typeface="+mn-cs"/>
                        </a:rPr>
                        <a:t>17</a:t>
                      </a:r>
                      <a:r>
                        <a:rPr lang="en-US" sz="980" b="0" i="0" u="none" strike="noStrike" dirty="0" smtClean="0">
                          <a:effectLst/>
                          <a:latin typeface="Calibri"/>
                        </a:rPr>
                        <a:t> to 0</a:t>
                      </a:r>
                      <a:r>
                        <a:rPr lang="en-US" sz="980" b="0" i="0" u="none" strike="noStrike" baseline="0" dirty="0" smtClean="0">
                          <a:effectLst/>
                          <a:latin typeface="Calibri"/>
                        </a:rPr>
                        <a:t>2/09/</a:t>
                      </a:r>
                      <a:r>
                        <a:rPr lang="en-US" sz="980" b="0" i="0" u="none" strike="noStrike" kern="1200" dirty="0" smtClean="0">
                          <a:solidFill>
                            <a:schemeClr val="tx1"/>
                          </a:solidFill>
                          <a:effectLst/>
                          <a:latin typeface="Calibri"/>
                          <a:ea typeface="+mn-ea"/>
                          <a:cs typeface="+mn-cs"/>
                        </a:rPr>
                        <a:t>19</a:t>
                      </a:r>
                    </a:p>
                    <a:p>
                      <a:pPr algn="l" fontAlgn="ctr"/>
                      <a:r>
                        <a:rPr lang="en-US" sz="980" b="0" i="0" u="none" strike="noStrike" baseline="0" dirty="0" smtClean="0">
                          <a:effectLst/>
                          <a:latin typeface="Calibri"/>
                        </a:rPr>
                        <a:t>257 different dates</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28</a:t>
                      </a:r>
                      <a:r>
                        <a:rPr lang="en-US" sz="980" b="0" i="0" u="none" strike="noStrike" baseline="0" dirty="0" smtClean="0">
                          <a:effectLst/>
                          <a:latin typeface="Calibri"/>
                        </a:rPr>
                        <a:t> (1.6%)</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31 (1.8%)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mn-lt"/>
                        </a:rPr>
                        <a:t>Cycle lanes and tracks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24976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31/05/17 - 02/09/19 345 different dates</a:t>
                      </a:r>
                      <a:r>
                        <a:rPr lang="en-GB" sz="980" dirty="0" smtClean="0">
                          <a:effectLst/>
                        </a:rPr>
                        <a:t> </a:t>
                      </a:r>
                    </a:p>
                    <a:p>
                      <a:pPr algn="l" fontAlgn="ctr"/>
                      <a:r>
                        <a:rPr lang="en-GB" sz="980" b="0" i="0" u="none" strike="noStrike" dirty="0" smtClean="0">
                          <a:effectLst/>
                          <a:latin typeface="Calibri"/>
                        </a:rPr>
                        <a:t>1 invalid date:</a:t>
                      </a:r>
                    </a:p>
                    <a:p>
                      <a:pPr algn="l" fontAlgn="ctr"/>
                      <a:r>
                        <a:rPr lang="en-GB" sz="980" b="0" i="0" u="none" strike="noStrike" dirty="0" smtClean="0">
                          <a:effectLst/>
                          <a:latin typeface="Calibri"/>
                        </a:rPr>
                        <a:t>a/4/6482</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354 (1.4%)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588 (2.5%)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980" kern="1200" dirty="0" smtClean="0">
                          <a:solidFill>
                            <a:schemeClr val="tx1"/>
                          </a:solidFill>
                          <a:effectLst/>
                          <a:latin typeface="+mn-lt"/>
                          <a:ea typeface="+mn-ea"/>
                          <a:cs typeface="+mn-cs"/>
                        </a:rPr>
                        <a:t>There are 725 unique descriptions for access times (CLT_ACCESS). </a:t>
                      </a:r>
                    </a:p>
                    <a:p>
                      <a:pPr algn="l" fontAlgn="ctr"/>
                      <a:endParaRPr lang="en-GB" sz="980" kern="1200" dirty="0" smtClean="0">
                        <a:solidFill>
                          <a:schemeClr val="tx1"/>
                        </a:solidFill>
                        <a:effectLst/>
                        <a:latin typeface="+mn-lt"/>
                        <a:ea typeface="+mn-ea"/>
                        <a:cs typeface="+mn-cs"/>
                      </a:endParaRPr>
                    </a:p>
                    <a:p>
                      <a:pPr algn="l" fontAlgn="ctr"/>
                      <a:r>
                        <a:rPr lang="en-GB" sz="980" kern="1200" dirty="0" smtClean="0">
                          <a:solidFill>
                            <a:schemeClr val="tx1"/>
                          </a:solidFill>
                          <a:effectLst/>
                          <a:latin typeface="+mn-lt"/>
                          <a:ea typeface="+mn-ea"/>
                          <a:cs typeface="+mn-cs"/>
                        </a:rPr>
                        <a:t>Data coding errors were detected: CLT_SHARED and CLT_MAND have responses of “TRUE”, “FALSE” and “TCB” (4 and 1 assets coded as “TCB” respectively); and CLT_PRIORI has a response of “TRE” presumably a miscoding of “TRUE”.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Restricted</a:t>
                      </a:r>
                      <a:r>
                        <a:rPr lang="en-US" sz="975" b="0" i="0" u="none" strike="noStrike" baseline="0" dirty="0" smtClean="0">
                          <a:effectLst/>
                          <a:latin typeface="Calibri"/>
                        </a:rPr>
                        <a:t> routes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1378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04/06/17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06/08/18 </a:t>
                      </a:r>
                    </a:p>
                    <a:p>
                      <a:pPr algn="l" fontAlgn="ctr"/>
                      <a:r>
                        <a:rPr lang="en-GB" sz="980" kern="1200" dirty="0" smtClean="0">
                          <a:solidFill>
                            <a:schemeClr val="tx1"/>
                          </a:solidFill>
                          <a:effectLst/>
                          <a:latin typeface="+mn-lt"/>
                          <a:ea typeface="+mn-ea"/>
                          <a:cs typeface="+mn-cs"/>
                        </a:rPr>
                        <a:t>196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18 (1.3%)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71 (5.2%)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Cycle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23758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10/06/19 331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a:t>
                      </a:r>
                      <a:r>
                        <a:rPr lang="en-GB" sz="980" kern="1200" baseline="0" dirty="0" smtClean="0">
                          <a:solidFill>
                            <a:schemeClr val="tx1"/>
                          </a:solidFill>
                          <a:effectLst/>
                          <a:latin typeface="+mn-lt"/>
                          <a:ea typeface="+mn-ea"/>
                          <a:cs typeface="+mn-cs"/>
                        </a:rPr>
                        <a:t> (0%)</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299 (1.3%)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198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Examination of the integer PRK_PROVIS and PRK_CPT variables revealed that 2 assets were recorded as ‘NA’.</a:t>
                      </a:r>
                    </a:p>
                    <a:p>
                      <a:pPr algn="l" fontAlgn="ctr"/>
                      <a:r>
                        <a:rPr lang="en-GB" sz="980" kern="1200" dirty="0" smtClean="0">
                          <a:solidFill>
                            <a:schemeClr val="tx1"/>
                          </a:solidFill>
                          <a:effectLst/>
                          <a:latin typeface="+mn-lt"/>
                          <a:ea typeface="+mn-ea"/>
                          <a:cs typeface="+mn-cs"/>
                        </a:rPr>
                        <a:t>These were recoded as ‘0’. </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Restricted</a:t>
                      </a:r>
                      <a:r>
                        <a:rPr lang="en-US" sz="975" b="0" i="0" u="none" strike="noStrike" baseline="0" dirty="0" smtClean="0">
                          <a:effectLst/>
                          <a:latin typeface="Calibri"/>
                        </a:rPr>
                        <a:t> points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180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13/06/17 to 21/08/18 73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980" kern="1200" dirty="0" smtClean="0">
                          <a:solidFill>
                            <a:schemeClr val="tx1"/>
                          </a:solidFill>
                          <a:effectLst/>
                          <a:latin typeface="+mn-lt"/>
                          <a:ea typeface="+mn-ea"/>
                          <a:cs typeface="+mn-cs"/>
                        </a:rPr>
                        <a:t>0</a:t>
                      </a:r>
                      <a:r>
                        <a:rPr lang="en-GB" sz="980" kern="1200" baseline="0" dirty="0" smtClean="0">
                          <a:solidFill>
                            <a:schemeClr val="tx1"/>
                          </a:solidFill>
                          <a:effectLst/>
                          <a:latin typeface="+mn-lt"/>
                          <a:ea typeface="+mn-ea"/>
                          <a:cs typeface="+mn-cs"/>
                        </a:rPr>
                        <a:t> (0%)</a:t>
                      </a:r>
                      <a:r>
                        <a:rPr lang="en-GB" sz="980" kern="1200" dirty="0" smtClean="0">
                          <a:solidFill>
                            <a:schemeClr val="tx1"/>
                          </a:solidFill>
                          <a:effectLst/>
                          <a:latin typeface="+mn-lt"/>
                          <a:ea typeface="+mn-ea"/>
                          <a:cs typeface="+mn-cs"/>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12 (6.7%)</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12</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Signage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118834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 to 21/08/18 349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2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1347 (1.1%)</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1336</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FEATURE_ID RWG999275 is present twice in the dataset.  Examination of this reveals that there are two different features - one is a cycle symbol in Haringey and the other is a pedestrian and cycle symbol in Barnet.  The photographs are identical for both as there is only one URL for each photograph coded RWG999275. </a:t>
                      </a:r>
                    </a:p>
                    <a:p>
                      <a:pPr marL="0" marR="0" indent="0" algn="l" defTabSz="457200" rtl="0" eaLnBrk="1" fontAlgn="ctr" latinLnBrk="0" hangingPunct="1">
                        <a:lnSpc>
                          <a:spcPct val="100000"/>
                        </a:lnSpc>
                        <a:spcBef>
                          <a:spcPts val="0"/>
                        </a:spcBef>
                        <a:spcAft>
                          <a:spcPts val="0"/>
                        </a:spcAft>
                        <a:buClrTx/>
                        <a:buSzTx/>
                        <a:buFontTx/>
                        <a:buNone/>
                        <a:tabLst/>
                        <a:defRPr/>
                      </a:pPr>
                      <a:r>
                        <a:rPr lang="en-GB" sz="980" kern="1200" dirty="0" smtClean="0">
                          <a:solidFill>
                            <a:schemeClr val="tx1"/>
                          </a:solidFill>
                          <a:effectLst/>
                          <a:latin typeface="+mn-lt"/>
                          <a:ea typeface="+mn-ea"/>
                          <a:cs typeface="+mn-cs"/>
                        </a:rPr>
                        <a:t>The variable SS_CYCSMB has 1 observation labelled as FASLE instead of FALSE so this was recoded.  SS_ROAD has 1 observation coded NA and this was kept.  The variable SS_COLOUR has both NA and &lt;Null&gt; as data entered and this was handled through factor transformation.  Three of the variables have multiple strings: SS_ROUTEN had 429, SS_ACCESS had 802 and SS_NAME had 65 (there were not examined due to time pressures).    </a:t>
                      </a:r>
                    </a:p>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443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06/02/17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15/05/18 111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b="0" i="0" u="none" strike="noStrike" kern="1200" dirty="0" smtClean="0">
                          <a:solidFill>
                            <a:schemeClr val="tx1"/>
                          </a:solidFill>
                          <a:effectLst/>
                          <a:latin typeface="+mn-lt"/>
                          <a:ea typeface="+mn-ea"/>
                          <a:cs typeface="+mn-cs"/>
                        </a:rPr>
                        <a:t>0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 (1.8)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Traffic calming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58565</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 to 21/08/18 334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smtClean="0">
                          <a:solidFill>
                            <a:schemeClr val="tx1"/>
                          </a:solidFill>
                          <a:effectLst/>
                          <a:latin typeface="+mn-lt"/>
                          <a:ea typeface="+mn-ea"/>
                          <a:cs typeface="+mn-cs"/>
                        </a:rPr>
                        <a:t>0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805 (1.4%)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810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363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187647"/>
            <a:ext cx="4572000" cy="9233295"/>
          </a:xfrm>
          <a:prstGeom prst="rect">
            <a:avLst/>
          </a:prstGeom>
        </p:spPr>
        <p:txBody>
          <a:bodyPr>
            <a:spAutoFit/>
          </a:bodyPr>
          <a:lstStyle/>
          <a:p>
            <a:r>
              <a:rPr lang="en-US" dirty="0" err="1"/>
              <a:t>ocal_authority_district</a:t>
            </a:r>
            <a:r>
              <a:rPr lang="en-US" dirty="0"/>
              <a:t> 	</a:t>
            </a:r>
            <a:r>
              <a:rPr lang="en-US" dirty="0" err="1"/>
              <a:t>Freq</a:t>
            </a:r>
            <a:r>
              <a:rPr lang="en-US" dirty="0"/>
              <a:t> 	%</a:t>
            </a:r>
          </a:p>
          <a:p>
            <a:r>
              <a:rPr lang="en-US" dirty="0"/>
              <a:t>Westminster 	380 	8.07</a:t>
            </a:r>
          </a:p>
          <a:p>
            <a:r>
              <a:rPr lang="en-US" dirty="0" err="1"/>
              <a:t>Southwark</a:t>
            </a:r>
            <a:r>
              <a:rPr lang="en-US" dirty="0"/>
              <a:t> 	362 	7.68</a:t>
            </a:r>
          </a:p>
          <a:p>
            <a:r>
              <a:rPr lang="en-US" dirty="0" err="1"/>
              <a:t>Lambeth</a:t>
            </a:r>
            <a:r>
              <a:rPr lang="en-US" dirty="0"/>
              <a:t> 	344 	7.30</a:t>
            </a:r>
          </a:p>
          <a:p>
            <a:r>
              <a:rPr lang="en-US" dirty="0"/>
              <a:t>Tower Hamlets 	301 	6.39</a:t>
            </a:r>
          </a:p>
          <a:p>
            <a:r>
              <a:rPr lang="en-US" dirty="0" err="1"/>
              <a:t>Wandsworth</a:t>
            </a:r>
            <a:r>
              <a:rPr lang="en-US" dirty="0"/>
              <a:t> 	292 	6.20</a:t>
            </a:r>
          </a:p>
          <a:p>
            <a:r>
              <a:rPr lang="en-US" dirty="0"/>
              <a:t>Islington 	261 	5.54</a:t>
            </a:r>
          </a:p>
          <a:p>
            <a:r>
              <a:rPr lang="en-US" dirty="0"/>
              <a:t>Camden 	258 	5.48</a:t>
            </a:r>
          </a:p>
          <a:p>
            <a:r>
              <a:rPr lang="en-US" dirty="0"/>
              <a:t>Hackney 	249 	5.29</a:t>
            </a:r>
          </a:p>
          <a:p>
            <a:r>
              <a:rPr lang="en-US" dirty="0"/>
              <a:t>Hammersmith and </a:t>
            </a:r>
            <a:r>
              <a:rPr lang="en-US" dirty="0" err="1"/>
              <a:t>Fulham</a:t>
            </a:r>
            <a:r>
              <a:rPr lang="en-US" dirty="0"/>
              <a:t> 	180 	3.82</a:t>
            </a:r>
          </a:p>
          <a:p>
            <a:r>
              <a:rPr lang="en-US" dirty="0"/>
              <a:t>Kensington and Chelsea 	177 	3.76</a:t>
            </a:r>
          </a:p>
          <a:p>
            <a:r>
              <a:rPr lang="en-US" dirty="0" err="1"/>
              <a:t>Lewisham</a:t>
            </a:r>
            <a:r>
              <a:rPr lang="en-US" dirty="0"/>
              <a:t> 	164 	3.48</a:t>
            </a:r>
          </a:p>
          <a:p>
            <a:r>
              <a:rPr lang="en-US" dirty="0"/>
              <a:t>Richmond upon Thames 	134 	2.84</a:t>
            </a:r>
          </a:p>
          <a:p>
            <a:r>
              <a:rPr lang="en-US" dirty="0"/>
              <a:t>Hounslow 	127 	2.70</a:t>
            </a:r>
          </a:p>
          <a:p>
            <a:r>
              <a:rPr lang="en-US" dirty="0" err="1"/>
              <a:t>Ealing</a:t>
            </a:r>
            <a:r>
              <a:rPr lang="en-US" dirty="0"/>
              <a:t> 	120 	2.55</a:t>
            </a:r>
          </a:p>
          <a:p>
            <a:r>
              <a:rPr lang="en-US" dirty="0"/>
              <a:t>Waltham Forest 	118 	2.50</a:t>
            </a:r>
          </a:p>
          <a:p>
            <a:r>
              <a:rPr lang="en-US" dirty="0" err="1"/>
              <a:t>Haringey</a:t>
            </a:r>
            <a:r>
              <a:rPr lang="en-US" dirty="0"/>
              <a:t> 	108 	2.29</a:t>
            </a:r>
          </a:p>
          <a:p>
            <a:r>
              <a:rPr lang="en-US" dirty="0" err="1"/>
              <a:t>Newham</a:t>
            </a:r>
            <a:r>
              <a:rPr lang="en-US" dirty="0"/>
              <a:t> 	104 	2.21</a:t>
            </a:r>
          </a:p>
          <a:p>
            <a:r>
              <a:rPr lang="en-US" dirty="0"/>
              <a:t>Greenwich 	103 	2.19</a:t>
            </a:r>
          </a:p>
          <a:p>
            <a:r>
              <a:rPr lang="en-US" dirty="0"/>
              <a:t>City of London 	100 	2.12</a:t>
            </a:r>
          </a:p>
          <a:p>
            <a:r>
              <a:rPr lang="en-US" dirty="0"/>
              <a:t>Croydon 	90 	1.91</a:t>
            </a:r>
          </a:p>
          <a:p>
            <a:r>
              <a:rPr lang="en-US" dirty="0"/>
              <a:t>Bromley 	87 	1.85</a:t>
            </a:r>
          </a:p>
          <a:p>
            <a:r>
              <a:rPr lang="en-US" dirty="0"/>
              <a:t>Kingston upon Thames 	86 	1.83</a:t>
            </a:r>
          </a:p>
          <a:p>
            <a:r>
              <a:rPr lang="en-US" dirty="0"/>
              <a:t>Brent 	85 	1.80</a:t>
            </a:r>
          </a:p>
          <a:p>
            <a:r>
              <a:rPr lang="en-US" dirty="0"/>
              <a:t>Merton 	83 	1.76</a:t>
            </a:r>
          </a:p>
          <a:p>
            <a:r>
              <a:rPr lang="en-US" dirty="0"/>
              <a:t>Barnet 	76 	1.61</a:t>
            </a:r>
          </a:p>
          <a:p>
            <a:r>
              <a:rPr lang="en-US" dirty="0" err="1"/>
              <a:t>Hillingdon</a:t>
            </a:r>
            <a:r>
              <a:rPr lang="en-US" dirty="0"/>
              <a:t> 	56 	1.19</a:t>
            </a:r>
          </a:p>
          <a:p>
            <a:r>
              <a:rPr lang="en-US" dirty="0" err="1"/>
              <a:t>Redbridge</a:t>
            </a:r>
            <a:r>
              <a:rPr lang="en-US" dirty="0"/>
              <a:t> 	54 	1.15</a:t>
            </a:r>
          </a:p>
          <a:p>
            <a:r>
              <a:rPr lang="en-US" dirty="0"/>
              <a:t>Enfield 	49 	1.04</a:t>
            </a:r>
          </a:p>
          <a:p>
            <a:r>
              <a:rPr lang="en-US" dirty="0" err="1"/>
              <a:t>Havering</a:t>
            </a:r>
            <a:r>
              <a:rPr lang="en-US" dirty="0"/>
              <a:t> 	46 	0.98</a:t>
            </a:r>
          </a:p>
          <a:p>
            <a:r>
              <a:rPr lang="en-US" dirty="0"/>
              <a:t>Barking and Dagenham 	43 	0.91</a:t>
            </a:r>
          </a:p>
          <a:p>
            <a:r>
              <a:rPr lang="en-US" dirty="0" err="1"/>
              <a:t>Bexley</a:t>
            </a:r>
            <a:r>
              <a:rPr lang="en-US" dirty="0"/>
              <a:t> 	37 	0.79</a:t>
            </a:r>
          </a:p>
          <a:p>
            <a:r>
              <a:rPr lang="en-US" dirty="0"/>
              <a:t>Sutton 	37 	0.79</a:t>
            </a:r>
          </a:p>
        </p:txBody>
      </p:sp>
    </p:spTree>
    <p:extLst>
      <p:ext uri="{BB962C8B-B14F-4D97-AF65-F5344CB8AC3E}">
        <p14:creationId xmlns:p14="http://schemas.microsoft.com/office/powerpoint/2010/main" val="3534416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326147"/>
            <a:ext cx="4572000" cy="9510294"/>
          </a:xfrm>
          <a:prstGeom prst="rect">
            <a:avLst/>
          </a:prstGeom>
        </p:spPr>
        <p:txBody>
          <a:bodyPr>
            <a:spAutoFit/>
          </a:bodyPr>
          <a:lstStyle/>
          <a:p>
            <a:r>
              <a:rPr lang="de-DE" dirty="0"/>
              <a:t> </a:t>
            </a:r>
            <a:r>
              <a:rPr lang="de-DE" dirty="0" err="1"/>
              <a:t>Freq</a:t>
            </a:r>
            <a:r>
              <a:rPr lang="de-DE" dirty="0"/>
              <a:t>      %</a:t>
            </a:r>
          </a:p>
          <a:p>
            <a:r>
              <a:rPr lang="de-DE" dirty="0"/>
              <a:t>---------------------------- ------ ------</a:t>
            </a:r>
          </a:p>
          <a:p>
            <a:r>
              <a:rPr lang="de-DE" dirty="0"/>
              <a:t>                 </a:t>
            </a:r>
            <a:r>
              <a:rPr lang="de-DE" dirty="0" err="1"/>
              <a:t>Westminster</a:t>
            </a:r>
            <a:r>
              <a:rPr lang="de-DE" dirty="0"/>
              <a:t>    380   8.07</a:t>
            </a:r>
          </a:p>
          <a:p>
            <a:r>
              <a:rPr lang="de-DE" dirty="0"/>
              <a:t>                   </a:t>
            </a:r>
            <a:r>
              <a:rPr lang="de-DE" dirty="0" err="1"/>
              <a:t>Southwark</a:t>
            </a:r>
            <a:r>
              <a:rPr lang="de-DE" dirty="0"/>
              <a:t>    362   7.68</a:t>
            </a:r>
          </a:p>
          <a:p>
            <a:r>
              <a:rPr lang="de-DE" dirty="0"/>
              <a:t>                     </a:t>
            </a:r>
            <a:r>
              <a:rPr lang="de-DE" dirty="0" err="1"/>
              <a:t>Lambeth</a:t>
            </a:r>
            <a:r>
              <a:rPr lang="de-DE" dirty="0"/>
              <a:t>    344   7.30</a:t>
            </a:r>
          </a:p>
          <a:p>
            <a:r>
              <a:rPr lang="de-DE" dirty="0"/>
              <a:t>               Tower Hamlets    301   6.39</a:t>
            </a:r>
          </a:p>
          <a:p>
            <a:r>
              <a:rPr lang="de-DE" dirty="0"/>
              <a:t>                  </a:t>
            </a:r>
            <a:r>
              <a:rPr lang="de-DE" dirty="0" err="1"/>
              <a:t>Wandsworth</a:t>
            </a:r>
            <a:r>
              <a:rPr lang="de-DE" dirty="0"/>
              <a:t>    292   6.20</a:t>
            </a:r>
          </a:p>
          <a:p>
            <a:r>
              <a:rPr lang="de-DE" dirty="0"/>
              <a:t>                   </a:t>
            </a:r>
            <a:r>
              <a:rPr lang="de-DE" dirty="0" err="1"/>
              <a:t>Islington</a:t>
            </a:r>
            <a:r>
              <a:rPr lang="de-DE" dirty="0"/>
              <a:t>    261   5.54</a:t>
            </a:r>
          </a:p>
          <a:p>
            <a:r>
              <a:rPr lang="de-DE" dirty="0"/>
              <a:t>                      </a:t>
            </a:r>
            <a:r>
              <a:rPr lang="de-DE" dirty="0" err="1"/>
              <a:t>Camden</a:t>
            </a:r>
            <a:r>
              <a:rPr lang="de-DE" dirty="0"/>
              <a:t>    258   5.48</a:t>
            </a:r>
          </a:p>
          <a:p>
            <a:r>
              <a:rPr lang="de-DE" dirty="0"/>
              <a:t>                     </a:t>
            </a:r>
            <a:r>
              <a:rPr lang="de-DE" dirty="0" err="1"/>
              <a:t>Hackney</a:t>
            </a:r>
            <a:r>
              <a:rPr lang="de-DE" dirty="0"/>
              <a:t>    249   5.29</a:t>
            </a:r>
          </a:p>
          <a:p>
            <a:r>
              <a:rPr lang="de-DE" dirty="0"/>
              <a:t>      </a:t>
            </a:r>
            <a:r>
              <a:rPr lang="de-DE" dirty="0" err="1"/>
              <a:t>Hammersmith</a:t>
            </a:r>
            <a:r>
              <a:rPr lang="de-DE" dirty="0"/>
              <a:t> </a:t>
            </a:r>
            <a:r>
              <a:rPr lang="de-DE" dirty="0" err="1"/>
              <a:t>and</a:t>
            </a:r>
            <a:r>
              <a:rPr lang="de-DE" dirty="0"/>
              <a:t> </a:t>
            </a:r>
            <a:r>
              <a:rPr lang="de-DE" dirty="0" err="1"/>
              <a:t>Fulham</a:t>
            </a:r>
            <a:r>
              <a:rPr lang="de-DE" dirty="0"/>
              <a:t>    180   3.82</a:t>
            </a:r>
          </a:p>
          <a:p>
            <a:r>
              <a:rPr lang="de-DE" dirty="0"/>
              <a:t>      Kensington </a:t>
            </a:r>
            <a:r>
              <a:rPr lang="de-DE" dirty="0" err="1"/>
              <a:t>and</a:t>
            </a:r>
            <a:r>
              <a:rPr lang="de-DE" dirty="0"/>
              <a:t> Chelsea    177   3.76</a:t>
            </a:r>
          </a:p>
          <a:p>
            <a:r>
              <a:rPr lang="de-DE" dirty="0"/>
              <a:t>                    </a:t>
            </a:r>
            <a:r>
              <a:rPr lang="de-DE" dirty="0" err="1"/>
              <a:t>Lewisham</a:t>
            </a:r>
            <a:r>
              <a:rPr lang="de-DE" dirty="0"/>
              <a:t>    164   3.48</a:t>
            </a:r>
          </a:p>
          <a:p>
            <a:r>
              <a:rPr lang="de-DE" dirty="0"/>
              <a:t>        Richmond upon </a:t>
            </a:r>
            <a:r>
              <a:rPr lang="de-DE" dirty="0" err="1"/>
              <a:t>Thames</a:t>
            </a:r>
            <a:r>
              <a:rPr lang="de-DE" dirty="0"/>
              <a:t>    134   2.84</a:t>
            </a:r>
          </a:p>
          <a:p>
            <a:r>
              <a:rPr lang="de-DE" dirty="0"/>
              <a:t>                    </a:t>
            </a:r>
            <a:r>
              <a:rPr lang="de-DE" dirty="0" err="1"/>
              <a:t>Hounslow</a:t>
            </a:r>
            <a:r>
              <a:rPr lang="de-DE" dirty="0"/>
              <a:t>    127   2.70</a:t>
            </a:r>
          </a:p>
          <a:p>
            <a:r>
              <a:rPr lang="de-DE" dirty="0"/>
              <a:t>                      </a:t>
            </a:r>
            <a:r>
              <a:rPr lang="de-DE" dirty="0" err="1"/>
              <a:t>Ealing</a:t>
            </a:r>
            <a:r>
              <a:rPr lang="de-DE" dirty="0"/>
              <a:t>    120   2.55</a:t>
            </a:r>
          </a:p>
          <a:p>
            <a:r>
              <a:rPr lang="de-DE" dirty="0"/>
              <a:t>              </a:t>
            </a:r>
            <a:r>
              <a:rPr lang="de-DE" dirty="0" err="1"/>
              <a:t>Waltham</a:t>
            </a:r>
            <a:r>
              <a:rPr lang="de-DE" dirty="0"/>
              <a:t> </a:t>
            </a:r>
            <a:r>
              <a:rPr lang="de-DE" dirty="0" err="1"/>
              <a:t>Forest</a:t>
            </a:r>
            <a:r>
              <a:rPr lang="de-DE" dirty="0"/>
              <a:t>    118   2.50</a:t>
            </a:r>
          </a:p>
          <a:p>
            <a:r>
              <a:rPr lang="de-DE" dirty="0"/>
              <a:t>                    </a:t>
            </a:r>
            <a:r>
              <a:rPr lang="de-DE" dirty="0" err="1"/>
              <a:t>Haringey</a:t>
            </a:r>
            <a:r>
              <a:rPr lang="de-DE" dirty="0"/>
              <a:t>    108   2.29</a:t>
            </a:r>
          </a:p>
          <a:p>
            <a:r>
              <a:rPr lang="de-DE" dirty="0"/>
              <a:t>                      </a:t>
            </a:r>
            <a:r>
              <a:rPr lang="de-DE" dirty="0" err="1"/>
              <a:t>Newham</a:t>
            </a:r>
            <a:r>
              <a:rPr lang="de-DE" dirty="0"/>
              <a:t>    104   2.21</a:t>
            </a:r>
          </a:p>
          <a:p>
            <a:r>
              <a:rPr lang="de-DE" dirty="0"/>
              <a:t>                   Greenwich    103   2.19</a:t>
            </a:r>
          </a:p>
          <a:p>
            <a:r>
              <a:rPr lang="de-DE" dirty="0"/>
              <a:t>              City </a:t>
            </a:r>
            <a:r>
              <a:rPr lang="de-DE" dirty="0" err="1"/>
              <a:t>of</a:t>
            </a:r>
            <a:r>
              <a:rPr lang="de-DE" dirty="0"/>
              <a:t> London    100   2.12</a:t>
            </a:r>
          </a:p>
          <a:p>
            <a:r>
              <a:rPr lang="de-DE" dirty="0"/>
              <a:t>                     </a:t>
            </a:r>
            <a:r>
              <a:rPr lang="de-DE" dirty="0" err="1"/>
              <a:t>Croydon</a:t>
            </a:r>
            <a:r>
              <a:rPr lang="de-DE" dirty="0"/>
              <a:t>     90   1.91</a:t>
            </a:r>
          </a:p>
          <a:p>
            <a:r>
              <a:rPr lang="de-DE" dirty="0"/>
              <a:t>                     </a:t>
            </a:r>
            <a:r>
              <a:rPr lang="de-DE" dirty="0" err="1"/>
              <a:t>Bromley</a:t>
            </a:r>
            <a:r>
              <a:rPr lang="de-DE" dirty="0"/>
              <a:t>     87   1.85</a:t>
            </a:r>
          </a:p>
          <a:p>
            <a:r>
              <a:rPr lang="de-DE" dirty="0"/>
              <a:t>        Kingston upon </a:t>
            </a:r>
            <a:r>
              <a:rPr lang="de-DE" dirty="0" err="1"/>
              <a:t>Thames</a:t>
            </a:r>
            <a:r>
              <a:rPr lang="de-DE" dirty="0"/>
              <a:t>     86   1.83</a:t>
            </a:r>
          </a:p>
          <a:p>
            <a:r>
              <a:rPr lang="de-DE" dirty="0"/>
              <a:t>                       Brent     85   1.80</a:t>
            </a:r>
          </a:p>
          <a:p>
            <a:r>
              <a:rPr lang="de-DE" dirty="0"/>
              <a:t>                      Merton     83   1.76</a:t>
            </a:r>
          </a:p>
          <a:p>
            <a:r>
              <a:rPr lang="de-DE" dirty="0"/>
              <a:t>                      </a:t>
            </a:r>
            <a:r>
              <a:rPr lang="de-DE" dirty="0" err="1"/>
              <a:t>Barnet</a:t>
            </a:r>
            <a:r>
              <a:rPr lang="de-DE" dirty="0"/>
              <a:t>     76   1.61</a:t>
            </a:r>
          </a:p>
          <a:p>
            <a:r>
              <a:rPr lang="de-DE" dirty="0"/>
              <a:t>                  </a:t>
            </a:r>
            <a:r>
              <a:rPr lang="de-DE" dirty="0" err="1"/>
              <a:t>Hillingdon</a:t>
            </a:r>
            <a:r>
              <a:rPr lang="de-DE" dirty="0"/>
              <a:t>     56   1.19</a:t>
            </a:r>
          </a:p>
          <a:p>
            <a:r>
              <a:rPr lang="de-DE" dirty="0"/>
              <a:t>                   </a:t>
            </a:r>
            <a:r>
              <a:rPr lang="de-DE" dirty="0" err="1"/>
              <a:t>Redbridge</a:t>
            </a:r>
            <a:r>
              <a:rPr lang="de-DE" dirty="0"/>
              <a:t>     54   1.15</a:t>
            </a:r>
          </a:p>
          <a:p>
            <a:r>
              <a:rPr lang="de-DE" dirty="0"/>
              <a:t>                     </a:t>
            </a:r>
            <a:r>
              <a:rPr lang="de-DE" dirty="0" err="1"/>
              <a:t>Enfield</a:t>
            </a:r>
            <a:r>
              <a:rPr lang="de-DE" dirty="0"/>
              <a:t>     49   1.04</a:t>
            </a:r>
          </a:p>
          <a:p>
            <a:r>
              <a:rPr lang="de-DE" dirty="0"/>
              <a:t>                    </a:t>
            </a:r>
            <a:r>
              <a:rPr lang="de-DE" dirty="0" err="1"/>
              <a:t>Havering</a:t>
            </a:r>
            <a:r>
              <a:rPr lang="de-DE" dirty="0"/>
              <a:t>     46   0.98</a:t>
            </a:r>
          </a:p>
          <a:p>
            <a:r>
              <a:rPr lang="de-DE" dirty="0"/>
              <a:t>        </a:t>
            </a:r>
            <a:r>
              <a:rPr lang="de-DE" dirty="0" err="1"/>
              <a:t>Barking</a:t>
            </a:r>
            <a:r>
              <a:rPr lang="de-DE" dirty="0"/>
              <a:t> </a:t>
            </a:r>
            <a:r>
              <a:rPr lang="de-DE" dirty="0" err="1"/>
              <a:t>and</a:t>
            </a:r>
            <a:r>
              <a:rPr lang="de-DE" dirty="0"/>
              <a:t> </a:t>
            </a:r>
            <a:r>
              <a:rPr lang="de-DE" dirty="0" err="1"/>
              <a:t>Dagenham</a:t>
            </a:r>
            <a:r>
              <a:rPr lang="de-DE" dirty="0"/>
              <a:t>     43   0.91</a:t>
            </a:r>
          </a:p>
          <a:p>
            <a:r>
              <a:rPr lang="de-DE" dirty="0"/>
              <a:t>                      </a:t>
            </a:r>
            <a:r>
              <a:rPr lang="de-DE" dirty="0" err="1"/>
              <a:t>Bexley</a:t>
            </a:r>
            <a:r>
              <a:rPr lang="de-DE" dirty="0"/>
              <a:t>     37   0.79</a:t>
            </a:r>
          </a:p>
          <a:p>
            <a:r>
              <a:rPr lang="de-DE" dirty="0"/>
              <a:t>                      Sutton     37   0.79</a:t>
            </a:r>
            <a:endParaRPr lang="en-US" dirty="0"/>
          </a:p>
        </p:txBody>
      </p:sp>
    </p:spTree>
    <p:extLst>
      <p:ext uri="{BB962C8B-B14F-4D97-AF65-F5344CB8AC3E}">
        <p14:creationId xmlns:p14="http://schemas.microsoft.com/office/powerpoint/2010/main" val="2221839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38124" y="2385060"/>
            <a:ext cx="6009543" cy="2153073"/>
            <a:chOff x="2838124" y="2385060"/>
            <a:chExt cx="6009543" cy="2153073"/>
          </a:xfrm>
        </p:grpSpPr>
        <p:pic>
          <p:nvPicPr>
            <p:cNvPr id="6" name="Picture 5" descr="Macintosh HD:Users:caroline:Documents:PhD:Diss:Other images:Parallell_crossing_image.png"/>
            <p:cNvPicPr/>
            <p:nvPr/>
          </p:nvPicPr>
          <p:blipFill>
            <a:blip r:embed="rId2">
              <a:extLst>
                <a:ext uri="{28A0092B-C50C-407E-A947-70E740481C1C}">
                  <a14:useLocalDpi xmlns:a14="http://schemas.microsoft.com/office/drawing/2010/main" val="0"/>
                </a:ext>
              </a:extLst>
            </a:blip>
            <a:srcRect/>
            <a:stretch>
              <a:fillRect/>
            </a:stretch>
          </p:blipFill>
          <p:spPr bwMode="auto">
            <a:xfrm>
              <a:off x="2855058" y="2401994"/>
              <a:ext cx="3061335" cy="2087880"/>
            </a:xfrm>
            <a:prstGeom prst="rect">
              <a:avLst/>
            </a:prstGeom>
            <a:noFill/>
            <a:ln>
              <a:noFill/>
            </a:ln>
          </p:spPr>
        </p:pic>
        <p:pic>
          <p:nvPicPr>
            <p:cNvPr id="7" name="Picture 6" descr="Macintosh HD:Users:caroline:Documents:PhD:Diss:Other images:Shared_crossing_image.png"/>
            <p:cNvPicPr/>
            <p:nvPr/>
          </p:nvPicPr>
          <p:blipFill>
            <a:blip r:embed="rId3">
              <a:extLst>
                <a:ext uri="{28A0092B-C50C-407E-A947-70E740481C1C}">
                  <a14:useLocalDpi xmlns:a14="http://schemas.microsoft.com/office/drawing/2010/main" val="0"/>
                </a:ext>
              </a:extLst>
            </a:blip>
            <a:srcRect/>
            <a:stretch>
              <a:fillRect/>
            </a:stretch>
          </p:blipFill>
          <p:spPr bwMode="auto">
            <a:xfrm>
              <a:off x="5948564" y="2401994"/>
              <a:ext cx="2851785" cy="2087880"/>
            </a:xfrm>
            <a:prstGeom prst="rect">
              <a:avLst/>
            </a:prstGeom>
            <a:noFill/>
            <a:ln>
              <a:noFill/>
            </a:ln>
          </p:spPr>
        </p:pic>
        <p:sp>
          <p:nvSpPr>
            <p:cNvPr id="8" name="Rectangle 7"/>
            <p:cNvSpPr/>
            <p:nvPr/>
          </p:nvSpPr>
          <p:spPr>
            <a:xfrm>
              <a:off x="2838124" y="2385060"/>
              <a:ext cx="6009543" cy="215307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1910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43050" y="1662733"/>
            <a:ext cx="4136401" cy="2109168"/>
            <a:chOff x="1543050" y="1662733"/>
            <a:chExt cx="4136401" cy="2109168"/>
          </a:xfrm>
        </p:grpSpPr>
        <p:pic>
          <p:nvPicPr>
            <p:cNvPr id="4" name="Picture 3" descr="Screenshot_2020-04-20 LCDS Chapter 5 Junctions and Crossings - lcds-chapter5-junctionsandcrossings pdf(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1708150"/>
              <a:ext cx="2173191" cy="2063750"/>
            </a:xfrm>
            <a:prstGeom prst="rect">
              <a:avLst/>
            </a:prstGeom>
          </p:spPr>
        </p:pic>
        <p:pic>
          <p:nvPicPr>
            <p:cNvPr id="5" name="Picture 4" descr="Screenshot_2020-04-20 LCDS Chapter 5 Junctions and Crossings - lcds-chapter5-junctionsandcrossings 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241" y="1662733"/>
              <a:ext cx="1937320" cy="2088000"/>
            </a:xfrm>
            <a:prstGeom prst="rect">
              <a:avLst/>
            </a:prstGeom>
          </p:spPr>
        </p:pic>
        <p:sp>
          <p:nvSpPr>
            <p:cNvPr id="6" name="Rectangle 5"/>
            <p:cNvSpPr/>
            <p:nvPr/>
          </p:nvSpPr>
          <p:spPr>
            <a:xfrm>
              <a:off x="1543051" y="1708151"/>
              <a:ext cx="4136400" cy="2063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8301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54000" y="279400"/>
            <a:ext cx="6053667" cy="3835400"/>
            <a:chOff x="254000" y="279400"/>
            <a:chExt cx="6053667" cy="3835400"/>
          </a:xfrm>
        </p:grpSpPr>
        <p:pic>
          <p:nvPicPr>
            <p:cNvPr id="2" name="Picture 1"/>
            <p:cNvPicPr>
              <a:picLocks noChangeAspect="1"/>
            </p:cNvPicPr>
            <p:nvPr/>
          </p:nvPicPr>
          <p:blipFill>
            <a:blip r:embed="rId2"/>
            <a:stretch>
              <a:fillRect/>
            </a:stretch>
          </p:blipFill>
          <p:spPr>
            <a:xfrm>
              <a:off x="317499" y="347134"/>
              <a:ext cx="3441700" cy="1854200"/>
            </a:xfrm>
            <a:prstGeom prst="rect">
              <a:avLst/>
            </a:prstGeom>
          </p:spPr>
        </p:pic>
        <p:pic>
          <p:nvPicPr>
            <p:cNvPr id="4" name="Picture 3"/>
            <p:cNvPicPr>
              <a:picLocks noChangeAspect="1"/>
            </p:cNvPicPr>
            <p:nvPr/>
          </p:nvPicPr>
          <p:blipFill rotWithShape="1">
            <a:blip r:embed="rId3"/>
            <a:srcRect l="3" r="25713"/>
            <a:stretch/>
          </p:blipFill>
          <p:spPr>
            <a:xfrm>
              <a:off x="317499" y="2226732"/>
              <a:ext cx="2462400" cy="1828800"/>
            </a:xfrm>
            <a:prstGeom prst="rect">
              <a:avLst/>
            </a:prstGeom>
          </p:spPr>
        </p:pic>
        <p:pic>
          <p:nvPicPr>
            <p:cNvPr id="5" name="Picture 4"/>
            <p:cNvPicPr>
              <a:picLocks noChangeAspect="1"/>
            </p:cNvPicPr>
            <p:nvPr/>
          </p:nvPicPr>
          <p:blipFill rotWithShape="1">
            <a:blip r:embed="rId4"/>
            <a:srcRect t="-1030" b="-2962"/>
            <a:stretch/>
          </p:blipFill>
          <p:spPr>
            <a:xfrm>
              <a:off x="3771899" y="368067"/>
              <a:ext cx="2463800" cy="1875600"/>
            </a:xfrm>
            <a:prstGeom prst="rect">
              <a:avLst/>
            </a:prstGeom>
          </p:spPr>
        </p:pic>
        <p:pic>
          <p:nvPicPr>
            <p:cNvPr id="6" name="Picture 5"/>
            <p:cNvPicPr>
              <a:picLocks noChangeAspect="1"/>
            </p:cNvPicPr>
            <p:nvPr/>
          </p:nvPicPr>
          <p:blipFill>
            <a:blip r:embed="rId5"/>
            <a:stretch>
              <a:fillRect/>
            </a:stretch>
          </p:blipFill>
          <p:spPr>
            <a:xfrm>
              <a:off x="2815166" y="2192865"/>
              <a:ext cx="3429000" cy="1854200"/>
            </a:xfrm>
            <a:prstGeom prst="rect">
              <a:avLst/>
            </a:prstGeom>
          </p:spPr>
        </p:pic>
        <p:sp>
          <p:nvSpPr>
            <p:cNvPr id="7" name="Rectangle 6"/>
            <p:cNvSpPr/>
            <p:nvPr/>
          </p:nvSpPr>
          <p:spPr>
            <a:xfrm>
              <a:off x="254000" y="279400"/>
              <a:ext cx="6053667" cy="38354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54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08001" y="469900"/>
            <a:ext cx="7005600" cy="4248000"/>
            <a:chOff x="508001" y="469900"/>
            <a:chExt cx="7005600" cy="4248000"/>
          </a:xfrm>
        </p:grpSpPr>
        <p:pic>
          <p:nvPicPr>
            <p:cNvPr id="2" name="Picture 1"/>
            <p:cNvPicPr>
              <a:picLocks noChangeAspect="1"/>
            </p:cNvPicPr>
            <p:nvPr/>
          </p:nvPicPr>
          <p:blipFill rotWithShape="1">
            <a:blip r:embed="rId2"/>
            <a:srcRect b="3231"/>
            <a:stretch/>
          </p:blipFill>
          <p:spPr>
            <a:xfrm>
              <a:off x="4034366" y="495300"/>
              <a:ext cx="3429000" cy="2138400"/>
            </a:xfrm>
            <a:prstGeom prst="rect">
              <a:avLst/>
            </a:prstGeom>
          </p:spPr>
        </p:pic>
        <p:pic>
          <p:nvPicPr>
            <p:cNvPr id="3" name="Picture 2"/>
            <p:cNvPicPr>
              <a:picLocks noChangeAspect="1"/>
            </p:cNvPicPr>
            <p:nvPr/>
          </p:nvPicPr>
          <p:blipFill>
            <a:blip r:embed="rId3"/>
            <a:stretch>
              <a:fillRect/>
            </a:stretch>
          </p:blipFill>
          <p:spPr>
            <a:xfrm>
              <a:off x="571501" y="503767"/>
              <a:ext cx="3416300" cy="1955800"/>
            </a:xfrm>
            <a:prstGeom prst="rect">
              <a:avLst/>
            </a:prstGeom>
          </p:spPr>
        </p:pic>
        <p:pic>
          <p:nvPicPr>
            <p:cNvPr id="4" name="Picture 3"/>
            <p:cNvPicPr>
              <a:picLocks noChangeAspect="1"/>
            </p:cNvPicPr>
            <p:nvPr/>
          </p:nvPicPr>
          <p:blipFill>
            <a:blip r:embed="rId4"/>
            <a:stretch>
              <a:fillRect/>
            </a:stretch>
          </p:blipFill>
          <p:spPr>
            <a:xfrm>
              <a:off x="4034366" y="2671233"/>
              <a:ext cx="3429000" cy="1993900"/>
            </a:xfrm>
            <a:prstGeom prst="rect">
              <a:avLst/>
            </a:prstGeom>
          </p:spPr>
        </p:pic>
        <p:pic>
          <p:nvPicPr>
            <p:cNvPr id="5" name="Picture 4"/>
            <p:cNvPicPr>
              <a:picLocks noChangeAspect="1"/>
            </p:cNvPicPr>
            <p:nvPr/>
          </p:nvPicPr>
          <p:blipFill>
            <a:blip r:embed="rId5"/>
            <a:stretch>
              <a:fillRect/>
            </a:stretch>
          </p:blipFill>
          <p:spPr>
            <a:xfrm>
              <a:off x="571501" y="2510366"/>
              <a:ext cx="3429000" cy="2146300"/>
            </a:xfrm>
            <a:prstGeom prst="rect">
              <a:avLst/>
            </a:prstGeom>
          </p:spPr>
        </p:pic>
        <p:sp>
          <p:nvSpPr>
            <p:cNvPr id="6" name="Rectangle 5"/>
            <p:cNvSpPr/>
            <p:nvPr/>
          </p:nvSpPr>
          <p:spPr>
            <a:xfrm>
              <a:off x="508001" y="469900"/>
              <a:ext cx="7005600" cy="4248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99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9300" y="3416300"/>
            <a:ext cx="12700" cy="25400"/>
          </a:xfrm>
          <a:prstGeom prst="rect">
            <a:avLst/>
          </a:prstGeom>
        </p:spPr>
      </p:pic>
      <p:pic>
        <p:nvPicPr>
          <p:cNvPr id="5" name="Picture 4"/>
          <p:cNvPicPr>
            <a:picLocks noChangeAspect="1"/>
          </p:cNvPicPr>
          <p:nvPr/>
        </p:nvPicPr>
        <p:blipFill>
          <a:blip r:embed="rId2"/>
          <a:stretch>
            <a:fillRect/>
          </a:stretch>
        </p:blipFill>
        <p:spPr>
          <a:xfrm>
            <a:off x="4559300" y="3416300"/>
            <a:ext cx="12700" cy="25400"/>
          </a:xfrm>
          <a:prstGeom prst="rect">
            <a:avLst/>
          </a:prstGeom>
        </p:spPr>
      </p:pic>
      <p:grpSp>
        <p:nvGrpSpPr>
          <p:cNvPr id="11" name="Group 10"/>
          <p:cNvGrpSpPr/>
          <p:nvPr/>
        </p:nvGrpSpPr>
        <p:grpSpPr>
          <a:xfrm>
            <a:off x="647699" y="300567"/>
            <a:ext cx="6337301" cy="4665133"/>
            <a:chOff x="647699" y="300567"/>
            <a:chExt cx="6337301" cy="4665133"/>
          </a:xfrm>
        </p:grpSpPr>
        <p:pic>
          <p:nvPicPr>
            <p:cNvPr id="2" name="Picture 1"/>
            <p:cNvPicPr>
              <a:picLocks noChangeAspect="1"/>
            </p:cNvPicPr>
            <p:nvPr/>
          </p:nvPicPr>
          <p:blipFill>
            <a:blip r:embed="rId3"/>
            <a:stretch>
              <a:fillRect/>
            </a:stretch>
          </p:blipFill>
          <p:spPr>
            <a:xfrm>
              <a:off x="698499" y="313267"/>
              <a:ext cx="1988393" cy="1708150"/>
            </a:xfrm>
            <a:prstGeom prst="rect">
              <a:avLst/>
            </a:prstGeom>
          </p:spPr>
        </p:pic>
        <p:pic>
          <p:nvPicPr>
            <p:cNvPr id="3" name="Picture 2"/>
            <p:cNvPicPr>
              <a:picLocks noChangeAspect="1"/>
            </p:cNvPicPr>
            <p:nvPr/>
          </p:nvPicPr>
          <p:blipFill>
            <a:blip r:embed="rId4"/>
            <a:stretch>
              <a:fillRect/>
            </a:stretch>
          </p:blipFill>
          <p:spPr>
            <a:xfrm>
              <a:off x="2711450" y="347132"/>
              <a:ext cx="2000250" cy="1687286"/>
            </a:xfrm>
            <a:prstGeom prst="rect">
              <a:avLst/>
            </a:prstGeom>
          </p:spPr>
        </p:pic>
        <p:pic>
          <p:nvPicPr>
            <p:cNvPr id="6" name="Picture 5"/>
            <p:cNvPicPr>
              <a:picLocks noChangeAspect="1"/>
            </p:cNvPicPr>
            <p:nvPr/>
          </p:nvPicPr>
          <p:blipFill>
            <a:blip r:embed="rId5"/>
            <a:stretch>
              <a:fillRect/>
            </a:stretch>
          </p:blipFill>
          <p:spPr>
            <a:xfrm>
              <a:off x="711200" y="2080686"/>
              <a:ext cx="2950464" cy="2743200"/>
            </a:xfrm>
            <a:prstGeom prst="rect">
              <a:avLst/>
            </a:prstGeom>
          </p:spPr>
        </p:pic>
        <p:pic>
          <p:nvPicPr>
            <p:cNvPr id="7" name="Picture 6"/>
            <p:cNvPicPr>
              <a:picLocks noChangeAspect="1"/>
            </p:cNvPicPr>
            <p:nvPr/>
          </p:nvPicPr>
          <p:blipFill>
            <a:blip r:embed="rId6"/>
            <a:stretch>
              <a:fillRect/>
            </a:stretch>
          </p:blipFill>
          <p:spPr>
            <a:xfrm>
              <a:off x="3765066" y="2127251"/>
              <a:ext cx="1031304" cy="2679700"/>
            </a:xfrm>
            <a:prstGeom prst="rect">
              <a:avLst/>
            </a:prstGeom>
          </p:spPr>
        </p:pic>
        <p:pic>
          <p:nvPicPr>
            <p:cNvPr id="8" name="Picture 7"/>
            <p:cNvPicPr>
              <a:picLocks noChangeAspect="1"/>
            </p:cNvPicPr>
            <p:nvPr/>
          </p:nvPicPr>
          <p:blipFill>
            <a:blip r:embed="rId7"/>
            <a:stretch>
              <a:fillRect/>
            </a:stretch>
          </p:blipFill>
          <p:spPr>
            <a:xfrm>
              <a:off x="4877646" y="2101851"/>
              <a:ext cx="2044700" cy="2786728"/>
            </a:xfrm>
            <a:prstGeom prst="rect">
              <a:avLst/>
            </a:prstGeom>
          </p:spPr>
        </p:pic>
        <p:pic>
          <p:nvPicPr>
            <p:cNvPr id="9" name="Picture 8"/>
            <p:cNvPicPr>
              <a:picLocks noChangeAspect="1"/>
            </p:cNvPicPr>
            <p:nvPr/>
          </p:nvPicPr>
          <p:blipFill>
            <a:blip r:embed="rId8"/>
            <a:stretch>
              <a:fillRect/>
            </a:stretch>
          </p:blipFill>
          <p:spPr>
            <a:xfrm>
              <a:off x="4762500" y="359832"/>
              <a:ext cx="2159846" cy="1687286"/>
            </a:xfrm>
            <a:prstGeom prst="rect">
              <a:avLst/>
            </a:prstGeom>
          </p:spPr>
        </p:pic>
        <p:sp>
          <p:nvSpPr>
            <p:cNvPr id="10" name="Rectangle 9"/>
            <p:cNvSpPr/>
            <p:nvPr/>
          </p:nvSpPr>
          <p:spPr>
            <a:xfrm>
              <a:off x="647699" y="300567"/>
              <a:ext cx="6337301" cy="466513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847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871585787"/>
              </p:ext>
            </p:extLst>
          </p:nvPr>
        </p:nvGraphicFramePr>
        <p:xfrm>
          <a:off x="457200" y="3167721"/>
          <a:ext cx="5452533" cy="3228945"/>
        </p:xfrm>
        <a:graphic>
          <a:graphicData uri="http://schemas.openxmlformats.org/drawingml/2006/table">
            <a:tbl>
              <a:tblPr/>
              <a:tblGrid>
                <a:gridCol w="795867"/>
                <a:gridCol w="1236133"/>
                <a:gridCol w="3420533"/>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12800" y="950509"/>
            <a:ext cx="7920000" cy="5533200"/>
            <a:chOff x="812800" y="950509"/>
            <a:chExt cx="7920000" cy="5533200"/>
          </a:xfrm>
        </p:grpSpPr>
        <p:pic>
          <p:nvPicPr>
            <p:cNvPr id="2" name="Picture 1"/>
            <p:cNvPicPr>
              <a:picLocks/>
            </p:cNvPicPr>
            <p:nvPr/>
          </p:nvPicPr>
          <p:blipFill>
            <a:blip r:embed="rId2"/>
            <a:stretch>
              <a:fillRect/>
            </a:stretch>
          </p:blipFill>
          <p:spPr>
            <a:xfrm>
              <a:off x="876300" y="1003299"/>
              <a:ext cx="3866400" cy="2689200"/>
            </a:xfrm>
            <a:prstGeom prst="rect">
              <a:avLst/>
            </a:prstGeom>
          </p:spPr>
        </p:pic>
        <p:pic>
          <p:nvPicPr>
            <p:cNvPr id="3" name="Picture 2"/>
            <p:cNvPicPr>
              <a:picLocks/>
            </p:cNvPicPr>
            <p:nvPr/>
          </p:nvPicPr>
          <p:blipFill>
            <a:blip r:embed="rId3"/>
            <a:stretch>
              <a:fillRect/>
            </a:stretch>
          </p:blipFill>
          <p:spPr>
            <a:xfrm>
              <a:off x="4787900" y="1001309"/>
              <a:ext cx="3880800" cy="2700000"/>
            </a:xfrm>
            <a:prstGeom prst="rect">
              <a:avLst/>
            </a:prstGeom>
          </p:spPr>
        </p:pic>
        <p:pic>
          <p:nvPicPr>
            <p:cNvPr id="4" name="Picture 3"/>
            <p:cNvPicPr>
              <a:picLocks noChangeAspect="1"/>
            </p:cNvPicPr>
            <p:nvPr/>
          </p:nvPicPr>
          <p:blipFill>
            <a:blip r:embed="rId4"/>
            <a:stretch>
              <a:fillRect/>
            </a:stretch>
          </p:blipFill>
          <p:spPr>
            <a:xfrm>
              <a:off x="876300" y="3733800"/>
              <a:ext cx="3860800" cy="2679700"/>
            </a:xfrm>
            <a:prstGeom prst="rect">
              <a:avLst/>
            </a:prstGeom>
          </p:spPr>
        </p:pic>
        <p:pic>
          <p:nvPicPr>
            <p:cNvPr id="5" name="Picture 4"/>
            <p:cNvPicPr>
              <a:picLocks noChangeAspect="1"/>
            </p:cNvPicPr>
            <p:nvPr/>
          </p:nvPicPr>
          <p:blipFill>
            <a:blip r:embed="rId5"/>
            <a:stretch>
              <a:fillRect/>
            </a:stretch>
          </p:blipFill>
          <p:spPr>
            <a:xfrm>
              <a:off x="4787900" y="3741412"/>
              <a:ext cx="3886200" cy="2684788"/>
            </a:xfrm>
            <a:prstGeom prst="rect">
              <a:avLst/>
            </a:prstGeom>
          </p:spPr>
        </p:pic>
        <p:sp>
          <p:nvSpPr>
            <p:cNvPr id="6" name="Rectangle 5"/>
            <p:cNvSpPr/>
            <p:nvPr/>
          </p:nvSpPr>
          <p:spPr>
            <a:xfrm>
              <a:off x="812800" y="950509"/>
              <a:ext cx="7920000" cy="5533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15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4423093"/>
              </p:ext>
            </p:extLst>
          </p:nvPr>
        </p:nvGraphicFramePr>
        <p:xfrm>
          <a:off x="457200" y="416055"/>
          <a:ext cx="5452533" cy="2966802"/>
        </p:xfrm>
        <a:graphic>
          <a:graphicData uri="http://schemas.openxmlformats.org/drawingml/2006/table">
            <a:tbl>
              <a:tblPr/>
              <a:tblGrid>
                <a:gridCol w="795867"/>
                <a:gridCol w="1236133"/>
                <a:gridCol w="3420533"/>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5358186"/>
              </p:ext>
            </p:extLst>
          </p:nvPr>
        </p:nvGraphicFramePr>
        <p:xfrm>
          <a:off x="457200" y="162054"/>
          <a:ext cx="5452533" cy="6244532"/>
        </p:xfrm>
        <a:graphic>
          <a:graphicData uri="http://schemas.openxmlformats.org/drawingml/2006/table">
            <a:tbl>
              <a:tblPr/>
              <a:tblGrid>
                <a:gridCol w="795867"/>
                <a:gridCol w="1236133"/>
                <a:gridCol w="3420533"/>
              </a:tblGrid>
              <a:tr h="5237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056936"/>
              </p:ext>
            </p:extLst>
          </p:nvPr>
        </p:nvGraphicFramePr>
        <p:xfrm>
          <a:off x="457200" y="416055"/>
          <a:ext cx="5452533" cy="268573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5690187"/>
              </p:ext>
            </p:extLst>
          </p:nvPr>
        </p:nvGraphicFramePr>
        <p:xfrm>
          <a:off x="457200" y="162054"/>
          <a:ext cx="5452533" cy="6010146"/>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8128745"/>
              </p:ext>
            </p:extLst>
          </p:nvPr>
        </p:nvGraphicFramePr>
        <p:xfrm>
          <a:off x="457200" y="162054"/>
          <a:ext cx="5452533" cy="175609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6030969"/>
              </p:ext>
            </p:extLst>
          </p:nvPr>
        </p:nvGraphicFramePr>
        <p:xfrm>
          <a:off x="457200" y="162054"/>
          <a:ext cx="5452533" cy="10195502"/>
        </p:xfrm>
        <a:graphic>
          <a:graphicData uri="http://schemas.openxmlformats.org/drawingml/2006/table">
            <a:tbl>
              <a:tblPr/>
              <a:tblGrid>
                <a:gridCol w="795867"/>
                <a:gridCol w="1236133"/>
                <a:gridCol w="3420533"/>
              </a:tblGrid>
              <a:tr h="4221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Marking/symbol on </a:t>
                      </a:r>
                      <a:r>
                        <a:rPr lang="en-US" sz="975" b="0" i="0" u="none" strike="noStrike" dirty="0" err="1">
                          <a:effectLst/>
                          <a:latin typeface="Calibri"/>
                        </a:rPr>
                        <a:t>coloured</a:t>
                      </a:r>
                      <a:r>
                        <a:rPr lang="en-US" sz="975" b="0" i="0" u="none" strike="noStrike" dirty="0">
                          <a:effectLst/>
                          <a:latin typeface="Calibri"/>
                        </a:rPr>
                        <a:t> background patch</a:t>
                      </a:r>
                      <a:br>
                        <a:rPr lang="en-US" sz="975" b="0" i="0" u="none" strike="noStrike" dirty="0">
                          <a:effectLst/>
                          <a:latin typeface="Calibri"/>
                        </a:rPr>
                      </a:br>
                      <a:r>
                        <a:rPr lang="en-US" sz="975" b="0" i="0" u="none" strike="noStrike" dirty="0">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7509</TotalTime>
  <Words>3270</Words>
  <Application>Microsoft Macintosh PowerPoint</Application>
  <PresentationFormat>On-screen Show (4:3)</PresentationFormat>
  <Paragraphs>1056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in terms of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72</cp:revision>
  <dcterms:created xsi:type="dcterms:W3CDTF">2020-04-05T14:20:11Z</dcterms:created>
  <dcterms:modified xsi:type="dcterms:W3CDTF">2020-04-24T13:12:19Z</dcterms:modified>
</cp:coreProperties>
</file>