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1264" y="5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05/04/20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05/04/20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05/04/20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05/04/20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05/04/20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05/04/20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05/04/20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05/04/20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05/04/20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05/04/20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05/04/20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05/04/20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50532465"/>
              </p:ext>
            </p:extLst>
          </p:nvPr>
        </p:nvGraphicFramePr>
        <p:xfrm>
          <a:off x="457200" y="162054"/>
          <a:ext cx="6172200" cy="3865142"/>
        </p:xfrm>
        <a:graphic>
          <a:graphicData uri="http://schemas.openxmlformats.org/drawingml/2006/table">
            <a:tbl>
              <a:tblPr/>
              <a:tblGrid>
                <a:gridCol w="795867"/>
                <a:gridCol w="1236133"/>
                <a:gridCol w="3420533"/>
                <a:gridCol w="719667"/>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Traffic calming measures are intended to reduce the speed of motor vehicles. They generally comprise</a:t>
                      </a:r>
                      <a:r>
                        <a:rPr lang="en-US" sz="1000" b="0" i="0" u="none" strike="noStrike" baseline="0" dirty="0" smtClean="0">
                          <a:solidFill>
                            <a:srgbClr val="000000"/>
                          </a:solidFill>
                          <a:effectLst/>
                          <a:latin typeface="+mn-lt"/>
                        </a:rPr>
                        <a:t> of</a:t>
                      </a:r>
                      <a:r>
                        <a:rPr lang="en-US" sz="1000" b="0" i="0" u="none" strike="noStrike" dirty="0" smtClean="0">
                          <a:solidFill>
                            <a:srgbClr val="000000"/>
                          </a:solidFill>
                          <a:effectLst/>
                          <a:latin typeface="+mn-lt"/>
                        </a:rPr>
                        <a:t> vertical and/or horizontal deflections. Traffic calming assets were recorded for on-carriageway features only. For example, speed humps on fully segregated cycle lanes would not be captured. </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649109270"/>
              </p:ext>
            </p:extLst>
          </p:nvPr>
        </p:nvGraphicFramePr>
        <p:xfrm>
          <a:off x="457200" y="3167721"/>
          <a:ext cx="6172200" cy="3176508"/>
        </p:xfrm>
        <a:graphic>
          <a:graphicData uri="http://schemas.openxmlformats.org/drawingml/2006/table">
            <a:tbl>
              <a:tblPr/>
              <a:tblGrid>
                <a:gridCol w="795867"/>
                <a:gridCol w="1236133"/>
                <a:gridCol w="3420533"/>
                <a:gridCol w="719667"/>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err="1">
                          <a:effectLst/>
                          <a:latin typeface="Calibri"/>
                        </a:rPr>
                        <a:t>Colour</a:t>
                      </a:r>
                      <a:r>
                        <a:rPr lang="en-US" sz="1000" b="0" i="0" u="none" strike="noStrike" dirty="0">
                          <a:effectLst/>
                          <a:latin typeface="Calibri"/>
                        </a:rPr>
                        <a:t>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53900162"/>
              </p:ext>
            </p:extLst>
          </p:nvPr>
        </p:nvGraphicFramePr>
        <p:xfrm>
          <a:off x="457200" y="416055"/>
          <a:ext cx="6172200" cy="2966802"/>
        </p:xfrm>
        <a:graphic>
          <a:graphicData uri="http://schemas.openxmlformats.org/drawingml/2006/table">
            <a:tbl>
              <a:tblPr/>
              <a:tblGrid>
                <a:gridCol w="795867"/>
                <a:gridCol w="1236133"/>
                <a:gridCol w="3420533"/>
                <a:gridCol w="7196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Crossings intended to be used by cyclists. Crossings may be located at road junctions or in the middle of road links between junctions. This feature may include pedestrian-only crossings but only where they provide a link intended for cyclists to use between signed cycle routes (e.g. shared footways on both sides of the road or crossings over multi-lane, major or busy roads).</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81298503"/>
              </p:ext>
            </p:extLst>
          </p:nvPr>
        </p:nvGraphicFramePr>
        <p:xfrm>
          <a:off x="457200" y="162054"/>
          <a:ext cx="6172200" cy="6904932"/>
        </p:xfrm>
        <a:graphic>
          <a:graphicData uri="http://schemas.openxmlformats.org/drawingml/2006/table">
            <a:tbl>
              <a:tblPr/>
              <a:tblGrid>
                <a:gridCol w="795867"/>
                <a:gridCol w="1236133"/>
                <a:gridCol w="3420533"/>
                <a:gridCol w="719667"/>
              </a:tblGrid>
              <a:tr h="11841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Formally designated road space for cyclists, usually identified with a combination of signs and line markings, and very often marked with the cycle symbol. Cycle lanes are parts of the road marked for use by cyclists. A bus lane that cyclists may use is regarded as a type of cycle lane. Cycle tracks are always off-carriageway, either next to it (associated with the footway) or completely away from the highway (e.g. canal towpaths, routes through parks). The ways that they are signed are more variable than cycle lanes</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err="1">
                          <a:effectLst/>
                          <a:latin typeface="Calibri"/>
                        </a:rPr>
                        <a:t>Colour</a:t>
                      </a:r>
                      <a:r>
                        <a:rPr lang="en-US" sz="1000" b="0" i="0" u="none" strike="noStrike" dirty="0">
                          <a:effectLst/>
                          <a:latin typeface="Calibri"/>
                        </a:rPr>
                        <a:t>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72534530"/>
              </p:ext>
            </p:extLst>
          </p:nvPr>
        </p:nvGraphicFramePr>
        <p:xfrm>
          <a:off x="457200" y="416055"/>
          <a:ext cx="6172200" cy="2685735"/>
        </p:xfrm>
        <a:graphic>
          <a:graphicData uri="http://schemas.openxmlformats.org/drawingml/2006/table">
            <a:tbl>
              <a:tblPr/>
              <a:tblGrid>
                <a:gridCol w="795867"/>
                <a:gridCol w="1236133"/>
                <a:gridCol w="3420533"/>
                <a:gridCol w="719667"/>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Short linking routes</a:t>
                      </a:r>
                      <a:r>
                        <a:rPr lang="en-US" sz="1000" b="0" i="0" u="none" strike="noStrike" baseline="0" dirty="0" smtClean="0">
                          <a:solidFill>
                            <a:srgbClr val="000000"/>
                          </a:solidFill>
                          <a:effectLst/>
                          <a:latin typeface="+mn-lt"/>
                        </a:rPr>
                        <a:t> or </a:t>
                      </a:r>
                      <a:r>
                        <a:rPr lang="en-US" sz="1000" b="0" i="0" u="none" strike="noStrike" dirty="0" smtClean="0">
                          <a:solidFill>
                            <a:srgbClr val="000000"/>
                          </a:solidFill>
                          <a:effectLst/>
                          <a:latin typeface="+mn-lt"/>
                        </a:rPr>
                        <a:t>links that form part of signed/otherwise designated cycle routes that cyclists may use if they dismount.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8640246"/>
              </p:ext>
            </p:extLst>
          </p:nvPr>
        </p:nvGraphicFramePr>
        <p:xfrm>
          <a:off x="457200" y="162054"/>
          <a:ext cx="6172200" cy="6010146"/>
        </p:xfrm>
        <a:graphic>
          <a:graphicData uri="http://schemas.openxmlformats.org/drawingml/2006/table">
            <a:tbl>
              <a:tblPr/>
              <a:tblGrid>
                <a:gridCol w="795867"/>
                <a:gridCol w="1236133"/>
                <a:gridCol w="3420533"/>
                <a:gridCol w="719667"/>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Cycle parking assets such as cycle stands or racks to which cycles can be locked. In some locations cycle parking consists of lockers or a secure compound.</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632499"/>
              </p:ext>
            </p:extLst>
          </p:nvPr>
        </p:nvGraphicFramePr>
        <p:xfrm>
          <a:off x="457200" y="162054"/>
          <a:ext cx="6172200" cy="1756095"/>
        </p:xfrm>
        <a:graphic>
          <a:graphicData uri="http://schemas.openxmlformats.org/drawingml/2006/table">
            <a:tbl>
              <a:tblPr/>
              <a:tblGrid>
                <a:gridCol w="795867"/>
                <a:gridCol w="1236133"/>
                <a:gridCol w="3420533"/>
                <a:gridCol w="719667"/>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Restricting elements such as steps or lifts.</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7369545"/>
              </p:ext>
            </p:extLst>
          </p:nvPr>
        </p:nvGraphicFramePr>
        <p:xfrm>
          <a:off x="457200" y="162054"/>
          <a:ext cx="6172200" cy="10719422"/>
        </p:xfrm>
        <a:graphic>
          <a:graphicData uri="http://schemas.openxmlformats.org/drawingml/2006/table">
            <a:tbl>
              <a:tblPr/>
              <a:tblGrid>
                <a:gridCol w="795867"/>
                <a:gridCol w="1236133"/>
                <a:gridCol w="3420533"/>
                <a:gridCol w="719667"/>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Signs and markings that provide information to cyclists about where they are going, where they can/cannot cycle and what space has been designated for their specific use, adding to the sense of safety and accessibility. Only those signs relevant to cycling are included.</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Marking/symbol on coloured background patch</a:t>
                      </a:r>
                      <a:br>
                        <a:rPr lang="en-US" sz="975" b="0" i="0" u="none" strike="noStrike">
                          <a:effectLst/>
                          <a:latin typeface="Calibri"/>
                        </a:rPr>
                      </a:br>
                      <a:r>
                        <a:rPr lang="en-US" sz="975" b="0" i="0" u="none" strike="noStrike">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endParaRPr lang="en-US" sz="975" b="0" i="0" u="none" strike="noStrike">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975" b="0" i="0" u="none" strike="noStrike">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87335703"/>
              </p:ext>
            </p:extLst>
          </p:nvPr>
        </p:nvGraphicFramePr>
        <p:xfrm>
          <a:off x="457200" y="162054"/>
          <a:ext cx="6172200" cy="2485922"/>
        </p:xfrm>
        <a:graphic>
          <a:graphicData uri="http://schemas.openxmlformats.org/drawingml/2006/table">
            <a:tbl>
              <a:tblPr/>
              <a:tblGrid>
                <a:gridCol w="795867"/>
                <a:gridCol w="1236133"/>
                <a:gridCol w="3420533"/>
                <a:gridCol w="719667"/>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Traffic signals where there are specific benefits for cyclists</a:t>
                      </a:r>
                      <a:r>
                        <a:rPr lang="en-US" sz="1000" b="0" i="0" u="none" strike="noStrike" baseline="0" dirty="0" smtClean="0">
                          <a:solidFill>
                            <a:srgbClr val="000000"/>
                          </a:solidFill>
                          <a:effectLst/>
                          <a:latin typeface="+mn-lt"/>
                        </a:rPr>
                        <a:t>.  These</a:t>
                      </a:r>
                      <a:r>
                        <a:rPr lang="en-US" sz="1000" b="0" i="0" u="none" strike="noStrike" dirty="0" smtClean="0">
                          <a:solidFill>
                            <a:srgbClr val="000000"/>
                          </a:solidFill>
                          <a:effectLst/>
                          <a:latin typeface="+mn-lt"/>
                        </a:rPr>
                        <a:t> include</a:t>
                      </a:r>
                      <a:r>
                        <a:rPr lang="en-US" sz="1000" b="0" i="0" u="none" strike="noStrike" baseline="0" dirty="0" smtClean="0">
                          <a:solidFill>
                            <a:srgbClr val="000000"/>
                          </a:solidFill>
                          <a:effectLst/>
                          <a:latin typeface="+mn-lt"/>
                        </a:rPr>
                        <a:t> </a:t>
                      </a:r>
                      <a:r>
                        <a:rPr lang="en-US" sz="1000" b="0" i="0" u="none" strike="noStrike" dirty="0" smtClean="0">
                          <a:solidFill>
                            <a:srgbClr val="000000"/>
                          </a:solidFill>
                          <a:effectLst/>
                          <a:latin typeface="+mn-lt"/>
                        </a:rPr>
                        <a:t>signals that have been designed or reprogrammed so that the phasing gives advantage to cyclists and improves their safety moving through the junction.</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TotalTime>
  <Words>1932</Words>
  <Application>Microsoft Macintosh PowerPoint</Application>
  <PresentationFormat>On-screen Show (4:3)</PresentationFormat>
  <Paragraphs>474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13</cp:revision>
  <dcterms:created xsi:type="dcterms:W3CDTF">2020-04-05T14:20:11Z</dcterms:created>
  <dcterms:modified xsi:type="dcterms:W3CDTF">2020-04-05T17:21:10Z</dcterms:modified>
</cp:coreProperties>
</file>