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2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8F0D2-F203-46C7-8CAE-CAD3668E6ABA}" v="888" dt="2022-09-30T19:48:03.445"/>
    <p1510:client id="{FE74EC24-DBB2-4B1E-964D-2E8BE2477642}" v="106" dt="2022-09-30T18:04:38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01.10.2022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72410" y="704829"/>
            <a:ext cx="6523973" cy="1395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000" b="1" dirty="0">
                <a:latin typeface="STXingkai"/>
                <a:ea typeface="STXingkai"/>
                <a:cs typeface="Calibri Light"/>
              </a:rPr>
              <a:t>Student </a:t>
            </a:r>
            <a:r>
              <a:rPr lang="de-DE" sz="4000" b="1" dirty="0" err="1">
                <a:latin typeface="STXingkai"/>
                <a:ea typeface="STXingkai"/>
                <a:cs typeface="Calibri Light"/>
              </a:rPr>
              <a:t>Alcohol</a:t>
            </a:r>
            <a:r>
              <a:rPr lang="de-DE" sz="4000" b="1" dirty="0">
                <a:latin typeface="STXingkai"/>
                <a:ea typeface="STXingkai"/>
                <a:cs typeface="Calibri Light"/>
              </a:rPr>
              <a:t> </a:t>
            </a:r>
            <a:r>
              <a:rPr lang="de-DE" sz="4000" b="1" dirty="0" err="1">
                <a:latin typeface="STXingkai"/>
                <a:ea typeface="STXingkai"/>
                <a:cs typeface="Calibri Light"/>
              </a:rPr>
              <a:t>Consumption</a:t>
            </a:r>
            <a:endParaRPr lang="de-DE" sz="4000" b="1">
              <a:latin typeface="STXingkai"/>
              <a:ea typeface="STXingkai"/>
              <a:cs typeface="Calibri Ligh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B33D71-1AC8-C198-DFD3-0F05241ED806}"/>
              </a:ext>
            </a:extLst>
          </p:cNvPr>
          <p:cNvSpPr txBox="1"/>
          <p:nvPr/>
        </p:nvSpPr>
        <p:spPr>
          <a:xfrm>
            <a:off x="3535993" y="1839760"/>
            <a:ext cx="1852808" cy="5741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D6E52C4-EF18-301B-A7BB-E77669191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11F498-91C5-B887-E6DE-03811B45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it-IT" sz="2800" b="1" dirty="0">
                <a:solidFill>
                  <a:schemeClr val="bg1"/>
                </a:solidFill>
                <a:cs typeface="Calibri Light"/>
              </a:rPr>
              <a:t>The good girl</a:t>
            </a:r>
            <a:br>
              <a:rPr lang="it-IT" sz="2800" b="1" dirty="0">
                <a:cs typeface="Calibri Light"/>
              </a:rPr>
            </a:br>
            <a:endParaRPr lang="it-IT" sz="2800" b="1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EA76BF9D-0BE1-BB4D-FE1E-D7E787E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Female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, from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town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, high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level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parent's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education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, low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level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of alcohol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consumption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1D6468C1-DC5A-DEAA-1FCD-2C072870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4" y="322205"/>
            <a:ext cx="11553172" cy="43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2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C3F80A-C520-BE35-E6CF-4563BC9D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  <a:cs typeface="Calibri Light"/>
              </a:rPr>
              <a:t>Conclusion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4094AD-EE14-E0DD-5DB5-BE9B13B7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dirty="0">
                <a:cs typeface="Calibri"/>
              </a:rPr>
              <a:t>With the </a:t>
            </a:r>
            <a:r>
              <a:rPr lang="it-IT" dirty="0" err="1">
                <a:cs typeface="Calibri"/>
              </a:rPr>
              <a:t>provided</a:t>
            </a:r>
            <a:r>
              <a:rPr lang="it-IT" dirty="0">
                <a:cs typeface="Calibri"/>
              </a:rPr>
              <a:t> dataset and  the </a:t>
            </a:r>
            <a:r>
              <a:rPr lang="it-IT" dirty="0" err="1">
                <a:cs typeface="Calibri"/>
              </a:rPr>
              <a:t>used</a:t>
            </a:r>
            <a:r>
              <a:rPr lang="it-IT" dirty="0">
                <a:cs typeface="Calibri"/>
              </a:rPr>
              <a:t> ML </a:t>
            </a:r>
            <a:r>
              <a:rPr lang="it-IT" dirty="0" err="1">
                <a:cs typeface="Calibri"/>
              </a:rPr>
              <a:t>methods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was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found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that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while</a:t>
            </a:r>
            <a:r>
              <a:rPr lang="it-IT" dirty="0">
                <a:cs typeface="Calibri"/>
              </a:rPr>
              <a:t> alcohol </a:t>
            </a:r>
            <a:r>
              <a:rPr lang="it-IT" dirty="0" err="1">
                <a:cs typeface="Calibri"/>
              </a:rPr>
              <a:t>consumption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linked</a:t>
            </a:r>
            <a:r>
              <a:rPr lang="it-IT" dirty="0">
                <a:cs typeface="Calibri"/>
              </a:rPr>
              <a:t> to low </a:t>
            </a:r>
            <a:r>
              <a:rPr lang="it-IT" dirty="0" err="1">
                <a:cs typeface="Calibri"/>
              </a:rPr>
              <a:t>academic</a:t>
            </a:r>
            <a:r>
              <a:rPr lang="it-IT" dirty="0">
                <a:cs typeface="Calibri"/>
              </a:rPr>
              <a:t> performance, </a:t>
            </a:r>
            <a:r>
              <a:rPr lang="it-IT" dirty="0" err="1">
                <a:cs typeface="Calibri"/>
              </a:rPr>
              <a:t>it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doesn't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appear</a:t>
            </a:r>
            <a:r>
              <a:rPr lang="it-IT" dirty="0">
                <a:cs typeface="Calibri"/>
              </a:rPr>
              <a:t> to be a cause </a:t>
            </a:r>
            <a:r>
              <a:rPr lang="it-IT" dirty="0" err="1">
                <a:cs typeface="Calibri"/>
              </a:rPr>
              <a:t>but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rather</a:t>
            </a:r>
            <a:r>
              <a:rPr lang="it-IT" dirty="0">
                <a:cs typeface="Calibri"/>
              </a:rPr>
              <a:t> a </a:t>
            </a:r>
            <a:r>
              <a:rPr lang="it-IT" dirty="0" err="1">
                <a:cs typeface="Calibri"/>
              </a:rPr>
              <a:t>consequence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other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issues</a:t>
            </a:r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If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correctly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timely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addressed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at</a:t>
            </a:r>
            <a:r>
              <a:rPr lang="it-IT" dirty="0">
                <a:cs typeface="Calibri"/>
              </a:rPr>
              <a:t> the root, the educator </a:t>
            </a:r>
            <a:r>
              <a:rPr lang="it-IT" dirty="0" err="1">
                <a:cs typeface="Calibri"/>
              </a:rPr>
              <a:t>might</a:t>
            </a:r>
            <a:r>
              <a:rPr lang="it-IT" dirty="0">
                <a:cs typeface="Calibri"/>
              </a:rPr>
              <a:t> be </a:t>
            </a:r>
            <a:r>
              <a:rPr lang="it-IT" dirty="0" err="1">
                <a:cs typeface="Calibri"/>
              </a:rPr>
              <a:t>able</a:t>
            </a:r>
            <a:r>
              <a:rPr lang="it-IT" dirty="0">
                <a:cs typeface="Calibri"/>
              </a:rPr>
              <a:t> to solve </a:t>
            </a:r>
            <a:r>
              <a:rPr lang="it-IT" dirty="0" err="1">
                <a:cs typeface="Calibri"/>
              </a:rPr>
              <a:t>these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issues</a:t>
            </a:r>
            <a:r>
              <a:rPr lang="it-IT" dirty="0">
                <a:cs typeface="Calibri"/>
              </a:rPr>
              <a:t> and be a positive </a:t>
            </a:r>
            <a:r>
              <a:rPr lang="it-IT" dirty="0" err="1">
                <a:cs typeface="Calibri"/>
              </a:rPr>
              <a:t>leading</a:t>
            </a:r>
            <a:r>
              <a:rPr lang="it-IT" dirty="0">
                <a:cs typeface="Calibri"/>
              </a:rPr>
              <a:t> force for the </a:t>
            </a:r>
            <a:r>
              <a:rPr lang="it-IT" dirty="0" err="1">
                <a:cs typeface="Calibri"/>
              </a:rPr>
              <a:t>student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growth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64037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52BDF4-F6EB-AFD1-DBC7-CA9CF088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82233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Life is 10% what happens to </a:t>
            </a:r>
            <a:r>
              <a:rPr lang="en-US" dirty="0"/>
              <a:t>you </a:t>
            </a:r>
            <a:r>
              <a:rPr lang="en-US" kern="1200" dirty="0">
                <a:latin typeface="+mj-lt"/>
                <a:ea typeface="+mj-ea"/>
                <a:cs typeface="+mj-cs"/>
              </a:rPr>
              <a:t>and 90%</a:t>
            </a:r>
            <a:r>
              <a:rPr lang="en-US" dirty="0"/>
              <a:t> </a:t>
            </a:r>
            <a:r>
              <a:rPr lang="en-US" kern="1200" dirty="0">
                <a:latin typeface="+mj-lt"/>
                <a:ea typeface="+mj-ea"/>
                <a:cs typeface="+mj-cs"/>
              </a:rPr>
              <a:t>how </a:t>
            </a:r>
            <a:r>
              <a:rPr lang="en-US" dirty="0"/>
              <a:t>you </a:t>
            </a:r>
            <a:r>
              <a:rPr lang="en-US" kern="1200" dirty="0">
                <a:latin typeface="+mj-lt"/>
                <a:ea typeface="+mj-ea"/>
                <a:cs typeface="+mj-cs"/>
              </a:rPr>
              <a:t>react to it</a:t>
            </a:r>
            <a:br>
              <a:rPr lang="en-US" dirty="0"/>
            </a:br>
            <a:r>
              <a:rPr lang="en-US" sz="2800" dirty="0">
                <a:cs typeface="Calibri Light"/>
              </a:rPr>
              <a:t>Charles Swindoll</a:t>
            </a:r>
            <a:endParaRPr lang="en-US" sz="2800" kern="1200" dirty="0">
              <a:latin typeface="+mj-lt"/>
              <a:cs typeface="Calibri Light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C012C25C-2391-36A0-FC92-17EB17098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968" y="1256656"/>
            <a:ext cx="7412944" cy="47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4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73004E-F9C8-B004-93C2-03679A59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cs typeface="Calibri Light"/>
              </a:rPr>
              <a:t>Target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E182F6-2EC6-9F6A-46CA-E0293200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>
                <a:cs typeface="Calibri"/>
              </a:rPr>
              <a:t>The goal of the following work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explore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relationship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between</a:t>
            </a:r>
            <a:r>
              <a:rPr lang="it-IT" dirty="0">
                <a:cs typeface="Calibri"/>
              </a:rPr>
              <a:t> alcohol </a:t>
            </a:r>
            <a:r>
              <a:rPr lang="it-IT" dirty="0" err="1">
                <a:cs typeface="Calibri"/>
              </a:rPr>
              <a:t>consumption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academic</a:t>
            </a:r>
            <a:r>
              <a:rPr lang="it-IT" dirty="0">
                <a:cs typeface="Calibri"/>
              </a:rPr>
              <a:t> performance of </a:t>
            </a:r>
            <a:r>
              <a:rPr lang="it-IT" dirty="0" err="1">
                <a:cs typeface="Calibri"/>
              </a:rPr>
              <a:t>students</a:t>
            </a:r>
            <a:r>
              <a:rPr lang="it-IT" dirty="0">
                <a:cs typeface="Calibri"/>
              </a:rPr>
              <a:t> in </a:t>
            </a:r>
            <a:r>
              <a:rPr lang="it-IT" dirty="0" err="1">
                <a:cs typeface="Calibri"/>
              </a:rPr>
              <a:t>two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secondary</a:t>
            </a:r>
            <a:r>
              <a:rPr lang="it-IT" dirty="0">
                <a:cs typeface="Calibri"/>
              </a:rPr>
              <a:t> schools in Portugal</a:t>
            </a:r>
          </a:p>
          <a:p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The </a:t>
            </a:r>
            <a:r>
              <a:rPr lang="it-IT" dirty="0" err="1">
                <a:cs typeface="Calibri"/>
              </a:rPr>
              <a:t>final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objective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will</a:t>
            </a:r>
            <a:r>
              <a:rPr lang="it-IT" dirty="0">
                <a:cs typeface="Calibri"/>
              </a:rPr>
              <a:t> be to </a:t>
            </a:r>
            <a:r>
              <a:rPr lang="it-IT" dirty="0" err="1">
                <a:cs typeface="Calibri"/>
              </a:rPr>
              <a:t>predict</a:t>
            </a:r>
            <a:r>
              <a:rPr lang="it-IT" dirty="0">
                <a:cs typeface="Calibri"/>
              </a:rPr>
              <a:t> the </a:t>
            </a:r>
            <a:r>
              <a:rPr lang="it-IT" dirty="0" err="1">
                <a:cs typeface="Calibri"/>
              </a:rPr>
              <a:t>final</a:t>
            </a:r>
            <a:r>
              <a:rPr lang="it-IT" dirty="0">
                <a:cs typeface="Calibri"/>
              </a:rPr>
              <a:t> Math grade </a:t>
            </a:r>
            <a:r>
              <a:rPr lang="it-IT" dirty="0" err="1">
                <a:cs typeface="Calibri"/>
              </a:rPr>
              <a:t>through</a:t>
            </a:r>
            <a:r>
              <a:rPr lang="it-IT" dirty="0">
                <a:cs typeface="Calibri"/>
              </a:rPr>
              <a:t> the use of ML </a:t>
            </a:r>
            <a:r>
              <a:rPr lang="it-IT" dirty="0" err="1">
                <a:cs typeface="Calibri"/>
              </a:rPr>
              <a:t>methodologies</a:t>
            </a:r>
            <a:r>
              <a:rPr lang="it-IT" dirty="0">
                <a:cs typeface="Calibri"/>
              </a:rPr>
              <a:t> and to </a:t>
            </a:r>
            <a:r>
              <a:rPr lang="it-IT" dirty="0" err="1">
                <a:cs typeface="Calibri"/>
              </a:rPr>
              <a:t>provide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advice</a:t>
            </a:r>
            <a:r>
              <a:rPr lang="it-IT" dirty="0">
                <a:cs typeface="Calibri"/>
              </a:rPr>
              <a:t> to school management on </a:t>
            </a:r>
            <a:r>
              <a:rPr lang="it-IT" dirty="0" err="1">
                <a:cs typeface="Calibri"/>
              </a:rPr>
              <a:t>how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improve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each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student's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academic</a:t>
            </a:r>
            <a:r>
              <a:rPr lang="it-IT" dirty="0">
                <a:cs typeface="Calibri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893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CD4D94-7E03-1D78-B840-5C44CDD8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cs typeface="Calibri Light"/>
              </a:rPr>
              <a:t>Timeline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38C034-2937-E9B3-CBAC-E5C32130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cs typeface="Calibri" panose="020F0502020204030204"/>
              </a:rPr>
              <a:t>Assegnazione workshop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AC0C1B5A-AFE7-BDD5-208F-516B5B5C6490}"/>
              </a:ext>
            </a:extLst>
          </p:cNvPr>
          <p:cNvCxnSpPr/>
          <p:nvPr/>
        </p:nvCxnSpPr>
        <p:spPr>
          <a:xfrm flipV="1">
            <a:off x="4845484" y="3003113"/>
            <a:ext cx="6461341" cy="104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mbo 5">
            <a:extLst>
              <a:ext uri="{FF2B5EF4-FFF2-40B4-BE49-F238E27FC236}">
                <a16:creationId xmlns:a16="http://schemas.microsoft.com/office/drawing/2014/main" id="{D2A0B70C-15BC-D9B9-082D-5C04C3B596FF}"/>
              </a:ext>
            </a:extLst>
          </p:cNvPr>
          <p:cNvSpPr/>
          <p:nvPr/>
        </p:nvSpPr>
        <p:spPr>
          <a:xfrm>
            <a:off x="5329564" y="2892207"/>
            <a:ext cx="229644" cy="240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F2C846-4F3A-CF41-13FC-310B9F3A7105}"/>
              </a:ext>
            </a:extLst>
          </p:cNvPr>
          <p:cNvSpPr txBox="1"/>
          <p:nvPr/>
        </p:nvSpPr>
        <p:spPr>
          <a:xfrm>
            <a:off x="7126788" y="3204575"/>
            <a:ext cx="1787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cs typeface="Calibri" panose="020F0502020204030204"/>
              </a:rPr>
              <a:t>EDA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D42EC5B-CF5F-D54B-2F99-2BC0D6B96D27}"/>
              </a:ext>
            </a:extLst>
          </p:cNvPr>
          <p:cNvSpPr txBox="1"/>
          <p:nvPr/>
        </p:nvSpPr>
        <p:spPr>
          <a:xfrm>
            <a:off x="8595986" y="3207185"/>
            <a:ext cx="1813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cs typeface="Calibri" panose="020F0502020204030204"/>
              </a:rPr>
              <a:t>Sviluppo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45A8B4-4DBE-C9CA-AA7C-CB58F7C0FB9E}"/>
              </a:ext>
            </a:extLst>
          </p:cNvPr>
          <p:cNvSpPr txBox="1"/>
          <p:nvPr/>
        </p:nvSpPr>
        <p:spPr>
          <a:xfrm>
            <a:off x="10250465" y="3207184"/>
            <a:ext cx="1526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cs typeface="Calibri" panose="020F0502020204030204"/>
              </a:rPr>
              <a:t>Risultati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2D896079-B6E9-60A0-9BD2-30592C66EBEA}"/>
              </a:ext>
            </a:extLst>
          </p:cNvPr>
          <p:cNvSpPr/>
          <p:nvPr/>
        </p:nvSpPr>
        <p:spPr>
          <a:xfrm>
            <a:off x="7250221" y="2892207"/>
            <a:ext cx="229644" cy="240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19E6FBBD-A7C3-9F43-23BA-5BD899C3D33B}"/>
              </a:ext>
            </a:extLst>
          </p:cNvPr>
          <p:cNvSpPr/>
          <p:nvPr/>
        </p:nvSpPr>
        <p:spPr>
          <a:xfrm>
            <a:off x="8909920" y="2892207"/>
            <a:ext cx="229644" cy="240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6B527C84-9024-EC51-E4A2-28A51346B4DC}"/>
              </a:ext>
            </a:extLst>
          </p:cNvPr>
          <p:cNvSpPr/>
          <p:nvPr/>
        </p:nvSpPr>
        <p:spPr>
          <a:xfrm>
            <a:off x="10538303" y="2892207"/>
            <a:ext cx="229644" cy="240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69FEAFC-084A-848A-D2D4-2FFF772C5024}"/>
              </a:ext>
            </a:extLst>
          </p:cNvPr>
          <p:cNvSpPr txBox="1"/>
          <p:nvPr/>
        </p:nvSpPr>
        <p:spPr>
          <a:xfrm>
            <a:off x="4997361" y="2453014"/>
            <a:ext cx="1122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17 </a:t>
            </a:r>
            <a:r>
              <a:rPr lang="it-IT" dirty="0" err="1">
                <a:cs typeface="Calibri"/>
              </a:rPr>
              <a:t>sep</a:t>
            </a:r>
            <a:endParaRPr lang="it-IT" dirty="0" err="1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69DE62-27BD-9B95-FD05-BDE7D26B59E2}"/>
              </a:ext>
            </a:extLst>
          </p:cNvPr>
          <p:cNvSpPr txBox="1"/>
          <p:nvPr/>
        </p:nvSpPr>
        <p:spPr>
          <a:xfrm>
            <a:off x="6993698" y="2439965"/>
            <a:ext cx="835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20 </a:t>
            </a:r>
            <a:r>
              <a:rPr lang="it-IT" dirty="0" err="1">
                <a:cs typeface="Calibri"/>
              </a:rPr>
              <a:t>sep</a:t>
            </a:r>
            <a:endParaRPr lang="it-IT" dirty="0" err="1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D089651-310A-4A04-C142-7A3FB07A92AD}"/>
              </a:ext>
            </a:extLst>
          </p:cNvPr>
          <p:cNvSpPr txBox="1"/>
          <p:nvPr/>
        </p:nvSpPr>
        <p:spPr>
          <a:xfrm>
            <a:off x="8580328" y="2434746"/>
            <a:ext cx="1122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27 </a:t>
            </a:r>
            <a:r>
              <a:rPr lang="it-IT" dirty="0" err="1">
                <a:cs typeface="Calibri"/>
              </a:rPr>
              <a:t>sep</a:t>
            </a:r>
            <a:endParaRPr lang="it-IT" dirty="0" err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D140D8-9AB3-400D-14B7-39E3E875B83E}"/>
              </a:ext>
            </a:extLst>
          </p:cNvPr>
          <p:cNvSpPr txBox="1"/>
          <p:nvPr/>
        </p:nvSpPr>
        <p:spPr>
          <a:xfrm>
            <a:off x="10195664" y="2450404"/>
            <a:ext cx="913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Calibri"/>
              </a:rPr>
              <a:t>01 </a:t>
            </a:r>
            <a:r>
              <a:rPr lang="it-IT" dirty="0" err="1">
                <a:cs typeface="Calibri"/>
              </a:rPr>
              <a:t>oct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3197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CD4D94-7E03-1D78-B840-5C44CDD8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cs typeface="Calibri Light"/>
              </a:rPr>
              <a:t>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Immagine 21">
            <a:extLst>
              <a:ext uri="{FF2B5EF4-FFF2-40B4-BE49-F238E27FC236}">
                <a16:creationId xmlns:a16="http://schemas.microsoft.com/office/drawing/2014/main" id="{4F83C62F-F331-1326-5611-0F7BE63B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83" y="973495"/>
            <a:ext cx="7388266" cy="480662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811653-A5E7-FF51-8D26-0C714E8A0AC4}"/>
              </a:ext>
            </a:extLst>
          </p:cNvPr>
          <p:cNvSpPr txBox="1"/>
          <p:nvPr/>
        </p:nvSpPr>
        <p:spPr>
          <a:xfrm>
            <a:off x="7831376" y="1432664"/>
            <a:ext cx="265917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dirty="0">
                <a:cs typeface="Calibri"/>
              </a:rPr>
              <a:t>395 </a:t>
            </a:r>
            <a:r>
              <a:rPr lang="it-IT" sz="2000" dirty="0" err="1">
                <a:cs typeface="Calibri"/>
              </a:rPr>
              <a:t>students</a:t>
            </a:r>
            <a:endParaRPr lang="it-IT" sz="2000" dirty="0">
              <a:cs typeface="Calibri"/>
            </a:endParaRPr>
          </a:p>
          <a:p>
            <a:endParaRPr lang="it-IT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cs typeface="Calibri"/>
              </a:rPr>
              <a:t>MS and GP schools</a:t>
            </a:r>
          </a:p>
        </p:txBody>
      </p:sp>
    </p:spTree>
    <p:extLst>
      <p:ext uri="{BB962C8B-B14F-4D97-AF65-F5344CB8AC3E}">
        <p14:creationId xmlns:p14="http://schemas.microsoft.com/office/powerpoint/2010/main" val="219184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ED4337-D91C-E5BC-D099-AC88E0A4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it-IT" sz="2800" b="1" dirty="0" err="1">
                <a:solidFill>
                  <a:schemeClr val="bg1"/>
                </a:solidFill>
                <a:cs typeface="Calibri Light"/>
              </a:rPr>
              <a:t>Model's</a:t>
            </a:r>
            <a:r>
              <a:rPr lang="it-IT" sz="28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cs typeface="Calibri Light"/>
              </a:rPr>
              <a:t>comparison</a:t>
            </a:r>
            <a:endParaRPr lang="it-IT" sz="28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F498B3B-D58F-D930-3A9F-F8CDB52C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1" y="424328"/>
            <a:ext cx="5645617" cy="3879991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C9193DB1-795C-9676-6156-A7895954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29" y="424328"/>
            <a:ext cx="5328370" cy="39739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0FD9A0-C28F-BAE0-4D2D-E5B6B22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The ensemble model of all ML trained models seems to provide the most accuracy in making predictions about academic performance</a:t>
            </a:r>
          </a:p>
        </p:txBody>
      </p:sp>
    </p:spTree>
    <p:extLst>
      <p:ext uri="{BB962C8B-B14F-4D97-AF65-F5344CB8AC3E}">
        <p14:creationId xmlns:p14="http://schemas.microsoft.com/office/powerpoint/2010/main" val="315389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73004E-F9C8-B004-93C2-03679A59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rgbClr val="FFFFFF"/>
                </a:solidFill>
                <a:cs typeface="Calibri Light"/>
              </a:rPr>
              <a:t>Kmeans</a:t>
            </a:r>
            <a:r>
              <a:rPr lang="it-IT" b="1" dirty="0">
                <a:solidFill>
                  <a:srgbClr val="FFFFFF"/>
                </a:solidFill>
                <a:cs typeface="Calibri Light"/>
              </a:rPr>
              <a:t> Model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E182F6-2EC6-9F6A-46CA-E0293200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err="1">
                <a:cs typeface="Calibri"/>
              </a:rPr>
              <a:t>Kmeans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an </a:t>
            </a:r>
            <a:r>
              <a:rPr lang="it-IT" dirty="0" err="1">
                <a:cs typeface="Calibri"/>
              </a:rPr>
              <a:t>unsupervised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method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partioning</a:t>
            </a:r>
            <a:r>
              <a:rPr lang="it-IT" dirty="0">
                <a:cs typeface="Calibri"/>
              </a:rPr>
              <a:t> n </a:t>
            </a:r>
            <a:r>
              <a:rPr lang="it-IT" dirty="0" err="1">
                <a:cs typeface="Calibri"/>
              </a:rPr>
              <a:t>observations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into</a:t>
            </a:r>
            <a:r>
              <a:rPr lang="it-IT" dirty="0">
                <a:cs typeface="Calibri"/>
              </a:rPr>
              <a:t> k </a:t>
            </a:r>
            <a:r>
              <a:rPr lang="it-IT" dirty="0" err="1">
                <a:cs typeface="Calibri"/>
              </a:rPr>
              <a:t>given</a:t>
            </a:r>
            <a:r>
              <a:rPr lang="it-IT" dirty="0">
                <a:cs typeface="Calibri"/>
              </a:rPr>
              <a:t> clusters in </a:t>
            </a:r>
            <a:r>
              <a:rPr lang="it-IT" dirty="0" err="1">
                <a:cs typeface="Calibri"/>
              </a:rPr>
              <a:t>which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each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observations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belongs</a:t>
            </a:r>
            <a:r>
              <a:rPr lang="it-IT" dirty="0">
                <a:cs typeface="Calibri"/>
              </a:rPr>
              <a:t> with the minor </a:t>
            </a:r>
            <a:r>
              <a:rPr lang="it-IT" dirty="0" err="1">
                <a:cs typeface="Calibri"/>
              </a:rPr>
              <a:t>distance</a:t>
            </a:r>
            <a:r>
              <a:rPr lang="it-IT" dirty="0">
                <a:cs typeface="Calibri"/>
              </a:rPr>
              <a:t> from cluster </a:t>
            </a:r>
            <a:r>
              <a:rPr lang="it-IT" dirty="0" err="1">
                <a:cs typeface="Calibri"/>
              </a:rPr>
              <a:t>centroids</a:t>
            </a:r>
          </a:p>
        </p:txBody>
      </p:sp>
    </p:spTree>
    <p:extLst>
      <p:ext uri="{BB962C8B-B14F-4D97-AF65-F5344CB8AC3E}">
        <p14:creationId xmlns:p14="http://schemas.microsoft.com/office/powerpoint/2010/main" val="91537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5C54C4E3-BA11-0DBB-0220-7C695269B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" b="-2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11F498-91C5-B887-E6DE-03811B45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it-IT" sz="2800" b="1" dirty="0">
                <a:solidFill>
                  <a:schemeClr val="bg1"/>
                </a:solidFill>
                <a:cs typeface="Calibri Light"/>
              </a:rPr>
              <a:t>The boy from the </a:t>
            </a:r>
            <a:r>
              <a:rPr lang="it-IT" sz="2800" b="1" dirty="0" err="1">
                <a:solidFill>
                  <a:schemeClr val="bg1"/>
                </a:solidFill>
                <a:cs typeface="Calibri Light"/>
              </a:rPr>
              <a:t>suburbs</a:t>
            </a:r>
            <a:br>
              <a:rPr lang="it-IT" sz="2800" b="1" dirty="0">
                <a:cs typeface="Calibri Light"/>
              </a:rPr>
            </a:br>
            <a:endParaRPr lang="it-IT" sz="2800" b="1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EA76BF9D-0BE1-BB4D-FE1E-D7E787E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Male, high free time, low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level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parent's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education</a:t>
            </a:r>
            <a:endParaRPr lang="en-US" sz="24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2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11F498-91C5-B887-E6DE-03811B45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it-IT" sz="2800" b="1" dirty="0">
                <a:solidFill>
                  <a:schemeClr val="bg1"/>
                </a:solidFill>
                <a:cs typeface="Calibri Light"/>
              </a:rPr>
              <a:t>The </a:t>
            </a:r>
            <a:r>
              <a:rPr lang="it-IT" sz="2800" b="1" dirty="0" err="1">
                <a:solidFill>
                  <a:schemeClr val="bg1"/>
                </a:solidFill>
                <a:cs typeface="Calibri Light"/>
              </a:rPr>
              <a:t>average</a:t>
            </a:r>
            <a:r>
              <a:rPr lang="it-IT" sz="28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cs typeface="Calibri Light"/>
              </a:rPr>
              <a:t>student</a:t>
            </a:r>
            <a:br>
              <a:rPr lang="it-IT" sz="2800" b="1" dirty="0">
                <a:cs typeface="Calibri Light"/>
              </a:rPr>
            </a:br>
            <a:endParaRPr lang="it-IT" sz="2800" b="1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EA76BF9D-0BE1-BB4D-FE1E-D7E787E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Average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 study time,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average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travel time, high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freetime</a:t>
            </a:r>
            <a:endParaRPr lang="it-IT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A3DF540B-EA9D-7578-7FE2-AEBD4790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4" y="317786"/>
            <a:ext cx="11553171" cy="43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2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11F498-91C5-B887-E6DE-03811B45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it-IT" sz="2800" b="1" dirty="0">
                <a:solidFill>
                  <a:schemeClr val="bg1"/>
                </a:solidFill>
                <a:cs typeface="Calibri Light"/>
              </a:rPr>
              <a:t>The good boy</a:t>
            </a:r>
            <a:br>
              <a:rPr lang="it-IT" sz="2800" b="1" dirty="0">
                <a:cs typeface="Calibri Light"/>
              </a:rPr>
            </a:br>
            <a:endParaRPr lang="it-IT" sz="2800" b="1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EA76BF9D-0BE1-BB4D-FE1E-D7E787E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Male, from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town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, high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level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parent's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education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, high free time</a:t>
            </a:r>
            <a:endParaRPr lang="en-US" sz="24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6110BCA2-C48B-2B4C-AAF1-DD777374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4" y="317000"/>
            <a:ext cx="11553172" cy="42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7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285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STXingkai</vt:lpstr>
      <vt:lpstr>Arial</vt:lpstr>
      <vt:lpstr>Calibri</vt:lpstr>
      <vt:lpstr>Calibri Light</vt:lpstr>
      <vt:lpstr>Tema di Office</vt:lpstr>
      <vt:lpstr>Student Alcohol Consumption</vt:lpstr>
      <vt:lpstr>Target</vt:lpstr>
      <vt:lpstr>Timeline</vt:lpstr>
      <vt:lpstr>Dataset</vt:lpstr>
      <vt:lpstr>Model's comparison</vt:lpstr>
      <vt:lpstr>Kmeans Model</vt:lpstr>
      <vt:lpstr>The boy from the suburbs </vt:lpstr>
      <vt:lpstr>The average student </vt:lpstr>
      <vt:lpstr>The good boy </vt:lpstr>
      <vt:lpstr>The good girl </vt:lpstr>
      <vt:lpstr>Conclusion</vt:lpstr>
      <vt:lpstr>Life is 10% what happens to you and 90% how you react to it Charles Swindoll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puble</cp:lastModifiedBy>
  <cp:revision>385</cp:revision>
  <dcterms:created xsi:type="dcterms:W3CDTF">2022-09-30T17:50:01Z</dcterms:created>
  <dcterms:modified xsi:type="dcterms:W3CDTF">2022-10-01T10:45:14Z</dcterms:modified>
</cp:coreProperties>
</file>