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58" r:id="rId5"/>
    <p:sldId id="276" r:id="rId6"/>
    <p:sldId id="259" r:id="rId7"/>
    <p:sldId id="260" r:id="rId8"/>
    <p:sldId id="261" r:id="rId9"/>
    <p:sldId id="262" r:id="rId10"/>
    <p:sldId id="277" r:id="rId11"/>
    <p:sldId id="263" r:id="rId12"/>
    <p:sldId id="264" r:id="rId13"/>
    <p:sldId id="278" r:id="rId14"/>
    <p:sldId id="267" r:id="rId15"/>
    <p:sldId id="268" r:id="rId16"/>
    <p:sldId id="269" r:id="rId17"/>
    <p:sldId id="270" r:id="rId18"/>
    <p:sldId id="285" r:id="rId19"/>
    <p:sldId id="271" r:id="rId20"/>
    <p:sldId id="273" r:id="rId21"/>
    <p:sldId id="274" r:id="rId22"/>
    <p:sldId id="287" r:id="rId23"/>
    <p:sldId id="289" r:id="rId24"/>
    <p:sldId id="279" r:id="rId25"/>
    <p:sldId id="290" r:id="rId26"/>
    <p:sldId id="265" r:id="rId27"/>
    <p:sldId id="266" r:id="rId28"/>
    <p:sldId id="283" r:id="rId29"/>
    <p:sldId id="284" r:id="rId30"/>
    <p:sldId id="288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281" r:id="rId42"/>
    <p:sldId id="292" r:id="rId43"/>
    <p:sldId id="293" r:id="rId4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6406C1-4EBB-C92B-5B57-A5D482B3B3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BA58B71-F94A-70F0-B2C1-9E5EC81F8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8AFF833-D0E4-60DE-9258-6C0503944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3CA7-7604-416E-B29E-EE55D3D50F1F}" type="datetimeFigureOut">
              <a:rPr lang="it-IT" smtClean="0"/>
              <a:t>01/10/2022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DC01E1-815D-2DD9-B3E8-B8528C299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DB4956E-F0C4-6E79-0EDC-7BA38E7CF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B09E6-9F23-4FE8-A82F-B1648E1EFD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2471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BC636B-28AE-DB94-6EDA-C961CCCC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58931BE-C65E-8620-3CD7-F67E400FE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DE2EAD8-5763-F1E0-6C1D-E3EDF33A1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3CA7-7604-416E-B29E-EE55D3D50F1F}" type="datetimeFigureOut">
              <a:rPr lang="it-IT" smtClean="0"/>
              <a:t>01/10/2022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57ED136-009D-ABAD-2743-9BF5CB436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9DA2A3C-45D8-7C0D-2675-DA8A6F2EE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B09E6-9F23-4FE8-A82F-B1648E1EFD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8085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6D0A097-2BE7-0FE0-CF78-DC884C402C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5C6CFAB-312E-EBCB-D1F2-6DE76DEB6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6BB495-251F-1FBA-E5EA-1ACDED8F7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3CA7-7604-416E-B29E-EE55D3D50F1F}" type="datetimeFigureOut">
              <a:rPr lang="it-IT" smtClean="0"/>
              <a:t>01/10/2022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E80A00F-D97C-5D54-EC37-E2F808790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63C73D2-92F5-EE45-CF9B-700696F42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B09E6-9F23-4FE8-A82F-B1648E1EFD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6193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814F96-E4D7-A101-417F-07F4A53B3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D6B66A-3B29-990D-272B-5E9E8A7A1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643A45-7FE9-887C-8798-75418679D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3CA7-7604-416E-B29E-EE55D3D50F1F}" type="datetimeFigureOut">
              <a:rPr lang="it-IT" smtClean="0"/>
              <a:t>01/10/2022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71C2CF6-4931-AC8A-9D84-A7FD54660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1CCB61-F7AF-144E-F41E-762BB581E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B09E6-9F23-4FE8-A82F-B1648E1EFD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4743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806F4-0804-F848-6D00-2F5275DAD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FAE526A-E104-050E-F696-F42A64991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A1D9FE1-D5C3-C652-3FBF-5CBE9AC18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3CA7-7604-416E-B29E-EE55D3D50F1F}" type="datetimeFigureOut">
              <a:rPr lang="it-IT" smtClean="0"/>
              <a:t>01/10/2022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50E0264-31F4-7C3E-1277-68FE30D73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F8174D-ED49-B3B6-4C08-65EAAC155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B09E6-9F23-4FE8-A82F-B1648E1EFD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047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6800BA-24B1-ED67-E348-260B4EC0C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C4C6E6-0BB7-C10C-1669-E719780BD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296926F-5099-415B-0F35-65519EC3D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C4D5A26-BCE7-8C3A-4A8B-3CF71D586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3CA7-7604-416E-B29E-EE55D3D50F1F}" type="datetimeFigureOut">
              <a:rPr lang="it-IT" smtClean="0"/>
              <a:t>01/10/2022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CE9445E-D7FF-974C-D416-09BD3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690DA79-47A4-84B7-14FE-7475D374E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B09E6-9F23-4FE8-A82F-B1648E1EFD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3229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A51AAF-EEC5-9572-4B6B-E1BC469B0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7B399CF-28A6-5DC0-FE3D-9A0C8C2A0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CF2B95-CBB5-98B2-91E8-77089A76D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766D64F-A0EA-716D-8D89-05E4D950D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EC85959-306E-B862-9A6D-78F0C8FC56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FDB22DE-4D66-BF8E-9B59-7A930F244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3CA7-7604-416E-B29E-EE55D3D50F1F}" type="datetimeFigureOut">
              <a:rPr lang="it-IT" smtClean="0"/>
              <a:t>01/10/2022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FCDCE27-E21D-46D1-40DF-02FFCE094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7A22EF8-7C1F-B048-AFB2-3DC5C1260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B09E6-9F23-4FE8-A82F-B1648E1EFD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3116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FDBF05-4050-1F04-5860-E39684FF2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2B7A616-C34F-29B8-C216-213C74E50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3CA7-7604-416E-B29E-EE55D3D50F1F}" type="datetimeFigureOut">
              <a:rPr lang="it-IT" smtClean="0"/>
              <a:t>01/10/2022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B8AD8D9-3B3E-F197-2970-0CA9F0971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EA166AE-C8D2-E174-1A95-D79FD38EB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B09E6-9F23-4FE8-A82F-B1648E1EFD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457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5BD95B9-1CDE-7894-1F58-6E775C4B3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3CA7-7604-416E-B29E-EE55D3D50F1F}" type="datetimeFigureOut">
              <a:rPr lang="it-IT" smtClean="0"/>
              <a:t>01/10/2022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BACFECD-573A-1BA9-1DA4-CA2B7CC1F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7466D5C-5E12-D634-0EDA-F0CB8C79F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B09E6-9F23-4FE8-A82F-B1648E1EFD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098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9D4AA3-498D-D863-BA6E-07E7F216C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D45B47F-8504-51FC-4C6A-FD433A142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DEC01B9-5D44-B438-2D30-5E6716639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FF861BD-594D-C3DF-3F4D-D63EE4AC7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3CA7-7604-416E-B29E-EE55D3D50F1F}" type="datetimeFigureOut">
              <a:rPr lang="it-IT" smtClean="0"/>
              <a:t>01/10/2022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EAF2339-28FC-3F40-711B-411405DFC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2041EF0-F243-C76D-CF8B-2F85FDA79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B09E6-9F23-4FE8-A82F-B1648E1EFD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1208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D889D1-B782-3E7D-E870-1B2889E28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B44E276-6358-1FE4-97B3-6DDE83ABAC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2176073-5312-CCA6-8165-91BB71AEF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7437E1F-0524-2E3B-71C1-C575476BB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3CA7-7604-416E-B29E-EE55D3D50F1F}" type="datetimeFigureOut">
              <a:rPr lang="it-IT" smtClean="0"/>
              <a:t>01/10/2022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0AFA85C-E4DA-F81D-C768-EEE68100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CF8182A-0EB6-CDEB-3180-01869AA0A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B09E6-9F23-4FE8-A82F-B1648E1EFD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8224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6D2EAC4-8FE9-B20B-16E2-B7B3FE88E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F5CF9EA-3ED2-8106-C755-FE7D0AAA0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88769C0-97EC-0EF2-0A31-AEF6F7B09E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23CA7-7604-416E-B29E-EE55D3D50F1F}" type="datetimeFigureOut">
              <a:rPr lang="it-IT" smtClean="0"/>
              <a:t>01/10/2022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326FEA2-EF0F-33A8-8A2C-F3D114F24C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0D9E899-4C86-D354-8C8E-E7A29A384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B09E6-9F23-4FE8-A82F-B1648E1EFD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613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05DEE624-40CF-3AEC-12DA-D3D00688BA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b="1" i="0" dirty="0" err="1">
                <a:solidFill>
                  <a:srgbClr val="202124"/>
                </a:solidFill>
                <a:effectLst/>
                <a:latin typeface="zeitung"/>
              </a:rPr>
              <a:t>Student</a:t>
            </a:r>
            <a:r>
              <a:rPr lang="it-IT" b="1" i="0" dirty="0">
                <a:solidFill>
                  <a:srgbClr val="202124"/>
                </a:solidFill>
                <a:effectLst/>
                <a:latin typeface="zeitung"/>
              </a:rPr>
              <a:t> Alcohol </a:t>
            </a:r>
            <a:r>
              <a:rPr lang="it-IT" b="1" i="0" dirty="0" err="1">
                <a:solidFill>
                  <a:srgbClr val="202124"/>
                </a:solidFill>
                <a:effectLst/>
                <a:latin typeface="zeitung"/>
              </a:rPr>
              <a:t>Consumption</a:t>
            </a:r>
            <a:br>
              <a:rPr lang="it-IT" b="1" i="0" dirty="0">
                <a:solidFill>
                  <a:srgbClr val="202124"/>
                </a:solidFill>
                <a:effectLst/>
                <a:latin typeface="zeitung"/>
              </a:rPr>
            </a:br>
            <a:endParaRPr lang="it-IT" dirty="0"/>
          </a:p>
        </p:txBody>
      </p:sp>
      <p:sp>
        <p:nvSpPr>
          <p:cNvPr id="9" name="Sottotitolo 8">
            <a:extLst>
              <a:ext uri="{FF2B5EF4-FFF2-40B4-BE49-F238E27FC236}">
                <a16:creationId xmlns:a16="http://schemas.microsoft.com/office/drawing/2014/main" id="{E688471D-5A7C-CA5D-3CF6-785B9AA07C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How </a:t>
            </a:r>
            <a:r>
              <a:rPr lang="it-IT" sz="3200" dirty="0" err="1"/>
              <a:t>is</a:t>
            </a:r>
            <a:r>
              <a:rPr lang="it-IT" sz="3200" dirty="0"/>
              <a:t> alcohol </a:t>
            </a:r>
            <a:r>
              <a:rPr lang="it-IT" sz="3200" dirty="0" err="1"/>
              <a:t>consumption</a:t>
            </a:r>
            <a:r>
              <a:rPr lang="it-IT" sz="3200" dirty="0"/>
              <a:t> </a:t>
            </a:r>
            <a:r>
              <a:rPr lang="it-IT" sz="3200" dirty="0" err="1"/>
              <a:t>among</a:t>
            </a:r>
            <a:r>
              <a:rPr lang="it-IT" sz="3200" dirty="0"/>
              <a:t> </a:t>
            </a:r>
            <a:r>
              <a:rPr lang="it-IT" sz="3200" dirty="0" err="1"/>
              <a:t>students</a:t>
            </a:r>
            <a:r>
              <a:rPr lang="it-IT" sz="3200" dirty="0"/>
              <a:t> </a:t>
            </a:r>
            <a:r>
              <a:rPr lang="it-IT" sz="3200" dirty="0" err="1"/>
              <a:t>related</a:t>
            </a:r>
            <a:r>
              <a:rPr lang="it-IT" sz="3200" dirty="0"/>
              <a:t> to </a:t>
            </a:r>
            <a:r>
              <a:rPr lang="it-IT" sz="3200" dirty="0" err="1"/>
              <a:t>academic</a:t>
            </a:r>
            <a:r>
              <a:rPr lang="it-IT" sz="3200" dirty="0"/>
              <a:t> performance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5362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F7E271-15FA-A0EE-F785-A029A7408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2174B9-2B40-AAA0-FE03-1BE9B23E4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it-IT" sz="6000" dirty="0"/>
          </a:p>
          <a:p>
            <a:pPr marL="0" indent="0" algn="ctr">
              <a:buNone/>
            </a:pPr>
            <a:r>
              <a:rPr lang="it-IT" sz="6000" dirty="0"/>
              <a:t>PRELIMINARY ANALISYS</a:t>
            </a:r>
          </a:p>
        </p:txBody>
      </p:sp>
    </p:spTree>
    <p:extLst>
      <p:ext uri="{BB962C8B-B14F-4D97-AF65-F5344CB8AC3E}">
        <p14:creationId xmlns:p14="http://schemas.microsoft.com/office/powerpoint/2010/main" val="1215015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C9E8F3-168E-55E1-2061-74A345DC8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PRELIMINARY ANALISYS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1F817962-632F-53D2-E67A-DCB4467C8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Students with </a:t>
            </a:r>
            <a:r>
              <a:rPr lang="it-IT" dirty="0" err="1"/>
              <a:t>lower</a:t>
            </a:r>
            <a:r>
              <a:rPr lang="it-IT" dirty="0"/>
              <a:t> alcohol </a:t>
            </a:r>
            <a:r>
              <a:rPr lang="it-IT" dirty="0" err="1"/>
              <a:t>consumption</a:t>
            </a:r>
            <a:r>
              <a:rPr lang="it-IT" dirty="0"/>
              <a:t> </a:t>
            </a:r>
            <a:r>
              <a:rPr lang="it-IT" dirty="0" err="1"/>
              <a:t>tend</a:t>
            </a:r>
            <a:r>
              <a:rPr lang="it-IT" dirty="0"/>
              <a:t> to </a:t>
            </a:r>
            <a:r>
              <a:rPr lang="it-IT" dirty="0" err="1"/>
              <a:t>have</a:t>
            </a:r>
            <a:r>
              <a:rPr lang="it-IT" dirty="0"/>
              <a:t> a </a:t>
            </a:r>
            <a:r>
              <a:rPr lang="it-IT" dirty="0" err="1"/>
              <a:t>higher</a:t>
            </a:r>
            <a:r>
              <a:rPr lang="it-IT" dirty="0"/>
              <a:t> </a:t>
            </a:r>
            <a:r>
              <a:rPr lang="it-IT" dirty="0" err="1"/>
              <a:t>academic</a:t>
            </a:r>
            <a:r>
              <a:rPr lang="it-IT" dirty="0"/>
              <a:t> performance 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7AF71FC6-3061-F8E6-A150-E1DFDFA24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04681"/>
            <a:ext cx="10152529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254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8B8872-6F3D-88ED-4583-B93FD82C8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PRELIMINARY ANALISYS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5FA94F-308F-083D-C2A5-B1203D1CD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 err="1"/>
              <a:t>As</a:t>
            </a:r>
            <a:r>
              <a:rPr lang="it-IT" dirty="0"/>
              <a:t> the dataset </a:t>
            </a:r>
            <a:r>
              <a:rPr lang="it-IT" dirty="0" err="1"/>
              <a:t>consists</a:t>
            </a:r>
            <a:r>
              <a:rPr lang="it-IT" dirty="0"/>
              <a:t> </a:t>
            </a:r>
            <a:r>
              <a:rPr lang="it-IT" dirty="0" err="1"/>
              <a:t>mostly</a:t>
            </a:r>
            <a:r>
              <a:rPr lang="it-IT" dirty="0"/>
              <a:t> of</a:t>
            </a:r>
          </a:p>
          <a:p>
            <a:pPr marL="0" indent="0">
              <a:buNone/>
            </a:pPr>
            <a:r>
              <a:rPr lang="it-IT" dirty="0" err="1"/>
              <a:t>students</a:t>
            </a:r>
            <a:r>
              <a:rPr lang="it-IT" dirty="0"/>
              <a:t> with low alcohol </a:t>
            </a:r>
            <a:r>
              <a:rPr lang="it-IT" dirty="0" err="1"/>
              <a:t>consumption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expected</a:t>
            </a:r>
            <a:r>
              <a:rPr lang="it-IT" dirty="0"/>
              <a:t> to </a:t>
            </a:r>
            <a:r>
              <a:rPr lang="it-IT" dirty="0" err="1"/>
              <a:t>train</a:t>
            </a:r>
            <a:r>
              <a:rPr lang="it-IT" dirty="0"/>
              <a:t> a model </a:t>
            </a:r>
            <a:r>
              <a:rPr lang="it-IT" dirty="0" err="1"/>
              <a:t>biased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toward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category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means</a:t>
            </a:r>
            <a:r>
              <a:rPr lang="it-IT" dirty="0"/>
              <a:t> the </a:t>
            </a:r>
            <a:r>
              <a:rPr lang="it-IT" dirty="0" err="1"/>
              <a:t>trained</a:t>
            </a:r>
            <a:r>
              <a:rPr lang="it-IT" dirty="0"/>
              <a:t> model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</a:t>
            </a:r>
          </a:p>
          <a:p>
            <a:pPr marL="0" indent="0">
              <a:buNone/>
            </a:pPr>
            <a:r>
              <a:rPr lang="it-IT" dirty="0"/>
              <a:t>low </a:t>
            </a:r>
            <a:r>
              <a:rPr lang="it-IT" dirty="0" err="1"/>
              <a:t>predictive</a:t>
            </a:r>
            <a:r>
              <a:rPr lang="it-IT" dirty="0"/>
              <a:t> </a:t>
            </a:r>
            <a:r>
              <a:rPr lang="it-IT" dirty="0" err="1"/>
              <a:t>accuracy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provided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with </a:t>
            </a:r>
            <a:r>
              <a:rPr lang="it-IT" dirty="0" err="1"/>
              <a:t>students</a:t>
            </a:r>
            <a:r>
              <a:rPr lang="it-IT" dirty="0"/>
              <a:t> with an </a:t>
            </a:r>
            <a:r>
              <a:rPr lang="it-IT" dirty="0" err="1"/>
              <a:t>extreme</a:t>
            </a:r>
            <a:r>
              <a:rPr lang="it-IT" dirty="0"/>
              <a:t> </a:t>
            </a:r>
            <a:r>
              <a:rPr lang="it-IT" dirty="0" err="1"/>
              <a:t>level</a:t>
            </a:r>
            <a:r>
              <a:rPr lang="it-IT" dirty="0"/>
              <a:t> of alcohol </a:t>
            </a:r>
            <a:r>
              <a:rPr lang="it-IT" dirty="0" err="1"/>
              <a:t>consumption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421B7C6-43E0-D790-9639-17DB57644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634" y="2629502"/>
            <a:ext cx="4210638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464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F7E271-15FA-A0EE-F785-A029A7408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2174B9-2B40-AAA0-FE03-1BE9B23E4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it-IT" sz="6000" dirty="0"/>
          </a:p>
          <a:p>
            <a:pPr marL="0" indent="0" algn="ctr">
              <a:buNone/>
            </a:pPr>
            <a:r>
              <a:rPr lang="it-IT" sz="6000" dirty="0"/>
              <a:t>MACHINE LEARNING MODELS</a:t>
            </a:r>
          </a:p>
        </p:txBody>
      </p:sp>
    </p:spTree>
    <p:extLst>
      <p:ext uri="{BB962C8B-B14F-4D97-AF65-F5344CB8AC3E}">
        <p14:creationId xmlns:p14="http://schemas.microsoft.com/office/powerpoint/2010/main" val="4230342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FA18B3-E772-342F-9B02-EA16765E9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MACHINE LEARNING MODELS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777879-01FC-BAD9-AB7E-3FE3AD21A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/>
          </a:p>
          <a:p>
            <a:r>
              <a:rPr lang="it-IT" dirty="0"/>
              <a:t>The </a:t>
            </a:r>
            <a:r>
              <a:rPr lang="it-IT" dirty="0" err="1"/>
              <a:t>trained</a:t>
            </a:r>
            <a:r>
              <a:rPr lang="it-IT" dirty="0"/>
              <a:t> model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give</a:t>
            </a:r>
            <a:r>
              <a:rPr lang="it-IT" dirty="0"/>
              <a:t> an estimate of the </a:t>
            </a: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mark</a:t>
            </a:r>
            <a:r>
              <a:rPr lang="it-IT" dirty="0"/>
              <a:t> of a </a:t>
            </a:r>
            <a:r>
              <a:rPr lang="it-IT" dirty="0" err="1"/>
              <a:t>student</a:t>
            </a:r>
            <a:r>
              <a:rPr lang="it-IT" dirty="0"/>
              <a:t> </a:t>
            </a:r>
            <a:r>
              <a:rPr lang="it-IT" dirty="0" err="1"/>
              <a:t>according</a:t>
            </a:r>
            <a:r>
              <a:rPr lang="it-IT" dirty="0"/>
              <a:t> to </a:t>
            </a:r>
            <a:r>
              <a:rPr lang="it-IT" dirty="0" err="1"/>
              <a:t>his</a:t>
            </a:r>
            <a:r>
              <a:rPr lang="it-IT" dirty="0"/>
              <a:t> personal information.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The Machine Learning Models </a:t>
            </a:r>
            <a:r>
              <a:rPr lang="it-IT" dirty="0" err="1"/>
              <a:t>trained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regressors</a:t>
            </a:r>
            <a:r>
              <a:rPr lang="it-IT" dirty="0"/>
              <a:t>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48188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74BCD0-2F7A-FAED-0AA3-C3D38EE27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MACHINE LEARNING MODELS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4EA455-6C71-0F09-CB39-51D537809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/>
              <a:t>A </a:t>
            </a:r>
            <a:r>
              <a:rPr lang="it-IT" dirty="0" err="1"/>
              <a:t>regressor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supervised</a:t>
            </a:r>
            <a:r>
              <a:rPr lang="it-IT" dirty="0"/>
              <a:t> model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finds</a:t>
            </a:r>
            <a:r>
              <a:rPr lang="it-IT" dirty="0"/>
              <a:t> the </a:t>
            </a:r>
            <a:r>
              <a:rPr lang="it-IT" dirty="0" err="1"/>
              <a:t>relationship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known</a:t>
            </a:r>
            <a:r>
              <a:rPr lang="it-IT" dirty="0"/>
              <a:t> </a:t>
            </a:r>
            <a:r>
              <a:rPr lang="it-IT" dirty="0" err="1"/>
              <a:t>numerical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with the goal of </a:t>
            </a:r>
            <a:r>
              <a:rPr lang="it-IT" dirty="0" err="1"/>
              <a:t>predicting</a:t>
            </a:r>
            <a:r>
              <a:rPr lang="it-IT" dirty="0"/>
              <a:t> a </a:t>
            </a:r>
            <a:r>
              <a:rPr lang="it-IT" dirty="0" err="1"/>
              <a:t>numerical</a:t>
            </a:r>
            <a:r>
              <a:rPr lang="it-IT" dirty="0"/>
              <a:t> output.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In </a:t>
            </a:r>
            <a:r>
              <a:rPr lang="it-IT" dirty="0" err="1"/>
              <a:t>simpler</a:t>
            </a:r>
            <a:r>
              <a:rPr lang="it-IT" dirty="0"/>
              <a:t> words,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mathematical</a:t>
            </a:r>
            <a:r>
              <a:rPr lang="it-IT" dirty="0"/>
              <a:t> formula for </a:t>
            </a:r>
            <a:r>
              <a:rPr lang="it-IT" dirty="0" err="1"/>
              <a:t>calculating</a:t>
            </a:r>
            <a:r>
              <a:rPr lang="it-IT" dirty="0"/>
              <a:t> a </a:t>
            </a:r>
            <a:r>
              <a:rPr lang="it-IT" dirty="0" err="1"/>
              <a:t>number</a:t>
            </a:r>
            <a:r>
              <a:rPr lang="it-IT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83812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BD7188-897F-AF37-8B03-98B19520A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MACHINE LEARNING MODELS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363733-6DF4-C77E-A8F7-2E36302FB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A </a:t>
            </a:r>
            <a:r>
              <a:rPr lang="it-IT" dirty="0" err="1"/>
              <a:t>few</a:t>
            </a:r>
            <a:r>
              <a:rPr lang="it-IT" dirty="0"/>
              <a:t> </a:t>
            </a:r>
            <a:r>
              <a:rPr lang="it-IT" dirty="0" err="1"/>
              <a:t>regressors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compared</a:t>
            </a:r>
            <a:r>
              <a:rPr lang="it-IT" dirty="0"/>
              <a:t> and </a:t>
            </a:r>
            <a:r>
              <a:rPr lang="it-IT" dirty="0" err="1"/>
              <a:t>combined</a:t>
            </a:r>
            <a:r>
              <a:rPr lang="it-IT" dirty="0"/>
              <a:t> with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others</a:t>
            </a:r>
            <a:r>
              <a:rPr lang="it-IT" dirty="0"/>
              <a:t> with the </a:t>
            </a:r>
            <a:r>
              <a:rPr lang="it-IT" dirty="0" err="1"/>
              <a:t>aim</a:t>
            </a:r>
            <a:r>
              <a:rPr lang="it-IT" dirty="0"/>
              <a:t> of </a:t>
            </a:r>
            <a:r>
              <a:rPr lang="it-IT" dirty="0" err="1"/>
              <a:t>obtaining</a:t>
            </a:r>
            <a:r>
              <a:rPr lang="it-IT" dirty="0"/>
              <a:t> the </a:t>
            </a:r>
            <a:r>
              <a:rPr lang="it-IT" dirty="0" err="1"/>
              <a:t>most</a:t>
            </a:r>
            <a:r>
              <a:rPr lang="it-IT" dirty="0"/>
              <a:t> accurate model.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trained</a:t>
            </a:r>
            <a:r>
              <a:rPr lang="it-IT" dirty="0"/>
              <a:t> </a:t>
            </a:r>
            <a:r>
              <a:rPr lang="it-IT" dirty="0" err="1"/>
              <a:t>regressors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be:</a:t>
            </a:r>
          </a:p>
          <a:p>
            <a:r>
              <a:rPr lang="it-IT" dirty="0"/>
              <a:t>Linear </a:t>
            </a:r>
            <a:r>
              <a:rPr lang="it-IT" dirty="0" err="1"/>
              <a:t>Regressor</a:t>
            </a:r>
            <a:endParaRPr lang="it-IT" dirty="0"/>
          </a:p>
          <a:p>
            <a:r>
              <a:rPr lang="it-IT" dirty="0" err="1"/>
              <a:t>Decision</a:t>
            </a:r>
            <a:r>
              <a:rPr lang="it-IT" dirty="0"/>
              <a:t> </a:t>
            </a:r>
            <a:r>
              <a:rPr lang="it-IT" dirty="0" err="1"/>
              <a:t>Tree</a:t>
            </a:r>
            <a:r>
              <a:rPr lang="it-IT" dirty="0"/>
              <a:t> </a:t>
            </a:r>
            <a:r>
              <a:rPr lang="it-IT" dirty="0" err="1"/>
              <a:t>Regressor</a:t>
            </a:r>
            <a:endParaRPr lang="it-IT" dirty="0"/>
          </a:p>
          <a:p>
            <a:r>
              <a:rPr lang="it-IT" dirty="0"/>
              <a:t>K </a:t>
            </a:r>
            <a:r>
              <a:rPr lang="it-IT" dirty="0" err="1"/>
              <a:t>Nearest</a:t>
            </a:r>
            <a:r>
              <a:rPr lang="it-IT" dirty="0"/>
              <a:t> </a:t>
            </a:r>
            <a:r>
              <a:rPr lang="it-IT" dirty="0" err="1"/>
              <a:t>Neighbours</a:t>
            </a:r>
            <a:r>
              <a:rPr lang="it-IT" dirty="0"/>
              <a:t> </a:t>
            </a:r>
            <a:r>
              <a:rPr lang="it-IT" dirty="0" err="1"/>
              <a:t>Regressor</a:t>
            </a:r>
            <a:endParaRPr lang="it-IT" dirty="0"/>
          </a:p>
          <a:p>
            <a:r>
              <a:rPr lang="it-IT" dirty="0"/>
              <a:t>Random </a:t>
            </a:r>
            <a:r>
              <a:rPr lang="it-IT" dirty="0" err="1"/>
              <a:t>Forest</a:t>
            </a:r>
            <a:r>
              <a:rPr lang="it-IT" dirty="0"/>
              <a:t> </a:t>
            </a:r>
            <a:r>
              <a:rPr lang="it-IT" dirty="0" err="1"/>
              <a:t>Regressor</a:t>
            </a:r>
            <a:endParaRPr lang="it-IT" dirty="0"/>
          </a:p>
          <a:p>
            <a:r>
              <a:rPr lang="it-IT" dirty="0"/>
              <a:t>XG </a:t>
            </a:r>
            <a:r>
              <a:rPr lang="it-IT" dirty="0" err="1"/>
              <a:t>Boost</a:t>
            </a:r>
            <a:r>
              <a:rPr lang="it-IT" dirty="0"/>
              <a:t> </a:t>
            </a:r>
            <a:r>
              <a:rPr lang="it-IT" dirty="0" err="1"/>
              <a:t>Regressor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3640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22FBF7-2AAB-D4F7-845F-6F915D8EA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5435"/>
            <a:ext cx="10515600" cy="785253"/>
          </a:xfrm>
        </p:spPr>
        <p:txBody>
          <a:bodyPr>
            <a:normAutofit fontScale="90000"/>
          </a:bodyPr>
          <a:lstStyle/>
          <a:p>
            <a:r>
              <a:rPr lang="it-IT" sz="4900" dirty="0"/>
              <a:t>MACHINE LEARNING MODELS</a:t>
            </a:r>
            <a:br>
              <a:rPr lang="it-IT" dirty="0"/>
            </a:br>
            <a:r>
              <a:rPr lang="it-IT" dirty="0"/>
              <a:t> </a:t>
            </a:r>
            <a:r>
              <a:rPr lang="it-IT" sz="2000" dirty="0"/>
              <a:t>STRENGTHS AND WEAKNESSES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3FB74D-07F3-D262-AB41-7716DC845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 REGRESSOR: easy to </a:t>
            </a:r>
            <a:r>
              <a:rPr lang="it-IT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interpret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it-IT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prone to </a:t>
            </a:r>
            <a:r>
              <a:rPr lang="it-IT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noise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it-IT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overfitting</a:t>
            </a:r>
            <a:endParaRPr lang="it-I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DECISION TREE REGRESSOR: easy to </a:t>
            </a:r>
            <a:r>
              <a:rPr lang="it-IT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visualize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it-IT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influenced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by </a:t>
            </a:r>
            <a:r>
              <a:rPr lang="it-IT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outliers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prone </a:t>
            </a:r>
            <a:r>
              <a:rPr lang="it-IT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overfitting</a:t>
            </a:r>
            <a:endParaRPr lang="it-I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KNN REGRESSOR: </a:t>
            </a:r>
            <a:r>
              <a:rPr lang="it-IT" i="0" dirty="0" err="1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simple</a:t>
            </a:r>
            <a:r>
              <a:rPr lang="it-IT" i="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it-IT" i="0" dirty="0" err="1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powerful</a:t>
            </a:r>
            <a:r>
              <a:rPr lang="it-IT" i="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i="0" dirty="0" err="1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</a:t>
            </a:r>
            <a:r>
              <a:rPr lang="it-IT" i="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i="0" dirty="0" err="1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memory</a:t>
            </a:r>
            <a:r>
              <a:rPr lang="it-IT" i="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intensive</a:t>
            </a:r>
          </a:p>
          <a:p>
            <a:r>
              <a:rPr lang="it-IT" dirty="0">
                <a:solidFill>
                  <a:srgbClr val="2021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 FOREST REGRESSOR: fast, </a:t>
            </a:r>
            <a:r>
              <a:rPr lang="it-IT" dirty="0" err="1">
                <a:solidFill>
                  <a:srgbClr val="2021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able</a:t>
            </a:r>
            <a:r>
              <a:rPr lang="it-IT" dirty="0">
                <a:solidFill>
                  <a:srgbClr val="2021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deal with </a:t>
            </a:r>
            <a:r>
              <a:rPr lang="it-IT" dirty="0" err="1">
                <a:solidFill>
                  <a:srgbClr val="2021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unbalanced</a:t>
            </a:r>
            <a:r>
              <a:rPr lang="it-IT" dirty="0">
                <a:solidFill>
                  <a:srgbClr val="2021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it-IT" dirty="0" err="1">
                <a:solidFill>
                  <a:srgbClr val="2021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missing</a:t>
            </a:r>
            <a:r>
              <a:rPr lang="it-IT" dirty="0">
                <a:solidFill>
                  <a:srgbClr val="2021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it-IT" dirty="0" err="1">
                <a:solidFill>
                  <a:srgbClr val="2021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</a:t>
            </a:r>
            <a:r>
              <a:rPr lang="it-IT" dirty="0">
                <a:solidFill>
                  <a:srgbClr val="2021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solidFill>
                  <a:srgbClr val="2021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it-IT" dirty="0">
                <a:solidFill>
                  <a:srgbClr val="2021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solidFill>
                  <a:srgbClr val="2021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can’t</a:t>
            </a:r>
            <a:r>
              <a:rPr lang="it-IT" dirty="0">
                <a:solidFill>
                  <a:srgbClr val="2021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solidFill>
                  <a:srgbClr val="2021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</a:t>
            </a:r>
            <a:r>
              <a:rPr lang="it-IT" dirty="0">
                <a:solidFill>
                  <a:srgbClr val="2021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solidFill>
                  <a:srgbClr val="2021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beyond</a:t>
            </a:r>
            <a:r>
              <a:rPr lang="it-IT" dirty="0">
                <a:solidFill>
                  <a:srgbClr val="2021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range of training data, prone to </a:t>
            </a:r>
            <a:r>
              <a:rPr lang="it-IT" dirty="0" err="1">
                <a:solidFill>
                  <a:srgbClr val="2021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overfitting</a:t>
            </a:r>
            <a:endParaRPr lang="it-IT" dirty="0">
              <a:solidFill>
                <a:srgbClr val="202124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dirty="0">
                <a:solidFill>
                  <a:srgbClr val="2021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XGBOOST:  </a:t>
            </a:r>
            <a:r>
              <a:rPr lang="it-IT" dirty="0" err="1">
                <a:solidFill>
                  <a:srgbClr val="2021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effective</a:t>
            </a:r>
            <a:r>
              <a:rPr lang="it-IT" dirty="0">
                <a:solidFill>
                  <a:srgbClr val="2021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 large datasets </a:t>
            </a:r>
            <a:r>
              <a:rPr lang="it-IT" dirty="0" err="1">
                <a:solidFill>
                  <a:srgbClr val="2021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</a:t>
            </a:r>
            <a:r>
              <a:rPr lang="it-IT" dirty="0">
                <a:solidFill>
                  <a:srgbClr val="2021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solidFill>
                  <a:srgbClr val="2021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very</a:t>
            </a:r>
            <a:r>
              <a:rPr lang="it-IT" dirty="0">
                <a:solidFill>
                  <a:srgbClr val="2021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sensitive to </a:t>
            </a:r>
            <a:r>
              <a:rPr lang="it-IT" dirty="0" err="1">
                <a:solidFill>
                  <a:srgbClr val="2021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outliers</a:t>
            </a:r>
            <a:endParaRPr lang="it-I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020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22FBF7-2AAB-D4F7-845F-6F915D8EA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5435"/>
            <a:ext cx="10515600" cy="785253"/>
          </a:xfrm>
        </p:spPr>
        <p:txBody>
          <a:bodyPr>
            <a:normAutofit fontScale="90000"/>
          </a:bodyPr>
          <a:lstStyle/>
          <a:p>
            <a:r>
              <a:rPr lang="it-IT" sz="4900" dirty="0"/>
              <a:t>MACHINE LEARNING MODELS</a:t>
            </a:r>
            <a:br>
              <a:rPr lang="it-IT" dirty="0"/>
            </a:br>
            <a:r>
              <a:rPr lang="it-IT" dirty="0"/>
              <a:t> </a:t>
            </a:r>
            <a:r>
              <a:rPr lang="it-IT" sz="2000" dirty="0"/>
              <a:t>STRENGTHS AND WEAKNESSES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3FB74D-07F3-D262-AB41-7716DC845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ENSEMBLE: a </a:t>
            </a:r>
            <a:r>
              <a:rPr lang="it-IT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it-IT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combination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it-IT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methods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it-IT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performs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better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best single </a:t>
            </a:r>
            <a:r>
              <a:rPr lang="it-IT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it-IT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can be </a:t>
            </a:r>
            <a:r>
              <a:rPr lang="it-IT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 models of </a:t>
            </a:r>
            <a:r>
              <a:rPr lang="it-IT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similar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performances</a:t>
            </a:r>
          </a:p>
        </p:txBody>
      </p:sp>
    </p:spTree>
    <p:extLst>
      <p:ext uri="{BB962C8B-B14F-4D97-AF65-F5344CB8AC3E}">
        <p14:creationId xmlns:p14="http://schemas.microsoft.com/office/powerpoint/2010/main" val="2565030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5B91C9-2919-46B2-E791-92E9D7D7F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0"/>
            <a:ext cx="10515600" cy="776288"/>
          </a:xfrm>
        </p:spPr>
        <p:txBody>
          <a:bodyPr>
            <a:normAutofit fontScale="90000"/>
          </a:bodyPr>
          <a:lstStyle/>
          <a:p>
            <a:r>
              <a:rPr lang="it-IT" sz="4900" dirty="0"/>
              <a:t>MACHINE LEARNING MODELS</a:t>
            </a:r>
            <a:br>
              <a:rPr lang="it-IT" dirty="0"/>
            </a:br>
            <a:r>
              <a:rPr lang="it-IT" dirty="0"/>
              <a:t> </a:t>
            </a:r>
            <a:r>
              <a:rPr lang="it-IT" sz="2000" dirty="0"/>
              <a:t>EVALUATION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FA704D-B06D-C489-C01E-FAF99AD32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The models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evaluated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the following scores:</a:t>
            </a:r>
          </a:p>
          <a:p>
            <a:endParaRPr lang="it-IT" dirty="0"/>
          </a:p>
          <a:p>
            <a:r>
              <a:rPr lang="it-IT" dirty="0"/>
              <a:t>R </a:t>
            </a:r>
            <a:r>
              <a:rPr lang="it-IT" dirty="0" err="1"/>
              <a:t>squared</a:t>
            </a:r>
            <a:r>
              <a:rPr lang="it-IT" dirty="0"/>
              <a:t> 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coefficient of determination) is a statistical measure in a regression model that determines the proportion of variance in the dependent variable that can be explained by the independent variable. </a:t>
            </a:r>
          </a:p>
          <a:p>
            <a:endParaRPr lang="en-US" dirty="0">
              <a:solidFill>
                <a:srgbClr val="202124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rgbClr val="2021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ranges from 0 to 1. </a:t>
            </a:r>
          </a:p>
          <a:p>
            <a:r>
              <a:rPr lang="en-US" dirty="0">
                <a:solidFill>
                  <a:srgbClr val="2021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reliable regression model has a value of R squared around 0,95</a:t>
            </a:r>
          </a:p>
        </p:txBody>
      </p:sp>
    </p:spTree>
    <p:extLst>
      <p:ext uri="{BB962C8B-B14F-4D97-AF65-F5344CB8AC3E}">
        <p14:creationId xmlns:p14="http://schemas.microsoft.com/office/powerpoint/2010/main" val="1571027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F7E271-15FA-A0EE-F785-A029A7408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2174B9-2B40-AAA0-FE03-1BE9B23E4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it-IT" sz="6000" dirty="0"/>
          </a:p>
          <a:p>
            <a:pPr marL="0" indent="0" algn="ctr">
              <a:buNone/>
            </a:pPr>
            <a:r>
              <a:rPr lang="it-IT" sz="60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044861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5B91C9-2919-46B2-E791-92E9D7D7F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0"/>
            <a:ext cx="10515600" cy="776288"/>
          </a:xfrm>
        </p:spPr>
        <p:txBody>
          <a:bodyPr>
            <a:normAutofit fontScale="90000"/>
          </a:bodyPr>
          <a:lstStyle/>
          <a:p>
            <a:r>
              <a:rPr lang="it-IT" sz="4900" dirty="0"/>
              <a:t>MACHINE LEARNING MODELS</a:t>
            </a:r>
            <a:br>
              <a:rPr lang="it-IT" dirty="0"/>
            </a:br>
            <a:r>
              <a:rPr lang="it-IT" dirty="0"/>
              <a:t> </a:t>
            </a:r>
            <a:r>
              <a:rPr lang="it-IT" sz="2000" dirty="0"/>
              <a:t>EVALUATION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FA704D-B06D-C489-C01E-FAF99AD32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MAE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average of the absolute difference between the actual and predicted values</a:t>
            </a:r>
          </a:p>
          <a:p>
            <a:r>
              <a:rPr lang="en-US" dirty="0">
                <a:solidFill>
                  <a:srgbClr val="292929"/>
                </a:solidFill>
                <a:latin typeface="source-serif-pro"/>
                <a:ea typeface="Calibri" panose="020F0502020204030204" pitchFamily="34" charset="0"/>
                <a:cs typeface="Calibri" panose="020F0502020204030204" pitchFamily="34" charset="0"/>
              </a:rPr>
              <a:t>MSE is the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average of the squared difference between the original and predicted values </a:t>
            </a:r>
            <a:endParaRPr lang="en-US" dirty="0">
              <a:solidFill>
                <a:srgbClr val="292929"/>
              </a:solidFill>
              <a:latin typeface="source-serif-pro"/>
            </a:endParaRPr>
          </a:p>
          <a:p>
            <a:r>
              <a:rPr lang="en-US" dirty="0">
                <a:solidFill>
                  <a:srgbClr val="292929"/>
                </a:solidFill>
                <a:latin typeface="source-serif-pro"/>
                <a:ea typeface="Calibri" panose="020F0502020204030204" pitchFamily="34" charset="0"/>
                <a:cs typeface="Calibri" panose="020F0502020204030204" pitchFamily="34" charset="0"/>
              </a:rPr>
              <a:t>RMSE is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the square root of Mean Squared error. It measures the standard deviation of residuals.</a:t>
            </a:r>
          </a:p>
          <a:p>
            <a:endParaRPr lang="en-US" dirty="0">
              <a:solidFill>
                <a:srgbClr val="292929"/>
              </a:solidFill>
              <a:latin typeface="source-serif-pro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The lower value of MAE, MSE, and RMSE implies higher accuracy of a regression model. </a:t>
            </a:r>
            <a:endParaRPr lang="en-US" dirty="0">
              <a:solidFill>
                <a:srgbClr val="202124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021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5B91C9-2919-46B2-E791-92E9D7D7F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0"/>
            <a:ext cx="10515600" cy="776288"/>
          </a:xfrm>
        </p:spPr>
        <p:txBody>
          <a:bodyPr>
            <a:normAutofit fontScale="90000"/>
          </a:bodyPr>
          <a:lstStyle/>
          <a:p>
            <a:r>
              <a:rPr lang="it-IT" sz="4900" dirty="0"/>
              <a:t>MACHINE LEARNING MODELS</a:t>
            </a:r>
            <a:br>
              <a:rPr lang="it-IT" dirty="0"/>
            </a:br>
            <a:r>
              <a:rPr lang="it-IT" dirty="0"/>
              <a:t> </a:t>
            </a:r>
            <a:r>
              <a:rPr lang="it-IT" sz="2000" dirty="0"/>
              <a:t>EVALUATION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FA704D-B06D-C489-C01E-FAF99AD32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The RMSE tells how well a regression model can predict the value of a response variable in absolute terms while R- Squared tells how well the predictor variables can explain the variation in the response variable.</a:t>
            </a:r>
            <a:endParaRPr lang="en-US" dirty="0">
              <a:solidFill>
                <a:srgbClr val="202124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074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5B91C9-2919-46B2-E791-92E9D7D7F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0"/>
            <a:ext cx="10515600" cy="776288"/>
          </a:xfrm>
        </p:spPr>
        <p:txBody>
          <a:bodyPr>
            <a:normAutofit fontScale="90000"/>
          </a:bodyPr>
          <a:lstStyle/>
          <a:p>
            <a:r>
              <a:rPr lang="it-IT" sz="4900" dirty="0"/>
              <a:t>MACHINE LEARNING MODELS</a:t>
            </a:r>
            <a:br>
              <a:rPr lang="it-IT" dirty="0"/>
            </a:br>
            <a:r>
              <a:rPr lang="it-IT" dirty="0"/>
              <a:t> </a:t>
            </a:r>
            <a:r>
              <a:rPr lang="it-IT" sz="2000" dirty="0"/>
              <a:t>CLUSTERING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FA704D-B06D-C489-C01E-FAF99AD32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K MEANS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is an unsupervised  method of 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partitioning n</a:t>
            </a:r>
            <a:r>
              <a:rPr lang="en-US" b="0" dirty="0">
                <a:solidFill>
                  <a:srgbClr val="202122"/>
                </a:solidFill>
                <a:latin typeface="Arial" panose="020B0604020202020204" pitchFamily="34" charset="0"/>
              </a:rPr>
              <a:t> 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observations into 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given clusters in which each observation belongs to the cluster with the distance 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from calculated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centers or cluster centroids.</a:t>
            </a:r>
          </a:p>
          <a:p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It is expected to partition the dataset into at least 3 groups of students:</a:t>
            </a: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Underachievers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Average achieving students</a:t>
            </a: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Exceptional students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dirty="0">
              <a:solidFill>
                <a:srgbClr val="202122"/>
              </a:solidFill>
              <a:latin typeface="Arial" panose="020B06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899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5B91C9-2919-46B2-E791-92E9D7D7F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0"/>
            <a:ext cx="10515600" cy="776288"/>
          </a:xfrm>
        </p:spPr>
        <p:txBody>
          <a:bodyPr>
            <a:normAutofit fontScale="90000"/>
          </a:bodyPr>
          <a:lstStyle/>
          <a:p>
            <a:r>
              <a:rPr lang="it-IT" sz="4900" dirty="0"/>
              <a:t>MACHINE LEARNING MODELS</a:t>
            </a:r>
            <a:br>
              <a:rPr lang="it-IT" dirty="0"/>
            </a:br>
            <a:r>
              <a:rPr lang="it-IT" dirty="0"/>
              <a:t> </a:t>
            </a:r>
            <a:r>
              <a:rPr lang="it-IT" sz="2000" dirty="0"/>
              <a:t>CLUSTERING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FA704D-B06D-C489-C01E-FAF99AD32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92929"/>
                </a:solidFill>
                <a:latin typeface="source-serif-pro"/>
              </a:rPr>
              <a:t>Each group of students will have similar characteristics.</a:t>
            </a:r>
          </a:p>
          <a:p>
            <a:endParaRPr lang="en-US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r>
              <a:rPr lang="en-US" dirty="0">
                <a:solidFill>
                  <a:srgbClr val="292929"/>
                </a:solidFill>
                <a:latin typeface="source-serif-pro"/>
              </a:rPr>
              <a:t>It is expected to link said features to academic performances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dirty="0">
              <a:solidFill>
                <a:srgbClr val="202122"/>
              </a:solidFill>
              <a:latin typeface="Arial" panose="020B06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800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F7E271-15FA-A0EE-F785-A029A7408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2174B9-2B40-AAA0-FE03-1BE9B23E4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it-IT" sz="6000" dirty="0"/>
          </a:p>
          <a:p>
            <a:pPr marL="0" indent="0" algn="ctr">
              <a:buNone/>
            </a:pPr>
            <a:r>
              <a:rPr lang="it-IT" sz="60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634183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4FD165-53EF-D6D6-A8DD-CCBEB28B8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GENERAL THOUGHTS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55287D-65E7-E5E6-E037-0BAA9B64C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expected</a:t>
            </a:r>
            <a:r>
              <a:rPr lang="it-IT" dirty="0"/>
              <a:t>, </a:t>
            </a:r>
            <a:r>
              <a:rPr lang="it-IT" dirty="0" err="1"/>
              <a:t>all</a:t>
            </a:r>
            <a:r>
              <a:rPr lang="it-IT" dirty="0"/>
              <a:t> models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achieved</a:t>
            </a:r>
            <a:r>
              <a:rPr lang="it-IT" dirty="0"/>
              <a:t> low </a:t>
            </a:r>
            <a:r>
              <a:rPr lang="it-IT" dirty="0" err="1"/>
              <a:t>levels</a:t>
            </a:r>
            <a:r>
              <a:rPr lang="it-IT" dirty="0"/>
              <a:t> of R 2 </a:t>
            </a:r>
            <a:r>
              <a:rPr lang="it-IT" dirty="0" err="1"/>
              <a:t>squared</a:t>
            </a:r>
            <a:r>
              <a:rPr lang="it-IT" dirty="0"/>
              <a:t>: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caused</a:t>
            </a:r>
            <a:r>
              <a:rPr lang="it-IT" dirty="0"/>
              <a:t> by the nature of the data, </a:t>
            </a:r>
            <a:r>
              <a:rPr lang="it-IT" dirty="0" err="1"/>
              <a:t>characterised</a:t>
            </a:r>
            <a:r>
              <a:rPr lang="it-IT" dirty="0"/>
              <a:t> by </a:t>
            </a:r>
            <a:r>
              <a:rPr lang="it-IT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high </a:t>
            </a:r>
            <a:r>
              <a:rPr lang="it-IT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variability</a:t>
            </a:r>
            <a:r>
              <a:rPr lang="it-IT" dirty="0">
                <a:solidFill>
                  <a:srgbClr val="202124"/>
                </a:solidFill>
                <a:latin typeface="arial" panose="020B0604020202020204" pitchFamily="34" charset="0"/>
              </a:rPr>
              <a:t>; </a:t>
            </a:r>
            <a:r>
              <a:rPr lang="it-IT" dirty="0" err="1">
                <a:solidFill>
                  <a:srgbClr val="202124"/>
                </a:solidFill>
                <a:latin typeface="arial" panose="020B0604020202020204" pitchFamily="34" charset="0"/>
              </a:rPr>
              <a:t>this</a:t>
            </a:r>
            <a:r>
              <a:rPr lang="it-IT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it-IT" dirty="0" err="1">
                <a:solidFill>
                  <a:srgbClr val="202124"/>
                </a:solidFill>
                <a:latin typeface="arial" panose="020B0604020202020204" pitchFamily="34" charset="0"/>
              </a:rPr>
              <a:t>means</a:t>
            </a:r>
            <a:r>
              <a:rPr lang="it-IT" dirty="0">
                <a:solidFill>
                  <a:srgbClr val="202124"/>
                </a:solidFill>
                <a:latin typeface="arial" panose="020B0604020202020204" pitchFamily="34" charset="0"/>
              </a:rPr>
              <a:t> the </a:t>
            </a:r>
            <a:r>
              <a:rPr lang="it-IT" dirty="0" err="1">
                <a:solidFill>
                  <a:srgbClr val="202124"/>
                </a:solidFill>
                <a:latin typeface="arial" panose="020B0604020202020204" pitchFamily="34" charset="0"/>
              </a:rPr>
              <a:t>calculated</a:t>
            </a:r>
            <a:r>
              <a:rPr lang="it-IT" dirty="0">
                <a:solidFill>
                  <a:srgbClr val="202124"/>
                </a:solidFill>
                <a:latin typeface="arial" panose="020B0604020202020204" pitchFamily="34" charset="0"/>
              </a:rPr>
              <a:t> models are </a:t>
            </a:r>
            <a:r>
              <a:rPr lang="it-IT" dirty="0" err="1">
                <a:solidFill>
                  <a:srgbClr val="202124"/>
                </a:solidFill>
                <a:latin typeface="arial" panose="020B0604020202020204" pitchFamily="34" charset="0"/>
              </a:rPr>
              <a:t>still</a:t>
            </a:r>
            <a:r>
              <a:rPr lang="it-IT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it-IT" dirty="0" err="1">
                <a:solidFill>
                  <a:srgbClr val="202124"/>
                </a:solidFill>
                <a:latin typeface="arial" panose="020B0604020202020204" pitchFamily="34" charset="0"/>
              </a:rPr>
              <a:t>valid</a:t>
            </a:r>
            <a:r>
              <a:rPr lang="it-IT" dirty="0">
                <a:solidFill>
                  <a:srgbClr val="202124"/>
                </a:solidFill>
                <a:latin typeface="arial" panose="020B0604020202020204" pitchFamily="34" charset="0"/>
              </a:rPr>
              <a:t> on </a:t>
            </a:r>
            <a:r>
              <a:rPr lang="it-IT" dirty="0" err="1">
                <a:solidFill>
                  <a:srgbClr val="202124"/>
                </a:solidFill>
                <a:latin typeface="arial" panose="020B0604020202020204" pitchFamily="34" charset="0"/>
              </a:rPr>
              <a:t>average</a:t>
            </a:r>
            <a:r>
              <a:rPr lang="it-IT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it-IT" dirty="0" err="1">
                <a:solidFill>
                  <a:srgbClr val="202124"/>
                </a:solidFill>
                <a:latin typeface="arial" panose="020B0604020202020204" pitchFamily="34" charset="0"/>
              </a:rPr>
              <a:t>but</a:t>
            </a:r>
            <a:r>
              <a:rPr lang="it-IT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it-IT" dirty="0" err="1">
                <a:solidFill>
                  <a:srgbClr val="202124"/>
                </a:solidFill>
                <a:latin typeface="arial" panose="020B0604020202020204" pitchFamily="34" charset="0"/>
              </a:rPr>
              <a:t>they</a:t>
            </a:r>
            <a:r>
              <a:rPr lang="it-IT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it-IT" dirty="0" err="1">
                <a:solidFill>
                  <a:srgbClr val="202124"/>
                </a:solidFill>
                <a:latin typeface="arial" panose="020B0604020202020204" pitchFamily="34" charset="0"/>
              </a:rPr>
              <a:t>can’t</a:t>
            </a:r>
            <a:r>
              <a:rPr lang="it-IT" dirty="0">
                <a:solidFill>
                  <a:srgbClr val="202124"/>
                </a:solidFill>
                <a:latin typeface="arial" panose="020B0604020202020204" pitchFamily="34" charset="0"/>
              </a:rPr>
              <a:t> make accurate </a:t>
            </a:r>
            <a:r>
              <a:rPr lang="it-IT" dirty="0" err="1">
                <a:solidFill>
                  <a:srgbClr val="202124"/>
                </a:solidFill>
                <a:latin typeface="arial" panose="020B0604020202020204" pitchFamily="34" charset="0"/>
              </a:rPr>
              <a:t>prediction</a:t>
            </a:r>
            <a:r>
              <a:rPr lang="it-IT" dirty="0">
                <a:solidFill>
                  <a:srgbClr val="202124"/>
                </a:solidFill>
                <a:latin typeface="arial" panose="020B0604020202020204" pitchFamily="34" charset="0"/>
              </a:rPr>
              <a:t> for </a:t>
            </a:r>
            <a:r>
              <a:rPr lang="it-IT" dirty="0" err="1">
                <a:solidFill>
                  <a:srgbClr val="202124"/>
                </a:solidFill>
                <a:latin typeface="arial" panose="020B0604020202020204" pitchFamily="34" charset="0"/>
              </a:rPr>
              <a:t>marks</a:t>
            </a:r>
            <a:r>
              <a:rPr lang="it-IT" dirty="0">
                <a:solidFill>
                  <a:srgbClr val="202124"/>
                </a:solidFill>
                <a:latin typeface="arial" panose="020B0604020202020204" pitchFamily="34" charset="0"/>
              </a:rPr>
              <a:t>.</a:t>
            </a:r>
          </a:p>
          <a:p>
            <a:endParaRPr lang="it-IT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it-IT" dirty="0" err="1">
                <a:solidFill>
                  <a:srgbClr val="202124"/>
                </a:solidFill>
                <a:latin typeface="arial" panose="020B0604020202020204" pitchFamily="34" charset="0"/>
              </a:rPr>
              <a:t>Looking</a:t>
            </a:r>
            <a:r>
              <a:rPr lang="it-IT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it-IT" dirty="0" err="1">
                <a:solidFill>
                  <a:srgbClr val="202124"/>
                </a:solidFill>
                <a:latin typeface="arial" panose="020B0604020202020204" pitchFamily="34" charset="0"/>
              </a:rPr>
              <a:t>at</a:t>
            </a:r>
            <a:r>
              <a:rPr lang="it-IT" dirty="0">
                <a:solidFill>
                  <a:srgbClr val="202124"/>
                </a:solidFill>
                <a:latin typeface="arial" panose="020B0604020202020204" pitchFamily="34" charset="0"/>
              </a:rPr>
              <a:t> the dataset, the models </a:t>
            </a:r>
            <a:r>
              <a:rPr lang="it-IT" dirty="0" err="1">
                <a:solidFill>
                  <a:srgbClr val="202124"/>
                </a:solidFill>
                <a:latin typeface="arial" panose="020B0604020202020204" pitchFamily="34" charset="0"/>
              </a:rPr>
              <a:t>will</a:t>
            </a:r>
            <a:r>
              <a:rPr lang="it-IT" dirty="0">
                <a:solidFill>
                  <a:srgbClr val="202124"/>
                </a:solidFill>
                <a:latin typeface="arial" panose="020B0604020202020204" pitchFamily="34" charset="0"/>
              </a:rPr>
              <a:t> be accurate </a:t>
            </a:r>
            <a:r>
              <a:rPr lang="it-IT" dirty="0" err="1">
                <a:solidFill>
                  <a:srgbClr val="202124"/>
                </a:solidFill>
                <a:latin typeface="arial" panose="020B0604020202020204" pitchFamily="34" charset="0"/>
              </a:rPr>
              <a:t>estimating</a:t>
            </a:r>
            <a:r>
              <a:rPr lang="it-IT" dirty="0">
                <a:solidFill>
                  <a:srgbClr val="202124"/>
                </a:solidFill>
                <a:latin typeface="arial" panose="020B0604020202020204" pitchFamily="34" charset="0"/>
              </a:rPr>
              <a:t> the </a:t>
            </a:r>
            <a:r>
              <a:rPr lang="it-IT" dirty="0" err="1">
                <a:solidFill>
                  <a:srgbClr val="202124"/>
                </a:solidFill>
                <a:latin typeface="arial" panose="020B0604020202020204" pitchFamily="34" charset="0"/>
              </a:rPr>
              <a:t>academic</a:t>
            </a:r>
            <a:r>
              <a:rPr lang="it-IT" dirty="0">
                <a:solidFill>
                  <a:srgbClr val="202124"/>
                </a:solidFill>
                <a:latin typeface="arial" panose="020B0604020202020204" pitchFamily="34" charset="0"/>
              </a:rPr>
              <a:t> performances of futures "</a:t>
            </a:r>
            <a:r>
              <a:rPr lang="it-IT" dirty="0" err="1">
                <a:solidFill>
                  <a:srgbClr val="202124"/>
                </a:solidFill>
                <a:latin typeface="arial" panose="020B0604020202020204" pitchFamily="34" charset="0"/>
              </a:rPr>
              <a:t>average</a:t>
            </a:r>
            <a:r>
              <a:rPr lang="it-IT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it-IT" dirty="0" err="1">
                <a:solidFill>
                  <a:srgbClr val="202124"/>
                </a:solidFill>
                <a:latin typeface="arial" panose="020B0604020202020204" pitchFamily="34" charset="0"/>
              </a:rPr>
              <a:t>student</a:t>
            </a:r>
            <a:r>
              <a:rPr lang="it-IT" dirty="0">
                <a:solidFill>
                  <a:srgbClr val="202124"/>
                </a:solidFill>
                <a:latin typeface="arial" panose="020B0604020202020204" pitchFamily="34" charset="0"/>
              </a:rPr>
              <a:t> «and </a:t>
            </a:r>
            <a:r>
              <a:rPr lang="it-IT" dirty="0" err="1">
                <a:solidFill>
                  <a:srgbClr val="202124"/>
                </a:solidFill>
                <a:latin typeface="arial" panose="020B0604020202020204" pitchFamily="34" charset="0"/>
              </a:rPr>
              <a:t>will</a:t>
            </a:r>
            <a:r>
              <a:rPr lang="it-IT" dirty="0">
                <a:solidFill>
                  <a:srgbClr val="202124"/>
                </a:solidFill>
                <a:latin typeface="arial" panose="020B0604020202020204" pitchFamily="34" charset="0"/>
              </a:rPr>
              <a:t> be </a:t>
            </a:r>
            <a:r>
              <a:rPr lang="it-IT" dirty="0" err="1">
                <a:solidFill>
                  <a:srgbClr val="202124"/>
                </a:solidFill>
                <a:latin typeface="arial" panose="020B0604020202020204" pitchFamily="34" charset="0"/>
              </a:rPr>
              <a:t>unrealiable</a:t>
            </a:r>
            <a:r>
              <a:rPr lang="it-IT" dirty="0">
                <a:solidFill>
                  <a:srgbClr val="202124"/>
                </a:solidFill>
                <a:latin typeface="arial" panose="020B0604020202020204" pitchFamily="34" charset="0"/>
              </a:rPr>
              <a:t> for "</a:t>
            </a:r>
            <a:r>
              <a:rPr lang="it-IT" dirty="0" err="1">
                <a:solidFill>
                  <a:srgbClr val="202124"/>
                </a:solidFill>
                <a:latin typeface="arial" panose="020B0604020202020204" pitchFamily="34" charset="0"/>
              </a:rPr>
              <a:t>outstanding</a:t>
            </a:r>
            <a:r>
              <a:rPr lang="it-IT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it-IT" dirty="0" err="1">
                <a:solidFill>
                  <a:srgbClr val="202124"/>
                </a:solidFill>
                <a:latin typeface="arial" panose="020B0604020202020204" pitchFamily="34" charset="0"/>
              </a:rPr>
              <a:t>students</a:t>
            </a:r>
            <a:r>
              <a:rPr lang="it-IT" dirty="0">
                <a:solidFill>
                  <a:srgbClr val="202124"/>
                </a:solidFill>
                <a:latin typeface="arial" panose="020B0604020202020204" pitchFamily="34" charset="0"/>
              </a:rPr>
              <a:t>"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48081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4BDF4F-13FA-D6B0-43EA-133DCC7A7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LINEAR REGRESSOR INSIGHT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FC143A-9905-47C3-2662-4392A4FE2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  <a:p>
            <a:r>
              <a:rPr lang="it-IT" dirty="0" err="1"/>
              <a:t>Surprisingly</a:t>
            </a:r>
            <a:r>
              <a:rPr lang="it-IT" dirty="0"/>
              <a:t>, </a:t>
            </a:r>
            <a:r>
              <a:rPr lang="it-IT" dirty="0" err="1"/>
              <a:t>students</a:t>
            </a:r>
            <a:r>
              <a:rPr lang="it-IT" dirty="0"/>
              <a:t> with a high </a:t>
            </a:r>
            <a:r>
              <a:rPr lang="it-IT" dirty="0" err="1"/>
              <a:t>level</a:t>
            </a:r>
            <a:r>
              <a:rPr lang="it-IT" dirty="0"/>
              <a:t> of educational support from the family </a:t>
            </a:r>
            <a:r>
              <a:rPr lang="it-IT" dirty="0" err="1"/>
              <a:t>tend</a:t>
            </a:r>
            <a:r>
              <a:rPr lang="it-IT" dirty="0"/>
              <a:t> to </a:t>
            </a:r>
            <a:r>
              <a:rPr lang="it-IT" dirty="0" err="1"/>
              <a:t>have</a:t>
            </a:r>
            <a:r>
              <a:rPr lang="it-IT" dirty="0"/>
              <a:t> a </a:t>
            </a:r>
            <a:r>
              <a:rPr lang="it-IT" dirty="0" err="1"/>
              <a:t>lower</a:t>
            </a:r>
            <a:r>
              <a:rPr lang="it-IT" dirty="0"/>
              <a:t> </a:t>
            </a:r>
            <a:r>
              <a:rPr lang="it-IT" dirty="0" err="1"/>
              <a:t>academic</a:t>
            </a:r>
            <a:r>
              <a:rPr lang="it-IT" dirty="0"/>
              <a:t> performance. </a:t>
            </a:r>
          </a:p>
          <a:p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students</a:t>
            </a:r>
            <a:r>
              <a:rPr lang="it-IT" dirty="0"/>
              <a:t> with </a:t>
            </a:r>
            <a:r>
              <a:rPr lang="it-IT" dirty="0" err="1"/>
              <a:t>highly</a:t>
            </a:r>
            <a:r>
              <a:rPr lang="it-IT" dirty="0"/>
              <a:t> </a:t>
            </a:r>
            <a:r>
              <a:rPr lang="it-IT" dirty="0" err="1"/>
              <a:t>educated</a:t>
            </a:r>
            <a:r>
              <a:rPr lang="it-IT" dirty="0"/>
              <a:t> </a:t>
            </a:r>
            <a:r>
              <a:rPr lang="it-IT" dirty="0" err="1"/>
              <a:t>parents</a:t>
            </a:r>
            <a:r>
              <a:rPr lang="it-IT" dirty="0"/>
              <a:t> or </a:t>
            </a:r>
            <a:r>
              <a:rPr lang="it-IT" dirty="0" err="1"/>
              <a:t>those</a:t>
            </a:r>
            <a:r>
              <a:rPr lang="it-IT" dirty="0"/>
              <a:t> with high </a:t>
            </a:r>
            <a:r>
              <a:rPr lang="it-IT" dirty="0" err="1"/>
              <a:t>level</a:t>
            </a:r>
            <a:r>
              <a:rPr lang="it-IT" dirty="0"/>
              <a:t> of school educational support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negative </a:t>
            </a:r>
            <a:r>
              <a:rPr lang="it-IT" dirty="0" err="1"/>
              <a:t>correlation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can assume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might</a:t>
            </a:r>
            <a:r>
              <a:rPr lang="it-IT" dirty="0"/>
              <a:t> be a </a:t>
            </a:r>
            <a:r>
              <a:rPr lang="it-IT" dirty="0" err="1"/>
              <a:t>need</a:t>
            </a:r>
            <a:r>
              <a:rPr lang="it-IT" dirty="0"/>
              <a:t> to </a:t>
            </a:r>
            <a:r>
              <a:rPr lang="it-IT" dirty="0" err="1"/>
              <a:t>provide</a:t>
            </a:r>
            <a:r>
              <a:rPr lang="it-IT" dirty="0"/>
              <a:t> an </a:t>
            </a:r>
            <a:r>
              <a:rPr lang="it-IT" dirty="0" err="1"/>
              <a:t>external</a:t>
            </a:r>
            <a:r>
              <a:rPr lang="it-IT" dirty="0"/>
              <a:t> </a:t>
            </a:r>
            <a:r>
              <a:rPr lang="it-IT" dirty="0" err="1"/>
              <a:t>aid</a:t>
            </a:r>
            <a:r>
              <a:rPr lang="it-IT" dirty="0"/>
              <a:t> to </a:t>
            </a:r>
            <a:r>
              <a:rPr lang="it-IT" dirty="0" err="1"/>
              <a:t>parents</a:t>
            </a:r>
            <a:r>
              <a:rPr lang="it-IT" dirty="0"/>
              <a:t> home tutoring.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AFE19D5-B682-47E5-9C53-960046A80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678" y="1825625"/>
            <a:ext cx="8707065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1894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D9C90E-25C2-A9E1-D616-4C8D65E34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DECISION TREE INSIGHT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9DF250-68E9-D8E5-75D5-4C72C47E5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expected</a:t>
            </a:r>
            <a:r>
              <a:rPr lang="it-IT" dirty="0"/>
              <a:t>, </a:t>
            </a:r>
            <a:r>
              <a:rPr lang="it-IT" dirty="0" err="1"/>
              <a:t>among</a:t>
            </a:r>
            <a:r>
              <a:rPr lang="it-IT" dirty="0"/>
              <a:t>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</a:t>
            </a:r>
          </a:p>
          <a:p>
            <a:pPr marL="0" indent="0">
              <a:buNone/>
            </a:pPr>
            <a:r>
              <a:rPr lang="it-IT" dirty="0" err="1"/>
              <a:t>informations</a:t>
            </a:r>
            <a:r>
              <a:rPr lang="it-IT" dirty="0"/>
              <a:t> to estimate the future</a:t>
            </a:r>
          </a:p>
          <a:p>
            <a:pPr marL="0" indent="0">
              <a:buNone/>
            </a:pPr>
            <a:r>
              <a:rPr lang="it-IT" dirty="0" err="1"/>
              <a:t>academic</a:t>
            </a:r>
            <a:r>
              <a:rPr lang="it-IT" dirty="0"/>
              <a:t> performance of a </a:t>
            </a:r>
            <a:r>
              <a:rPr lang="it-IT" dirty="0" err="1"/>
              <a:t>student</a:t>
            </a:r>
            <a:r>
              <a:rPr lang="it-IT" dirty="0"/>
              <a:t> </a:t>
            </a:r>
            <a:r>
              <a:rPr lang="it-IT" dirty="0" err="1"/>
              <a:t>there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are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failures</a:t>
            </a:r>
            <a:r>
              <a:rPr lang="it-IT" dirty="0"/>
              <a:t> and </a:t>
            </a:r>
            <a:r>
              <a:rPr lang="it-IT" dirty="0" err="1"/>
              <a:t>absences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School educational support </a:t>
            </a:r>
            <a:r>
              <a:rPr lang="it-IT" dirty="0" err="1"/>
              <a:t>appears</a:t>
            </a:r>
            <a:r>
              <a:rPr lang="it-IT" dirty="0"/>
              <a:t> to be</a:t>
            </a:r>
          </a:p>
          <a:p>
            <a:pPr marL="0" indent="0">
              <a:buNone/>
            </a:pPr>
            <a:r>
              <a:rPr lang="it-IT" dirty="0" err="1"/>
              <a:t>particularly</a:t>
            </a:r>
            <a:r>
              <a:rPr lang="it-IT" dirty="0"/>
              <a:t> </a:t>
            </a:r>
            <a:r>
              <a:rPr lang="it-IT" dirty="0" err="1"/>
              <a:t>effective</a:t>
            </a:r>
            <a:r>
              <a:rPr lang="it-IT" dirty="0"/>
              <a:t>, and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be </a:t>
            </a:r>
          </a:p>
          <a:p>
            <a:pPr marL="0" indent="0">
              <a:buNone/>
            </a:pPr>
            <a:r>
              <a:rPr lang="it-IT" dirty="0" err="1"/>
              <a:t>recommended</a:t>
            </a:r>
            <a:r>
              <a:rPr lang="it-IT" dirty="0"/>
              <a:t> to </a:t>
            </a:r>
            <a:r>
              <a:rPr lang="it-IT" dirty="0" err="1"/>
              <a:t>invest</a:t>
            </a:r>
            <a:r>
              <a:rPr lang="it-IT" dirty="0"/>
              <a:t> more </a:t>
            </a:r>
            <a:r>
              <a:rPr lang="it-IT" dirty="0" err="1"/>
              <a:t>resources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</a:t>
            </a:r>
          </a:p>
          <a:p>
            <a:pPr marL="0" indent="0">
              <a:buNone/>
            </a:pPr>
            <a:r>
              <a:rPr lang="it-IT" dirty="0" err="1"/>
              <a:t>additional</a:t>
            </a:r>
            <a:r>
              <a:rPr lang="it-IT" dirty="0"/>
              <a:t> school hours for </a:t>
            </a:r>
            <a:r>
              <a:rPr lang="it-IT" dirty="0" err="1"/>
              <a:t>selected</a:t>
            </a:r>
            <a:r>
              <a:rPr lang="it-IT" dirty="0"/>
              <a:t> </a:t>
            </a:r>
            <a:r>
              <a:rPr lang="it-IT" dirty="0" err="1"/>
              <a:t>students</a:t>
            </a:r>
            <a:r>
              <a:rPr lang="it-IT" dirty="0"/>
              <a:t>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05E97D5-B2E8-CF7A-FBB2-6268E52E0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638" y="2745781"/>
            <a:ext cx="2993147" cy="136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5581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D9C90E-25C2-A9E1-D616-4C8D65E34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RANDOM FOREST INSIGHT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9DF250-68E9-D8E5-75D5-4C72C47E5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496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All</a:t>
            </a:r>
            <a:r>
              <a:rPr lang="it-IT" dirty="0"/>
              <a:t> features </a:t>
            </a:r>
            <a:r>
              <a:rPr lang="it-IT" dirty="0" err="1"/>
              <a:t>have</a:t>
            </a:r>
            <a:r>
              <a:rPr lang="it-IT" dirty="0"/>
              <a:t> a high degree of standard </a:t>
            </a:r>
            <a:r>
              <a:rPr lang="it-IT" dirty="0" err="1"/>
              <a:t>deviation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Levels</a:t>
            </a:r>
            <a:r>
              <a:rPr lang="it-IT" dirty="0"/>
              <a:t> of health, </a:t>
            </a:r>
            <a:r>
              <a:rPr lang="it-IT" dirty="0" err="1"/>
              <a:t>going</a:t>
            </a:r>
            <a:r>
              <a:rPr lang="it-IT" dirty="0"/>
              <a:t> out with friends and study time are </a:t>
            </a:r>
            <a:r>
              <a:rPr lang="it-IT" dirty="0" err="1"/>
              <a:t>important</a:t>
            </a:r>
            <a:r>
              <a:rPr lang="it-IT" dirty="0"/>
              <a:t> </a:t>
            </a:r>
            <a:r>
              <a:rPr lang="it-IT" dirty="0" err="1"/>
              <a:t>factors</a:t>
            </a:r>
            <a:r>
              <a:rPr lang="it-IT" dirty="0"/>
              <a:t> in </a:t>
            </a:r>
            <a:r>
              <a:rPr lang="it-IT" dirty="0" err="1"/>
              <a:t>determining</a:t>
            </a:r>
            <a:r>
              <a:rPr lang="it-IT" dirty="0"/>
              <a:t> future </a:t>
            </a:r>
            <a:r>
              <a:rPr lang="it-IT" dirty="0" err="1"/>
              <a:t>academic</a:t>
            </a:r>
            <a:r>
              <a:rPr lang="it-IT" dirty="0"/>
              <a:t> performance and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monitored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56F9734-0D16-E397-801F-BB28C7414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903" y="1297391"/>
            <a:ext cx="9002381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0376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D9C90E-25C2-A9E1-D616-4C8D65E34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COMPARISON BETWEEN MODELS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9DF250-68E9-D8E5-75D5-4C72C47E5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496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Using an ensemble of </a:t>
            </a:r>
            <a:r>
              <a:rPr lang="it-IT" dirty="0" err="1"/>
              <a:t>all</a:t>
            </a:r>
            <a:r>
              <a:rPr lang="it-IT" dirty="0"/>
              <a:t> ML </a:t>
            </a:r>
            <a:r>
              <a:rPr lang="it-IT" dirty="0" err="1"/>
              <a:t>trained</a:t>
            </a:r>
            <a:r>
              <a:rPr lang="it-IT" dirty="0"/>
              <a:t> models </a:t>
            </a:r>
            <a:r>
              <a:rPr lang="it-IT" dirty="0" err="1"/>
              <a:t>appears</a:t>
            </a:r>
            <a:r>
              <a:rPr lang="it-IT" dirty="0"/>
              <a:t> to </a:t>
            </a:r>
            <a:r>
              <a:rPr lang="it-IT" dirty="0" err="1"/>
              <a:t>provide</a:t>
            </a:r>
            <a:r>
              <a:rPr lang="it-IT" dirty="0"/>
              <a:t>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accuracy</a:t>
            </a:r>
            <a:r>
              <a:rPr lang="it-IT" dirty="0"/>
              <a:t> in making </a:t>
            </a:r>
            <a:r>
              <a:rPr lang="it-IT" dirty="0" err="1"/>
              <a:t>predictions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</a:t>
            </a:r>
            <a:r>
              <a:rPr lang="it-IT" dirty="0" err="1"/>
              <a:t>academic</a:t>
            </a:r>
            <a:r>
              <a:rPr lang="it-IT" dirty="0"/>
              <a:t> performances.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E97F07C-3438-8DCB-AA4A-F6BB134F7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014" y="1340257"/>
            <a:ext cx="4086795" cy="3496163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E50ABDC6-D28E-83AB-AFDB-FF4200E4A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623" y="1254519"/>
            <a:ext cx="4354103" cy="358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596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6AE2B68-62A8-D566-E5FF-48515394D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INTRODUCTION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F8BDB4C2-D03B-2581-3F34-B8B7C04D7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Inter"/>
              </a:rPr>
              <a:t>The goal of the following work is to explore the relationship between alcohol consumption and academic </a:t>
            </a:r>
            <a:r>
              <a:rPr lang="en-US" dirty="0">
                <a:latin typeface="Inter"/>
              </a:rPr>
              <a:t>performance </a:t>
            </a:r>
            <a:r>
              <a:rPr lang="en-US" b="0" i="0" dirty="0">
                <a:effectLst/>
                <a:latin typeface="Inter"/>
              </a:rPr>
              <a:t>of students in two secondary schools in Portugal.</a:t>
            </a:r>
          </a:p>
          <a:p>
            <a:endParaRPr lang="en-US" b="0" i="0" dirty="0">
              <a:effectLst/>
              <a:latin typeface="Inter"/>
            </a:endParaRPr>
          </a:p>
          <a:p>
            <a:r>
              <a:rPr lang="en-US" dirty="0">
                <a:latin typeface="Inter"/>
              </a:rPr>
              <a:t>The final objective will be </a:t>
            </a:r>
            <a:r>
              <a:rPr lang="en-US" b="0" i="0" dirty="0">
                <a:effectLst/>
                <a:latin typeface="Inter"/>
              </a:rPr>
              <a:t>predicting the end-term Math grade through the use of Machine Learning methodologies and to provide advice on school management on how to improve each student academic performance.</a:t>
            </a:r>
          </a:p>
          <a:p>
            <a:pPr marL="0" indent="0">
              <a:buNone/>
            </a:pPr>
            <a:endParaRPr lang="en-US" dirty="0"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8204006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352AFA-3F62-AA9B-2DE7-A525A41A6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CLUSTERING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8AFFB2-0945-098C-022B-17F117650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The model </a:t>
            </a:r>
            <a:r>
              <a:rPr lang="it-IT" dirty="0" err="1"/>
              <a:t>found</a:t>
            </a:r>
            <a:r>
              <a:rPr lang="it-IT" dirty="0"/>
              <a:t> 4 </a:t>
            </a:r>
            <a:r>
              <a:rPr lang="it-IT" dirty="0" err="1"/>
              <a:t>different</a:t>
            </a:r>
            <a:r>
              <a:rPr lang="it-IT" dirty="0"/>
              <a:t> groups of </a:t>
            </a:r>
            <a:r>
              <a:rPr lang="it-IT" dirty="0" err="1"/>
              <a:t>students</a:t>
            </a:r>
            <a:r>
              <a:rPr lang="it-IT" dirty="0"/>
              <a:t>: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323652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352AFA-3F62-AA9B-2DE7-A525A41A6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CLUSTERING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8AFFB2-0945-098C-022B-17F117650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CLUSTER 01: " The boy from the </a:t>
            </a:r>
            <a:r>
              <a:rPr lang="it-IT" dirty="0" err="1"/>
              <a:t>suburbs</a:t>
            </a:r>
            <a:r>
              <a:rPr lang="it-IT" dirty="0"/>
              <a:t> " </a:t>
            </a:r>
          </a:p>
          <a:p>
            <a:pPr marL="0" indent="0">
              <a:buNone/>
            </a:pPr>
            <a:r>
              <a:rPr lang="it-IT" dirty="0"/>
              <a:t>Male, High travel time (far from school), low </a:t>
            </a:r>
            <a:r>
              <a:rPr lang="it-IT" dirty="0" err="1"/>
              <a:t>level</a:t>
            </a:r>
            <a:r>
              <a:rPr lang="it-IT" dirty="0"/>
              <a:t> </a:t>
            </a:r>
            <a:r>
              <a:rPr lang="it-IT" dirty="0" err="1"/>
              <a:t>parents</a:t>
            </a:r>
            <a:r>
              <a:rPr lang="it-IT" dirty="0"/>
              <a:t> </a:t>
            </a:r>
            <a:r>
              <a:rPr lang="it-IT" dirty="0" err="1"/>
              <a:t>education</a:t>
            </a:r>
            <a:r>
              <a:rPr lang="it-IT" dirty="0"/>
              <a:t>.    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BD871E1-A400-9D1B-5DF7-ACC8328E5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230" y="2905813"/>
            <a:ext cx="9287545" cy="358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9005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352AFA-3F62-AA9B-2DE7-A525A41A6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CLUSTERING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8AFFB2-0945-098C-022B-17F117650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CLUSTER 01: " The boy from the </a:t>
            </a:r>
            <a:r>
              <a:rPr lang="it-IT" dirty="0" err="1"/>
              <a:t>suburbs</a:t>
            </a:r>
            <a:r>
              <a:rPr lang="it-IT" dirty="0"/>
              <a:t> " </a:t>
            </a:r>
          </a:p>
          <a:p>
            <a:pPr marL="0" indent="0">
              <a:buNone/>
            </a:pPr>
            <a:r>
              <a:rPr lang="it-IT" dirty="0"/>
              <a:t>High travel time (far from school), low </a:t>
            </a:r>
            <a:r>
              <a:rPr lang="it-IT" dirty="0" err="1"/>
              <a:t>level</a:t>
            </a:r>
            <a:r>
              <a:rPr lang="it-IT" dirty="0"/>
              <a:t> </a:t>
            </a:r>
            <a:r>
              <a:rPr lang="it-IT" dirty="0" err="1"/>
              <a:t>parents</a:t>
            </a:r>
            <a:r>
              <a:rPr lang="it-IT" dirty="0"/>
              <a:t> </a:t>
            </a:r>
            <a:r>
              <a:rPr lang="it-IT" dirty="0" err="1"/>
              <a:t>education</a:t>
            </a:r>
            <a:r>
              <a:rPr lang="it-IT" dirty="0"/>
              <a:t>.    </a:t>
            </a:r>
          </a:p>
          <a:p>
            <a:endParaRPr lang="it-IT" dirty="0"/>
          </a:p>
          <a:p>
            <a:r>
              <a:rPr lang="it-IT" dirty="0"/>
              <a:t>High free time</a:t>
            </a:r>
          </a:p>
          <a:p>
            <a:r>
              <a:rPr lang="it-IT" dirty="0"/>
              <a:t>Moderate to high alcohol </a:t>
            </a:r>
            <a:r>
              <a:rPr lang="it-IT" dirty="0" err="1"/>
              <a:t>consumption</a:t>
            </a:r>
            <a:endParaRPr lang="it-IT" dirty="0"/>
          </a:p>
          <a:p>
            <a:r>
              <a:rPr lang="it-IT" dirty="0"/>
              <a:t>Low to </a:t>
            </a:r>
            <a:r>
              <a:rPr lang="it-IT" dirty="0" err="1"/>
              <a:t>insufficient</a:t>
            </a:r>
            <a:r>
              <a:rPr lang="it-IT" dirty="0"/>
              <a:t> </a:t>
            </a:r>
            <a:r>
              <a:rPr lang="it-IT" dirty="0" err="1"/>
              <a:t>academic</a:t>
            </a:r>
            <a:r>
              <a:rPr lang="it-IT" dirty="0"/>
              <a:t> performance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900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352AFA-3F62-AA9B-2DE7-A525A41A6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CLUSTERING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8AFFB2-0945-098C-022B-17F117650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CLUSTER 01: " The boy from the </a:t>
            </a:r>
            <a:r>
              <a:rPr lang="it-IT" dirty="0" err="1"/>
              <a:t>suburbs</a:t>
            </a:r>
            <a:r>
              <a:rPr lang="it-IT" dirty="0"/>
              <a:t> " </a:t>
            </a:r>
          </a:p>
          <a:p>
            <a:pPr marL="0" indent="0">
              <a:buNone/>
            </a:pPr>
            <a:r>
              <a:rPr lang="it-IT" dirty="0"/>
              <a:t>High travel time (far from school), low </a:t>
            </a:r>
            <a:r>
              <a:rPr lang="it-IT" dirty="0" err="1"/>
              <a:t>level</a:t>
            </a:r>
            <a:r>
              <a:rPr lang="it-IT" dirty="0"/>
              <a:t> </a:t>
            </a:r>
            <a:r>
              <a:rPr lang="it-IT" dirty="0" err="1"/>
              <a:t>parents</a:t>
            </a:r>
            <a:r>
              <a:rPr lang="it-IT" dirty="0"/>
              <a:t> </a:t>
            </a:r>
            <a:r>
              <a:rPr lang="it-IT" dirty="0" err="1"/>
              <a:t>education</a:t>
            </a:r>
            <a:r>
              <a:rPr lang="it-IT" dirty="0"/>
              <a:t>.    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advised</a:t>
            </a:r>
            <a:r>
              <a:rPr lang="it-IT" dirty="0"/>
              <a:t> to involve the </a:t>
            </a:r>
            <a:r>
              <a:rPr lang="it-IT" dirty="0" err="1"/>
              <a:t>student</a:t>
            </a:r>
            <a:r>
              <a:rPr lang="it-IT" dirty="0"/>
              <a:t> in </a:t>
            </a:r>
            <a:r>
              <a:rPr lang="it-IT" dirty="0" err="1"/>
              <a:t>additional</a:t>
            </a:r>
            <a:r>
              <a:rPr lang="it-IT" dirty="0"/>
              <a:t> </a:t>
            </a:r>
            <a:r>
              <a:rPr lang="it-IT" dirty="0" err="1"/>
              <a:t>curricular</a:t>
            </a:r>
            <a:r>
              <a:rPr lang="it-IT" dirty="0"/>
              <a:t> activities </a:t>
            </a:r>
            <a:r>
              <a:rPr lang="it-IT" dirty="0" err="1"/>
              <a:t>at</a:t>
            </a:r>
            <a:r>
              <a:rPr lang="it-IT" dirty="0"/>
              <a:t> school, in order to </a:t>
            </a:r>
            <a:r>
              <a:rPr lang="it-IT" dirty="0" err="1"/>
              <a:t>increase</a:t>
            </a:r>
            <a:r>
              <a:rPr lang="it-IT" dirty="0"/>
              <a:t> the ratio </a:t>
            </a:r>
            <a:r>
              <a:rPr lang="it-IT" dirty="0" err="1"/>
              <a:t>between</a:t>
            </a:r>
            <a:r>
              <a:rPr lang="it-IT" dirty="0"/>
              <a:t> educational time and travel time and to </a:t>
            </a:r>
            <a:r>
              <a:rPr lang="it-IT" dirty="0" err="1"/>
              <a:t>provide</a:t>
            </a:r>
            <a:r>
              <a:rPr lang="it-IT" dirty="0"/>
              <a:t> the </a:t>
            </a:r>
            <a:r>
              <a:rPr lang="it-IT" dirty="0" err="1"/>
              <a:t>student</a:t>
            </a:r>
            <a:r>
              <a:rPr lang="it-IT" dirty="0"/>
              <a:t> with the </a:t>
            </a:r>
            <a:r>
              <a:rPr lang="it-IT" dirty="0" err="1"/>
              <a:t>academic</a:t>
            </a:r>
            <a:r>
              <a:rPr lang="it-IT" dirty="0"/>
              <a:t> </a:t>
            </a:r>
            <a:r>
              <a:rPr lang="it-IT" dirty="0" err="1"/>
              <a:t>guidance</a:t>
            </a:r>
            <a:r>
              <a:rPr lang="it-IT" dirty="0"/>
              <a:t> </a:t>
            </a:r>
            <a:r>
              <a:rPr lang="it-IT" dirty="0" err="1"/>
              <a:t>his</a:t>
            </a:r>
            <a:r>
              <a:rPr lang="it-IT" dirty="0"/>
              <a:t> </a:t>
            </a:r>
            <a:r>
              <a:rPr lang="it-IT" dirty="0" err="1"/>
              <a:t>parents</a:t>
            </a:r>
            <a:r>
              <a:rPr lang="it-IT" dirty="0"/>
              <a:t> </a:t>
            </a:r>
            <a:r>
              <a:rPr lang="it-IT" dirty="0" err="1"/>
              <a:t>cannot</a:t>
            </a:r>
            <a:r>
              <a:rPr lang="it-IT" dirty="0"/>
              <a:t> </a:t>
            </a:r>
            <a:r>
              <a:rPr lang="it-IT" dirty="0" err="1"/>
              <a:t>provide</a:t>
            </a:r>
            <a:r>
              <a:rPr lang="it-IT" dirty="0"/>
              <a:t>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advised</a:t>
            </a:r>
            <a:r>
              <a:rPr lang="it-IT" dirty="0"/>
              <a:t> to </a:t>
            </a:r>
            <a:r>
              <a:rPr lang="it-IT" dirty="0" err="1"/>
              <a:t>invest</a:t>
            </a:r>
            <a:r>
              <a:rPr lang="it-IT" dirty="0"/>
              <a:t> in </a:t>
            </a:r>
            <a:r>
              <a:rPr lang="it-IT" dirty="0" err="1"/>
              <a:t>cafeterias</a:t>
            </a:r>
            <a:r>
              <a:rPr lang="it-IT" dirty="0"/>
              <a:t>, </a:t>
            </a:r>
            <a:r>
              <a:rPr lang="it-IT" dirty="0" err="1"/>
              <a:t>student</a:t>
            </a:r>
            <a:r>
              <a:rPr lang="it-IT" dirty="0"/>
              <a:t> housing and </a:t>
            </a:r>
            <a:r>
              <a:rPr lang="it-IT" dirty="0" err="1"/>
              <a:t>afternoon</a:t>
            </a:r>
            <a:r>
              <a:rPr lang="it-IT" dirty="0"/>
              <a:t> educational activities.</a:t>
            </a:r>
          </a:p>
        </p:txBody>
      </p:sp>
    </p:spTree>
    <p:extLst>
      <p:ext uri="{BB962C8B-B14F-4D97-AF65-F5344CB8AC3E}">
        <p14:creationId xmlns:p14="http://schemas.microsoft.com/office/powerpoint/2010/main" val="14704177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352AFA-3F62-AA9B-2DE7-A525A41A6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CLUSTERING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8AFFB2-0945-098C-022B-17F117650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CLUSTER 02: " The </a:t>
            </a:r>
            <a:r>
              <a:rPr lang="it-IT" dirty="0" err="1"/>
              <a:t>average</a:t>
            </a:r>
            <a:r>
              <a:rPr lang="it-IT" dirty="0"/>
              <a:t> </a:t>
            </a:r>
            <a:r>
              <a:rPr lang="it-IT" dirty="0" err="1"/>
              <a:t>student</a:t>
            </a:r>
            <a:r>
              <a:rPr lang="it-IT" dirty="0"/>
              <a:t> " </a:t>
            </a:r>
          </a:p>
          <a:p>
            <a:pPr marL="0" indent="0">
              <a:buNone/>
            </a:pPr>
            <a:r>
              <a:rPr lang="it-IT" dirty="0"/>
              <a:t>High study time, High travel time , High free time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E9BF6BE-AD1E-B530-3AAA-05ADDA5D0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65" y="2901637"/>
            <a:ext cx="9202214" cy="368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88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352AFA-3F62-AA9B-2DE7-A525A41A6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CLUSTERING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8AFFB2-0945-098C-022B-17F117650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CLUSTER 02: " The </a:t>
            </a:r>
            <a:r>
              <a:rPr lang="it-IT" dirty="0" err="1"/>
              <a:t>average</a:t>
            </a:r>
            <a:r>
              <a:rPr lang="it-IT" dirty="0"/>
              <a:t> </a:t>
            </a:r>
            <a:r>
              <a:rPr lang="it-IT" dirty="0" err="1"/>
              <a:t>student</a:t>
            </a:r>
            <a:r>
              <a:rPr lang="it-IT" dirty="0"/>
              <a:t> " </a:t>
            </a:r>
          </a:p>
          <a:p>
            <a:pPr marL="0" indent="0">
              <a:buNone/>
            </a:pPr>
            <a:r>
              <a:rPr lang="it-IT" dirty="0"/>
              <a:t>High study time, High travel time , High free time</a:t>
            </a:r>
          </a:p>
          <a:p>
            <a:endParaRPr lang="it-IT" dirty="0"/>
          </a:p>
          <a:p>
            <a:r>
              <a:rPr lang="it-IT" dirty="0" err="1"/>
              <a:t>While</a:t>
            </a:r>
            <a:r>
              <a:rPr lang="it-IT" dirty="0"/>
              <a:t> no </a:t>
            </a:r>
            <a:r>
              <a:rPr lang="it-IT" dirty="0" err="1"/>
              <a:t>particular</a:t>
            </a:r>
            <a:r>
              <a:rPr lang="it-IT" dirty="0"/>
              <a:t> </a:t>
            </a:r>
            <a:r>
              <a:rPr lang="it-IT" dirty="0" err="1"/>
              <a:t>issue</a:t>
            </a:r>
            <a:r>
              <a:rPr lang="it-IT" dirty="0"/>
              <a:t> </a:t>
            </a:r>
            <a:r>
              <a:rPr lang="it-IT" dirty="0" err="1"/>
              <a:t>appears</a:t>
            </a:r>
            <a:r>
              <a:rPr lang="it-IT" dirty="0"/>
              <a:t> to be </a:t>
            </a:r>
            <a:r>
              <a:rPr lang="it-IT" dirty="0" err="1"/>
              <a:t>present</a:t>
            </a:r>
            <a:r>
              <a:rPr lang="it-IT" dirty="0"/>
              <a:t>, </a:t>
            </a:r>
            <a:r>
              <a:rPr lang="it-IT" dirty="0" err="1"/>
              <a:t>as</a:t>
            </a:r>
            <a:r>
              <a:rPr lang="it-IT" dirty="0"/>
              <a:t> free time </a:t>
            </a:r>
            <a:r>
              <a:rPr lang="it-IT" dirty="0" err="1"/>
              <a:t>tends</a:t>
            </a:r>
            <a:r>
              <a:rPr lang="it-IT" dirty="0"/>
              <a:t> to be high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be </a:t>
            </a:r>
            <a:r>
              <a:rPr lang="it-IT" dirty="0" err="1"/>
              <a:t>productive</a:t>
            </a:r>
            <a:r>
              <a:rPr lang="it-IT" dirty="0"/>
              <a:t> to involve the </a:t>
            </a:r>
            <a:r>
              <a:rPr lang="it-IT" dirty="0" err="1"/>
              <a:t>students</a:t>
            </a:r>
            <a:r>
              <a:rPr lang="it-IT" dirty="0"/>
              <a:t> in </a:t>
            </a:r>
            <a:r>
              <a:rPr lang="it-IT" dirty="0" err="1"/>
              <a:t>additional</a:t>
            </a:r>
            <a:r>
              <a:rPr lang="it-IT" dirty="0"/>
              <a:t> </a:t>
            </a:r>
            <a:r>
              <a:rPr lang="it-IT" dirty="0" err="1"/>
              <a:t>curricular</a:t>
            </a:r>
            <a:r>
              <a:rPr lang="it-IT" dirty="0"/>
              <a:t> and </a:t>
            </a:r>
            <a:r>
              <a:rPr lang="it-IT" dirty="0" err="1"/>
              <a:t>extracurricular</a:t>
            </a:r>
            <a:r>
              <a:rPr lang="it-IT" dirty="0"/>
              <a:t> activities </a:t>
            </a:r>
            <a:r>
              <a:rPr lang="it-IT" dirty="0" err="1"/>
              <a:t>at</a:t>
            </a:r>
            <a:r>
              <a:rPr lang="it-IT" dirty="0"/>
              <a:t> school.</a:t>
            </a:r>
          </a:p>
          <a:p>
            <a:endParaRPr lang="it-IT" dirty="0"/>
          </a:p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advised</a:t>
            </a:r>
            <a:r>
              <a:rPr lang="it-IT" dirty="0"/>
              <a:t> to </a:t>
            </a:r>
            <a:r>
              <a:rPr lang="it-IT" dirty="0" err="1"/>
              <a:t>invest</a:t>
            </a:r>
            <a:r>
              <a:rPr lang="it-IT" dirty="0"/>
              <a:t> in </a:t>
            </a:r>
            <a:r>
              <a:rPr lang="it-IT" dirty="0" err="1"/>
              <a:t>cafeterias</a:t>
            </a:r>
            <a:r>
              <a:rPr lang="it-IT" dirty="0"/>
              <a:t>, </a:t>
            </a:r>
            <a:r>
              <a:rPr lang="it-IT" dirty="0" err="1"/>
              <a:t>student</a:t>
            </a:r>
            <a:r>
              <a:rPr lang="it-IT" dirty="0"/>
              <a:t> housing and </a:t>
            </a:r>
            <a:r>
              <a:rPr lang="it-IT" dirty="0" err="1"/>
              <a:t>afternoon</a:t>
            </a:r>
            <a:r>
              <a:rPr lang="it-IT" dirty="0"/>
              <a:t> educational activities.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811605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352AFA-3F62-AA9B-2DE7-A525A41A6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CLUSTERING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8AFFB2-0945-098C-022B-17F117650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CLUSTER 03: " The good boy" </a:t>
            </a:r>
          </a:p>
          <a:p>
            <a:pPr marL="0" indent="0">
              <a:buNone/>
            </a:pPr>
            <a:r>
              <a:rPr lang="it-IT" dirty="0"/>
              <a:t>Male, from </a:t>
            </a:r>
            <a:r>
              <a:rPr lang="it-IT" dirty="0" err="1"/>
              <a:t>town</a:t>
            </a:r>
            <a:r>
              <a:rPr lang="it-IT" dirty="0"/>
              <a:t>, </a:t>
            </a:r>
            <a:r>
              <a:rPr lang="it-IT" dirty="0" err="1"/>
              <a:t>parents</a:t>
            </a:r>
            <a:r>
              <a:rPr lang="it-IT" dirty="0"/>
              <a:t> of high </a:t>
            </a:r>
            <a:r>
              <a:rPr lang="it-IT" dirty="0" err="1"/>
              <a:t>education</a:t>
            </a:r>
            <a:r>
              <a:rPr lang="it-IT" dirty="0"/>
              <a:t>, High free time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2797669-5609-6678-5926-2DA036730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27851"/>
            <a:ext cx="9368118" cy="365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4083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352AFA-3F62-AA9B-2DE7-A525A41A6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CLUSTERING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8AFFB2-0945-098C-022B-17F117650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CLUSTER 03: " The good boy" </a:t>
            </a:r>
          </a:p>
          <a:p>
            <a:pPr marL="0" indent="0">
              <a:buNone/>
            </a:pPr>
            <a:r>
              <a:rPr lang="it-IT" dirty="0"/>
              <a:t>Male, from </a:t>
            </a:r>
            <a:r>
              <a:rPr lang="it-IT" dirty="0" err="1"/>
              <a:t>town</a:t>
            </a:r>
            <a:r>
              <a:rPr lang="it-IT" dirty="0"/>
              <a:t>, </a:t>
            </a:r>
            <a:r>
              <a:rPr lang="it-IT" dirty="0" err="1"/>
              <a:t>parents</a:t>
            </a:r>
            <a:r>
              <a:rPr lang="it-IT" dirty="0"/>
              <a:t> of high </a:t>
            </a:r>
            <a:r>
              <a:rPr lang="it-IT" dirty="0" err="1"/>
              <a:t>education</a:t>
            </a:r>
            <a:r>
              <a:rPr lang="it-IT" dirty="0"/>
              <a:t>, High free time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kind</a:t>
            </a:r>
            <a:r>
              <a:rPr lang="it-IT" dirty="0"/>
              <a:t> of </a:t>
            </a:r>
            <a:r>
              <a:rPr lang="it-IT" dirty="0" err="1"/>
              <a:t>student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blessed</a:t>
            </a:r>
            <a:r>
              <a:rPr lang="it-IT" dirty="0"/>
              <a:t> with a positive </a:t>
            </a:r>
            <a:r>
              <a:rPr lang="it-IT" dirty="0" err="1"/>
              <a:t>familiar</a:t>
            </a:r>
            <a:r>
              <a:rPr lang="it-IT" dirty="0"/>
              <a:t> </a:t>
            </a:r>
            <a:r>
              <a:rPr lang="it-IT" dirty="0" err="1"/>
              <a:t>environment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reflected</a:t>
            </a:r>
            <a:r>
              <a:rPr lang="it-IT" dirty="0"/>
              <a:t> in a </a:t>
            </a:r>
            <a:r>
              <a:rPr lang="it-IT" dirty="0" err="1"/>
              <a:t>healthy</a:t>
            </a:r>
            <a:r>
              <a:rPr lang="it-IT" dirty="0"/>
              <a:t> lifestyle and a </a:t>
            </a:r>
            <a:r>
              <a:rPr lang="it-IT" dirty="0" err="1"/>
              <a:t>generally</a:t>
            </a:r>
            <a:r>
              <a:rPr lang="it-IT" dirty="0"/>
              <a:t> positive </a:t>
            </a:r>
            <a:r>
              <a:rPr lang="it-IT" dirty="0" err="1"/>
              <a:t>academic</a:t>
            </a:r>
            <a:r>
              <a:rPr lang="it-IT" dirty="0"/>
              <a:t> performance. 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316354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352AFA-3F62-AA9B-2DE7-A525A41A6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CLUSTERING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8AFFB2-0945-098C-022B-17F117650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CLUSTER 03: " The good boy" </a:t>
            </a:r>
          </a:p>
          <a:p>
            <a:pPr marL="0" indent="0">
              <a:buNone/>
            </a:pPr>
            <a:r>
              <a:rPr lang="it-IT" dirty="0"/>
              <a:t>Male, from </a:t>
            </a:r>
            <a:r>
              <a:rPr lang="it-IT" dirty="0" err="1"/>
              <a:t>town</a:t>
            </a:r>
            <a:r>
              <a:rPr lang="it-IT" dirty="0"/>
              <a:t>, </a:t>
            </a:r>
            <a:r>
              <a:rPr lang="it-IT" dirty="0" err="1"/>
              <a:t>parents</a:t>
            </a:r>
            <a:r>
              <a:rPr lang="it-IT" dirty="0"/>
              <a:t> of high </a:t>
            </a:r>
            <a:r>
              <a:rPr lang="it-IT" dirty="0" err="1"/>
              <a:t>education</a:t>
            </a:r>
            <a:r>
              <a:rPr lang="it-IT" dirty="0"/>
              <a:t>, High free time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free time </a:t>
            </a:r>
            <a:r>
              <a:rPr lang="it-IT" dirty="0" err="1"/>
              <a:t>is</a:t>
            </a:r>
            <a:r>
              <a:rPr lang="it-IT" dirty="0"/>
              <a:t> high and travel time </a:t>
            </a:r>
            <a:r>
              <a:rPr lang="it-IT" dirty="0" err="1"/>
              <a:t>is</a:t>
            </a:r>
            <a:r>
              <a:rPr lang="it-IT" dirty="0"/>
              <a:t> low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advised</a:t>
            </a:r>
            <a:r>
              <a:rPr lang="it-IT" dirty="0"/>
              <a:t> to make sure the </a:t>
            </a:r>
            <a:r>
              <a:rPr lang="it-IT" dirty="0" err="1"/>
              <a:t>potential</a:t>
            </a:r>
            <a:r>
              <a:rPr lang="it-IT" dirty="0"/>
              <a:t> of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student</a:t>
            </a:r>
            <a:r>
              <a:rPr lang="it-IT" dirty="0"/>
              <a:t> to be </a:t>
            </a:r>
            <a:r>
              <a:rPr lang="it-IT" dirty="0" err="1"/>
              <a:t>allowed</a:t>
            </a:r>
            <a:r>
              <a:rPr lang="it-IT" dirty="0"/>
              <a:t> for full </a:t>
            </a:r>
            <a:r>
              <a:rPr lang="it-IT" dirty="0" err="1"/>
              <a:t>development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advised</a:t>
            </a:r>
            <a:r>
              <a:rPr lang="it-IT" dirty="0"/>
              <a:t> to </a:t>
            </a:r>
            <a:r>
              <a:rPr lang="it-IT" dirty="0" err="1"/>
              <a:t>invest</a:t>
            </a:r>
            <a:r>
              <a:rPr lang="it-IT" dirty="0"/>
              <a:t> in </a:t>
            </a:r>
            <a:r>
              <a:rPr lang="it-IT" dirty="0" err="1"/>
              <a:t>afternoon</a:t>
            </a:r>
            <a:r>
              <a:rPr lang="it-IT" dirty="0"/>
              <a:t> </a:t>
            </a:r>
            <a:r>
              <a:rPr lang="it-IT" dirty="0" err="1"/>
              <a:t>advanced</a:t>
            </a:r>
            <a:r>
              <a:rPr lang="it-IT" dirty="0"/>
              <a:t> educational activities.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233422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352AFA-3F62-AA9B-2DE7-A525A41A6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CLUSTERING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8AFFB2-0945-098C-022B-17F117650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CLUSTER 04: " The good girl" </a:t>
            </a:r>
          </a:p>
          <a:p>
            <a:pPr marL="0" indent="0">
              <a:buNone/>
            </a:pPr>
            <a:r>
              <a:rPr lang="it-IT" dirty="0" err="1"/>
              <a:t>Female</a:t>
            </a:r>
            <a:r>
              <a:rPr lang="it-IT" dirty="0"/>
              <a:t>, from </a:t>
            </a:r>
            <a:r>
              <a:rPr lang="it-IT" dirty="0" err="1"/>
              <a:t>town</a:t>
            </a:r>
            <a:r>
              <a:rPr lang="it-IT" dirty="0"/>
              <a:t>, </a:t>
            </a:r>
            <a:r>
              <a:rPr lang="it-IT" dirty="0" err="1"/>
              <a:t>parents</a:t>
            </a:r>
            <a:r>
              <a:rPr lang="it-IT" dirty="0"/>
              <a:t> of high </a:t>
            </a:r>
            <a:r>
              <a:rPr lang="it-IT" dirty="0" err="1"/>
              <a:t>education</a:t>
            </a:r>
            <a:r>
              <a:rPr lang="it-IT" dirty="0"/>
              <a:t>, low alcohol </a:t>
            </a:r>
            <a:r>
              <a:rPr lang="it-IT" dirty="0" err="1"/>
              <a:t>consumption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5C7D1E4-A9D9-77D6-3036-B98F8AC96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02533"/>
            <a:ext cx="9123689" cy="364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62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4351D816-F148-D004-8A29-5B68ABAEE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INTRODUCTION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F31BBC42-84A8-971C-69B2-8C9E57A1C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Inter"/>
              </a:rPr>
              <a:t>In the </a:t>
            </a:r>
            <a:r>
              <a:rPr lang="en-US" dirty="0">
                <a:latin typeface="Inter"/>
              </a:rPr>
              <a:t>P</a:t>
            </a:r>
            <a:r>
              <a:rPr lang="en-US" b="0" i="0" dirty="0">
                <a:effectLst/>
                <a:latin typeface="Inter"/>
              </a:rPr>
              <a:t>ortuguese scholar system the grades are between 0 and 20 where 0-9 is Insufficient, 10-15 is Good, 16-20 is Excellent.</a:t>
            </a:r>
          </a:p>
          <a:p>
            <a:endParaRPr lang="en-US" dirty="0">
              <a:latin typeface="Inter"/>
            </a:endParaRPr>
          </a:p>
          <a:p>
            <a:r>
              <a:rPr lang="en-US" b="0" i="0" dirty="0">
                <a:effectLst/>
                <a:latin typeface="Inter"/>
              </a:rPr>
              <a:t>Their personal information was gathered through anonymous surveys.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412755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352AFA-3F62-AA9B-2DE7-A525A41A6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CLUSTERING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8AFFB2-0945-098C-022B-17F117650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CLUSTER 04: " The good girl" </a:t>
            </a:r>
          </a:p>
          <a:p>
            <a:pPr marL="0" indent="0">
              <a:buNone/>
            </a:pPr>
            <a:r>
              <a:rPr lang="it-IT" dirty="0" err="1"/>
              <a:t>Female</a:t>
            </a:r>
            <a:r>
              <a:rPr lang="it-IT" dirty="0"/>
              <a:t>, from </a:t>
            </a:r>
            <a:r>
              <a:rPr lang="it-IT" dirty="0" err="1"/>
              <a:t>town</a:t>
            </a:r>
            <a:r>
              <a:rPr lang="it-IT" dirty="0"/>
              <a:t>, </a:t>
            </a:r>
            <a:r>
              <a:rPr lang="it-IT" dirty="0" err="1"/>
              <a:t>parents</a:t>
            </a:r>
            <a:r>
              <a:rPr lang="it-IT" dirty="0"/>
              <a:t> of high </a:t>
            </a:r>
            <a:r>
              <a:rPr lang="it-IT" dirty="0" err="1"/>
              <a:t>education</a:t>
            </a:r>
            <a:r>
              <a:rPr lang="it-IT" dirty="0"/>
              <a:t>, low alcohol </a:t>
            </a:r>
            <a:r>
              <a:rPr lang="it-IT" dirty="0" err="1"/>
              <a:t>consumption</a:t>
            </a:r>
            <a:endParaRPr lang="it-IT" dirty="0"/>
          </a:p>
          <a:p>
            <a:endParaRPr lang="it-IT" dirty="0"/>
          </a:p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kind</a:t>
            </a:r>
            <a:r>
              <a:rPr lang="it-IT" dirty="0"/>
              <a:t> of </a:t>
            </a:r>
            <a:r>
              <a:rPr lang="it-IT" dirty="0" err="1"/>
              <a:t>student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independent</a:t>
            </a:r>
            <a:r>
              <a:rPr lang="it-IT" dirty="0"/>
              <a:t>, </a:t>
            </a:r>
            <a:r>
              <a:rPr lang="it-IT" dirty="0" err="1"/>
              <a:t>well</a:t>
            </a:r>
            <a:r>
              <a:rPr lang="it-IT" dirty="0"/>
              <a:t> </a:t>
            </a:r>
            <a:r>
              <a:rPr lang="it-IT" dirty="0" err="1"/>
              <a:t>behaved</a:t>
            </a:r>
            <a:r>
              <a:rPr lang="it-IT" dirty="0"/>
              <a:t> and with discipline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display a low </a:t>
            </a:r>
            <a:r>
              <a:rPr lang="it-IT" dirty="0" err="1"/>
              <a:t>level</a:t>
            </a:r>
            <a:r>
              <a:rPr lang="it-IT" dirty="0"/>
              <a:t> of </a:t>
            </a:r>
            <a:r>
              <a:rPr lang="it-IT" dirty="0" err="1"/>
              <a:t>going</a:t>
            </a:r>
            <a:r>
              <a:rPr lang="it-IT" dirty="0"/>
              <a:t> out with friends.</a:t>
            </a:r>
          </a:p>
          <a:p>
            <a:endParaRPr lang="it-IT" dirty="0"/>
          </a:p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advised</a:t>
            </a:r>
            <a:r>
              <a:rPr lang="it-IT" dirty="0"/>
              <a:t> to </a:t>
            </a:r>
            <a:r>
              <a:rPr lang="it-IT" dirty="0" err="1"/>
              <a:t>invest</a:t>
            </a:r>
            <a:r>
              <a:rPr lang="it-IT" dirty="0"/>
              <a:t> in </a:t>
            </a:r>
            <a:r>
              <a:rPr lang="it-IT" dirty="0" err="1"/>
              <a:t>psychological</a:t>
            </a:r>
            <a:r>
              <a:rPr lang="it-IT" dirty="0"/>
              <a:t> counseling,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great</a:t>
            </a:r>
            <a:r>
              <a:rPr lang="it-IT" dirty="0"/>
              <a:t> </a:t>
            </a:r>
            <a:r>
              <a:rPr lang="it-IT" dirty="0" err="1"/>
              <a:t>academic</a:t>
            </a:r>
            <a:r>
              <a:rPr lang="it-IT" dirty="0"/>
              <a:t> performance </a:t>
            </a:r>
            <a:r>
              <a:rPr lang="it-IT" dirty="0" err="1"/>
              <a:t>could</a:t>
            </a:r>
            <a:r>
              <a:rPr lang="it-IT" dirty="0"/>
              <a:t> be an </a:t>
            </a:r>
            <a:r>
              <a:rPr lang="it-IT" dirty="0" err="1"/>
              <a:t>effect</a:t>
            </a:r>
            <a:r>
              <a:rPr lang="it-IT" dirty="0"/>
              <a:t> of </a:t>
            </a:r>
            <a:r>
              <a:rPr lang="it-IT" dirty="0" err="1"/>
              <a:t>unhealthy</a:t>
            </a:r>
            <a:r>
              <a:rPr lang="it-IT" dirty="0"/>
              <a:t> lifestyles and </a:t>
            </a:r>
            <a:r>
              <a:rPr lang="it-IT" dirty="0" err="1"/>
              <a:t>environments</a:t>
            </a:r>
            <a:r>
              <a:rPr lang="it-IT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967219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4FD165-53EF-D6D6-A8DD-CCBEB28B8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FINAL THOUGHTS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55287D-65E7-E5E6-E037-0BAA9B64C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With the </a:t>
            </a:r>
            <a:r>
              <a:rPr lang="it-IT" dirty="0" err="1"/>
              <a:t>provided</a:t>
            </a:r>
            <a:r>
              <a:rPr lang="it-IT" dirty="0"/>
              <a:t> dataset and the </a:t>
            </a:r>
            <a:r>
              <a:rPr lang="it-IT" dirty="0" err="1"/>
              <a:t>used</a:t>
            </a:r>
            <a:r>
              <a:rPr lang="it-IT" dirty="0"/>
              <a:t> ML </a:t>
            </a:r>
            <a:r>
              <a:rPr lang="it-IT" dirty="0" err="1"/>
              <a:t>methods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while</a:t>
            </a:r>
            <a:r>
              <a:rPr lang="it-IT" dirty="0"/>
              <a:t> alcohol </a:t>
            </a:r>
            <a:r>
              <a:rPr lang="it-IT" dirty="0" err="1"/>
              <a:t>consumption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linked</a:t>
            </a:r>
            <a:r>
              <a:rPr lang="it-IT" dirty="0"/>
              <a:t> to low </a:t>
            </a:r>
            <a:r>
              <a:rPr lang="it-IT" dirty="0" err="1"/>
              <a:t>academic</a:t>
            </a:r>
            <a:r>
              <a:rPr lang="it-IT" dirty="0"/>
              <a:t> performance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does’t</a:t>
            </a:r>
            <a:r>
              <a:rPr lang="it-IT" dirty="0"/>
              <a:t> </a:t>
            </a:r>
            <a:r>
              <a:rPr lang="it-IT" dirty="0" err="1"/>
              <a:t>appear</a:t>
            </a:r>
            <a:r>
              <a:rPr lang="it-IT" dirty="0"/>
              <a:t> to be a cause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rather</a:t>
            </a:r>
            <a:r>
              <a:rPr lang="it-IT" dirty="0"/>
              <a:t> a </a:t>
            </a:r>
            <a:r>
              <a:rPr lang="it-IT" dirty="0" err="1"/>
              <a:t>consequence</a:t>
            </a:r>
            <a:r>
              <a:rPr lang="it-IT" dirty="0"/>
              <a:t> of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issues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correctly</a:t>
            </a:r>
            <a:r>
              <a:rPr lang="it-IT" dirty="0"/>
              <a:t> and </a:t>
            </a:r>
            <a:r>
              <a:rPr lang="it-IT" dirty="0" err="1"/>
              <a:t>timely</a:t>
            </a:r>
            <a:r>
              <a:rPr lang="it-IT" dirty="0"/>
              <a:t> </a:t>
            </a:r>
            <a:r>
              <a:rPr lang="it-IT" dirty="0" err="1"/>
              <a:t>addressed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root, the educator </a:t>
            </a:r>
            <a:r>
              <a:rPr lang="it-IT" dirty="0" err="1"/>
              <a:t>might</a:t>
            </a:r>
            <a:r>
              <a:rPr lang="it-IT" dirty="0"/>
              <a:t> be </a:t>
            </a:r>
            <a:r>
              <a:rPr lang="it-IT" dirty="0" err="1"/>
              <a:t>able</a:t>
            </a:r>
            <a:r>
              <a:rPr lang="it-IT" dirty="0"/>
              <a:t> to solve </a:t>
            </a:r>
            <a:r>
              <a:rPr lang="it-IT" dirty="0" err="1"/>
              <a:t>said</a:t>
            </a:r>
            <a:r>
              <a:rPr lang="it-IT" dirty="0"/>
              <a:t> </a:t>
            </a:r>
            <a:r>
              <a:rPr lang="it-IT" dirty="0" err="1"/>
              <a:t>issues</a:t>
            </a:r>
            <a:r>
              <a:rPr lang="it-IT" dirty="0"/>
              <a:t> and be a positive </a:t>
            </a:r>
            <a:r>
              <a:rPr lang="it-IT" dirty="0" err="1"/>
              <a:t>leading</a:t>
            </a:r>
            <a:r>
              <a:rPr lang="it-IT" dirty="0"/>
              <a:t> force in the </a:t>
            </a:r>
            <a:r>
              <a:rPr lang="it-IT" dirty="0" err="1"/>
              <a:t>student</a:t>
            </a:r>
            <a:r>
              <a:rPr lang="it-IT" dirty="0"/>
              <a:t> </a:t>
            </a:r>
            <a:r>
              <a:rPr lang="it-IT" dirty="0" err="1"/>
              <a:t>growth</a:t>
            </a:r>
            <a:r>
              <a:rPr lang="it-IT" dirty="0"/>
              <a:t> and </a:t>
            </a:r>
            <a:r>
              <a:rPr lang="it-IT" dirty="0" err="1"/>
              <a:t>development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503923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F7E271-15FA-A0EE-F785-A029A7408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2174B9-2B40-AAA0-FE03-1BE9B23E4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it-IT" sz="6000" dirty="0"/>
          </a:p>
          <a:p>
            <a:pPr marL="0" indent="0" algn="ctr">
              <a:buNone/>
            </a:pPr>
            <a:r>
              <a:rPr lang="en-US" sz="4400" b="0" i="0" dirty="0">
                <a:effectLst/>
                <a:latin typeface="lato" panose="020B0604020202020204" pitchFamily="34" charset="0"/>
              </a:rPr>
              <a:t>“Life is 10% what happens to me and 90% of how I react to it.”  </a:t>
            </a:r>
          </a:p>
          <a:p>
            <a:pPr marL="0" indent="0" algn="ctr">
              <a:buNone/>
            </a:pPr>
            <a:r>
              <a:rPr lang="en-US" sz="4400" b="0" i="0" dirty="0">
                <a:effectLst/>
                <a:latin typeface="lato" panose="020B0604020202020204" pitchFamily="34" charset="0"/>
              </a:rPr>
              <a:t>Charles Swindoll</a:t>
            </a:r>
            <a:endParaRPr lang="it-IT" sz="6000" dirty="0"/>
          </a:p>
        </p:txBody>
      </p:sp>
    </p:spTree>
    <p:extLst>
      <p:ext uri="{BB962C8B-B14F-4D97-AF65-F5344CB8AC3E}">
        <p14:creationId xmlns:p14="http://schemas.microsoft.com/office/powerpoint/2010/main" val="3079568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F7E271-15FA-A0EE-F785-A029A7408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2050" name="Picture 2" descr="Thanks For Your Attention Ppt PowerPoint Presentation Icon Graphics Design  - PowerPoint Templates">
            <a:extLst>
              <a:ext uri="{FF2B5EF4-FFF2-40B4-BE49-F238E27FC236}">
                <a16:creationId xmlns:a16="http://schemas.microsoft.com/office/drawing/2014/main" id="{1857B64C-8127-6424-136F-6611655CED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001044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851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F7E271-15FA-A0EE-F785-A029A7408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2174B9-2B40-AAA0-FE03-1BE9B23E4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it-IT" sz="6000" dirty="0"/>
          </a:p>
          <a:p>
            <a:pPr marL="0" indent="0" algn="ctr">
              <a:buNone/>
            </a:pPr>
            <a:r>
              <a:rPr lang="it-IT" sz="6000" dirty="0"/>
              <a:t>DATASET VISUALIZATION</a:t>
            </a:r>
          </a:p>
        </p:txBody>
      </p:sp>
    </p:spTree>
    <p:extLst>
      <p:ext uri="{BB962C8B-B14F-4D97-AF65-F5344CB8AC3E}">
        <p14:creationId xmlns:p14="http://schemas.microsoft.com/office/powerpoint/2010/main" val="722506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51A3F1-7E8F-4481-F007-9AF068B40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DATASET VISUALIZATION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459A209-B760-2ACD-82BE-7D836DB06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l" fontAlgn="base">
              <a:buNone/>
            </a:pPr>
            <a:r>
              <a:rPr lang="en-US" b="0" i="0" dirty="0">
                <a:effectLst/>
                <a:latin typeface="inherit"/>
              </a:rPr>
              <a:t>school - student's school (binary: 'GP' - Gabriel Pereira or 'MS' - </a:t>
            </a:r>
            <a:r>
              <a:rPr lang="en-US" b="0" i="0" dirty="0" err="1">
                <a:effectLst/>
                <a:latin typeface="inherit"/>
              </a:rPr>
              <a:t>Mousinho</a:t>
            </a:r>
            <a:r>
              <a:rPr lang="en-US" b="0" i="0" dirty="0">
                <a:effectLst/>
                <a:latin typeface="inherit"/>
              </a:rPr>
              <a:t> da Silveira)</a:t>
            </a:r>
          </a:p>
          <a:p>
            <a:pPr marL="0" indent="0" algn="l" fontAlgn="base">
              <a:buNone/>
            </a:pPr>
            <a:r>
              <a:rPr lang="en-US" b="0" i="0" dirty="0">
                <a:effectLst/>
                <a:latin typeface="inherit"/>
              </a:rPr>
              <a:t>sex - student's sex (binary: 'F' - female or 'M' - male)</a:t>
            </a:r>
          </a:p>
          <a:p>
            <a:pPr marL="0" indent="0" algn="l" fontAlgn="base">
              <a:buNone/>
            </a:pPr>
            <a:r>
              <a:rPr lang="en-US" b="0" i="0" dirty="0">
                <a:effectLst/>
                <a:latin typeface="inherit"/>
              </a:rPr>
              <a:t>age - student's age (numeric: from 15 to 22)</a:t>
            </a:r>
          </a:p>
          <a:p>
            <a:pPr marL="0" indent="0" algn="l" fontAlgn="base">
              <a:buNone/>
            </a:pPr>
            <a:r>
              <a:rPr lang="en-US" b="0" i="0" dirty="0">
                <a:effectLst/>
                <a:latin typeface="inherit"/>
              </a:rPr>
              <a:t>address - student's home address type (binary: 'U' - urban or 'R' - rural)</a:t>
            </a:r>
          </a:p>
          <a:p>
            <a:pPr marL="0" indent="0" algn="l" fontAlgn="base">
              <a:buNone/>
            </a:pPr>
            <a:r>
              <a:rPr lang="en-US" b="0" i="0" dirty="0" err="1">
                <a:effectLst/>
                <a:latin typeface="inherit"/>
              </a:rPr>
              <a:t>famsize</a:t>
            </a:r>
            <a:r>
              <a:rPr lang="en-US" b="0" i="0" dirty="0">
                <a:effectLst/>
                <a:latin typeface="inherit"/>
              </a:rPr>
              <a:t> - family size (binary: 'LE3' - less or equal to 3 or 'GT3' - greater than 3)</a:t>
            </a:r>
          </a:p>
          <a:p>
            <a:pPr marL="0" indent="0" algn="l" fontAlgn="base">
              <a:buNone/>
            </a:pPr>
            <a:r>
              <a:rPr lang="en-US" b="0" i="0" dirty="0" err="1">
                <a:effectLst/>
                <a:latin typeface="inherit"/>
              </a:rPr>
              <a:t>Pstatus</a:t>
            </a:r>
            <a:r>
              <a:rPr lang="en-US" b="0" i="0" dirty="0">
                <a:effectLst/>
                <a:latin typeface="inherit"/>
              </a:rPr>
              <a:t> - parent's cohabitation status (binary: 'T' - living together or 'A' - apart)</a:t>
            </a:r>
          </a:p>
          <a:p>
            <a:pPr marL="0" indent="0" algn="l" fontAlgn="base">
              <a:buNone/>
            </a:pPr>
            <a:r>
              <a:rPr lang="en-US" b="0" i="0" dirty="0" err="1">
                <a:effectLst/>
                <a:latin typeface="inherit"/>
              </a:rPr>
              <a:t>Medu</a:t>
            </a:r>
            <a:r>
              <a:rPr lang="en-US" b="0" i="0" dirty="0">
                <a:effectLst/>
                <a:latin typeface="inherit"/>
              </a:rPr>
              <a:t> - mother's education (numeric: 0 - none, 1 - primary education (4th grade), 2 – 5th to 9th grade, 3 – secondary education or 4 – higher education)</a:t>
            </a:r>
          </a:p>
          <a:p>
            <a:pPr marL="0" indent="0" algn="l" fontAlgn="base">
              <a:buNone/>
            </a:pPr>
            <a:r>
              <a:rPr lang="en-US" b="0" i="0" dirty="0" err="1">
                <a:effectLst/>
                <a:latin typeface="inherit"/>
              </a:rPr>
              <a:t>Fedu</a:t>
            </a:r>
            <a:r>
              <a:rPr lang="en-US" b="0" i="0" dirty="0">
                <a:effectLst/>
                <a:latin typeface="inherit"/>
              </a:rPr>
              <a:t> - father's education (numeric: 0 - none, 1 - primary education (4th grade), 2 – 5th to 9th grade, 3 – secondary education or 4 – higher education)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84242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AC181C-50F3-3BDA-D58B-2D3108153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DATASET VISUALIZATION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1710C1-6C91-A2C6-4DE2-92E67D9EB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b="0" i="0" dirty="0" err="1">
                <a:effectLst/>
                <a:latin typeface="inherit"/>
              </a:rPr>
              <a:t>Mjob</a:t>
            </a:r>
            <a:r>
              <a:rPr lang="en-US" b="0" i="0" dirty="0">
                <a:effectLst/>
                <a:latin typeface="inherit"/>
              </a:rPr>
              <a:t> - mother's job (nominal: 'teacher', 'health' care related, civil 'services' (e.g. administrative or police), '</a:t>
            </a:r>
            <a:r>
              <a:rPr lang="en-US" b="0" i="0" dirty="0" err="1">
                <a:effectLst/>
                <a:latin typeface="inherit"/>
              </a:rPr>
              <a:t>at_home</a:t>
            </a:r>
            <a:r>
              <a:rPr lang="en-US" b="0" i="0" dirty="0">
                <a:effectLst/>
                <a:latin typeface="inherit"/>
              </a:rPr>
              <a:t>' or 'other')</a:t>
            </a:r>
          </a:p>
          <a:p>
            <a:pPr marL="0" indent="0" algn="l" fontAlgn="base">
              <a:buNone/>
            </a:pPr>
            <a:r>
              <a:rPr lang="en-US" b="0" i="0" dirty="0">
                <a:effectLst/>
                <a:latin typeface="inherit"/>
              </a:rPr>
              <a:t>activities - extra-curricular activities (binary: yes or no)</a:t>
            </a:r>
          </a:p>
          <a:p>
            <a:pPr marL="0" indent="0" algn="l" fontAlgn="base">
              <a:buNone/>
            </a:pPr>
            <a:r>
              <a:rPr lang="en-US" b="0" i="0" dirty="0">
                <a:effectLst/>
                <a:latin typeface="inherit"/>
              </a:rPr>
              <a:t>nursery - attended nursery school (binary: yes or no)</a:t>
            </a:r>
          </a:p>
          <a:p>
            <a:pPr marL="0" indent="0" algn="l" fontAlgn="base">
              <a:buNone/>
            </a:pPr>
            <a:r>
              <a:rPr lang="en-US" b="0" i="0" dirty="0">
                <a:effectLst/>
                <a:latin typeface="inherit"/>
              </a:rPr>
              <a:t>higher - wants to take higher education (binary: yes or no)</a:t>
            </a:r>
          </a:p>
          <a:p>
            <a:pPr marL="0" indent="0" algn="l" fontAlgn="base">
              <a:buNone/>
            </a:pPr>
            <a:r>
              <a:rPr lang="en-US" b="0" i="0" dirty="0">
                <a:effectLst/>
                <a:latin typeface="inherit"/>
              </a:rPr>
              <a:t>internet - Internet access at home (binary: yes or no)</a:t>
            </a:r>
          </a:p>
          <a:p>
            <a:pPr marL="0" indent="0" algn="l" fontAlgn="base">
              <a:buNone/>
            </a:pPr>
            <a:r>
              <a:rPr lang="en-US" b="0" i="0" dirty="0">
                <a:effectLst/>
                <a:latin typeface="inherit"/>
              </a:rPr>
              <a:t>romantic - with a romantic relationship (binary: yes or no)</a:t>
            </a:r>
          </a:p>
          <a:p>
            <a:pPr marL="0" indent="0" algn="l" fontAlgn="base">
              <a:buNone/>
            </a:pPr>
            <a:r>
              <a:rPr lang="en-US" b="0" i="0" dirty="0" err="1">
                <a:effectLst/>
                <a:latin typeface="inherit"/>
              </a:rPr>
              <a:t>famrel</a:t>
            </a:r>
            <a:r>
              <a:rPr lang="en-US" b="0" i="0" dirty="0">
                <a:effectLst/>
                <a:latin typeface="inherit"/>
              </a:rPr>
              <a:t> - quality of family relationships (numeric: from 1 - very bad to 5 - excellent)</a:t>
            </a:r>
          </a:p>
          <a:p>
            <a:pPr marL="0" indent="0" algn="l" fontAlgn="base">
              <a:buNone/>
            </a:pPr>
            <a:r>
              <a:rPr lang="en-US" b="0" i="0" dirty="0" err="1">
                <a:effectLst/>
                <a:latin typeface="inherit"/>
              </a:rPr>
              <a:t>freetime</a:t>
            </a:r>
            <a:r>
              <a:rPr lang="en-US" b="0" i="0" dirty="0">
                <a:effectLst/>
                <a:latin typeface="inherit"/>
              </a:rPr>
              <a:t> - free time after school (numeric: from 1 - very low to 5 - very high)</a:t>
            </a:r>
          </a:p>
          <a:p>
            <a:pPr marL="0" indent="0" algn="l" fontAlgn="base">
              <a:buNone/>
            </a:pPr>
            <a:r>
              <a:rPr lang="en-US" b="0" i="0" dirty="0" err="1">
                <a:effectLst/>
                <a:latin typeface="inherit"/>
              </a:rPr>
              <a:t>goout</a:t>
            </a:r>
            <a:r>
              <a:rPr lang="en-US" b="0" i="0" dirty="0">
                <a:effectLst/>
                <a:latin typeface="inherit"/>
              </a:rPr>
              <a:t> - going out with friends (numeric: from 1 - very low to 5 - very high)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6836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39C06C-5CB2-BA33-49FC-4D163DB7D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DATASET VISUALIZATION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0949A0-2A35-E670-4FC5-78FEDA865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b="0" i="0" dirty="0" err="1">
                <a:effectLst/>
                <a:latin typeface="inherit"/>
              </a:rPr>
              <a:t>Dalc</a:t>
            </a:r>
            <a:r>
              <a:rPr lang="en-US" b="0" i="0" dirty="0">
                <a:effectLst/>
                <a:latin typeface="inherit"/>
              </a:rPr>
              <a:t> - workday alcohol consumption (numeric: 1 - very low to 5 - very high)</a:t>
            </a:r>
          </a:p>
          <a:p>
            <a:pPr marL="0" indent="0" algn="l" fontAlgn="base">
              <a:buNone/>
            </a:pPr>
            <a:r>
              <a:rPr lang="en-US" b="0" i="0" dirty="0" err="1">
                <a:effectLst/>
                <a:latin typeface="inherit"/>
              </a:rPr>
              <a:t>Walc</a:t>
            </a:r>
            <a:r>
              <a:rPr lang="en-US" b="0" i="0" dirty="0">
                <a:effectLst/>
                <a:latin typeface="inherit"/>
              </a:rPr>
              <a:t> - weekend alcohol consumption (numeric: from 1 - very low to 5 - very high)</a:t>
            </a:r>
          </a:p>
          <a:p>
            <a:pPr marL="0" indent="0" algn="l" fontAlgn="base">
              <a:buNone/>
            </a:pPr>
            <a:r>
              <a:rPr lang="en-US" b="0" i="0" dirty="0">
                <a:effectLst/>
                <a:latin typeface="inherit"/>
              </a:rPr>
              <a:t>health - current health status (numeric: from 1 - very bad to 5 - very good)</a:t>
            </a:r>
          </a:p>
          <a:p>
            <a:pPr marL="0" indent="0" algn="l" fontAlgn="base">
              <a:buNone/>
            </a:pPr>
            <a:r>
              <a:rPr lang="en-US" b="0" i="0" dirty="0">
                <a:effectLst/>
                <a:latin typeface="inherit"/>
              </a:rPr>
              <a:t>absences - number of school absences (numeric: from 0 to 93)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88163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D5CB0F-7126-E429-1A1D-E3AD730B8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DATASET VISUALIZATION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86102C-2323-8C1A-33E2-7A47E66F2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effectLst/>
                <a:latin typeface="Inter"/>
              </a:rPr>
              <a:t>These grades are related with the course subject Math </a:t>
            </a:r>
          </a:p>
          <a:p>
            <a:pPr marL="0" indent="0" algn="l" fontAlgn="base">
              <a:buNone/>
            </a:pPr>
            <a:r>
              <a:rPr lang="en-US" b="0" i="0" dirty="0">
                <a:effectLst/>
                <a:latin typeface="inherit"/>
              </a:rPr>
              <a:t>G1 - first period grade (numeric: from 0 to 20)</a:t>
            </a:r>
          </a:p>
          <a:p>
            <a:pPr marL="0" indent="0" algn="l" fontAlgn="base">
              <a:buNone/>
            </a:pPr>
            <a:r>
              <a:rPr lang="en-US" b="0" i="0" dirty="0">
                <a:effectLst/>
                <a:latin typeface="inherit"/>
              </a:rPr>
              <a:t>G2 - second period grade (numeric: from 0 to 20)</a:t>
            </a:r>
          </a:p>
          <a:p>
            <a:pPr marL="0" indent="0" algn="l" fontAlgn="base">
              <a:buNone/>
            </a:pPr>
            <a:r>
              <a:rPr lang="en-US" b="0" i="0" dirty="0">
                <a:effectLst/>
                <a:latin typeface="inherit"/>
              </a:rPr>
              <a:t>G3 - final grade (numeric: from 0 to 20, output target)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325100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1964</Words>
  <Application>Microsoft Office PowerPoint</Application>
  <PresentationFormat>Widescreen</PresentationFormat>
  <Paragraphs>226</Paragraphs>
  <Slides>43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43</vt:i4>
      </vt:variant>
    </vt:vector>
  </HeadingPairs>
  <TitlesOfParts>
    <vt:vector size="53" baseType="lpstr">
      <vt:lpstr>arial</vt:lpstr>
      <vt:lpstr>arial</vt:lpstr>
      <vt:lpstr>Calibri</vt:lpstr>
      <vt:lpstr>Calibri Light</vt:lpstr>
      <vt:lpstr>inherit</vt:lpstr>
      <vt:lpstr>Inter</vt:lpstr>
      <vt:lpstr>lato</vt:lpstr>
      <vt:lpstr>source-serif-pro</vt:lpstr>
      <vt:lpstr>zeitung</vt:lpstr>
      <vt:lpstr>Tema di Office</vt:lpstr>
      <vt:lpstr>Student Alcohol Consumption </vt:lpstr>
      <vt:lpstr>Presentazione standard di PowerPoint</vt:lpstr>
      <vt:lpstr>INTRODUCTION</vt:lpstr>
      <vt:lpstr>INTRODUCTION</vt:lpstr>
      <vt:lpstr>Presentazione standard di PowerPoint</vt:lpstr>
      <vt:lpstr>DATASET VISUALIZATION</vt:lpstr>
      <vt:lpstr>DATASET VISUALIZATION</vt:lpstr>
      <vt:lpstr>DATASET VISUALIZATION</vt:lpstr>
      <vt:lpstr>DATASET VISUALIZATION</vt:lpstr>
      <vt:lpstr>Presentazione standard di PowerPoint</vt:lpstr>
      <vt:lpstr>PRELIMINARY ANALISYS</vt:lpstr>
      <vt:lpstr>PRELIMINARY ANALISYS</vt:lpstr>
      <vt:lpstr>Presentazione standard di PowerPoint</vt:lpstr>
      <vt:lpstr>MACHINE LEARNING MODELS</vt:lpstr>
      <vt:lpstr>MACHINE LEARNING MODELS</vt:lpstr>
      <vt:lpstr>MACHINE LEARNING MODELS</vt:lpstr>
      <vt:lpstr>MACHINE LEARNING MODELS  STRENGTHS AND WEAKNESSES</vt:lpstr>
      <vt:lpstr>MACHINE LEARNING MODELS  STRENGTHS AND WEAKNESSES</vt:lpstr>
      <vt:lpstr>MACHINE LEARNING MODELS  EVALUATION</vt:lpstr>
      <vt:lpstr>MACHINE LEARNING MODELS  EVALUATION</vt:lpstr>
      <vt:lpstr>MACHINE LEARNING MODELS  EVALUATION</vt:lpstr>
      <vt:lpstr>MACHINE LEARNING MODELS  CLUSTERING</vt:lpstr>
      <vt:lpstr>MACHINE LEARNING MODELS  CLUSTERING</vt:lpstr>
      <vt:lpstr>Presentazione standard di PowerPoint</vt:lpstr>
      <vt:lpstr>GENERAL THOUGHTS</vt:lpstr>
      <vt:lpstr>LINEAR REGRESSOR INSIGHT</vt:lpstr>
      <vt:lpstr>DECISION TREE INSIGHT</vt:lpstr>
      <vt:lpstr>RANDOM FOREST INSIGHT</vt:lpstr>
      <vt:lpstr>COMPARISON BETWEEN MODELS</vt:lpstr>
      <vt:lpstr>CLUSTERING</vt:lpstr>
      <vt:lpstr>CLUSTERING</vt:lpstr>
      <vt:lpstr>CLUSTERING</vt:lpstr>
      <vt:lpstr>CLUSTERING</vt:lpstr>
      <vt:lpstr>CLUSTERING</vt:lpstr>
      <vt:lpstr>CLUSTERING</vt:lpstr>
      <vt:lpstr>CLUSTERING</vt:lpstr>
      <vt:lpstr>CLUSTERING</vt:lpstr>
      <vt:lpstr>CLUSTERING</vt:lpstr>
      <vt:lpstr>CLUSTERING</vt:lpstr>
      <vt:lpstr>CLUSTERING</vt:lpstr>
      <vt:lpstr>FINAL THOUGHTS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Alcohol Consumption </dc:title>
  <dc:creator>publezeta@gmail.com</dc:creator>
  <cp:lastModifiedBy>puble</cp:lastModifiedBy>
  <cp:revision>7</cp:revision>
  <dcterms:created xsi:type="dcterms:W3CDTF">2022-09-30T10:25:44Z</dcterms:created>
  <dcterms:modified xsi:type="dcterms:W3CDTF">2022-10-01T10:44:39Z</dcterms:modified>
</cp:coreProperties>
</file>