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709" autoAdjust="0"/>
  </p:normalViewPr>
  <p:slideViewPr>
    <p:cSldViewPr>
      <p:cViewPr>
        <p:scale>
          <a:sx n="75" d="100"/>
          <a:sy n="75" d="100"/>
        </p:scale>
        <p:origin x="-121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7545D-028A-4C8C-B8DF-526E1E876978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D7463-B792-4E6F-A809-1EFBAEDDB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4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7463-B792-4E6F-A809-1EFBAEDDBA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D7463-B792-4E6F-A809-1EFBAEDDBA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273-8A8B-4D66-8460-92776F62A8B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DDF-CF3E-4ABF-A9B2-1D8F898E1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273-8A8B-4D66-8460-92776F62A8B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DDF-CF3E-4ABF-A9B2-1D8F898E1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273-8A8B-4D66-8460-92776F62A8B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DDF-CF3E-4ABF-A9B2-1D8F898E1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273-8A8B-4D66-8460-92776F62A8B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DDF-CF3E-4ABF-A9B2-1D8F898E1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273-8A8B-4D66-8460-92776F62A8B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DDF-CF3E-4ABF-A9B2-1D8F898E1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273-8A8B-4D66-8460-92776F62A8B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DDF-CF3E-4ABF-A9B2-1D8F898E1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273-8A8B-4D66-8460-92776F62A8B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DDF-CF3E-4ABF-A9B2-1D8F898E1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273-8A8B-4D66-8460-92776F62A8B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DDF-CF3E-4ABF-A9B2-1D8F898E1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273-8A8B-4D66-8460-92776F62A8B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DDF-CF3E-4ABF-A9B2-1D8F898E1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273-8A8B-4D66-8460-92776F62A8B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98DDF-CF3E-4ABF-A9B2-1D8F898E1C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7273-8A8B-4D66-8460-92776F62A8B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5F98DDF-CF3E-4ABF-A9B2-1D8F898E1C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F37273-8A8B-4D66-8460-92776F62A8B9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F98DDF-CF3E-4ABF-A9B2-1D8F898E1C7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08"/>
            <a:ext cx="9144000" cy="6870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851648" cy="3048000"/>
          </a:xfrm>
        </p:spPr>
        <p:txBody>
          <a:bodyPr>
            <a:normAutofit fontScale="90000"/>
          </a:bodyPr>
          <a:lstStyle/>
          <a:p>
            <a:pPr algn="ctr" fontAlgn="ctr"/>
            <a:r>
              <a:rPr lang="en-US" sz="5400" dirty="0" smtClean="0">
                <a:effectLst/>
              </a:rPr>
              <a:t/>
            </a:r>
            <a:br>
              <a:rPr lang="en-US" sz="5400" dirty="0" smtClean="0">
                <a:effectLst/>
              </a:rPr>
            </a:br>
            <a:r>
              <a:rPr lang="en-US" sz="5400" dirty="0">
                <a:effectLst/>
              </a:rPr>
              <a:t/>
            </a:r>
            <a:br>
              <a:rPr lang="en-US" sz="5400" dirty="0">
                <a:effectLst/>
              </a:rPr>
            </a:br>
            <a:r>
              <a:rPr lang="en-US" sz="5400" dirty="0" smtClean="0">
                <a:effectLst/>
              </a:rPr>
              <a:t/>
            </a:r>
            <a:br>
              <a:rPr lang="en-US" sz="5400" dirty="0" smtClean="0">
                <a:effectLst/>
              </a:rPr>
            </a:br>
            <a:r>
              <a:rPr lang="en-US" sz="5400" dirty="0">
                <a:effectLst/>
              </a:rPr>
              <a:t/>
            </a:r>
            <a:br>
              <a:rPr lang="en-US" sz="5400" dirty="0">
                <a:effectLst/>
              </a:rPr>
            </a:br>
            <a:r>
              <a:rPr lang="en-US" sz="5400" dirty="0" smtClean="0">
                <a:effectLst/>
              </a:rPr>
              <a:t/>
            </a:r>
            <a:br>
              <a:rPr lang="en-US" sz="5400" dirty="0" smtClean="0">
                <a:effectLst/>
              </a:rPr>
            </a:br>
            <a:r>
              <a:rPr lang="en-US" sz="5400" b="0" dirty="0">
                <a:effectLst/>
              </a:rPr>
              <a:t/>
            </a:r>
            <a:br>
              <a:rPr lang="en-US" sz="5400" b="0" dirty="0">
                <a:effectLst/>
              </a:rPr>
            </a:br>
            <a:r>
              <a:rPr lang="vi-VN" sz="540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BÁO CÁO BÀI TẬP LỚN</a:t>
            </a:r>
            <a:r>
              <a:rPr lang="en-US" sz="5400" b="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/>
            </a:r>
            <a:br>
              <a:rPr lang="en-US" sz="5400" b="0" dirty="0" smtClean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</a:br>
            <a:r>
              <a:rPr lang="en-US" sz="5400" b="0" dirty="0">
                <a:effectLst/>
              </a:rPr>
              <a:t/>
            </a:r>
            <a:br>
              <a:rPr lang="en-US" sz="5400" b="0" dirty="0">
                <a:effectLst/>
              </a:rPr>
            </a:br>
            <a:r>
              <a:rPr lang="en-US" sz="4000" dirty="0" err="1" smtClean="0">
                <a:effectLst/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>
                <a:effectLst/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4000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effectLst/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 7: </a:t>
            </a:r>
            <a:r>
              <a:rPr lang="en-US" sz="4000" dirty="0">
                <a:effectLst/>
                <a:latin typeface="Times New Roman" pitchFamily="18" charset="0"/>
                <a:cs typeface="Times New Roman" pitchFamily="18" charset="0"/>
              </a:rPr>
              <a:t>H</a:t>
            </a:r>
            <a:r>
              <a:rPr lang="vi-VN" sz="4000" dirty="0">
                <a:effectLst/>
                <a:latin typeface="Times New Roman" pitchFamily="18" charset="0"/>
                <a:cs typeface="Times New Roman" pitchFamily="18" charset="0"/>
              </a:rPr>
              <a:t>ệ thống cho hoạt động kinh </a:t>
            </a:r>
            <a:r>
              <a:rPr lang="vi-VN" sz="4000" dirty="0" smtClean="0">
                <a:effectLst/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4000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4000" dirty="0" smtClean="0">
                <a:effectLst/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4000" dirty="0">
                <a:effectLst/>
                <a:latin typeface="Times New Roman" pitchFamily="18" charset="0"/>
                <a:cs typeface="Times New Roman" pitchFamily="18" charset="0"/>
              </a:rPr>
              <a:t>cho thuê băng đĩa </a:t>
            </a:r>
            <a:r>
              <a:rPr lang="en-US" sz="4000" b="0" dirty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0" dirty="0"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4737100"/>
            <a:ext cx="6934200" cy="2070100"/>
          </a:xfrm>
        </p:spPr>
        <p:txBody>
          <a:bodyPr numCol="2">
            <a:noAutofit/>
          </a:bodyPr>
          <a:lstStyle/>
          <a:p>
            <a:pPr lvl="2" algn="l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 algn="l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Ngô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Phúc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 algn="l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Ngọc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(NT)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 algn="l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 algn="l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l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Đặng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Chinh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 algn="l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Quang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Hiếu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 algn="l"/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19300" y="3810000"/>
            <a:ext cx="4000500" cy="7620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000" i="0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Lớp</a:t>
            </a:r>
            <a:r>
              <a:rPr kumimoji="0" lang="en-US" sz="200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: Tin9A2</a:t>
            </a:r>
          </a:p>
          <a:p>
            <a:pPr marR="45720" lvl="0" algn="just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Thùy</a:t>
            </a:r>
            <a:endParaRPr kumimoji="0" lang="en-US" sz="20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3487400" y="7046912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4978852" y="3229914"/>
            <a:ext cx="1612102" cy="327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sách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49060" y="4114800"/>
            <a:ext cx="1784350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47800" y="3362177"/>
            <a:ext cx="2781299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TT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88672" y="5024440"/>
            <a:ext cx="1473200" cy="371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02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4200" dirty="0"/>
              <a:t> </a:t>
            </a:r>
            <a:r>
              <a:rPr lang="en-US" sz="4200" dirty="0" err="1"/>
              <a:t>của</a:t>
            </a:r>
            <a:r>
              <a:rPr lang="en-US" sz="4200" dirty="0"/>
              <a:t> </a:t>
            </a:r>
            <a:r>
              <a:rPr lang="en-US" sz="4200" dirty="0" err="1"/>
              <a:t>chức</a:t>
            </a:r>
            <a:r>
              <a:rPr lang="en-US" sz="4200" dirty="0"/>
              <a:t> </a:t>
            </a:r>
            <a:r>
              <a:rPr lang="en-US" sz="4200" dirty="0" err="1" smtClean="0"/>
              <a:t>năng</a:t>
            </a:r>
            <a:r>
              <a:rPr lang="en-US" sz="4200" dirty="0" smtClean="0"/>
              <a:t> “</a:t>
            </a:r>
            <a:r>
              <a:rPr lang="en-US" sz="4200" dirty="0" err="1" smtClean="0"/>
              <a:t>Thống</a:t>
            </a:r>
            <a:r>
              <a:rPr lang="en-US" sz="4200" dirty="0" smtClean="0"/>
              <a:t> </a:t>
            </a:r>
            <a:r>
              <a:rPr lang="en-US" sz="4200" dirty="0" err="1" smtClean="0"/>
              <a:t>Kê</a:t>
            </a:r>
            <a:r>
              <a:rPr lang="en-US" sz="4200" dirty="0" smtClean="0"/>
              <a:t> </a:t>
            </a:r>
            <a:r>
              <a:rPr lang="en-US" sz="4200" dirty="0" err="1" smtClean="0"/>
              <a:t>Báo</a:t>
            </a:r>
            <a:r>
              <a:rPr lang="en-US" sz="4200" dirty="0" smtClean="0"/>
              <a:t> </a:t>
            </a:r>
            <a:r>
              <a:rPr lang="en-US" sz="4200" dirty="0" err="1" smtClean="0"/>
              <a:t>Cáo</a:t>
            </a:r>
            <a:r>
              <a:rPr lang="en-US" sz="4200" dirty="0" smtClean="0"/>
              <a:t>”</a:t>
            </a:r>
            <a:endParaRPr lang="en-US" sz="4200" dirty="0"/>
          </a:p>
        </p:txBody>
      </p:sp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1276047" y="4114800"/>
            <a:ext cx="1768475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" name="AutoShape 3"/>
          <p:cNvCxnSpPr>
            <a:cxnSpLocks noChangeShapeType="1"/>
            <a:stCxn id="25" idx="0"/>
            <a:endCxn id="7" idx="2"/>
          </p:cNvCxnSpPr>
          <p:nvPr/>
        </p:nvCxnSpPr>
        <p:spPr bwMode="auto">
          <a:xfrm flipV="1">
            <a:off x="2141235" y="2681757"/>
            <a:ext cx="1662493" cy="143304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AutoShape 14"/>
          <p:cNvCxnSpPr>
            <a:cxnSpLocks noChangeShapeType="1"/>
          </p:cNvCxnSpPr>
          <p:nvPr/>
        </p:nvCxnSpPr>
        <p:spPr bwMode="auto">
          <a:xfrm>
            <a:off x="1249060" y="4505325"/>
            <a:ext cx="1795462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3589416" y="5745152"/>
            <a:ext cx="1776412" cy="587379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Ban giám đốc</a:t>
            </a:r>
          </a:p>
        </p:txBody>
      </p:sp>
      <p:cxnSp>
        <p:nvCxnSpPr>
          <p:cNvPr id="3089" name="AutoShape 17"/>
          <p:cNvCxnSpPr>
            <a:cxnSpLocks noChangeShapeType="1"/>
            <a:stCxn id="6" idx="3"/>
            <a:endCxn id="5" idx="0"/>
          </p:cNvCxnSpPr>
          <p:nvPr/>
        </p:nvCxnSpPr>
        <p:spPr bwMode="auto">
          <a:xfrm flipH="1">
            <a:off x="4477622" y="4752854"/>
            <a:ext cx="1251252" cy="99229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5495925" y="3850413"/>
            <a:ext cx="1590675" cy="1057275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4.2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cáo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20"/>
          <p:cNvSpPr>
            <a:spLocks noChangeArrowheads="1"/>
          </p:cNvSpPr>
          <p:nvPr/>
        </p:nvSpPr>
        <p:spPr bwMode="auto">
          <a:xfrm>
            <a:off x="3803728" y="2133600"/>
            <a:ext cx="1562100" cy="1096314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4.1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kê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AutoShape 3"/>
          <p:cNvCxnSpPr>
            <a:cxnSpLocks noChangeShapeType="1"/>
            <a:stCxn id="7" idx="5"/>
            <a:endCxn id="6" idx="0"/>
          </p:cNvCxnSpPr>
          <p:nvPr/>
        </p:nvCxnSpPr>
        <p:spPr bwMode="auto">
          <a:xfrm>
            <a:off x="5137064" y="3069363"/>
            <a:ext cx="1154199" cy="78105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795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b="1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b="1" dirty="0" err="1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Bangdia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b="1" i="1" u="sng" dirty="0" err="1" smtClean="0">
                <a:latin typeface="Times New Roman" pitchFamily="18" charset="0"/>
                <a:cs typeface="Times New Roman" pitchFamily="18" charset="0"/>
              </a:rPr>
              <a:t>MaBĐ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latin typeface="Times New Roman" pitchFamily="18" charset="0"/>
                <a:cs typeface="Times New Roman" pitchFamily="18" charset="0"/>
              </a:rPr>
              <a:t>tenBĐ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latin typeface="Times New Roman" pitchFamily="18" charset="0"/>
                <a:cs typeface="Times New Roman" pitchFamily="18" charset="0"/>
              </a:rPr>
              <a:t>theloai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latin typeface="Times New Roman" pitchFamily="18" charset="0"/>
                <a:cs typeface="Times New Roman" pitchFamily="18" charset="0"/>
              </a:rPr>
              <a:t>tinhtrang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latin typeface="Times New Roman" pitchFamily="18" charset="0"/>
                <a:cs typeface="Times New Roman" pitchFamily="18" charset="0"/>
              </a:rPr>
              <a:t>hangsx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latin typeface="Times New Roman" pitchFamily="18" charset="0"/>
                <a:cs typeface="Times New Roman" pitchFamily="18" charset="0"/>
              </a:rPr>
              <a:t>ghichu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Thanhvien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b="1" i="1" u="sng" dirty="0" err="1" smtClean="0">
                <a:latin typeface="Times New Roman" pitchFamily="18" charset="0"/>
                <a:cs typeface="Times New Roman" pitchFamily="18" charset="0"/>
              </a:rPr>
              <a:t>MaTV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latin typeface="Times New Roman" pitchFamily="18" charset="0"/>
                <a:cs typeface="Times New Roman" pitchFamily="18" charset="0"/>
              </a:rPr>
              <a:t>hoten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latin typeface="Times New Roman" pitchFamily="18" charset="0"/>
                <a:cs typeface="Times New Roman" pitchFamily="18" charset="0"/>
              </a:rPr>
              <a:t>gioitinh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latin typeface="Times New Roman" pitchFamily="18" charset="0"/>
                <a:cs typeface="Times New Roman" pitchFamily="18" charset="0"/>
              </a:rPr>
              <a:t>dienthoai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latin typeface="Times New Roman" pitchFamily="18" charset="0"/>
                <a:cs typeface="Times New Roman" pitchFamily="18" charset="0"/>
              </a:rPr>
              <a:t>diachi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CMTND,soTK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TheTV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b="1" i="1" u="sng" dirty="0" err="1" smtClean="0">
                <a:latin typeface="Times New Roman" pitchFamily="18" charset="0"/>
                <a:cs typeface="Times New Roman" pitchFamily="18" charset="0"/>
              </a:rPr>
              <a:t>Mathe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latin typeface="Times New Roman" pitchFamily="18" charset="0"/>
                <a:cs typeface="Times New Roman" pitchFamily="18" charset="0"/>
              </a:rPr>
              <a:t>tenTV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latin typeface="Times New Roman" pitchFamily="18" charset="0"/>
                <a:cs typeface="Times New Roman" pitchFamily="18" charset="0"/>
              </a:rPr>
              <a:t>diachi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latin typeface="Times New Roman" pitchFamily="18" charset="0"/>
                <a:cs typeface="Times New Roman" pitchFamily="18" charset="0"/>
              </a:rPr>
              <a:t>ngaytao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latin typeface="Times New Roman" pitchFamily="18" charset="0"/>
                <a:cs typeface="Times New Roman" pitchFamily="18" charset="0"/>
              </a:rPr>
              <a:t>ngayhethan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Phieuchothue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b="1" i="1" u="sng" dirty="0" err="1" smtClean="0">
                <a:latin typeface="Times New Roman" pitchFamily="18" charset="0"/>
                <a:cs typeface="Times New Roman" pitchFamily="18" charset="0"/>
              </a:rPr>
              <a:t>sophieu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latin typeface="Times New Roman" pitchFamily="18" charset="0"/>
                <a:cs typeface="Times New Roman" pitchFamily="18" charset="0"/>
              </a:rPr>
              <a:t>ngaythue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Mathe,MaTV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songaymuon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,MaNV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Nhanvien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b="1" i="1" u="sng" dirty="0" err="1" smtClean="0">
                <a:latin typeface="Times New Roman" pitchFamily="18" charset="0"/>
                <a:cs typeface="Times New Roman" pitchFamily="18" charset="0"/>
              </a:rPr>
              <a:t>MaNV</a:t>
            </a:r>
            <a:r>
              <a:rPr lang="fr-FR" b="1" i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i="1" dirty="0" err="1">
                <a:latin typeface="Times New Roman" pitchFamily="18" charset="0"/>
                <a:cs typeface="Times New Roman" pitchFamily="18" charset="0"/>
              </a:rPr>
              <a:t>tenNV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latin typeface="Times New Roman" pitchFamily="18" charset="0"/>
                <a:cs typeface="Times New Roman" pitchFamily="18" charset="0"/>
              </a:rPr>
              <a:t>Đtlienhe</a:t>
            </a:r>
            <a:r>
              <a:rPr lang="fr-FR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i="1" dirty="0" err="1">
                <a:latin typeface="Times New Roman" pitchFamily="18" charset="0"/>
                <a:cs typeface="Times New Roman" pitchFamily="18" charset="0"/>
              </a:rPr>
              <a:t>motakhac</a:t>
            </a:r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fr-FR" b="1" i="1" dirty="0" smtClean="0">
                <a:latin typeface="Times New Roman" pitchFamily="18" charset="0"/>
                <a:cs typeface="Times New Roman" pitchFamily="18" charset="0"/>
              </a:rPr>
              <a:t>DongPhieu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i="1" dirty="0" err="1" smtClean="0">
                <a:latin typeface="Times New Roman" pitchFamily="18" charset="0"/>
                <a:cs typeface="Times New Roman" pitchFamily="18" charset="0"/>
              </a:rPr>
              <a:t>sophieu,</a:t>
            </a:r>
            <a:r>
              <a:rPr lang="fr-FR" b="1" i="1" u="sng" dirty="0" err="1" smtClean="0">
                <a:latin typeface="Times New Roman" pitchFamily="18" charset="0"/>
                <a:cs typeface="Times New Roman" pitchFamily="18" charset="0"/>
              </a:rPr>
              <a:t>MaBĐ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,trangthai,soluong,dongia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thanhtien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1155700"/>
            <a:ext cx="10096500" cy="6287764"/>
          </a:xfrm>
        </p:spPr>
      </p:pic>
    </p:spTree>
    <p:extLst>
      <p:ext uri="{BB962C8B-B14F-4D97-AF65-F5344CB8AC3E}">
        <p14:creationId xmlns:p14="http://schemas.microsoft.com/office/powerpoint/2010/main" val="27979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24688"/>
            <a:ext cx="8229600" cy="794512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700" y="1219200"/>
            <a:ext cx="8382000" cy="594515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5107583"/>
          </a:xfrm>
        </p:spPr>
      </p:pic>
    </p:spTree>
    <p:extLst>
      <p:ext uri="{BB962C8B-B14F-4D97-AF65-F5344CB8AC3E}">
        <p14:creationId xmlns:p14="http://schemas.microsoft.com/office/powerpoint/2010/main" val="38996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0" y="533400"/>
            <a:ext cx="9144000" cy="762000"/>
          </a:xfrm>
        </p:spPr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Form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</p:spPr>
      </p:pic>
    </p:spTree>
    <p:extLst>
      <p:ext uri="{BB962C8B-B14F-4D97-AF65-F5344CB8AC3E}">
        <p14:creationId xmlns:p14="http://schemas.microsoft.com/office/powerpoint/2010/main" val="4503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</p:spPr>
      </p:pic>
      <p:sp>
        <p:nvSpPr>
          <p:cNvPr id="9" name="Content Placeholder 7"/>
          <p:cNvSpPr txBox="1">
            <a:spLocks/>
          </p:cNvSpPr>
          <p:nvPr/>
        </p:nvSpPr>
        <p:spPr>
          <a:xfrm>
            <a:off x="0" y="571500"/>
            <a:ext cx="9144000" cy="647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Form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5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</p:spPr>
      </p:pic>
      <p:sp>
        <p:nvSpPr>
          <p:cNvPr id="4" name="Content Placeholder 7"/>
          <p:cNvSpPr txBox="1">
            <a:spLocks/>
          </p:cNvSpPr>
          <p:nvPr/>
        </p:nvSpPr>
        <p:spPr>
          <a:xfrm>
            <a:off x="0" y="571500"/>
            <a:ext cx="9144000" cy="647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Form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1"/>
            <a:ext cx="9144000" cy="5638800"/>
          </a:xfrm>
        </p:spPr>
      </p:pic>
      <p:sp>
        <p:nvSpPr>
          <p:cNvPr id="5" name="Content Placeholder 7"/>
          <p:cNvSpPr txBox="1">
            <a:spLocks/>
          </p:cNvSpPr>
          <p:nvPr/>
        </p:nvSpPr>
        <p:spPr>
          <a:xfrm>
            <a:off x="0" y="571500"/>
            <a:ext cx="9144000" cy="6477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Form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48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8229600" cy="1048512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 so much !</a:t>
            </a:r>
          </a:p>
        </p:txBody>
      </p:sp>
      <p:pic>
        <p:nvPicPr>
          <p:cNvPr id="6" name="Content Placeholder 5" descr="732562ff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895600"/>
            <a:ext cx="9144000" cy="2514600"/>
          </a:xfrm>
        </p:spPr>
      </p:pic>
      <p:pic>
        <p:nvPicPr>
          <p:cNvPr id="9" name="Picture 8" descr="48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406775"/>
            <a:ext cx="2133600" cy="343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Tả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1.3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hỏng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TT BĐ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hỏng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hỏng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TT BĐ):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2.1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NV):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tuyển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2.2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NV):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thải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2.3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tin NV(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TT NV):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TV):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Dành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thuê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3.2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TV):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thuê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mượn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6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 algn="just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3.3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hỏng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hóc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mượn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3.4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phiếu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thuê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mượn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phiếu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3.5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dịch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4.1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mất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4.2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Hủy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cũ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hủy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cũ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4.3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Phạt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muộn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phiếu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thuê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chịu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khoản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phạt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40%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thuê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4.4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đốc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tuần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hoạch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chỉnh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843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953000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8500" y="2057400"/>
            <a:ext cx="2286000" cy="469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Kinh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Doanh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&amp; Cho </a:t>
            </a:r>
            <a:r>
              <a:rPr lang="en-US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Thuê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endParaRPr lang="en-US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700" y="3314700"/>
            <a:ext cx="1524000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1.0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64400" y="3314700"/>
            <a:ext cx="1727200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4.0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ê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áo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64400" y="4654102"/>
            <a:ext cx="1727200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4.2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78400" y="3314700"/>
            <a:ext cx="1651000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3.0 Cho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thuê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BĐ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16500" y="4127500"/>
            <a:ext cx="16129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3.1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TV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29200" y="4572000"/>
            <a:ext cx="16002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3.2Ktra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TV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29200" y="4953000"/>
            <a:ext cx="16002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3.3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Ktra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BĐ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9200" y="5357734"/>
            <a:ext cx="1600200" cy="5858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3.4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phiếu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thuê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43200" y="3314700"/>
            <a:ext cx="1524000" cy="495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2.0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ý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hân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30500" y="4127500"/>
            <a:ext cx="1524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2.1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Thêm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NV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30500" y="4552950"/>
            <a:ext cx="1524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2.2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NV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30500" y="4978400"/>
            <a:ext cx="1524000" cy="539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2.3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TT NV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0700" y="4114800"/>
            <a:ext cx="1524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1.1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BĐ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0700" y="4542367"/>
            <a:ext cx="15240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BĐ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0700" y="4946202"/>
            <a:ext cx="1524000" cy="462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1.3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TT BĐ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7633" y="5482166"/>
            <a:ext cx="1524000" cy="53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TT BĐ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381500" y="2527300"/>
            <a:ext cx="0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31900" y="2857500"/>
            <a:ext cx="66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79800" y="2841625"/>
            <a:ext cx="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2" idx="0"/>
          </p:cNvCxnSpPr>
          <p:nvPr/>
        </p:nvCxnSpPr>
        <p:spPr>
          <a:xfrm>
            <a:off x="5803900" y="28575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848600" y="2851150"/>
            <a:ext cx="0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231900" y="2838450"/>
            <a:ext cx="0" cy="48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1"/>
          </p:cNvCxnSpPr>
          <p:nvPr/>
        </p:nvCxnSpPr>
        <p:spPr>
          <a:xfrm flipH="1">
            <a:off x="165100" y="3562350"/>
            <a:ext cx="35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387600" y="3467100"/>
            <a:ext cx="35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622800" y="3467100"/>
            <a:ext cx="35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908800" y="3467100"/>
            <a:ext cx="35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387600" y="3467100"/>
            <a:ext cx="0" cy="1790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52400" y="3562350"/>
            <a:ext cx="29633" cy="221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908800" y="3459692"/>
            <a:ext cx="12700" cy="130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622800" y="3472392"/>
            <a:ext cx="0" cy="274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9" idx="1"/>
          </p:cNvCxnSpPr>
          <p:nvPr/>
        </p:nvCxnSpPr>
        <p:spPr>
          <a:xfrm flipH="1">
            <a:off x="2387600" y="4279900"/>
            <a:ext cx="342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2387600" y="4694767"/>
            <a:ext cx="3429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1" idx="1"/>
          </p:cNvCxnSpPr>
          <p:nvPr/>
        </p:nvCxnSpPr>
        <p:spPr>
          <a:xfrm flipH="1">
            <a:off x="2387600" y="5248275"/>
            <a:ext cx="3429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82033" y="4267200"/>
            <a:ext cx="35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165100" y="4739746"/>
            <a:ext cx="35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52400" y="5245100"/>
            <a:ext cx="35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177800" y="5791200"/>
            <a:ext cx="35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6908800" y="4768402"/>
            <a:ext cx="35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5" idx="1"/>
          </p:cNvCxnSpPr>
          <p:nvPr/>
        </p:nvCxnSpPr>
        <p:spPr>
          <a:xfrm flipH="1">
            <a:off x="4622800" y="510540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7" idx="1"/>
          </p:cNvCxnSpPr>
          <p:nvPr/>
        </p:nvCxnSpPr>
        <p:spPr>
          <a:xfrm flipH="1">
            <a:off x="4622800" y="5650667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597400" y="4267200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4622800" y="4710113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42900" y="6083301"/>
            <a:ext cx="3327400" cy="76200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//TT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BĐ:Thông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tin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băng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đĩa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//TV: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Thành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Viên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//NV: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N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hân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viên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39000" y="4070350"/>
            <a:ext cx="1727200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4.1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kê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Straight Connector 54"/>
          <p:cNvCxnSpPr>
            <a:stCxn id="54" idx="1"/>
          </p:cNvCxnSpPr>
          <p:nvPr/>
        </p:nvCxnSpPr>
        <p:spPr>
          <a:xfrm flipH="1">
            <a:off x="6921500" y="4216400"/>
            <a:ext cx="31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29200" y="6057902"/>
            <a:ext cx="1612900" cy="490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3.5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4622800" y="6214310"/>
            <a:ext cx="393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4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519970" y="3410884"/>
            <a:ext cx="1409701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cảnh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4525"/>
            <a:ext cx="8229600" cy="4389120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2743200"/>
            <a:ext cx="1676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2743200"/>
            <a:ext cx="1676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5486400"/>
            <a:ext cx="1676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Đốc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52800" y="3733800"/>
            <a:ext cx="1981200" cy="152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KD &amp; Cho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Thuê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038600" y="3009900"/>
            <a:ext cx="0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3"/>
          </p:cNvCxnSpPr>
          <p:nvPr/>
        </p:nvCxnSpPr>
        <p:spPr>
          <a:xfrm flipH="1">
            <a:off x="2590800" y="30099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1143000" y="3276600"/>
            <a:ext cx="2324100" cy="1676400"/>
          </a:xfrm>
          <a:prstGeom prst="bentConnector3">
            <a:avLst>
              <a:gd name="adj1" fmla="val 2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6" idx="0"/>
          </p:cNvCxnSpPr>
          <p:nvPr/>
        </p:nvCxnSpPr>
        <p:spPr>
          <a:xfrm>
            <a:off x="5334000" y="4495800"/>
            <a:ext cx="1600200" cy="990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387850" y="2552700"/>
            <a:ext cx="15875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TT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43200" y="260350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72270" y="4089400"/>
            <a:ext cx="148053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09340" y="50038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y/c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thuê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86400" y="4058585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6" name="Elbow Connector 45"/>
          <p:cNvCxnSpPr>
            <a:stCxn id="4" idx="2"/>
          </p:cNvCxnSpPr>
          <p:nvPr/>
        </p:nvCxnSpPr>
        <p:spPr>
          <a:xfrm rot="16200000" flipH="1">
            <a:off x="1866900" y="3162300"/>
            <a:ext cx="1371600" cy="1600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1"/>
            <a:endCxn id="7" idx="4"/>
          </p:cNvCxnSpPr>
          <p:nvPr/>
        </p:nvCxnSpPr>
        <p:spPr>
          <a:xfrm rot="10800000">
            <a:off x="4343400" y="5257800"/>
            <a:ext cx="1752600" cy="4953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610099" y="53213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Elbow Connector 35"/>
          <p:cNvCxnSpPr>
            <a:stCxn id="5" idx="1"/>
            <a:endCxn id="7" idx="0"/>
          </p:cNvCxnSpPr>
          <p:nvPr/>
        </p:nvCxnSpPr>
        <p:spPr>
          <a:xfrm rot="10800000" flipV="1">
            <a:off x="4343400" y="3009900"/>
            <a:ext cx="1752600" cy="723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/>
          <p:cNvSpPr txBox="1">
            <a:spLocks/>
          </p:cNvSpPr>
          <p:nvPr/>
        </p:nvSpPr>
        <p:spPr>
          <a:xfrm>
            <a:off x="527050" y="1892300"/>
            <a:ext cx="8229600" cy="411413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Elbow Connector 52"/>
          <p:cNvCxnSpPr>
            <a:stCxn id="7" idx="7"/>
            <a:endCxn id="5" idx="2"/>
          </p:cNvCxnSpPr>
          <p:nvPr/>
        </p:nvCxnSpPr>
        <p:spPr>
          <a:xfrm rot="5400000" flipH="1" flipV="1">
            <a:off x="5648838" y="2671623"/>
            <a:ext cx="680385" cy="1890340"/>
          </a:xfrm>
          <a:prstGeom prst="bentConnector3">
            <a:avLst>
              <a:gd name="adj1" fmla="val -3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035550" y="3543300"/>
            <a:ext cx="15875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TT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181599" y="3543300"/>
            <a:ext cx="15875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y/c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3" name="Straight Arrow Connector 62"/>
          <p:cNvCxnSpPr>
            <a:stCxn id="7" idx="1"/>
          </p:cNvCxnSpPr>
          <p:nvPr/>
        </p:nvCxnSpPr>
        <p:spPr>
          <a:xfrm flipH="1" flipV="1">
            <a:off x="2590800" y="3276600"/>
            <a:ext cx="1052140" cy="680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4978400" y="3410403"/>
            <a:ext cx="1295400" cy="349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3200400"/>
            <a:ext cx="1943100" cy="12636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3.0 Cho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thuê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BĐ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76700" y="1447800"/>
            <a:ext cx="1866900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1.0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75100" y="5638800"/>
            <a:ext cx="1663700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4.0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kê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546850" y="3200400"/>
            <a:ext cx="1866900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2.0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2451100"/>
            <a:ext cx="1676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16800" y="1524000"/>
            <a:ext cx="1676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6007100"/>
            <a:ext cx="1676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Đốc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 flipV="1">
            <a:off x="0" y="6858000"/>
            <a:ext cx="9093200" cy="2286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b="1" dirty="0"/>
          </a:p>
        </p:txBody>
      </p:sp>
      <p:cxnSp>
        <p:nvCxnSpPr>
          <p:cNvPr id="18" name="Elbow Connector 17"/>
          <p:cNvCxnSpPr>
            <a:stCxn id="8" idx="5"/>
            <a:endCxn id="10" idx="0"/>
          </p:cNvCxnSpPr>
          <p:nvPr/>
        </p:nvCxnSpPr>
        <p:spPr>
          <a:xfrm rot="16200000" flipH="1">
            <a:off x="6219275" y="1939375"/>
            <a:ext cx="711948" cy="1810101"/>
          </a:xfrm>
          <a:prstGeom prst="bentConnector3">
            <a:avLst>
              <a:gd name="adj1" fmla="val 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>
            <a:off x="342900" y="2971800"/>
            <a:ext cx="2857500" cy="1447800"/>
          </a:xfrm>
          <a:prstGeom prst="bentConnector3">
            <a:avLst>
              <a:gd name="adj1" fmla="val 15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68610" y="3746500"/>
            <a:ext cx="148053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00100" y="4464050"/>
            <a:ext cx="1295400" cy="349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y/c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thuê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1878130" y="26670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993900" y="224790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35" name="Straight Connector 1034"/>
          <p:cNvCxnSpPr>
            <a:endCxn id="4" idx="0"/>
          </p:cNvCxnSpPr>
          <p:nvPr/>
        </p:nvCxnSpPr>
        <p:spPr>
          <a:xfrm>
            <a:off x="3630730" y="2667000"/>
            <a:ext cx="782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Elbow Connector 1036"/>
          <p:cNvCxnSpPr>
            <a:stCxn id="4" idx="1"/>
          </p:cNvCxnSpPr>
          <p:nvPr/>
        </p:nvCxnSpPr>
        <p:spPr>
          <a:xfrm rot="16200000" flipV="1">
            <a:off x="2164303" y="2598199"/>
            <a:ext cx="527956" cy="10465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/>
          <p:cNvCxnSpPr/>
          <p:nvPr/>
        </p:nvCxnSpPr>
        <p:spPr>
          <a:xfrm>
            <a:off x="762000" y="2971800"/>
            <a:ext cx="1992430" cy="1155700"/>
          </a:xfrm>
          <a:prstGeom prst="bentConnector3">
            <a:avLst>
              <a:gd name="adj1" fmla="val -16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99040" y="3004298"/>
            <a:ext cx="115699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Phiếu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54" name="Elbow Connector 1053"/>
          <p:cNvCxnSpPr>
            <a:stCxn id="10" idx="4"/>
            <a:endCxn id="9" idx="0"/>
          </p:cNvCxnSpPr>
          <p:nvPr/>
        </p:nvCxnSpPr>
        <p:spPr>
          <a:xfrm rot="5400000">
            <a:off x="5534025" y="3692525"/>
            <a:ext cx="1219200" cy="26733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13" idx="3"/>
          </p:cNvCxnSpPr>
          <p:nvPr/>
        </p:nvCxnSpPr>
        <p:spPr>
          <a:xfrm flipH="1">
            <a:off x="2667000" y="6248400"/>
            <a:ext cx="130810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843330" y="5981700"/>
            <a:ext cx="1012824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92800" y="1206500"/>
            <a:ext cx="146685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TT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040908" y="2641600"/>
            <a:ext cx="0" cy="724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33950" y="3369582"/>
            <a:ext cx="1301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946650" y="3794125"/>
            <a:ext cx="1289050" cy="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524750" y="5195660"/>
            <a:ext cx="1295400" cy="349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886700" y="4356100"/>
            <a:ext cx="18058" cy="80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80300" y="5154839"/>
            <a:ext cx="1301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7493000" y="5579382"/>
            <a:ext cx="1289050" cy="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0"/>
            <a:endCxn id="4" idx="4"/>
          </p:cNvCxnSpPr>
          <p:nvPr/>
        </p:nvCxnSpPr>
        <p:spPr>
          <a:xfrm flipV="1">
            <a:off x="1828800" y="4464050"/>
            <a:ext cx="1809750" cy="154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19234767">
            <a:off x="1659120" y="5099143"/>
            <a:ext cx="1295400" cy="349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3856154" y="1727200"/>
            <a:ext cx="7820" cy="151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111374" y="17272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06450" y="1550148"/>
            <a:ext cx="1295400" cy="349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Thanhvien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2000" y="1509327"/>
            <a:ext cx="1301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774700" y="1933870"/>
            <a:ext cx="1289050" cy="7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238750" y="4608058"/>
            <a:ext cx="148053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5670550" y="1574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12" idx="1"/>
          </p:cNvCxnSpPr>
          <p:nvPr/>
        </p:nvCxnSpPr>
        <p:spPr>
          <a:xfrm>
            <a:off x="5791200" y="1790700"/>
            <a:ext cx="1625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019800" y="1848598"/>
            <a:ext cx="1295400" cy="349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y/c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5" name="Straight Arrow Connector 84"/>
          <p:cNvCxnSpPr>
            <a:stCxn id="4" idx="7"/>
            <a:endCxn id="8" idx="3"/>
          </p:cNvCxnSpPr>
          <p:nvPr/>
        </p:nvCxnSpPr>
        <p:spPr>
          <a:xfrm flipV="1">
            <a:off x="4325540" y="2488452"/>
            <a:ext cx="24561" cy="897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5201001">
            <a:off x="4337049" y="2787653"/>
            <a:ext cx="52070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892800" y="5981700"/>
            <a:ext cx="32004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//</a:t>
            </a:r>
            <a:r>
              <a:rPr lang="en-US" dirty="0" err="1" smtClean="0">
                <a:solidFill>
                  <a:schemeClr val="tx1"/>
                </a:solidFill>
              </a:rPr>
              <a:t>Phiếu</a:t>
            </a:r>
            <a:r>
              <a:rPr lang="en-US" dirty="0" smtClean="0">
                <a:solidFill>
                  <a:schemeClr val="tx1"/>
                </a:solidFill>
              </a:rPr>
              <a:t> TT: </a:t>
            </a:r>
            <a:r>
              <a:rPr lang="en-US" dirty="0" err="1" smtClean="0">
                <a:solidFill>
                  <a:schemeClr val="tx1"/>
                </a:solidFill>
              </a:rPr>
              <a:t>Phiếu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toán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//TT: </a:t>
            </a:r>
            <a:r>
              <a:rPr lang="en-US" dirty="0" err="1" smtClean="0">
                <a:solidFill>
                  <a:schemeClr val="tx1"/>
                </a:solidFill>
              </a:rPr>
              <a:t>Thông</a:t>
            </a:r>
            <a:r>
              <a:rPr lang="en-US" dirty="0" smtClean="0">
                <a:solidFill>
                  <a:schemeClr val="tx1"/>
                </a:solidFill>
              </a:rPr>
              <a:t> tin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//y/c : </a:t>
            </a:r>
            <a:r>
              <a:rPr lang="en-US" dirty="0" err="1">
                <a:solidFill>
                  <a:schemeClr val="tx1"/>
                </a:solidFill>
              </a:rPr>
              <a:t>Y</a:t>
            </a:r>
            <a:r>
              <a:rPr lang="en-US" dirty="0" err="1" smtClean="0">
                <a:solidFill>
                  <a:schemeClr val="tx1"/>
                </a:solidFill>
              </a:rPr>
              <a:t>êu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cầu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0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rot="2483342">
            <a:off x="2333756" y="5399105"/>
            <a:ext cx="146685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7350" y="3248586"/>
            <a:ext cx="146685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DS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867775" cy="1143000"/>
          </a:xfrm>
        </p:spPr>
        <p:txBody>
          <a:bodyPr>
            <a:noAutofit/>
          </a:bodyPr>
          <a:lstStyle/>
          <a:p>
            <a:pPr lvl="0"/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 smtClean="0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4200" dirty="0" smtClean="0"/>
              <a:t> </a:t>
            </a:r>
            <a:r>
              <a:rPr lang="en-US" sz="4200" dirty="0" err="1"/>
              <a:t>của</a:t>
            </a:r>
            <a:r>
              <a:rPr lang="en-US" sz="4200" dirty="0"/>
              <a:t> </a:t>
            </a:r>
            <a:r>
              <a:rPr lang="en-US" sz="4200" dirty="0" err="1"/>
              <a:t>chức</a:t>
            </a:r>
            <a:r>
              <a:rPr lang="en-US" sz="4200" dirty="0"/>
              <a:t> </a:t>
            </a:r>
            <a:r>
              <a:rPr lang="en-US" sz="4200" dirty="0" err="1"/>
              <a:t>năng</a:t>
            </a:r>
            <a:r>
              <a:rPr lang="en-US" sz="4200" dirty="0"/>
              <a:t> “ </a:t>
            </a:r>
            <a:r>
              <a:rPr lang="en-US" sz="4200" dirty="0" err="1"/>
              <a:t>Quản</a:t>
            </a:r>
            <a:r>
              <a:rPr lang="en-US" sz="4200" dirty="0"/>
              <a:t> </a:t>
            </a:r>
            <a:r>
              <a:rPr lang="en-US" sz="4200" dirty="0" err="1"/>
              <a:t>lý</a:t>
            </a:r>
            <a:r>
              <a:rPr lang="en-US" sz="4200" dirty="0"/>
              <a:t> </a:t>
            </a:r>
            <a:r>
              <a:rPr lang="en-US" sz="4200" dirty="0" err="1"/>
              <a:t>băng</a:t>
            </a:r>
            <a:r>
              <a:rPr lang="en-US" sz="4200" dirty="0"/>
              <a:t> </a:t>
            </a:r>
            <a:r>
              <a:rPr lang="en-US" sz="4200" dirty="0" err="1"/>
              <a:t>đĩa</a:t>
            </a:r>
            <a:r>
              <a:rPr lang="en-US" sz="4200" dirty="0" smtClean="0"/>
              <a:t>”</a:t>
            </a:r>
            <a:endParaRPr lang="en-US" sz="4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91600" cy="533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1981200"/>
            <a:ext cx="1676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572250" y="3924300"/>
            <a:ext cx="1943100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1.3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TT BĐ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219200" y="1841500"/>
            <a:ext cx="1866900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1.1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BĐ</a:t>
            </a:r>
          </a:p>
        </p:txBody>
      </p:sp>
      <p:sp>
        <p:nvSpPr>
          <p:cNvPr id="8" name="Oval 7"/>
          <p:cNvSpPr/>
          <p:nvPr/>
        </p:nvSpPr>
        <p:spPr>
          <a:xfrm>
            <a:off x="3549650" y="5614148"/>
            <a:ext cx="1663700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TT BĐ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219200" y="3924300"/>
            <a:ext cx="1866900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BĐ</a:t>
            </a:r>
          </a:p>
          <a:p>
            <a:pPr algn="ctr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086100" y="2286000"/>
            <a:ext cx="36195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62425" y="1917700"/>
            <a:ext cx="146685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TT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086100" y="2514600"/>
            <a:ext cx="4229100" cy="193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7"/>
          </p:cNvCxnSpPr>
          <p:nvPr/>
        </p:nvCxnSpPr>
        <p:spPr>
          <a:xfrm flipV="1">
            <a:off x="2812699" y="2394324"/>
            <a:ext cx="3892901" cy="1708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9" idx="0"/>
          </p:cNvCxnSpPr>
          <p:nvPr/>
        </p:nvCxnSpPr>
        <p:spPr>
          <a:xfrm>
            <a:off x="2152650" y="3048000"/>
            <a:ext cx="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6"/>
            <a:endCxn id="6" idx="2"/>
          </p:cNvCxnSpPr>
          <p:nvPr/>
        </p:nvCxnSpPr>
        <p:spPr>
          <a:xfrm>
            <a:off x="3086100" y="4533900"/>
            <a:ext cx="3486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5"/>
            <a:endCxn id="8" idx="1"/>
          </p:cNvCxnSpPr>
          <p:nvPr/>
        </p:nvCxnSpPr>
        <p:spPr>
          <a:xfrm>
            <a:off x="2812699" y="4964952"/>
            <a:ext cx="980594" cy="827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667500" y="5994400"/>
            <a:ext cx="216535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6654800" y="5994400"/>
            <a:ext cx="2165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67500" y="6527800"/>
            <a:ext cx="2165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6"/>
            <a:endCxn id="41" idx="1"/>
          </p:cNvCxnSpPr>
          <p:nvPr/>
        </p:nvCxnSpPr>
        <p:spPr>
          <a:xfrm>
            <a:off x="5213350" y="6223748"/>
            <a:ext cx="1454150" cy="37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20272621">
            <a:off x="4113481" y="2805161"/>
            <a:ext cx="1804858" cy="255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Phiếu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06849" y="4583952"/>
            <a:ext cx="207645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DS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đĩa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hỏng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 rot="20080056">
            <a:off x="5072734" y="3231288"/>
            <a:ext cx="1804858" cy="255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Phiếu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5792696"/>
            <a:ext cx="1866900" cy="735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//TT: </a:t>
            </a:r>
            <a:r>
              <a:rPr lang="en-US" dirty="0" err="1">
                <a:solidFill>
                  <a:schemeClr val="tx1"/>
                </a:solidFill>
              </a:rPr>
              <a:t>Thông</a:t>
            </a:r>
            <a:r>
              <a:rPr lang="en-US" dirty="0">
                <a:solidFill>
                  <a:schemeClr val="tx1"/>
                </a:solidFill>
              </a:rPr>
              <a:t> tin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//BĐ: </a:t>
            </a:r>
            <a:r>
              <a:rPr lang="en-US" dirty="0" err="1" smtClean="0">
                <a:solidFill>
                  <a:schemeClr val="tx1"/>
                </a:solidFill>
              </a:rPr>
              <a:t>Băng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đĩa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75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 rot="16200000">
            <a:off x="2743996" y="4514849"/>
            <a:ext cx="2105025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TT NV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090987" y="3022473"/>
            <a:ext cx="2114550" cy="460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DS NV </a:t>
            </a:r>
            <a:r>
              <a:rPr lang="fr-FR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59574" y="6130923"/>
            <a:ext cx="1784350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4200" dirty="0"/>
              <a:t> </a:t>
            </a:r>
            <a:r>
              <a:rPr lang="en-US" sz="4200" dirty="0" err="1"/>
              <a:t>của</a:t>
            </a:r>
            <a:r>
              <a:rPr lang="en-US" sz="4200" dirty="0"/>
              <a:t> </a:t>
            </a:r>
            <a:r>
              <a:rPr lang="en-US" sz="4200" dirty="0" err="1"/>
              <a:t>chức</a:t>
            </a:r>
            <a:r>
              <a:rPr lang="en-US" sz="4200" dirty="0"/>
              <a:t> </a:t>
            </a:r>
            <a:r>
              <a:rPr lang="en-US" sz="4200" dirty="0" err="1"/>
              <a:t>năng</a:t>
            </a:r>
            <a:r>
              <a:rPr lang="en-US" sz="4200" dirty="0"/>
              <a:t> </a:t>
            </a:r>
            <a:r>
              <a:rPr lang="en-US" sz="4200" dirty="0" smtClean="0"/>
              <a:t>“</a:t>
            </a:r>
            <a:r>
              <a:rPr lang="fr-FR" sz="4200" dirty="0" err="1" smtClean="0"/>
              <a:t>Quản</a:t>
            </a:r>
            <a:r>
              <a:rPr lang="fr-FR" sz="4200" dirty="0" smtClean="0"/>
              <a:t> </a:t>
            </a:r>
            <a:r>
              <a:rPr lang="fr-FR" sz="4200" dirty="0" err="1" smtClean="0"/>
              <a:t>lý</a:t>
            </a:r>
            <a:r>
              <a:rPr lang="fr-FR" sz="4200" dirty="0" smtClean="0"/>
              <a:t> </a:t>
            </a:r>
            <a:r>
              <a:rPr lang="fr-FR" sz="4200" dirty="0" err="1" smtClean="0"/>
              <a:t>nhân</a:t>
            </a:r>
            <a:r>
              <a:rPr lang="fr-FR" sz="4200" dirty="0" smtClean="0"/>
              <a:t> </a:t>
            </a:r>
            <a:r>
              <a:rPr lang="fr-FR" sz="4200" dirty="0" err="1" smtClean="0"/>
              <a:t>viên</a:t>
            </a:r>
            <a:r>
              <a:rPr lang="fr-FR" sz="4200" dirty="0" smtClean="0"/>
              <a:t> »</a:t>
            </a:r>
            <a:endParaRPr lang="en-US" sz="4200" dirty="0"/>
          </a:p>
        </p:txBody>
      </p:sp>
      <p:sp>
        <p:nvSpPr>
          <p:cNvPr id="30" name="Rectangle 29"/>
          <p:cNvSpPr/>
          <p:nvPr/>
        </p:nvSpPr>
        <p:spPr>
          <a:xfrm>
            <a:off x="882650" y="2047875"/>
            <a:ext cx="1784350" cy="3905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Giám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Đốc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1429544" y="3263900"/>
            <a:ext cx="1803399" cy="113665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2.1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Thêm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NV</a:t>
            </a: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5880100" y="3263900"/>
            <a:ext cx="1739900" cy="1136650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2.2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Xóa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NV</a:t>
            </a: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3800475" y="5762625"/>
            <a:ext cx="1762125" cy="1095375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2.3 Sửa đổi TT NV</a:t>
            </a:r>
          </a:p>
        </p:txBody>
      </p:sp>
      <p:cxnSp>
        <p:nvCxnSpPr>
          <p:cNvPr id="1040" name="AutoShape 16"/>
          <p:cNvCxnSpPr>
            <a:cxnSpLocks noChangeShapeType="1"/>
          </p:cNvCxnSpPr>
          <p:nvPr/>
        </p:nvCxnSpPr>
        <p:spPr bwMode="auto">
          <a:xfrm>
            <a:off x="6879431" y="6178548"/>
            <a:ext cx="1654969" cy="127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>
            <a:off x="6884194" y="6521448"/>
            <a:ext cx="1650206" cy="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2" name="AutoShape 18"/>
          <p:cNvCxnSpPr>
            <a:cxnSpLocks noChangeShapeType="1"/>
          </p:cNvCxnSpPr>
          <p:nvPr/>
        </p:nvCxnSpPr>
        <p:spPr bwMode="auto">
          <a:xfrm flipV="1">
            <a:off x="3086100" y="3482975"/>
            <a:ext cx="1004887" cy="2222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3" name="AutoShape 19"/>
          <p:cNvCxnSpPr>
            <a:cxnSpLocks noChangeShapeType="1"/>
            <a:endCxn id="13" idx="1"/>
          </p:cNvCxnSpPr>
          <p:nvPr/>
        </p:nvCxnSpPr>
        <p:spPr bwMode="auto">
          <a:xfrm flipH="1">
            <a:off x="4058532" y="3495675"/>
            <a:ext cx="32455" cy="2427364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" name="AutoShape 20"/>
          <p:cNvCxnSpPr>
            <a:cxnSpLocks noChangeShapeType="1"/>
          </p:cNvCxnSpPr>
          <p:nvPr/>
        </p:nvCxnSpPr>
        <p:spPr bwMode="auto">
          <a:xfrm flipH="1">
            <a:off x="5083969" y="4143375"/>
            <a:ext cx="957262" cy="164782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5" name="AutoShape 21"/>
          <p:cNvCxnSpPr>
            <a:cxnSpLocks noChangeShapeType="1"/>
          </p:cNvCxnSpPr>
          <p:nvPr/>
        </p:nvCxnSpPr>
        <p:spPr bwMode="auto">
          <a:xfrm>
            <a:off x="4414837" y="3505200"/>
            <a:ext cx="0" cy="2322513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6" name="AutoShape 22"/>
          <p:cNvCxnSpPr>
            <a:cxnSpLocks noChangeShapeType="1"/>
          </p:cNvCxnSpPr>
          <p:nvPr/>
        </p:nvCxnSpPr>
        <p:spPr bwMode="auto">
          <a:xfrm>
            <a:off x="4414837" y="3482975"/>
            <a:ext cx="1604963" cy="2222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7" name="AutoShape 23"/>
          <p:cNvCxnSpPr>
            <a:cxnSpLocks noChangeShapeType="1"/>
            <a:stCxn id="13" idx="6"/>
            <a:endCxn id="52" idx="1"/>
          </p:cNvCxnSpPr>
          <p:nvPr/>
        </p:nvCxnSpPr>
        <p:spPr bwMode="auto">
          <a:xfrm>
            <a:off x="5562600" y="6310313"/>
            <a:ext cx="1196974" cy="15873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0" name="AutoShape 26"/>
          <p:cNvCxnSpPr>
            <a:cxnSpLocks noChangeShapeType="1"/>
          </p:cNvCxnSpPr>
          <p:nvPr/>
        </p:nvCxnSpPr>
        <p:spPr bwMode="auto">
          <a:xfrm>
            <a:off x="1784350" y="2439988"/>
            <a:ext cx="0" cy="921001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1" name="AutoShape 27"/>
          <p:cNvCxnSpPr>
            <a:cxnSpLocks noChangeShapeType="1"/>
          </p:cNvCxnSpPr>
          <p:nvPr/>
        </p:nvCxnSpPr>
        <p:spPr bwMode="auto">
          <a:xfrm flipV="1">
            <a:off x="1125537" y="2438400"/>
            <a:ext cx="23813" cy="396240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2" name="AutoShape 28"/>
          <p:cNvCxnSpPr>
            <a:cxnSpLocks noChangeShapeType="1"/>
          </p:cNvCxnSpPr>
          <p:nvPr/>
        </p:nvCxnSpPr>
        <p:spPr bwMode="auto">
          <a:xfrm flipH="1">
            <a:off x="1125538" y="6423025"/>
            <a:ext cx="2674937" cy="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30"/>
          <p:cNvSpPr/>
          <p:nvPr/>
        </p:nvSpPr>
        <p:spPr>
          <a:xfrm rot="18086614">
            <a:off x="4989382" y="4960253"/>
            <a:ext cx="1659067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TT NV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xóa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51154" y="2705225"/>
            <a:ext cx="892046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TT NV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85220" y="5991223"/>
            <a:ext cx="1200880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18916" y="2035425"/>
            <a:ext cx="3096484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//TT NV: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44700" y="4900610"/>
            <a:ext cx="1325563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44986" y="2908876"/>
            <a:ext cx="1460500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TV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54450" y="3851275"/>
            <a:ext cx="1460500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BĐ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354263" y="1503361"/>
            <a:ext cx="1784350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thuê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095873" y="1522988"/>
            <a:ext cx="1784350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Thẻ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TV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5012" y="3351211"/>
            <a:ext cx="1784350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Phiếu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thuê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11836" y="2797174"/>
            <a:ext cx="1460500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BĐ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815136" y="3386932"/>
            <a:ext cx="1616077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69456" y="5426074"/>
            <a:ext cx="2370137" cy="304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D/S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phiếu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fr-FR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thuê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498850" y="6346825"/>
            <a:ext cx="1784350" cy="39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Thanhvien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luồng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mức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200" dirty="0" err="1">
                <a:latin typeface="Times New Roman" pitchFamily="18" charset="0"/>
                <a:cs typeface="Times New Roman" pitchFamily="18" charset="0"/>
              </a:rPr>
              <a:t>đỉnh</a:t>
            </a:r>
            <a:r>
              <a:rPr lang="en-US" sz="4200" dirty="0"/>
              <a:t> </a:t>
            </a:r>
            <a:r>
              <a:rPr lang="en-US" sz="4200" dirty="0" err="1"/>
              <a:t>của</a:t>
            </a:r>
            <a:r>
              <a:rPr lang="en-US" sz="4200" dirty="0"/>
              <a:t> </a:t>
            </a:r>
            <a:r>
              <a:rPr lang="en-US" sz="4200" dirty="0" err="1"/>
              <a:t>chức</a:t>
            </a:r>
            <a:r>
              <a:rPr lang="en-US" sz="4200" dirty="0"/>
              <a:t> </a:t>
            </a:r>
            <a:r>
              <a:rPr lang="en-US" sz="4200" dirty="0" err="1"/>
              <a:t>năng</a:t>
            </a:r>
            <a:r>
              <a:rPr lang="en-US" sz="4200" dirty="0"/>
              <a:t> </a:t>
            </a:r>
            <a:r>
              <a:rPr lang="en-US" sz="4200" dirty="0" smtClean="0"/>
              <a:t>“</a:t>
            </a:r>
            <a:r>
              <a:rPr lang="fr-FR" sz="4000" dirty="0"/>
              <a:t>Cho </a:t>
            </a:r>
            <a:r>
              <a:rPr lang="fr-FR" sz="4000" dirty="0" err="1"/>
              <a:t>thuê</a:t>
            </a:r>
            <a:r>
              <a:rPr lang="fr-FR" sz="4000" dirty="0"/>
              <a:t> </a:t>
            </a:r>
            <a:r>
              <a:rPr lang="fr-FR" sz="4000" dirty="0" err="1"/>
              <a:t>và</a:t>
            </a:r>
            <a:r>
              <a:rPr lang="fr-FR" sz="4000" dirty="0"/>
              <a:t> </a:t>
            </a:r>
            <a:r>
              <a:rPr lang="fr-FR" sz="4000" dirty="0" err="1"/>
              <a:t>nhận</a:t>
            </a:r>
            <a:r>
              <a:rPr lang="fr-FR" sz="4000" dirty="0"/>
              <a:t> </a:t>
            </a:r>
            <a:r>
              <a:rPr lang="fr-FR" sz="4000" dirty="0" err="1"/>
              <a:t>trả</a:t>
            </a:r>
            <a:r>
              <a:rPr lang="fr-FR" sz="4000" dirty="0"/>
              <a:t> </a:t>
            </a:r>
            <a:r>
              <a:rPr lang="fr-FR" sz="4000" dirty="0" err="1"/>
              <a:t>băng</a:t>
            </a:r>
            <a:r>
              <a:rPr lang="fr-FR" sz="4000" dirty="0"/>
              <a:t> </a:t>
            </a:r>
            <a:r>
              <a:rPr lang="fr-FR" sz="4000" dirty="0" err="1" smtClean="0"/>
              <a:t>đĩa</a:t>
            </a:r>
            <a:r>
              <a:rPr lang="fr-FR" sz="4000" dirty="0" smtClean="0"/>
              <a:t>’’</a:t>
            </a:r>
            <a:endParaRPr lang="en-US" sz="4200" dirty="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854450" y="1565275"/>
            <a:ext cx="1555749" cy="1076326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3.1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Cấp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thẻ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TV</a:t>
            </a:r>
          </a:p>
        </p:txBody>
      </p:sp>
      <p:cxnSp>
        <p:nvCxnSpPr>
          <p:cNvPr id="2055" name="AutoShape 7"/>
          <p:cNvCxnSpPr>
            <a:cxnSpLocks noChangeShapeType="1"/>
          </p:cNvCxnSpPr>
          <p:nvPr/>
        </p:nvCxnSpPr>
        <p:spPr bwMode="auto">
          <a:xfrm flipV="1">
            <a:off x="2606675" y="1965324"/>
            <a:ext cx="1247776" cy="19051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6" name="AutoShape 8"/>
          <p:cNvCxnSpPr>
            <a:cxnSpLocks noChangeShapeType="1"/>
          </p:cNvCxnSpPr>
          <p:nvPr/>
        </p:nvCxnSpPr>
        <p:spPr bwMode="auto">
          <a:xfrm>
            <a:off x="5410199" y="1965324"/>
            <a:ext cx="1444626" cy="19627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2273300" y="3641725"/>
            <a:ext cx="1581151" cy="1235076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3.3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Kiểm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băng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đĩa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283199" y="3546474"/>
            <a:ext cx="1571625" cy="119062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3.2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Kiểm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thẻ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TV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959474" y="4984749"/>
            <a:ext cx="1711325" cy="1187451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3.5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Thanh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toán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hóa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đơn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1143000" y="5222874"/>
            <a:ext cx="1768475" cy="1319213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3.4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Lập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phiếu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cho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thuê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64" name="AutoShape 16"/>
          <p:cNvCxnSpPr>
            <a:cxnSpLocks noChangeShapeType="1"/>
          </p:cNvCxnSpPr>
          <p:nvPr/>
        </p:nvCxnSpPr>
        <p:spPr bwMode="auto">
          <a:xfrm flipH="1" flipV="1">
            <a:off x="3854450" y="4241800"/>
            <a:ext cx="1428750" cy="95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17"/>
          <p:cNvCxnSpPr>
            <a:cxnSpLocks noChangeShapeType="1"/>
          </p:cNvCxnSpPr>
          <p:nvPr/>
        </p:nvCxnSpPr>
        <p:spPr bwMode="auto">
          <a:xfrm flipH="1">
            <a:off x="6376986" y="2251651"/>
            <a:ext cx="438150" cy="131445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18"/>
          <p:cNvCxnSpPr>
            <a:cxnSpLocks noChangeShapeType="1"/>
          </p:cNvCxnSpPr>
          <p:nvPr/>
        </p:nvCxnSpPr>
        <p:spPr bwMode="auto">
          <a:xfrm flipH="1">
            <a:off x="2606676" y="4876800"/>
            <a:ext cx="304799" cy="47942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7" name="AutoShape 19"/>
          <p:cNvCxnSpPr>
            <a:cxnSpLocks noChangeShapeType="1"/>
          </p:cNvCxnSpPr>
          <p:nvPr/>
        </p:nvCxnSpPr>
        <p:spPr bwMode="auto">
          <a:xfrm flipV="1">
            <a:off x="7239000" y="2265365"/>
            <a:ext cx="190500" cy="2805109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8" name="AutoShape 20"/>
          <p:cNvCxnSpPr>
            <a:cxnSpLocks noChangeShapeType="1"/>
          </p:cNvCxnSpPr>
          <p:nvPr/>
        </p:nvCxnSpPr>
        <p:spPr bwMode="auto">
          <a:xfrm>
            <a:off x="2911475" y="5794375"/>
            <a:ext cx="3086100" cy="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9" name="AutoShape 21"/>
          <p:cNvCxnSpPr>
            <a:cxnSpLocks noChangeShapeType="1"/>
          </p:cNvCxnSpPr>
          <p:nvPr/>
        </p:nvCxnSpPr>
        <p:spPr bwMode="auto">
          <a:xfrm flipH="1" flipV="1">
            <a:off x="1732756" y="2271714"/>
            <a:ext cx="20638" cy="2990849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0" name="AutoShape 22"/>
          <p:cNvCxnSpPr>
            <a:cxnSpLocks noChangeShapeType="1"/>
          </p:cNvCxnSpPr>
          <p:nvPr/>
        </p:nvCxnSpPr>
        <p:spPr bwMode="auto">
          <a:xfrm>
            <a:off x="4540250" y="2641600"/>
            <a:ext cx="1076325" cy="10001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1" name="AutoShape 23"/>
          <p:cNvCxnSpPr>
            <a:cxnSpLocks noChangeShapeType="1"/>
          </p:cNvCxnSpPr>
          <p:nvPr/>
        </p:nvCxnSpPr>
        <p:spPr bwMode="auto">
          <a:xfrm flipV="1">
            <a:off x="3635375" y="6337300"/>
            <a:ext cx="1647825" cy="9526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2" name="AutoShape 24"/>
          <p:cNvCxnSpPr>
            <a:cxnSpLocks noChangeShapeType="1"/>
          </p:cNvCxnSpPr>
          <p:nvPr/>
        </p:nvCxnSpPr>
        <p:spPr bwMode="auto">
          <a:xfrm>
            <a:off x="3635375" y="6708775"/>
            <a:ext cx="1647825" cy="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3" name="AutoShape 25"/>
          <p:cNvCxnSpPr>
            <a:cxnSpLocks noChangeShapeType="1"/>
          </p:cNvCxnSpPr>
          <p:nvPr/>
        </p:nvCxnSpPr>
        <p:spPr bwMode="auto">
          <a:xfrm flipH="1">
            <a:off x="4363850" y="5998302"/>
            <a:ext cx="1848017" cy="6118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4" name="AutoShape 26"/>
          <p:cNvCxnSpPr>
            <a:cxnSpLocks noChangeShapeType="1"/>
          </p:cNvCxnSpPr>
          <p:nvPr/>
        </p:nvCxnSpPr>
        <p:spPr bwMode="auto">
          <a:xfrm>
            <a:off x="4378325" y="6059487"/>
            <a:ext cx="0" cy="277813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34"/>
          <p:cNvSpPr/>
          <p:nvPr/>
        </p:nvSpPr>
        <p:spPr>
          <a:xfrm>
            <a:off x="917575" y="1698624"/>
            <a:ext cx="1676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32600" y="1718251"/>
            <a:ext cx="1676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Khách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86600" y="6337300"/>
            <a:ext cx="2057400" cy="520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//</a:t>
            </a:r>
            <a:r>
              <a:rPr lang="en-US" dirty="0" err="1" smtClean="0">
                <a:solidFill>
                  <a:schemeClr val="tx1"/>
                </a:solidFill>
              </a:rPr>
              <a:t>TV:Thành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viên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//</a:t>
            </a:r>
            <a:r>
              <a:rPr lang="en-US" dirty="0" err="1" smtClean="0">
                <a:solidFill>
                  <a:schemeClr val="tx1"/>
                </a:solidFill>
              </a:rPr>
              <a:t>BĐ:Băng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đĩa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6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790</TotalTime>
  <Words>1080</Words>
  <Application>Microsoft Office PowerPoint</Application>
  <PresentationFormat>On-screen Show (4:3)</PresentationFormat>
  <Paragraphs>161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      BÁO CÁO BÀI TẬP LỚN  Đề Tài Nhóm 7: Hệ thống cho hoạt động kinh doanh và cho thuê băng đĩa  </vt:lpstr>
      <vt:lpstr>Mô Tả</vt:lpstr>
      <vt:lpstr>PowerPoint Presentation</vt:lpstr>
      <vt:lpstr>Biểu đồ phân cấp chức năng của hệ thống </vt:lpstr>
      <vt:lpstr>Biểu đồ luồng dữ liệu mức ngữ cảnh</vt:lpstr>
      <vt:lpstr>Biểu đồ luồng dữ liệu mức đỉnh</vt:lpstr>
      <vt:lpstr>Biểu đồ luồng dữ liệu mức dưới đỉnh của chức năng “ Quản lý băng đĩa”</vt:lpstr>
      <vt:lpstr>Biểu đồ luồng dữ liệu mức dưới đỉnh của chức năng “Quản lý nhân viên »</vt:lpstr>
      <vt:lpstr>Biểu đồ luồng dữ liệu mức dưới đỉnh của chức năng “Cho thuê và nhận trả băng đĩa’’</vt:lpstr>
      <vt:lpstr>Biểu đồ luồng dữ liệu mức dưới đỉnh của chức năng “Thống Kê Báo Cáo”</vt:lpstr>
      <vt:lpstr>Xây dựng mô hình quan hệ dữ liệu</vt:lpstr>
      <vt:lpstr>Mô Hình Quan Hệ</vt:lpstr>
      <vt:lpstr>Thiết Kế Giao Diện</vt:lpstr>
      <vt:lpstr>PowerPoint Presentation</vt:lpstr>
      <vt:lpstr>PowerPoint Presentation</vt:lpstr>
      <vt:lpstr>PowerPoint Presentation</vt:lpstr>
      <vt:lpstr>PowerPoint Presentation</vt:lpstr>
      <vt:lpstr>Thank you so much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  NHÓM 3</dc:title>
  <dc:creator>ADMIN</dc:creator>
  <cp:lastModifiedBy>HDN</cp:lastModifiedBy>
  <cp:revision>113</cp:revision>
  <dcterms:created xsi:type="dcterms:W3CDTF">2016-12-21T12:58:26Z</dcterms:created>
  <dcterms:modified xsi:type="dcterms:W3CDTF">2018-01-08T14:41:48Z</dcterms:modified>
</cp:coreProperties>
</file>