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70" r:id="rId12"/>
    <p:sldId id="266" r:id="rId13"/>
    <p:sldId id="271" r:id="rId14"/>
    <p:sldId id="267" r:id="rId15"/>
    <p:sldId id="268" r:id="rId16"/>
    <p:sldId id="272" r:id="rId17"/>
    <p:sldId id="273" r:id="rId18"/>
    <p:sldId id="274" r:id="rId19"/>
    <p:sldId id="275" r:id="rId20"/>
    <p:sldId id="262" r:id="rId21"/>
  </p:sldIdLst>
  <p:sldSz cx="9144000" cy="5143500" type="screen16x9"/>
  <p:notesSz cx="6858000" cy="9144000"/>
  <p:embeddedFontLst>
    <p:embeddedFont>
      <p:font typeface="Average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1EC0CEA-2E36-4BC7-B060-AB3492A80055}">
  <a:tblStyle styleId="{51EC0CEA-2E36-4BC7-B060-AB3492A80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779640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746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8776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971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3324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9928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3451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2557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Teoria gier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10650" y="315972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Paweł Put, Grzegorz Płaneta, Dawid Rówiński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Gry kooperatywne i niekooperatywne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To takie gry, w których gracze mogą porozumiewać się między sobą i zawierać koalicję, a niekooperatywne to te, w których są zabronione.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7477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gry kooperatywnej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Wojna płci: </a:t>
            </a:r>
            <a:r>
              <a:rPr lang="pl-PL" dirty="0"/>
              <a:t>W tej grze mamy do czynienia z </a:t>
            </a:r>
            <a:r>
              <a:rPr lang="pl-PL" dirty="0" smtClean="0"/>
              <a:t>dwoma graczami</a:t>
            </a:r>
            <a:r>
              <a:rPr lang="pl-PL" dirty="0"/>
              <a:t>. </a:t>
            </a:r>
            <a:r>
              <a:rPr lang="pl-PL" dirty="0" smtClean="0"/>
              <a:t>Pierwszym </a:t>
            </a:r>
            <a:r>
              <a:rPr lang="pl-PL" dirty="0"/>
              <a:t>graczem jest kobieta, która lubi chodzić do zakupy (Z), zaś graczem drugim jest </a:t>
            </a:r>
            <a:r>
              <a:rPr lang="pl-PL" dirty="0" smtClean="0"/>
              <a:t>mężczyzna, który </a:t>
            </a:r>
            <a:r>
              <a:rPr lang="pl-PL" dirty="0"/>
              <a:t>lubi chodzić na mecze piłkarskie (P). Przede wszystkim jednak obydwoje chcieliby być razem (lub po </a:t>
            </a:r>
            <a:r>
              <a:rPr lang="pl-PL" dirty="0" smtClean="0"/>
              <a:t>prostu spotkać </a:t>
            </a:r>
            <a:r>
              <a:rPr lang="pl-PL" dirty="0"/>
              <a:t>się). Jeśli nie weźmiemy pod uwagę możliwości współpracy przy podejmowaniu decyzji w drodze umowy (</a:t>
            </a:r>
            <a:r>
              <a:rPr lang="pl-PL" dirty="0" smtClean="0"/>
              <a:t>np. porozumienia </a:t>
            </a:r>
            <a:r>
              <a:rPr lang="pl-PL" dirty="0"/>
              <a:t>się przez telefon), to mamy do czynienia z grą, którą można opisać przy pomocy następującej macierzy</a:t>
            </a:r>
            <a:r>
              <a:rPr lang="pl-PL" dirty="0" smtClean="0"/>
              <a:t>: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5867196"/>
              </p:ext>
            </p:extLst>
          </p:nvPr>
        </p:nvGraphicFramePr>
        <p:xfrm>
          <a:off x="1657564" y="3591105"/>
          <a:ext cx="6096000" cy="1112520"/>
        </p:xfrm>
        <a:graphic>
          <a:graphicData uri="http://schemas.openxmlformats.org/drawingml/2006/table">
            <a:tbl>
              <a:tblPr firstRow="1" bandRow="1">
                <a:tableStyleId>{51EC0CEA-2E36-4BC7-B060-AB3492A80055}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M:Z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M:P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K:Z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11,10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0,0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K:P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1,1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10,11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230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Gry o sumie zerowej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To takie gry, gdzie zysk jednego gracza jest równy przegranej drugiego. Gry takie służą do modelowania czystego konfliktu, w których nie ma mowy o współpracy między graczami, ze względu na wyraźną sprzeczność interesów.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6801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i="1" dirty="0"/>
              <a:t>Dwóch graczy A i B zakłada się o wynik rzutu (uczciwie wyważoną) monetą. Jeśli wypadnie orzeł - A otrzyma od B 2 złote. Jeśli reszka, przeciwnie, będzie musiał zapłacić 2 zł. Ponieważ prawdopodobieństwo każdego ze zdarzeń wynosi ½, a gracze wypłacają sobie takie same kwoty, to wartość oczekiwana wypłat zarówno dla gracza A, jak i dla B jest taka </a:t>
            </a:r>
            <a:r>
              <a:rPr lang="pl-PL" i="1" dirty="0" smtClean="0"/>
              <a:t>sama.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157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Gry z pełną i niepełną informacją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Gry z kompletną informacją to gry, w których gracze mają pełną informację o możliwych wynikach gry (znają funkcje wypłat swoją i innych graczy) i o zbiorach możliwych strategii graczy.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7216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Gry strategiczne i ekstensywne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Gry strategiczne to takie gry, gdzie gracze podejmują decyzję jednocześnie. Gry ekstensywne to gry, gdzie gracze podejmują decyzję  na przemian, gracze znają cały dotychczasowy przebieg gry.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3029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Przykładem gry </a:t>
            </a:r>
            <a:r>
              <a:rPr lang="pl-PL" dirty="0" smtClean="0"/>
              <a:t>strategicznej </a:t>
            </a:r>
            <a:r>
              <a:rPr lang="pl-PL" dirty="0" smtClean="0"/>
              <a:t>jest popularna gra „kamień, papier, nożyce</a:t>
            </a:r>
            <a:r>
              <a:rPr lang="pl-PL" dirty="0" smtClean="0"/>
              <a:t>”, natomiast ekstensywnej szachy.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6476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 z punktem równowagi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7">
              <a:buNone/>
            </a:pPr>
            <a:r>
              <a:rPr lang="pl-PL" sz="4400" dirty="0" smtClean="0"/>
              <a:t>		</a:t>
            </a:r>
            <a:r>
              <a:rPr lang="pl-PL" sz="4000" dirty="0" smtClean="0"/>
              <a:t>PR – lokalne 	punkty 	równowagi</a:t>
            </a:r>
            <a:endParaRPr lang="pl-PL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029" y="1465246"/>
            <a:ext cx="35909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70" y="3087063"/>
            <a:ext cx="34480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Punkt siodłowy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Punkt macierzy wypłat, którego wartość jest </a:t>
            </a:r>
            <a:r>
              <a:rPr lang="pl-PL" dirty="0" smtClean="0"/>
              <a:t>mniejsza lub równa innym wartościom w </a:t>
            </a:r>
            <a:r>
              <a:rPr lang="pl-PL" dirty="0" smtClean="0"/>
              <a:t>jego wierszu oraz </a:t>
            </a:r>
            <a:r>
              <a:rPr lang="pl-PL" dirty="0" smtClean="0"/>
              <a:t>większa lub równa innym wartościom </a:t>
            </a:r>
            <a:r>
              <a:rPr lang="pl-PL" dirty="0" smtClean="0"/>
              <a:t>w jego kolumnie nazywamy </a:t>
            </a:r>
            <a:r>
              <a:rPr lang="pl-PL" i="1" dirty="0" smtClean="0"/>
              <a:t>punktem siodłowym</a:t>
            </a:r>
            <a:r>
              <a:rPr lang="pl-PL" dirty="0" smtClean="0"/>
              <a:t>. Na punkt siodłowy składa się para </a:t>
            </a:r>
            <a:r>
              <a:rPr lang="pl-PL" i="1" dirty="0" smtClean="0"/>
              <a:t>zawierających</a:t>
            </a:r>
            <a:r>
              <a:rPr lang="pl-PL" dirty="0" smtClean="0"/>
              <a:t> go strategii oraz odpowiadająca im wygrana </a:t>
            </a:r>
            <a:r>
              <a:rPr lang="pl-PL" i="1" dirty="0" smtClean="0"/>
              <a:t>ν</a:t>
            </a:r>
            <a:r>
              <a:rPr lang="pl-PL" dirty="0" smtClean="0"/>
              <a:t>, którą nazywamy </a:t>
            </a:r>
            <a:r>
              <a:rPr lang="pl-PL" i="1" dirty="0" smtClean="0"/>
              <a:t>wartością gry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Punkt siodłowy - przykład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8">
              <a:buNone/>
            </a:pPr>
            <a:r>
              <a:rPr lang="pl-PL" sz="4400" dirty="0" smtClean="0"/>
              <a:t>	</a:t>
            </a:r>
            <a:r>
              <a:rPr lang="pl-PL" sz="6600" dirty="0" smtClean="0"/>
              <a:t>PS – punkt siodłowy</a:t>
            </a:r>
            <a:endParaRPr lang="pl-PL" sz="6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07" y="1465246"/>
            <a:ext cx="35909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060" y="3077538"/>
            <a:ext cx="34575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Wstęp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4973200" y="2354175"/>
            <a:ext cx="4097524" cy="272767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96850" y="11275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Teoria gier jest to matematyczna teoria rozwiązywania sytuacji konfliktowych bądź współpracy, w których wynik uzyskany przez jedną osobę zależy także od decyzji podejmowanych przez inne. Teoria gier nie bada przyczyn ani genezy konfliktów - interesują ją tylko optymalne ich rozwiązania.</a:t>
            </a:r>
            <a:endParaRPr sz="2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2000"/>
              <a:t>Została po raz pierwszy sformalizowana matematycznie w monografii J. von Neumanna, O. Morgensterna w 1944 w “Theory of Games and Economic Behavior”</a:t>
            </a:r>
            <a:br>
              <a:rPr lang="pl" sz="2000"/>
            </a:br>
            <a:r>
              <a:rPr lang="pl" sz="2000"/>
              <a:t/>
            </a:r>
            <a:br>
              <a:rPr lang="pl" sz="2000"/>
            </a:br>
            <a:endParaRPr sz="2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Koniec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źródła: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l" dirty="0"/>
              <a:t>http://coin.wne.uw.edu.pl/tkopczewski/MIKROsite/teoria_gier_ksiazka/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l" dirty="0"/>
              <a:t>https://pl.wikipedia.org/wiki/Teoria_gier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l" dirty="0"/>
              <a:t>http://mst.mimuw.edu.pl/lecture.php?lecture=wtg&amp;part=Ch1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l" dirty="0"/>
              <a:t>https://</a:t>
            </a:r>
            <a:r>
              <a:rPr lang="pl" dirty="0" smtClean="0"/>
              <a:t>mfiles.pl/pl/index.php/Teoria_gier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pl-PL" dirty="0" smtClean="0"/>
              <a:t>http://el.us.edu.pl/ekonofizyka/index.php/Teoria_gier/Gry_dwuosobowe_suma_zero </a:t>
            </a:r>
            <a:r>
              <a:rPr lang="pl" dirty="0"/>
              <a:t/>
            </a:r>
            <a:br>
              <a:rPr lang="pl" dirty="0"/>
            </a:b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dirty="0"/>
              <a:t/>
            </a:r>
            <a:br>
              <a:rPr lang="pl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Podstawowe definicje i założenia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 dirty="0"/>
              <a:t>Słowo gracz oznacza pojedynczą osobę lub grupę osób działających wspólnie. Aby daną sytuację rozpatrywać z punktu widzenia teorii gier należy przyjąć pewne założenia:</a:t>
            </a:r>
            <a:endParaRPr sz="2000"/>
          </a:p>
          <a:p>
            <a:pPr marL="457200" lvl="0" indent="-355600" rtl="0">
              <a:spcBef>
                <a:spcPts val="1600"/>
              </a:spcBef>
              <a:spcAft>
                <a:spcPts val="0"/>
              </a:spcAft>
              <a:buSzPts val="2000"/>
              <a:buAutoNum type="arabicParenR"/>
            </a:pPr>
            <a:r>
              <a:rPr lang="pl" sz="2000" dirty="0"/>
              <a:t>istnieje co najmniej dwóch graczy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l" sz="2000" dirty="0"/>
              <a:t>każdy z graczy posiada przynajmniej dwie strategie czyli drogi postępowania</a:t>
            </a:r>
            <a:endParaRPr sz="2000"/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l" sz="2000" dirty="0"/>
              <a:t>w wyniku każdej gry każdy z graczy otrzymuje pewną wygraną (wypłatę)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Podział gier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l" sz="2000" dirty="0"/>
              <a:t>gry dwuosobowe i wieloosobowe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l" sz="2000" dirty="0"/>
              <a:t>gry kooperatywne i niekooperatywne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l" sz="2000" dirty="0"/>
              <a:t>gry o sumie zerowej, w których jeden z graczy otrzymuje dokładnie tyle ile drugi traci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l" sz="2000" dirty="0"/>
              <a:t>gry </a:t>
            </a:r>
            <a:r>
              <a:rPr lang="pl" sz="2000" dirty="0" smtClean="0"/>
              <a:t>z pełną </a:t>
            </a:r>
            <a:r>
              <a:rPr lang="pl" sz="2000" dirty="0"/>
              <a:t>informacją / gry z niepełną informacją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pl" sz="2000" dirty="0"/>
              <a:t>gry strategiczne i gry ekstensywne</a:t>
            </a:r>
            <a:endParaRPr sz="2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000" dirty="0"/>
              <a:t>Inne: ze względu na zbiory dostępnych akcji, strategii, ze względu na liczbę wykonywanych akcji, ze względu na powtarzalność, ze względu na ”rolę” czasu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Strategia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Strategie dzielimy na:</a:t>
            </a:r>
            <a:br>
              <a:rPr lang="pl" dirty="0"/>
            </a:br>
            <a:r>
              <a:rPr lang="pl" b="1" dirty="0">
                <a:solidFill>
                  <a:srgbClr val="6AA84F"/>
                </a:solidFill>
              </a:rPr>
              <a:t>bezpieczeństwa</a:t>
            </a:r>
            <a:r>
              <a:rPr lang="pl" dirty="0">
                <a:solidFill>
                  <a:srgbClr val="6AA84F"/>
                </a:solidFill>
              </a:rPr>
              <a:t> </a:t>
            </a:r>
            <a:r>
              <a:rPr lang="pl" dirty="0"/>
              <a:t>-  gwarantuje wypłatę, która nie jest zależna od strategii przeciwnika</a:t>
            </a:r>
            <a:br>
              <a:rPr lang="pl" dirty="0"/>
            </a:br>
            <a:r>
              <a:rPr lang="pl" b="1" dirty="0">
                <a:solidFill>
                  <a:srgbClr val="9FC5E8"/>
                </a:solidFill>
              </a:rPr>
              <a:t>czystą</a:t>
            </a:r>
            <a:r>
              <a:rPr lang="pl" b="1" dirty="0"/>
              <a:t> </a:t>
            </a:r>
            <a:r>
              <a:rPr lang="pl" dirty="0"/>
              <a:t>-  polega na tym,że prawdopodobieństwo wyboru strategii przez gracza wynosi 1</a:t>
            </a:r>
            <a:br>
              <a:rPr lang="pl" dirty="0"/>
            </a:br>
            <a:r>
              <a:rPr lang="pl" b="1" dirty="0">
                <a:solidFill>
                  <a:srgbClr val="FFE599"/>
                </a:solidFill>
              </a:rPr>
              <a:t>mieszaną </a:t>
            </a:r>
            <a:r>
              <a:rPr lang="pl" dirty="0"/>
              <a:t>-polega na ocenie przez gracza jego własnych zachowań, każdemu wyborowi przypisane jest prawdopodobieństwo z jakim zostanie dokonany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dirty="0"/>
              <a:t>Ze względu na </a:t>
            </a:r>
            <a:r>
              <a:rPr lang="pl" u="sng" dirty="0"/>
              <a:t>stopień dominacji</a:t>
            </a:r>
            <a:r>
              <a:rPr lang="pl" dirty="0"/>
              <a:t> można również podzielić strategie na:</a:t>
            </a:r>
            <a:br>
              <a:rPr lang="pl" dirty="0"/>
            </a:br>
            <a:r>
              <a:rPr lang="pl" b="1" dirty="0">
                <a:solidFill>
                  <a:srgbClr val="CC4125"/>
                </a:solidFill>
              </a:rPr>
              <a:t>dominujące</a:t>
            </a:r>
            <a:r>
              <a:rPr lang="pl" dirty="0"/>
              <a:t>- są one lepsze od pozostałych strategii danego gracza</a:t>
            </a:r>
            <a:br>
              <a:rPr lang="pl" dirty="0"/>
            </a:br>
            <a:r>
              <a:rPr lang="pl" b="1" dirty="0">
                <a:solidFill>
                  <a:srgbClr val="E6B8AF"/>
                </a:solidFill>
              </a:rPr>
              <a:t>zdominowane</a:t>
            </a:r>
            <a:r>
              <a:rPr lang="pl" dirty="0"/>
              <a:t>- są one nie lepsze od pozostałych strategii, jednak nie warto ich rozpatrywać ze względu na fakt, że istnieją takie, które dadzą lepszy wynik.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Macierz wypłat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Shape 91"/>
          <p:cNvGraphicFramePr/>
          <p:nvPr/>
        </p:nvGraphicFramePr>
        <p:xfrm>
          <a:off x="1312400" y="1399475"/>
          <a:ext cx="6418000" cy="2922400"/>
        </p:xfrm>
        <a:graphic>
          <a:graphicData uri="http://schemas.openxmlformats.org/drawingml/2006/table">
            <a:tbl>
              <a:tblPr>
                <a:noFill/>
                <a:tableStyleId>{51EC0CEA-2E36-4BC7-B060-AB3492A80055}</a:tableStyleId>
              </a:tblPr>
              <a:tblGrid>
                <a:gridCol w="1604500"/>
                <a:gridCol w="1604500"/>
                <a:gridCol w="1604500"/>
                <a:gridCol w="1604500"/>
              </a:tblGrid>
              <a:tr h="730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B1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B2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B3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730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A1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-1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5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730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A2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730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A3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3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4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F3F3F3"/>
                          </a:solidFill>
                        </a:rPr>
                        <a:t>7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 dwuosobowa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To gra, w której udział bierze 2 graczy np.:</a:t>
            </a:r>
          </a:p>
          <a:p>
            <a:r>
              <a:rPr lang="pl-PL" dirty="0" smtClean="0"/>
              <a:t>Rzut monetą</a:t>
            </a:r>
          </a:p>
          <a:p>
            <a:r>
              <a:rPr lang="pl-PL" dirty="0" smtClean="0"/>
              <a:t>Polowanie na jelenia</a:t>
            </a:r>
          </a:p>
          <a:p>
            <a:r>
              <a:rPr lang="pl-PL" dirty="0" smtClean="0"/>
              <a:t>Dylemat więźnia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6195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Gry wieloosobowe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 smtClean="0"/>
              <a:t>Za taką grę uznajemy grę, której liczba graczy jest większa, lub równa 3. Taką grę możemy zapisać w postaci normalnej, jak i rozwiniętej, czyli analogicznie jak w grach dwuosobowych. W ich analizie korzystamy z tych samych zasad i pojęć(strategie dominujące, mieszane, minimaksowe).</a:t>
            </a:r>
          </a:p>
          <a:p>
            <a:pPr marL="114300" indent="0">
              <a:buNone/>
            </a:pPr>
            <a:r>
              <a:rPr lang="pl-PL" dirty="0" smtClean="0"/>
              <a:t>Można je podzielić na negocjacyjne i nienegocjacyjne. Gry negocjacyjne możemy podzielić na- bez wpłat ubocznych i z wpłatami, poznania wszystkich koalicji i poznania wartości dla tych koalicji.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5900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pic>
        <p:nvPicPr>
          <p:cNvPr id="1030" name="Picture 6" descr="Gry n-osobowe - przykład gry niekooperacyjne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4730" y="1017725"/>
            <a:ext cx="2562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311700" y="1140431"/>
            <a:ext cx="523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chemeClr val="tx1">
                    <a:lumMod val="85000"/>
                  </a:schemeClr>
                </a:solidFill>
                <a:latin typeface="Average" panose="020B0604020202020204" charset="0"/>
              </a:rPr>
              <a:t>Dane jest drzewo gry 3-osobowej. Należy podać wynik gry, zakładając, że gracze nie mogą zawiązywać koalicji.</a:t>
            </a:r>
            <a:endParaRPr lang="pl-PL" sz="1600" dirty="0">
              <a:solidFill>
                <a:schemeClr val="tx1">
                  <a:lumMod val="85000"/>
                </a:schemeClr>
              </a:solidFill>
              <a:latin typeface="Average" panose="020B060402020202020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1760840"/>
              </p:ext>
            </p:extLst>
          </p:nvPr>
        </p:nvGraphicFramePr>
        <p:xfrm>
          <a:off x="398731" y="2077540"/>
          <a:ext cx="6095999" cy="1778000"/>
        </p:xfrm>
        <a:graphic>
          <a:graphicData uri="http://schemas.openxmlformats.org/drawingml/2006/table">
            <a:tbl>
              <a:tblPr firstRow="1" bandRow="1">
                <a:tableStyleId>{51EC0CEA-2E36-4BC7-B060-AB3492A80055}</a:tableStyleId>
              </a:tblPr>
              <a:tblGrid>
                <a:gridCol w="895813"/>
                <a:gridCol w="845901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dirty="0" smtClean="0"/>
                        <a:t>L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dirty="0" smtClean="0"/>
                        <a:t>P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verage" panose="020B0604020202020204" charset="0"/>
                        </a:rPr>
                        <a:t>Strategia</a:t>
                      </a:r>
                      <a:r>
                        <a:rPr lang="pl-PL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verage" panose="020B0604020202020204" charset="0"/>
                        </a:rPr>
                        <a:t> II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  <a:latin typeface="Average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verage" panose="020B0604020202020204" charset="0"/>
                        </a:rPr>
                        <a:t>Strategia</a:t>
                      </a:r>
                      <a:r>
                        <a:rPr lang="pl-PL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verage" panose="020B0604020202020204" charset="0"/>
                        </a:rPr>
                        <a:t> III</a:t>
                      </a:r>
                      <a:endParaRPr lang="pl-PL" dirty="0">
                        <a:solidFill>
                          <a:schemeClr val="tx1">
                            <a:lumMod val="85000"/>
                          </a:schemeClr>
                        </a:solidFill>
                        <a:latin typeface="Average" panose="020B0604020202020204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dirty="0" smtClean="0"/>
                        <a:t>Strategia 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2,-1,-1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0,-2,-2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1,3,-4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3,-1,-2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-4,3,1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-2,1,1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-1,0,1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0,-2,2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65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787</Words>
  <Application>Microsoft Office PowerPoint</Application>
  <PresentationFormat>Pokaz na ekranie (16:9)</PresentationFormat>
  <Paragraphs>102</Paragraphs>
  <Slides>20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Oswald</vt:lpstr>
      <vt:lpstr>Average</vt:lpstr>
      <vt:lpstr>Slate</vt:lpstr>
      <vt:lpstr>Teoria gier</vt:lpstr>
      <vt:lpstr>Wstęp</vt:lpstr>
      <vt:lpstr>Podstawowe definicje i założenia</vt:lpstr>
      <vt:lpstr>Podział gier</vt:lpstr>
      <vt:lpstr>Strategia</vt:lpstr>
      <vt:lpstr>Macierz wypłat</vt:lpstr>
      <vt:lpstr>Gra dwuosobowa</vt:lpstr>
      <vt:lpstr>Gry wieloosobowe</vt:lpstr>
      <vt:lpstr>Przykład</vt:lpstr>
      <vt:lpstr>Gry kooperatywne i niekooperatywne</vt:lpstr>
      <vt:lpstr>Przykład gry kooperatywnej</vt:lpstr>
      <vt:lpstr>Gry o sumie zerowej</vt:lpstr>
      <vt:lpstr>Przykład</vt:lpstr>
      <vt:lpstr>Gry z pełną i niepełną informacją</vt:lpstr>
      <vt:lpstr>Gry strategiczne i ekstensywne</vt:lpstr>
      <vt:lpstr>Przykłady</vt:lpstr>
      <vt:lpstr>Gra z punktem równowagi</vt:lpstr>
      <vt:lpstr>Punkt siodłowy</vt:lpstr>
      <vt:lpstr>Punkt siodłowy - przykład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gier</dc:title>
  <cp:lastModifiedBy>DP</cp:lastModifiedBy>
  <cp:revision>16</cp:revision>
  <dcterms:modified xsi:type="dcterms:W3CDTF">2018-01-11T01:22:22Z</dcterms:modified>
</cp:coreProperties>
</file>