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9"/>
  </p:notesMasterIdLst>
  <p:sldIdLst>
    <p:sldId id="256" r:id="rId2"/>
    <p:sldId id="301" r:id="rId3"/>
    <p:sldId id="302" r:id="rId4"/>
    <p:sldId id="303" r:id="rId5"/>
    <p:sldId id="304" r:id="rId6"/>
    <p:sldId id="305" r:id="rId7"/>
    <p:sldId id="306" r:id="rId8"/>
    <p:sldId id="263" r:id="rId9"/>
    <p:sldId id="307" r:id="rId10"/>
    <p:sldId id="308"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 id="324" r:id="rId27"/>
    <p:sldId id="325" r:id="rId28"/>
    <p:sldId id="326" r:id="rId29"/>
    <p:sldId id="327" r:id="rId30"/>
    <p:sldId id="328" r:id="rId31"/>
    <p:sldId id="329" r:id="rId32"/>
    <p:sldId id="330" r:id="rId33"/>
    <p:sldId id="331" r:id="rId34"/>
    <p:sldId id="332" r:id="rId35"/>
    <p:sldId id="333" r:id="rId36"/>
    <p:sldId id="334" r:id="rId37"/>
    <p:sldId id="283"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3337" autoAdjust="0"/>
    <p:restoredTop sz="94660"/>
  </p:normalViewPr>
  <p:slideViewPr>
    <p:cSldViewPr>
      <p:cViewPr>
        <p:scale>
          <a:sx n="90" d="100"/>
          <a:sy n="90" d="100"/>
        </p:scale>
        <p:origin x="-2340" y="-61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268870-4A38-40F2-BAD7-B9AF86408859}" type="datetimeFigureOut">
              <a:rPr lang="zh-CN" altLang="en-US" smtClean="0"/>
              <a:pPr/>
              <a:t>2016/5/22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607EFC-F7E5-481B-BF4D-BBBAECBB252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6400800" y="6355080"/>
            <a:ext cx="2286000" cy="365760"/>
          </a:xfrm>
        </p:spPr>
        <p:txBody>
          <a:bodyPr/>
          <a:lstStyle>
            <a:lvl1pPr>
              <a:defRPr sz="1400"/>
            </a:lvl1pPr>
          </a:lstStyle>
          <a:p>
            <a:fld id="{BE15FACC-E7FC-463E-A112-0C7DB284D6E3}" type="datetime1">
              <a:rPr lang="zh-CN" altLang="en-US" smtClean="0"/>
              <a:pPr/>
              <a:t>2016/5/22</a:t>
            </a:fld>
            <a:endParaRPr lang="zh-CN" altLang="en-US"/>
          </a:p>
        </p:txBody>
      </p:sp>
      <p:sp>
        <p:nvSpPr>
          <p:cNvPr id="17" name="页脚占位符 16"/>
          <p:cNvSpPr>
            <a:spLocks noGrp="1"/>
          </p:cNvSpPr>
          <p:nvPr>
            <p:ph type="ftr" sz="quarter" idx="11"/>
          </p:nvPr>
        </p:nvSpPr>
        <p:spPr>
          <a:xfrm>
            <a:off x="2898648" y="6355080"/>
            <a:ext cx="3474720" cy="365760"/>
          </a:xfrm>
        </p:spPr>
        <p:txBody>
          <a:bodyPr/>
          <a:lstStyle/>
          <a:p>
            <a:r>
              <a:rPr lang="zh-CN" altLang="en-US" smtClean="0"/>
              <a:t>为梦想而战</a:t>
            </a:r>
            <a:endParaRPr lang="zh-CN" altLang="en-US"/>
          </a:p>
        </p:txBody>
      </p:sp>
      <p:sp>
        <p:nvSpPr>
          <p:cNvPr id="29" name="灯片编号占位符 28"/>
          <p:cNvSpPr>
            <a:spLocks noGrp="1"/>
          </p:cNvSpPr>
          <p:nvPr>
            <p:ph type="sldNum" sz="quarter" idx="12"/>
          </p:nvPr>
        </p:nvSpPr>
        <p:spPr>
          <a:xfrm>
            <a:off x="1216152" y="6355080"/>
            <a:ext cx="1219200" cy="365760"/>
          </a:xfrm>
        </p:spPr>
        <p:txBody>
          <a:bodyPr/>
          <a:lstStyle/>
          <a:p>
            <a:fld id="{0C913308-F349-4B6D-A68A-DD1791B4A57B}" type="slidenum">
              <a:rPr lang="zh-CN" altLang="en-US" smtClean="0"/>
              <a:pPr/>
              <a:t>‹#›</a:t>
            </a:fld>
            <a:endParaRPr lang="zh-CN" altLang="en-US"/>
          </a:p>
        </p:txBody>
      </p:sp>
      <p:sp>
        <p:nvSpPr>
          <p:cNvPr id="21" name="矩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矩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矩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E0D0BBA-9078-4F22-B3A4-3BD902B38B00}" type="datetime1">
              <a:rPr lang="zh-CN" altLang="en-US" smtClean="0"/>
              <a:pPr/>
              <a:t>2016/5/22</a:t>
            </a:fld>
            <a:endParaRPr lang="zh-CN" altLang="en-US"/>
          </a:p>
        </p:txBody>
      </p:sp>
      <p:sp>
        <p:nvSpPr>
          <p:cNvPr id="5" name="页脚占位符 4"/>
          <p:cNvSpPr>
            <a:spLocks noGrp="1"/>
          </p:cNvSpPr>
          <p:nvPr>
            <p:ph type="ftr" sz="quarter" idx="11"/>
          </p:nvPr>
        </p:nvSpPr>
        <p:spPr/>
        <p:txBody>
          <a:bodyPr/>
          <a:lstStyle/>
          <a:p>
            <a:r>
              <a:rPr lang="zh-CN" altLang="en-US" smtClean="0"/>
              <a:t>为梦想而战</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911D5A40-AB04-45E9-B9FF-EC17EA61D6E4}" type="datetime1">
              <a:rPr lang="zh-CN" altLang="en-US" smtClean="0"/>
              <a:pPr/>
              <a:t>2016/5/22</a:t>
            </a:fld>
            <a:endParaRPr lang="zh-CN" altLang="en-US"/>
          </a:p>
        </p:txBody>
      </p:sp>
      <p:sp>
        <p:nvSpPr>
          <p:cNvPr id="5" name="页脚占位符 4"/>
          <p:cNvSpPr>
            <a:spLocks noGrp="1"/>
          </p:cNvSpPr>
          <p:nvPr>
            <p:ph type="ftr" sz="quarter" idx="11"/>
          </p:nvPr>
        </p:nvSpPr>
        <p:spPr/>
        <p:txBody>
          <a:bodyPr/>
          <a:lstStyle/>
          <a:p>
            <a:r>
              <a:rPr lang="zh-CN" altLang="en-US" smtClean="0"/>
              <a:t>为梦想而战</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直接连接符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等腰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接连接符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6091BF84-F453-4841-8D8C-82B097D2AEF6}" type="datetime1">
              <a:rPr lang="zh-CN" altLang="en-US" smtClean="0"/>
              <a:pPr/>
              <a:t>2016/5/22</a:t>
            </a:fld>
            <a:endParaRPr lang="zh-CN" altLang="en-US"/>
          </a:p>
        </p:txBody>
      </p:sp>
      <p:sp>
        <p:nvSpPr>
          <p:cNvPr id="5" name="页脚占位符 4"/>
          <p:cNvSpPr>
            <a:spLocks noGrp="1"/>
          </p:cNvSpPr>
          <p:nvPr>
            <p:ph type="ftr" sz="quarter" idx="11"/>
          </p:nvPr>
        </p:nvSpPr>
        <p:spPr/>
        <p:txBody>
          <a:bodyPr/>
          <a:lstStyle/>
          <a:p>
            <a:r>
              <a:rPr lang="zh-CN" altLang="en-US" smtClean="0"/>
              <a:t>为梦想而战</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内容占位符 7"/>
          <p:cNvSpPr>
            <a:spLocks noGrp="1"/>
          </p:cNvSpPr>
          <p:nvPr>
            <p:ph sz="quarter" idx="1"/>
          </p:nvPr>
        </p:nvSpPr>
        <p:spPr>
          <a:xfrm>
            <a:off x="457200" y="1219200"/>
            <a:ext cx="8229600"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a:xfrm>
            <a:off x="6400800" y="6355080"/>
            <a:ext cx="2286000" cy="365760"/>
          </a:xfrm>
        </p:spPr>
        <p:txBody>
          <a:bodyPr/>
          <a:lstStyle/>
          <a:p>
            <a:fld id="{8E604F52-A869-42D1-81D6-5C414A2618BB}" type="datetime1">
              <a:rPr lang="zh-CN" altLang="en-US" smtClean="0"/>
              <a:pPr/>
              <a:t>2016/5/22</a:t>
            </a:fld>
            <a:endParaRPr lang="zh-CN" altLang="en-US"/>
          </a:p>
        </p:txBody>
      </p:sp>
      <p:sp>
        <p:nvSpPr>
          <p:cNvPr id="5" name="页脚占位符 4"/>
          <p:cNvSpPr>
            <a:spLocks noGrp="1"/>
          </p:cNvSpPr>
          <p:nvPr>
            <p:ph type="ftr" sz="quarter" idx="11"/>
          </p:nvPr>
        </p:nvSpPr>
        <p:spPr>
          <a:xfrm>
            <a:off x="2898648" y="6355080"/>
            <a:ext cx="3474720" cy="365760"/>
          </a:xfrm>
        </p:spPr>
        <p:txBody>
          <a:bodyPr/>
          <a:lstStyle/>
          <a:p>
            <a:r>
              <a:rPr lang="zh-CN" altLang="en-US" smtClean="0"/>
              <a:t>为梦想而战</a:t>
            </a:r>
            <a:endParaRPr lang="zh-CN" altLang="en-US"/>
          </a:p>
        </p:txBody>
      </p:sp>
      <p:sp>
        <p:nvSpPr>
          <p:cNvPr id="6" name="灯片编号占位符 5"/>
          <p:cNvSpPr>
            <a:spLocks noGrp="1"/>
          </p:cNvSpPr>
          <p:nvPr>
            <p:ph type="sldNum" sz="quarter" idx="12"/>
          </p:nvPr>
        </p:nvSpPr>
        <p:spPr>
          <a:xfrm>
            <a:off x="1069848" y="6355080"/>
            <a:ext cx="1520952" cy="365760"/>
          </a:xfrm>
        </p:spPr>
        <p:txBody>
          <a:bodyPr/>
          <a:lstStyle/>
          <a:p>
            <a:fld id="{0C913308-F349-4B6D-A68A-DD1791B4A57B}" type="slidenum">
              <a:rPr lang="zh-CN" altLang="en-US" smtClean="0"/>
              <a:pPr/>
              <a:t>‹#›</a:t>
            </a:fld>
            <a:endParaRPr lang="zh-CN" altLang="en-US"/>
          </a:p>
        </p:txBody>
      </p:sp>
      <p:sp>
        <p:nvSpPr>
          <p:cNvPr id="7" name="矩形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BD527DAB-C980-435D-90B4-229D343EEBA8}" type="datetime1">
              <a:rPr lang="zh-CN" altLang="en-US" smtClean="0"/>
              <a:pPr/>
              <a:t>2016/5/22</a:t>
            </a:fld>
            <a:endParaRPr lang="zh-CN" altLang="en-US"/>
          </a:p>
        </p:txBody>
      </p:sp>
      <p:sp>
        <p:nvSpPr>
          <p:cNvPr id="6" name="页脚占位符 5"/>
          <p:cNvSpPr>
            <a:spLocks noGrp="1"/>
          </p:cNvSpPr>
          <p:nvPr>
            <p:ph type="ftr" sz="quarter" idx="11"/>
          </p:nvPr>
        </p:nvSpPr>
        <p:spPr/>
        <p:txBody>
          <a:bodyPr/>
          <a:lstStyle/>
          <a:p>
            <a:r>
              <a:rPr lang="zh-CN" altLang="en-US" smtClean="0"/>
              <a:t>为梦想而战</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内容占位符 8"/>
          <p:cNvSpPr>
            <a:spLocks noGrp="1"/>
          </p:cNvSpPr>
          <p:nvPr>
            <p:ph sz="quarter" idx="1"/>
          </p:nvPr>
        </p:nvSpPr>
        <p:spPr>
          <a:xfrm>
            <a:off x="457200" y="1219200"/>
            <a:ext cx="4041648"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632198" y="1216152"/>
            <a:ext cx="4041648"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2D61770E-D31B-48B0-8C48-F54976E2DC2B}" type="datetime1">
              <a:rPr lang="zh-CN" altLang="en-US" smtClean="0"/>
              <a:pPr/>
              <a:t>2016/5/22</a:t>
            </a:fld>
            <a:endParaRPr lang="zh-CN" altLang="en-US"/>
          </a:p>
        </p:txBody>
      </p:sp>
      <p:sp>
        <p:nvSpPr>
          <p:cNvPr id="8" name="页脚占位符 7"/>
          <p:cNvSpPr>
            <a:spLocks noGrp="1"/>
          </p:cNvSpPr>
          <p:nvPr>
            <p:ph type="ftr" sz="quarter" idx="11"/>
          </p:nvPr>
        </p:nvSpPr>
        <p:spPr/>
        <p:txBody>
          <a:bodyPr/>
          <a:lstStyle/>
          <a:p>
            <a:r>
              <a:rPr lang="zh-CN" altLang="en-US" smtClean="0"/>
              <a:t>为梦想而战</a:t>
            </a:r>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quarter" idx="2"/>
          </p:nvPr>
        </p:nvSpPr>
        <p:spPr>
          <a:xfrm>
            <a:off x="457200" y="2133600"/>
            <a:ext cx="4038600" cy="4038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648200" y="2133600"/>
            <a:ext cx="4038600" cy="4038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CB972941-B82C-4A57-B11B-F4BEF5BFDADB}" type="datetime1">
              <a:rPr lang="zh-CN" altLang="en-US" smtClean="0"/>
              <a:pPr/>
              <a:t>2016/5/22</a:t>
            </a:fld>
            <a:endParaRPr lang="zh-CN" altLang="en-US"/>
          </a:p>
        </p:txBody>
      </p:sp>
      <p:sp>
        <p:nvSpPr>
          <p:cNvPr id="4" name="页脚占位符 3"/>
          <p:cNvSpPr>
            <a:spLocks noGrp="1"/>
          </p:cNvSpPr>
          <p:nvPr>
            <p:ph type="ftr" sz="quarter" idx="11"/>
          </p:nvPr>
        </p:nvSpPr>
        <p:spPr/>
        <p:txBody>
          <a:bodyPr/>
          <a:lstStyle/>
          <a:p>
            <a:r>
              <a:rPr lang="zh-CN" altLang="en-US" smtClean="0"/>
              <a:t>为梦想而战</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A33026F-C16D-4938-91A7-D4547FF812CB}" type="datetime1">
              <a:rPr lang="zh-CN" altLang="en-US" smtClean="0"/>
              <a:pPr/>
              <a:t>2016/5/22</a:t>
            </a:fld>
            <a:endParaRPr lang="zh-CN" altLang="en-US"/>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13B08E7-01A4-44ED-BF43-EC10FA7D7866}" type="datetime1">
              <a:rPr lang="zh-CN" altLang="en-US" smtClean="0"/>
              <a:pPr/>
              <a:t>2016/5/22</a:t>
            </a:fld>
            <a:endParaRPr lang="zh-CN" altLang="en-US"/>
          </a:p>
        </p:txBody>
      </p:sp>
      <p:sp>
        <p:nvSpPr>
          <p:cNvPr id="6" name="页脚占位符 5"/>
          <p:cNvSpPr>
            <a:spLocks noGrp="1"/>
          </p:cNvSpPr>
          <p:nvPr>
            <p:ph type="ftr" sz="quarter" idx="11"/>
          </p:nvPr>
        </p:nvSpPr>
        <p:spPr/>
        <p:txBody>
          <a:bodyPr/>
          <a:lstStyle/>
          <a:p>
            <a:r>
              <a:rPr lang="zh-CN" altLang="en-US" smtClean="0"/>
              <a:t>为梦想而战</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接连接符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内容占位符 11"/>
          <p:cNvSpPr>
            <a:spLocks noGrp="1"/>
          </p:cNvSpPr>
          <p:nvPr>
            <p:ph sz="quarter" idx="1"/>
          </p:nvPr>
        </p:nvSpPr>
        <p:spPr>
          <a:xfrm>
            <a:off x="304800" y="304800"/>
            <a:ext cx="5715000" cy="5715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4B2C3458-7F91-44D5-87F4-0FD71ED9EAFC}" type="datetime1">
              <a:rPr lang="zh-CN" altLang="en-US" smtClean="0"/>
              <a:pPr/>
              <a:t>2016/5/22</a:t>
            </a:fld>
            <a:endParaRPr lang="zh-CN" altLang="en-US"/>
          </a:p>
        </p:txBody>
      </p:sp>
      <p:sp>
        <p:nvSpPr>
          <p:cNvPr id="6" name="页脚占位符 5"/>
          <p:cNvSpPr>
            <a:spLocks noGrp="1"/>
          </p:cNvSpPr>
          <p:nvPr>
            <p:ph type="ftr" sz="quarter" idx="11"/>
          </p:nvPr>
        </p:nvSpPr>
        <p:spPr/>
        <p:txBody>
          <a:bodyPr/>
          <a:lstStyle/>
          <a:p>
            <a:r>
              <a:rPr lang="zh-CN" altLang="en-US" smtClean="0"/>
              <a:t>为梦想而战</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152400"/>
            <a:ext cx="8229600" cy="990600"/>
          </a:xfrm>
          <a:prstGeom prst="rect">
            <a:avLst/>
          </a:prstGeom>
        </p:spPr>
        <p:txBody>
          <a:bodyPr vert="horz" anchor="b" anchorCtr="0">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7758AAD6-3518-4666-9A01-AE11519A01B9}" type="datetime1">
              <a:rPr lang="zh-CN" altLang="en-US" smtClean="0"/>
              <a:pPr/>
              <a:t>2016/5/22</a:t>
            </a:fld>
            <a:endParaRPr lang="zh-CN" altLang="en-US"/>
          </a:p>
        </p:txBody>
      </p:sp>
      <p:sp>
        <p:nvSpPr>
          <p:cNvPr id="3" name="页脚占位符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zh-CN" altLang="en-US" smtClean="0"/>
              <a:t>为梦想而战</a:t>
            </a:r>
            <a:endParaRPr lang="zh-CN" altLang="en-US"/>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C913308-F349-4B6D-A68A-DD1791B4A57B}" type="slidenum">
              <a:rPr lang="zh-CN" altLang="en-US" smtClean="0"/>
              <a:pPr/>
              <a:t>‹#›</a:t>
            </a:fld>
            <a:endParaRPr lang="zh-CN" altLang="en-US"/>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NULL" TargetMode="External"/><Relationship Id="rId2" Type="http://schemas.openxmlformats.org/officeDocument/2006/relationships/hyperlink" Target="&#32479;&#19968;&#36164;&#28304;&#23450;&#20301;&#22120;"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baike.baidu.com/view/40622.htm" TargetMode="External"/><Relationship Id="rId2" Type="http://schemas.openxmlformats.org/officeDocument/2006/relationships/hyperlink" Target="http://baike.baidu.com/view/7072073.htm" TargetMode="External"/><Relationship Id="rId1" Type="http://schemas.openxmlformats.org/officeDocument/2006/relationships/slideLayout" Target="../slideLayouts/slideLayout2.xml"/><Relationship Id="rId4" Type="http://schemas.openxmlformats.org/officeDocument/2006/relationships/hyperlink" Target="http://baike.baidu.com/view/899.ht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19200" y="3886200"/>
            <a:ext cx="6996138" cy="990600"/>
          </a:xfrm>
        </p:spPr>
        <p:txBody>
          <a:bodyPr/>
          <a:lstStyle/>
          <a:p>
            <a:r>
              <a:rPr lang="en-US" altLang="zh-CN" dirty="0" smtClean="0"/>
              <a:t>Web</a:t>
            </a:r>
            <a:r>
              <a:rPr lang="zh-CN" altLang="en-US" dirty="0" smtClean="0"/>
              <a:t>接口测试</a:t>
            </a:r>
            <a:endParaRPr lang="zh-CN" altLang="en-US" dirty="0"/>
          </a:p>
        </p:txBody>
      </p:sp>
      <p:sp>
        <p:nvSpPr>
          <p:cNvPr id="3" name="副标题 2"/>
          <p:cNvSpPr>
            <a:spLocks noGrp="1"/>
          </p:cNvSpPr>
          <p:nvPr>
            <p:ph type="subTitle" idx="1"/>
          </p:nvPr>
        </p:nvSpPr>
        <p:spPr>
          <a:xfrm>
            <a:off x="1357290" y="4429132"/>
            <a:ext cx="6858000" cy="533400"/>
          </a:xfrm>
        </p:spPr>
        <p:txBody>
          <a:bodyPr/>
          <a:lstStyle/>
          <a:p>
            <a:r>
              <a:rPr lang="zh-CN" altLang="en-US" dirty="0" smtClean="0"/>
              <a:t>第二天</a:t>
            </a:r>
            <a:endParaRPr lang="zh-CN" altLang="en-US" dirty="0"/>
          </a:p>
        </p:txBody>
      </p:sp>
      <p:sp>
        <p:nvSpPr>
          <p:cNvPr id="5" name="页脚占位符 4"/>
          <p:cNvSpPr>
            <a:spLocks noGrp="1"/>
          </p:cNvSpPr>
          <p:nvPr>
            <p:ph type="ftr" sz="quarter" idx="11"/>
          </p:nvPr>
        </p:nvSpPr>
        <p:spPr/>
        <p:txBody>
          <a:bodyPr/>
          <a:lstStyle/>
          <a:p>
            <a:r>
              <a:rPr lang="zh-CN" altLang="en-US" dirty="0" smtClean="0">
                <a:solidFill>
                  <a:schemeClr val="tx2">
                    <a:lumMod val="60000"/>
                    <a:lumOff val="40000"/>
                  </a:schemeClr>
                </a:solidFill>
              </a:rPr>
              <a:t>为梦想而战</a:t>
            </a:r>
            <a:endParaRPr lang="zh-CN" altLang="en-US" dirty="0">
              <a:solidFill>
                <a:schemeClr val="tx2">
                  <a:lumMod val="60000"/>
                  <a:lumOff val="40000"/>
                </a:schemeClr>
              </a:solidFill>
            </a:endParaRPr>
          </a:p>
        </p:txBody>
      </p:sp>
      <p:sp>
        <p:nvSpPr>
          <p:cNvPr id="4" name="TextBox 3"/>
          <p:cNvSpPr txBox="1"/>
          <p:nvPr/>
        </p:nvSpPr>
        <p:spPr>
          <a:xfrm>
            <a:off x="3929058" y="5000636"/>
            <a:ext cx="1357322" cy="369332"/>
          </a:xfrm>
          <a:prstGeom prst="rect">
            <a:avLst/>
          </a:prstGeom>
          <a:noFill/>
        </p:spPr>
        <p:txBody>
          <a:bodyPr wrap="square" rtlCol="0">
            <a:spAutoFit/>
          </a:bodyPr>
          <a:lstStyle/>
          <a:p>
            <a:r>
              <a:rPr lang="en-US" altLang="zh-CN" dirty="0" smtClean="0"/>
              <a:t>2016-05-22</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a:t>
            </a:r>
            <a:r>
              <a:rPr lang="zh-CN" altLang="en-US" dirty="0" smtClean="0"/>
              <a:t>架构</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sp>
        <p:nvSpPr>
          <p:cNvPr id="4" name="内容占位符 3"/>
          <p:cNvSpPr>
            <a:spLocks noGrp="1"/>
          </p:cNvSpPr>
          <p:nvPr>
            <p:ph sz="quarter" idx="1"/>
          </p:nvPr>
        </p:nvSpPr>
        <p:spPr>
          <a:xfrm>
            <a:off x="457200" y="1219200"/>
            <a:ext cx="8229600" cy="566726"/>
          </a:xfrm>
        </p:spPr>
        <p:txBody>
          <a:bodyPr>
            <a:normAutofit/>
          </a:bodyPr>
          <a:lstStyle/>
          <a:p>
            <a:r>
              <a:rPr lang="en-US" dirty="0" smtClean="0"/>
              <a:t>API</a:t>
            </a:r>
            <a:r>
              <a:rPr lang="zh-CN" altLang="en-US" dirty="0" smtClean="0"/>
              <a:t>是</a:t>
            </a:r>
            <a:r>
              <a:rPr lang="en-US" dirty="0" smtClean="0"/>
              <a:t>Application Programming Interface（</a:t>
            </a:r>
            <a:r>
              <a:rPr lang="zh-CN" altLang="en-US" dirty="0" smtClean="0"/>
              <a:t>应用编程接口）</a:t>
            </a:r>
            <a:endParaRPr lang="zh-CN" altLang="en-US" dirty="0"/>
          </a:p>
        </p:txBody>
      </p:sp>
      <p:pic>
        <p:nvPicPr>
          <p:cNvPr id="9218" name="Picture 2"/>
          <p:cNvPicPr>
            <a:picLocks noChangeAspect="1" noChangeArrowheads="1"/>
          </p:cNvPicPr>
          <p:nvPr/>
        </p:nvPicPr>
        <p:blipFill>
          <a:blip r:embed="rId2"/>
          <a:srcRect/>
          <a:stretch>
            <a:fillRect/>
          </a:stretch>
        </p:blipFill>
        <p:spPr bwMode="auto">
          <a:xfrm>
            <a:off x="1500166" y="2000240"/>
            <a:ext cx="6105525" cy="3448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a:t>
            </a:r>
            <a:r>
              <a:rPr lang="zh-CN" altLang="en-US" dirty="0" smtClean="0"/>
              <a:t>架构</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sp>
        <p:nvSpPr>
          <p:cNvPr id="4" name="内容占位符 3"/>
          <p:cNvSpPr>
            <a:spLocks noGrp="1"/>
          </p:cNvSpPr>
          <p:nvPr>
            <p:ph sz="quarter" idx="1"/>
          </p:nvPr>
        </p:nvSpPr>
        <p:spPr>
          <a:xfrm>
            <a:off x="457200" y="1219200"/>
            <a:ext cx="8229600" cy="566726"/>
          </a:xfrm>
        </p:spPr>
        <p:txBody>
          <a:bodyPr/>
          <a:lstStyle/>
          <a:p>
            <a:r>
              <a:rPr lang="zh-CN" altLang="en-US" dirty="0" smtClean="0"/>
              <a:t>移动</a:t>
            </a:r>
            <a:r>
              <a:rPr lang="en-US" altLang="zh-CN" dirty="0" smtClean="0"/>
              <a:t>app</a:t>
            </a:r>
            <a:r>
              <a:rPr lang="zh-CN" altLang="en-US" dirty="0" smtClean="0"/>
              <a:t>一般都是采用经典的</a:t>
            </a:r>
            <a:r>
              <a:rPr lang="en-US" altLang="zh-CN" dirty="0" err="1" smtClean="0"/>
              <a:t>mvc</a:t>
            </a:r>
            <a:r>
              <a:rPr lang="zh-CN" altLang="en-US" dirty="0" smtClean="0"/>
              <a:t>框架 </a:t>
            </a:r>
            <a:endParaRPr lang="zh-CN" altLang="en-US" dirty="0"/>
          </a:p>
        </p:txBody>
      </p:sp>
      <p:pic>
        <p:nvPicPr>
          <p:cNvPr id="10242" name="Picture 2"/>
          <p:cNvPicPr>
            <a:picLocks noChangeAspect="1" noChangeArrowheads="1"/>
          </p:cNvPicPr>
          <p:nvPr/>
        </p:nvPicPr>
        <p:blipFill>
          <a:blip r:embed="rId2"/>
          <a:srcRect/>
          <a:stretch>
            <a:fillRect/>
          </a:stretch>
        </p:blipFill>
        <p:spPr bwMode="auto">
          <a:xfrm>
            <a:off x="1500166" y="1785926"/>
            <a:ext cx="6086475" cy="4476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a:t>
            </a:r>
            <a:r>
              <a:rPr lang="zh-CN" altLang="en-US" dirty="0" smtClean="0"/>
              <a:t>架构</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pic>
        <p:nvPicPr>
          <p:cNvPr id="11266" name="Picture 2"/>
          <p:cNvPicPr>
            <a:picLocks noChangeAspect="1" noChangeArrowheads="1"/>
          </p:cNvPicPr>
          <p:nvPr/>
        </p:nvPicPr>
        <p:blipFill>
          <a:blip r:embed="rId2"/>
          <a:srcRect/>
          <a:stretch>
            <a:fillRect/>
          </a:stretch>
        </p:blipFill>
        <p:spPr bwMode="auto">
          <a:xfrm>
            <a:off x="2214546" y="1357298"/>
            <a:ext cx="4857764" cy="49063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a:t>
            </a:r>
            <a:r>
              <a:rPr lang="zh-CN" altLang="en-US" dirty="0" smtClean="0"/>
              <a:t>架构</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pic>
        <p:nvPicPr>
          <p:cNvPr id="12290" name="Picture 2"/>
          <p:cNvPicPr>
            <a:picLocks noChangeAspect="1" noChangeArrowheads="1"/>
          </p:cNvPicPr>
          <p:nvPr/>
        </p:nvPicPr>
        <p:blipFill>
          <a:blip r:embed="rId2"/>
          <a:srcRect/>
          <a:stretch>
            <a:fillRect/>
          </a:stretch>
        </p:blipFill>
        <p:spPr bwMode="auto">
          <a:xfrm>
            <a:off x="1928794" y="1262069"/>
            <a:ext cx="5658305" cy="502445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a:t>
            </a:r>
            <a:r>
              <a:rPr lang="zh-CN" altLang="en-US" dirty="0" smtClean="0"/>
              <a:t>架构</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pic>
        <p:nvPicPr>
          <p:cNvPr id="13314" name="Picture 2"/>
          <p:cNvPicPr>
            <a:picLocks noChangeAspect="1" noChangeArrowheads="1"/>
          </p:cNvPicPr>
          <p:nvPr/>
        </p:nvPicPr>
        <p:blipFill>
          <a:blip r:embed="rId2"/>
          <a:srcRect/>
          <a:stretch>
            <a:fillRect/>
          </a:stretch>
        </p:blipFill>
        <p:spPr bwMode="auto">
          <a:xfrm>
            <a:off x="1719263" y="1928813"/>
            <a:ext cx="5705475" cy="3000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a:t>
            </a:r>
            <a:r>
              <a:rPr lang="zh-CN" altLang="en-US" dirty="0" smtClean="0"/>
              <a:t>架构</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pic>
        <p:nvPicPr>
          <p:cNvPr id="14338" name="Picture 2"/>
          <p:cNvPicPr>
            <a:picLocks noChangeAspect="1" noChangeArrowheads="1"/>
          </p:cNvPicPr>
          <p:nvPr/>
        </p:nvPicPr>
        <p:blipFill>
          <a:blip r:embed="rId2"/>
          <a:srcRect/>
          <a:stretch>
            <a:fillRect/>
          </a:stretch>
        </p:blipFill>
        <p:spPr bwMode="auto">
          <a:xfrm>
            <a:off x="1571604" y="1071546"/>
            <a:ext cx="5943600" cy="4791084"/>
          </a:xfrm>
          <a:prstGeom prst="rect">
            <a:avLst/>
          </a:prstGeom>
          <a:noFill/>
          <a:ln w="9525">
            <a:noFill/>
            <a:miter lim="800000"/>
            <a:headEnd/>
            <a:tailEnd/>
          </a:ln>
          <a:effectLst/>
        </p:spPr>
      </p:pic>
      <p:sp>
        <p:nvSpPr>
          <p:cNvPr id="6" name="TextBox 5"/>
          <p:cNvSpPr txBox="1"/>
          <p:nvPr/>
        </p:nvSpPr>
        <p:spPr>
          <a:xfrm>
            <a:off x="571472" y="5786454"/>
            <a:ext cx="7572428" cy="646331"/>
          </a:xfrm>
          <a:prstGeom prst="rect">
            <a:avLst/>
          </a:prstGeom>
          <a:noFill/>
        </p:spPr>
        <p:txBody>
          <a:bodyPr wrap="square" rtlCol="0">
            <a:spAutoFit/>
          </a:bodyPr>
          <a:lstStyle/>
          <a:p>
            <a:r>
              <a:rPr lang="zh-CN" altLang="en-US" dirty="0" smtClean="0"/>
              <a:t>数据层是数据管理者，主要任务就是封装</a:t>
            </a:r>
            <a:r>
              <a:rPr lang="en-US" altLang="zh-CN" dirty="0" smtClean="0"/>
              <a:t>API</a:t>
            </a:r>
            <a:r>
              <a:rPr lang="zh-CN" altLang="en-US" dirty="0" smtClean="0"/>
              <a:t>，并将数据结果交付给上层，中间会再加个数据缓存 </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网络协议</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sp>
        <p:nvSpPr>
          <p:cNvPr id="4" name="内容占位符 3"/>
          <p:cNvSpPr>
            <a:spLocks noGrp="1"/>
          </p:cNvSpPr>
          <p:nvPr>
            <p:ph sz="quarter" idx="1"/>
          </p:nvPr>
        </p:nvSpPr>
        <p:spPr/>
        <p:txBody>
          <a:bodyPr/>
          <a:lstStyle/>
          <a:p>
            <a:r>
              <a:rPr lang="en-US" altLang="zh-CN" dirty="0" smtClean="0"/>
              <a:t>OSI</a:t>
            </a:r>
            <a:r>
              <a:rPr lang="zh-CN" altLang="en-US" dirty="0" smtClean="0"/>
              <a:t>七层协议 </a:t>
            </a:r>
            <a:br>
              <a:rPr lang="zh-CN" altLang="en-US" dirty="0" smtClean="0"/>
            </a:br>
            <a:r>
              <a:rPr lang="zh-CN" altLang="en-US" dirty="0" smtClean="0"/>
              <a:t>应用层 文件传输，电子邮件，文件服务，虚拟终端 </a:t>
            </a:r>
            <a:r>
              <a:rPr lang="en-US" altLang="zh-CN" dirty="0" smtClean="0"/>
              <a:t>TFTP</a:t>
            </a:r>
            <a:r>
              <a:rPr lang="zh-CN" altLang="en-US" dirty="0" smtClean="0"/>
              <a:t>，</a:t>
            </a:r>
            <a:r>
              <a:rPr lang="en-US" altLang="zh-CN" dirty="0" smtClean="0"/>
              <a:t>HTTP</a:t>
            </a:r>
            <a:r>
              <a:rPr lang="zh-CN" altLang="en-US" dirty="0" smtClean="0"/>
              <a:t>，</a:t>
            </a:r>
            <a:r>
              <a:rPr lang="en-US" altLang="zh-CN" dirty="0" smtClean="0"/>
              <a:t>SNMP</a:t>
            </a:r>
            <a:r>
              <a:rPr lang="zh-CN" altLang="en-US" dirty="0" smtClean="0"/>
              <a:t>，</a:t>
            </a:r>
            <a:r>
              <a:rPr lang="en-US" altLang="zh-CN" dirty="0" smtClean="0"/>
              <a:t>FTP</a:t>
            </a:r>
            <a:r>
              <a:rPr lang="zh-CN" altLang="en-US" dirty="0" smtClean="0"/>
              <a:t>，</a:t>
            </a:r>
            <a:r>
              <a:rPr lang="en-US" altLang="zh-CN" dirty="0" smtClean="0"/>
              <a:t>SMTP</a:t>
            </a:r>
            <a:r>
              <a:rPr lang="zh-CN" altLang="en-US" dirty="0" smtClean="0"/>
              <a:t>，</a:t>
            </a:r>
            <a:r>
              <a:rPr lang="en-US" altLang="zh-CN" dirty="0" smtClean="0"/>
              <a:t>DNS</a:t>
            </a:r>
            <a:r>
              <a:rPr lang="zh-CN" altLang="en-US" dirty="0" smtClean="0"/>
              <a:t>，</a:t>
            </a:r>
            <a:r>
              <a:rPr lang="en-US" altLang="zh-CN" dirty="0" smtClean="0"/>
              <a:t>Telnet </a:t>
            </a:r>
            <a:br>
              <a:rPr lang="en-US" altLang="zh-CN" dirty="0" smtClean="0"/>
            </a:br>
            <a:r>
              <a:rPr lang="zh-CN" altLang="en-US" dirty="0" smtClean="0"/>
              <a:t>表示层 数据格式化，代码转换，数据加密 没有协议 </a:t>
            </a:r>
            <a:br>
              <a:rPr lang="zh-CN" altLang="en-US" dirty="0" smtClean="0"/>
            </a:br>
            <a:r>
              <a:rPr lang="zh-CN" altLang="en-US" dirty="0" smtClean="0"/>
              <a:t>会话层 解除或建立与别的接点的联系 没有协议 </a:t>
            </a:r>
            <a:br>
              <a:rPr lang="zh-CN" altLang="en-US" dirty="0" smtClean="0"/>
            </a:br>
            <a:r>
              <a:rPr lang="zh-CN" altLang="en-US" dirty="0" smtClean="0"/>
              <a:t>传输层 提供端对端的接口 </a:t>
            </a:r>
            <a:r>
              <a:rPr lang="en-US" altLang="zh-CN" dirty="0" smtClean="0"/>
              <a:t>TCP</a:t>
            </a:r>
            <a:r>
              <a:rPr lang="zh-CN" altLang="en-US" dirty="0" smtClean="0"/>
              <a:t>，</a:t>
            </a:r>
            <a:r>
              <a:rPr lang="en-US" altLang="zh-CN" dirty="0" smtClean="0"/>
              <a:t>UDP </a:t>
            </a:r>
            <a:br>
              <a:rPr lang="en-US" altLang="zh-CN" dirty="0" smtClean="0"/>
            </a:br>
            <a:r>
              <a:rPr lang="zh-CN" altLang="en-US" dirty="0" smtClean="0"/>
              <a:t>网络层 为数据包选择路由 </a:t>
            </a:r>
            <a:r>
              <a:rPr lang="en-US" altLang="zh-CN" dirty="0" smtClean="0"/>
              <a:t>IP</a:t>
            </a:r>
            <a:r>
              <a:rPr lang="zh-CN" altLang="en-US" dirty="0" smtClean="0"/>
              <a:t>，</a:t>
            </a:r>
            <a:r>
              <a:rPr lang="en-US" altLang="zh-CN" dirty="0" smtClean="0"/>
              <a:t>ICMP</a:t>
            </a:r>
            <a:r>
              <a:rPr lang="zh-CN" altLang="en-US" dirty="0" smtClean="0"/>
              <a:t>，</a:t>
            </a:r>
            <a:r>
              <a:rPr lang="en-US" altLang="zh-CN" dirty="0" smtClean="0"/>
              <a:t>RIP</a:t>
            </a:r>
            <a:r>
              <a:rPr lang="zh-CN" altLang="en-US" dirty="0" smtClean="0"/>
              <a:t>，</a:t>
            </a:r>
            <a:r>
              <a:rPr lang="en-US" altLang="zh-CN" dirty="0" smtClean="0"/>
              <a:t>OSPF</a:t>
            </a:r>
            <a:r>
              <a:rPr lang="zh-CN" altLang="en-US" dirty="0" smtClean="0"/>
              <a:t>，</a:t>
            </a:r>
            <a:r>
              <a:rPr lang="en-US" altLang="zh-CN" dirty="0" smtClean="0"/>
              <a:t>BGP</a:t>
            </a:r>
            <a:r>
              <a:rPr lang="zh-CN" altLang="en-US" dirty="0" smtClean="0"/>
              <a:t>，</a:t>
            </a:r>
            <a:r>
              <a:rPr lang="en-US" altLang="zh-CN" dirty="0" smtClean="0"/>
              <a:t>IGMP </a:t>
            </a:r>
            <a:br>
              <a:rPr lang="en-US" altLang="zh-CN" dirty="0" smtClean="0"/>
            </a:br>
            <a:r>
              <a:rPr lang="zh-CN" altLang="en-US" dirty="0" smtClean="0"/>
              <a:t>数据链路层 传输有地址的帧以及错误检测功能 </a:t>
            </a:r>
            <a:r>
              <a:rPr lang="en-US" altLang="zh-CN" dirty="0" smtClean="0"/>
              <a:t>SLIP</a:t>
            </a:r>
            <a:r>
              <a:rPr lang="zh-CN" altLang="en-US" dirty="0" smtClean="0"/>
              <a:t>，</a:t>
            </a:r>
            <a:r>
              <a:rPr lang="en-US" altLang="zh-CN" dirty="0" smtClean="0"/>
              <a:t>CSLIP</a:t>
            </a:r>
            <a:r>
              <a:rPr lang="zh-CN" altLang="en-US" dirty="0" smtClean="0"/>
              <a:t>，</a:t>
            </a:r>
            <a:r>
              <a:rPr lang="en-US" altLang="zh-CN" dirty="0" smtClean="0"/>
              <a:t>PPP</a:t>
            </a:r>
            <a:r>
              <a:rPr lang="zh-CN" altLang="en-US" dirty="0" smtClean="0"/>
              <a:t>，</a:t>
            </a:r>
            <a:r>
              <a:rPr lang="en-US" altLang="zh-CN" dirty="0" smtClean="0"/>
              <a:t>ARP</a:t>
            </a:r>
            <a:r>
              <a:rPr lang="zh-CN" altLang="en-US" dirty="0" smtClean="0"/>
              <a:t>，</a:t>
            </a:r>
            <a:r>
              <a:rPr lang="en-US" altLang="zh-CN" dirty="0" smtClean="0"/>
              <a:t>RARP</a:t>
            </a:r>
            <a:r>
              <a:rPr lang="zh-CN" altLang="en-US" dirty="0" smtClean="0"/>
              <a:t>，</a:t>
            </a:r>
            <a:r>
              <a:rPr lang="en-US" altLang="zh-CN" dirty="0" smtClean="0"/>
              <a:t>MTU </a:t>
            </a:r>
            <a:br>
              <a:rPr lang="en-US" altLang="zh-CN" dirty="0" smtClean="0"/>
            </a:br>
            <a:r>
              <a:rPr lang="zh-CN" altLang="en-US" dirty="0" smtClean="0"/>
              <a:t>物理层 以二进制数据形式在物理媒体上传输数据 </a:t>
            </a:r>
            <a:r>
              <a:rPr lang="en-US" altLang="zh-CN" dirty="0" smtClean="0"/>
              <a:t>ISO2110</a:t>
            </a:r>
            <a:r>
              <a:rPr lang="zh-CN" altLang="en-US" dirty="0" smtClean="0"/>
              <a:t>，</a:t>
            </a:r>
            <a:r>
              <a:rPr lang="en-US" altLang="zh-CN" dirty="0" smtClean="0"/>
              <a:t>IEEE802</a:t>
            </a:r>
            <a:r>
              <a:rPr lang="zh-CN" altLang="en-US" dirty="0" smtClean="0"/>
              <a:t>，</a:t>
            </a:r>
            <a:r>
              <a:rPr lang="en-US" altLang="zh-CN" dirty="0" smtClean="0"/>
              <a:t>IEEE802.2</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网络协议</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sp>
        <p:nvSpPr>
          <p:cNvPr id="4" name="内容占位符 3"/>
          <p:cNvSpPr>
            <a:spLocks noGrp="1"/>
          </p:cNvSpPr>
          <p:nvPr>
            <p:ph sz="quarter" idx="1"/>
          </p:nvPr>
        </p:nvSpPr>
        <p:spPr/>
        <p:txBody>
          <a:bodyPr/>
          <a:lstStyle/>
          <a:p>
            <a:r>
              <a:rPr lang="en-US" altLang="zh-CN" dirty="0" smtClean="0"/>
              <a:t>TCP/IP </a:t>
            </a:r>
            <a:r>
              <a:rPr lang="zh-CN" altLang="en-US" dirty="0" smtClean="0"/>
              <a:t>五层模型的协议 </a:t>
            </a:r>
            <a:br>
              <a:rPr lang="zh-CN" altLang="en-US" dirty="0" smtClean="0"/>
            </a:br>
            <a:r>
              <a:rPr lang="zh-CN" altLang="en-US" dirty="0" smtClean="0"/>
              <a:t>应用层 </a:t>
            </a:r>
            <a:br>
              <a:rPr lang="zh-CN" altLang="en-US" dirty="0" smtClean="0"/>
            </a:br>
            <a:r>
              <a:rPr lang="zh-CN" altLang="en-US" dirty="0" smtClean="0"/>
              <a:t>传输层 </a:t>
            </a:r>
            <a:br>
              <a:rPr lang="zh-CN" altLang="en-US" dirty="0" smtClean="0"/>
            </a:br>
            <a:r>
              <a:rPr lang="zh-CN" altLang="en-US" dirty="0" smtClean="0"/>
              <a:t>网络层 </a:t>
            </a:r>
            <a:br>
              <a:rPr lang="zh-CN" altLang="en-US" dirty="0" smtClean="0"/>
            </a:br>
            <a:r>
              <a:rPr lang="zh-CN" altLang="en-US" dirty="0" smtClean="0"/>
              <a:t>数据链路层 </a:t>
            </a:r>
            <a:br>
              <a:rPr lang="zh-CN" altLang="en-US" dirty="0" smtClean="0"/>
            </a:br>
            <a:r>
              <a:rPr lang="zh-CN" altLang="en-US" dirty="0" smtClean="0"/>
              <a:t>物理层</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sp>
        <p:nvSpPr>
          <p:cNvPr id="4" name="内容占位符 3"/>
          <p:cNvSpPr>
            <a:spLocks noGrp="1"/>
          </p:cNvSpPr>
          <p:nvPr>
            <p:ph sz="quarter" idx="1"/>
          </p:nvPr>
        </p:nvSpPr>
        <p:spPr>
          <a:xfrm>
            <a:off x="457200" y="1219200"/>
            <a:ext cx="8229600" cy="2066924"/>
          </a:xfrm>
        </p:spPr>
        <p:txBody>
          <a:bodyPr/>
          <a:lstStyle/>
          <a:p>
            <a:r>
              <a:rPr lang="en-US" altLang="zh-CN" dirty="0" smtClean="0"/>
              <a:t>http</a:t>
            </a:r>
            <a:r>
              <a:rPr lang="zh-CN" altLang="en-US" dirty="0" smtClean="0"/>
              <a:t>协议：超文本传输协议</a:t>
            </a:r>
            <a:endParaRPr lang="en-US" altLang="zh-CN" dirty="0" smtClean="0"/>
          </a:p>
          <a:p>
            <a:r>
              <a:rPr lang="zh-CN" altLang="en-US" dirty="0" smtClean="0"/>
              <a:t>用于从</a:t>
            </a:r>
            <a:r>
              <a:rPr lang="en-US" altLang="zh-CN" dirty="0" smtClean="0"/>
              <a:t>www</a:t>
            </a:r>
            <a:r>
              <a:rPr lang="zh-CN" altLang="en-US" dirty="0" smtClean="0"/>
              <a:t>服务器传输超文本到本地浏览器的传送协议</a:t>
            </a:r>
            <a:endParaRPr lang="en-US" altLang="zh-CN" dirty="0" smtClean="0"/>
          </a:p>
          <a:p>
            <a:r>
              <a:rPr lang="zh-CN" altLang="en-US" dirty="0" smtClean="0"/>
              <a:t>由请求和响应构成</a:t>
            </a:r>
            <a:endParaRPr lang="en-US" altLang="zh-CN" dirty="0" smtClean="0"/>
          </a:p>
          <a:p>
            <a:endParaRPr lang="zh-CN" altLang="en-US" dirty="0"/>
          </a:p>
        </p:txBody>
      </p:sp>
      <p:pic>
        <p:nvPicPr>
          <p:cNvPr id="15362" name="Picture 2"/>
          <p:cNvPicPr>
            <a:picLocks noChangeAspect="1" noChangeArrowheads="1"/>
          </p:cNvPicPr>
          <p:nvPr/>
        </p:nvPicPr>
        <p:blipFill>
          <a:blip r:embed="rId2"/>
          <a:srcRect/>
          <a:stretch>
            <a:fillRect/>
          </a:stretch>
        </p:blipFill>
        <p:spPr bwMode="auto">
          <a:xfrm>
            <a:off x="1928794" y="3714752"/>
            <a:ext cx="5267325" cy="16764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sp>
        <p:nvSpPr>
          <p:cNvPr id="4" name="内容占位符 3"/>
          <p:cNvSpPr>
            <a:spLocks noGrp="1"/>
          </p:cNvSpPr>
          <p:nvPr>
            <p:ph sz="quarter" idx="1"/>
          </p:nvPr>
        </p:nvSpPr>
        <p:spPr/>
        <p:txBody>
          <a:bodyPr/>
          <a:lstStyle/>
          <a:p>
            <a:r>
              <a:rPr lang="zh-CN" altLang="en-US" dirty="0" smtClean="0"/>
              <a:t>在</a:t>
            </a:r>
            <a:r>
              <a:rPr lang="en-US" altLang="zh-CN" dirty="0" smtClean="0"/>
              <a:t>Web</a:t>
            </a:r>
            <a:r>
              <a:rPr lang="zh-CN" altLang="en-US" dirty="0" smtClean="0"/>
              <a:t>应用中，服务器把网页传给浏览器，实际上就是把网页的</a:t>
            </a:r>
            <a:r>
              <a:rPr lang="en-US" altLang="zh-CN" dirty="0" smtClean="0"/>
              <a:t>HTML</a:t>
            </a:r>
            <a:r>
              <a:rPr lang="zh-CN" altLang="en-US" dirty="0" smtClean="0"/>
              <a:t>代码发送给浏览器，让浏览器显示出来。而浏览器和服务器之间的传输协议是</a:t>
            </a:r>
            <a:r>
              <a:rPr lang="en-US" altLang="zh-CN" dirty="0" smtClean="0"/>
              <a:t>HTTP</a:t>
            </a:r>
          </a:p>
          <a:p>
            <a:r>
              <a:rPr lang="en-US" altLang="zh-CN" dirty="0" smtClean="0"/>
              <a:t>HTML</a:t>
            </a:r>
            <a:r>
              <a:rPr lang="zh-CN" altLang="en-US" dirty="0" smtClean="0"/>
              <a:t>是一种用来定义网页的文本，超文本标记语言</a:t>
            </a:r>
            <a:endParaRPr lang="en-US" altLang="zh-CN" dirty="0" smtClean="0"/>
          </a:p>
          <a:p>
            <a:r>
              <a:rPr lang="en-US" altLang="zh-CN" dirty="0" smtClean="0"/>
              <a:t>HTTP</a:t>
            </a:r>
            <a:r>
              <a:rPr lang="zh-CN" altLang="en-US" dirty="0" smtClean="0"/>
              <a:t>是在网络上传输</a:t>
            </a:r>
            <a:r>
              <a:rPr lang="en-US" altLang="zh-CN" dirty="0" smtClean="0"/>
              <a:t>HTML</a:t>
            </a:r>
            <a:r>
              <a:rPr lang="zh-CN" altLang="en-US" dirty="0" smtClean="0"/>
              <a:t>的协议，用于浏览器和服务器的通信</a:t>
            </a: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a:t>
            </a:r>
            <a:r>
              <a:rPr lang="zh-CN" altLang="en-US" dirty="0" smtClean="0"/>
              <a:t>架构</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sp>
        <p:nvSpPr>
          <p:cNvPr id="4" name="内容占位符 3"/>
          <p:cNvSpPr>
            <a:spLocks noGrp="1"/>
          </p:cNvSpPr>
          <p:nvPr>
            <p:ph sz="quarter" idx="1"/>
          </p:nvPr>
        </p:nvSpPr>
        <p:spPr>
          <a:xfrm>
            <a:off x="457200" y="1219200"/>
            <a:ext cx="8229600" cy="423850"/>
          </a:xfrm>
        </p:spPr>
        <p:txBody>
          <a:bodyPr>
            <a:normAutofit fontScale="92500" lnSpcReduction="10000"/>
          </a:bodyPr>
          <a:lstStyle/>
          <a:p>
            <a:r>
              <a:rPr lang="zh-CN" altLang="en-US" dirty="0" smtClean="0"/>
              <a:t>简单明快的早期时代</a:t>
            </a:r>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1785918" y="1785926"/>
            <a:ext cx="5105400" cy="3581400"/>
          </a:xfrm>
          <a:prstGeom prst="rect">
            <a:avLst/>
          </a:prstGeom>
          <a:noFill/>
          <a:ln w="9525">
            <a:noFill/>
            <a:miter lim="800000"/>
            <a:headEnd/>
            <a:tailEnd/>
          </a:ln>
          <a:effectLst/>
        </p:spPr>
      </p:pic>
      <p:sp>
        <p:nvSpPr>
          <p:cNvPr id="6" name="TextBox 5"/>
          <p:cNvSpPr txBox="1"/>
          <p:nvPr/>
        </p:nvSpPr>
        <p:spPr>
          <a:xfrm>
            <a:off x="785786" y="5643578"/>
            <a:ext cx="7072362" cy="646331"/>
          </a:xfrm>
          <a:prstGeom prst="rect">
            <a:avLst/>
          </a:prstGeom>
          <a:noFill/>
        </p:spPr>
        <p:txBody>
          <a:bodyPr wrap="square" rtlCol="0">
            <a:spAutoFit/>
          </a:bodyPr>
          <a:lstStyle/>
          <a:p>
            <a:r>
              <a:rPr lang="zh-CN" altLang="en-US" dirty="0" smtClean="0"/>
              <a:t>页面由 </a:t>
            </a:r>
            <a:r>
              <a:rPr lang="en-US" altLang="zh-CN" dirty="0" smtClean="0"/>
              <a:t>JSP</a:t>
            </a:r>
            <a:r>
              <a:rPr lang="zh-CN" altLang="en-US" dirty="0" smtClean="0"/>
              <a:t>、</a:t>
            </a:r>
            <a:r>
              <a:rPr lang="en-US" altLang="zh-CN" dirty="0" smtClean="0"/>
              <a:t>PHP </a:t>
            </a:r>
            <a:r>
              <a:rPr lang="zh-CN" altLang="en-US" dirty="0" smtClean="0"/>
              <a:t>等工程师在服务端生成，浏览器负责展现。基本上是服务端给什么浏览器就展现什么，展现的控制在 </a:t>
            </a:r>
            <a:r>
              <a:rPr lang="en-US" altLang="zh-CN" dirty="0" smtClean="0"/>
              <a:t>Web Server </a:t>
            </a:r>
            <a:r>
              <a:rPr lang="zh-CN" altLang="en-US" dirty="0" smtClean="0"/>
              <a:t>层。</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sp>
        <p:nvSpPr>
          <p:cNvPr id="4" name="内容占位符 3"/>
          <p:cNvSpPr>
            <a:spLocks noGrp="1"/>
          </p:cNvSpPr>
          <p:nvPr>
            <p:ph sz="quarter" idx="1"/>
          </p:nvPr>
        </p:nvSpPr>
        <p:spPr/>
        <p:txBody>
          <a:bodyPr/>
          <a:lstStyle/>
          <a:p>
            <a:r>
              <a:rPr lang="zh-CN" altLang="en-US" dirty="0" smtClean="0"/>
              <a:t>工作流程</a:t>
            </a:r>
            <a:endParaRPr lang="en-US" altLang="zh-CN" dirty="0" smtClean="0"/>
          </a:p>
          <a:p>
            <a:r>
              <a:rPr lang="en-US" altLang="zh-CN" dirty="0" smtClean="0"/>
              <a:t>1</a:t>
            </a:r>
            <a:r>
              <a:rPr lang="zh-CN" altLang="en-US" dirty="0" smtClean="0"/>
              <a:t>、客户端与服务器建立连接；</a:t>
            </a:r>
            <a:endParaRPr lang="en-US" altLang="zh-CN" dirty="0" smtClean="0"/>
          </a:p>
          <a:p>
            <a:r>
              <a:rPr lang="en-US" altLang="zh-CN" dirty="0" smtClean="0"/>
              <a:t>2</a:t>
            </a:r>
            <a:r>
              <a:rPr lang="zh-CN" altLang="en-US" dirty="0" smtClean="0"/>
              <a:t>、建立连接后，客户端发送一个请求给服务器；</a:t>
            </a:r>
            <a:endParaRPr lang="en-US" altLang="zh-CN" dirty="0" smtClean="0"/>
          </a:p>
          <a:p>
            <a:r>
              <a:rPr lang="en-US" altLang="zh-CN" dirty="0" smtClean="0"/>
              <a:t>3</a:t>
            </a:r>
            <a:r>
              <a:rPr lang="zh-CN" altLang="en-US" dirty="0" smtClean="0"/>
              <a:t>、服务器接到请求后，给予相应的响应信息；</a:t>
            </a:r>
            <a:endParaRPr lang="en-US" altLang="zh-CN" dirty="0" smtClean="0"/>
          </a:p>
          <a:p>
            <a:r>
              <a:rPr lang="en-US" altLang="zh-CN" dirty="0" smtClean="0"/>
              <a:t>4</a:t>
            </a:r>
            <a:r>
              <a:rPr lang="zh-CN" altLang="en-US" dirty="0" smtClean="0"/>
              <a:t>、客户端接收服务器所返回的信息通过浏览器显示，然后断开连接。</a:t>
            </a:r>
            <a:endParaRPr lang="en-US" altLang="zh-CN" dirty="0" smtClean="0"/>
          </a:p>
          <a:p>
            <a:endParaRPr lang="en-US" altLang="zh-CN" dirty="0" smtClean="0"/>
          </a:p>
          <a:p>
            <a:r>
              <a:rPr lang="zh-CN" altLang="en-US" dirty="0" smtClean="0"/>
              <a:t>每次连接只处理一个请求</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sp>
        <p:nvSpPr>
          <p:cNvPr id="4" name="内容占位符 3"/>
          <p:cNvSpPr>
            <a:spLocks noGrp="1"/>
          </p:cNvSpPr>
          <p:nvPr>
            <p:ph sz="quarter" idx="1"/>
          </p:nvPr>
        </p:nvSpPr>
        <p:spPr>
          <a:xfrm>
            <a:off x="457200" y="1219200"/>
            <a:ext cx="8229600" cy="566726"/>
          </a:xfrm>
        </p:spPr>
        <p:txBody>
          <a:bodyPr/>
          <a:lstStyle/>
          <a:p>
            <a:r>
              <a:rPr lang="zh-CN" altLang="en-US" dirty="0" smtClean="0"/>
              <a:t>建立连接，基于</a:t>
            </a:r>
            <a:r>
              <a:rPr lang="en-US" altLang="zh-CN" dirty="0" smtClean="0"/>
              <a:t>TCP</a:t>
            </a:r>
            <a:r>
              <a:rPr lang="zh-CN" altLang="en-US" dirty="0" smtClean="0"/>
              <a:t>协议</a:t>
            </a:r>
            <a:endParaRPr lang="zh-CN" altLang="en-US" dirty="0"/>
          </a:p>
        </p:txBody>
      </p:sp>
      <p:pic>
        <p:nvPicPr>
          <p:cNvPr id="16386" name="Picture 2"/>
          <p:cNvPicPr>
            <a:picLocks noChangeAspect="1" noChangeArrowheads="1"/>
          </p:cNvPicPr>
          <p:nvPr/>
        </p:nvPicPr>
        <p:blipFill>
          <a:blip r:embed="rId2"/>
          <a:srcRect/>
          <a:stretch>
            <a:fillRect/>
          </a:stretch>
        </p:blipFill>
        <p:spPr bwMode="auto">
          <a:xfrm>
            <a:off x="2071670" y="1857364"/>
            <a:ext cx="4991100" cy="4257675"/>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sp>
        <p:nvSpPr>
          <p:cNvPr id="4" name="内容占位符 3"/>
          <p:cNvSpPr>
            <a:spLocks noGrp="1"/>
          </p:cNvSpPr>
          <p:nvPr>
            <p:ph sz="quarter" idx="1"/>
          </p:nvPr>
        </p:nvSpPr>
        <p:spPr/>
        <p:txBody>
          <a:bodyPr/>
          <a:lstStyle/>
          <a:p>
            <a:r>
              <a:rPr lang="en-US" altLang="zh-CN" dirty="0" err="1" smtClean="0">
                <a:hlinkClick r:id="rId2" action="ppaction://hlinkfile"/>
              </a:rPr>
              <a:t>url</a:t>
            </a:r>
            <a:r>
              <a:rPr lang="en-US" altLang="zh-CN" dirty="0" smtClean="0">
                <a:hlinkClick r:id="rId2" action="ppaction://hlinkfile"/>
              </a:rPr>
              <a:t>:</a:t>
            </a:r>
            <a:r>
              <a:rPr lang="zh-CN" altLang="en-US" dirty="0" smtClean="0">
                <a:hlinkClick r:id="rId2" action="ppaction://hlinkfile"/>
              </a:rPr>
              <a:t>统一资源定位器</a:t>
            </a:r>
            <a:endParaRPr lang="en-US" altLang="zh-CN" dirty="0" smtClean="0"/>
          </a:p>
          <a:p>
            <a:r>
              <a:rPr lang="en-US" altLang="zh-CN" dirty="0" smtClean="0"/>
              <a:t>Internet</a:t>
            </a:r>
            <a:r>
              <a:rPr lang="zh-CN" altLang="en-US" dirty="0" smtClean="0"/>
              <a:t>资源类型（</a:t>
            </a:r>
            <a:r>
              <a:rPr lang="en-US" altLang="zh-CN" dirty="0" smtClean="0"/>
              <a:t>scheme</a:t>
            </a:r>
            <a:r>
              <a:rPr lang="zh-CN" altLang="en-US" dirty="0" smtClean="0"/>
              <a:t>）</a:t>
            </a:r>
            <a:r>
              <a:rPr lang="en-US" altLang="zh-CN" dirty="0" smtClean="0"/>
              <a:t>:</a:t>
            </a:r>
            <a:r>
              <a:rPr lang="zh-CN" altLang="en-US" dirty="0" smtClean="0"/>
              <a:t>指出</a:t>
            </a:r>
            <a:r>
              <a:rPr lang="en-US" altLang="zh-CN" dirty="0" smtClean="0"/>
              <a:t>www</a:t>
            </a:r>
            <a:r>
              <a:rPr lang="zh-CN" altLang="en-US" dirty="0" smtClean="0"/>
              <a:t>客户程序用来操作的工具。</a:t>
            </a:r>
            <a:r>
              <a:rPr lang="en-US" altLang="zh-CN" dirty="0" smtClean="0">
                <a:hlinkClick r:id="rId3" invalidUrl="http:///"/>
              </a:rPr>
              <a:t>http://</a:t>
            </a:r>
            <a:r>
              <a:rPr lang="zh-CN" altLang="en-US" dirty="0" smtClean="0"/>
              <a:t>表示</a:t>
            </a:r>
            <a:r>
              <a:rPr lang="en-US" altLang="zh-CN" dirty="0" smtClean="0"/>
              <a:t>www</a:t>
            </a:r>
            <a:r>
              <a:rPr lang="zh-CN" altLang="en-US" dirty="0" smtClean="0"/>
              <a:t>服务器</a:t>
            </a:r>
            <a:r>
              <a:rPr lang="en-US" altLang="zh-CN" dirty="0" smtClean="0"/>
              <a:t>,ftp://</a:t>
            </a:r>
            <a:r>
              <a:rPr lang="zh-CN" altLang="en-US" dirty="0" smtClean="0"/>
              <a:t>表示</a:t>
            </a:r>
            <a:r>
              <a:rPr lang="en-US" altLang="zh-CN" dirty="0" smtClean="0"/>
              <a:t>FTP</a:t>
            </a:r>
            <a:r>
              <a:rPr lang="zh-CN" altLang="en-US" dirty="0" smtClean="0"/>
              <a:t>服务器</a:t>
            </a:r>
            <a:endParaRPr lang="en-US" altLang="zh-CN" dirty="0" smtClean="0"/>
          </a:p>
          <a:p>
            <a:r>
              <a:rPr lang="zh-CN" altLang="en-US" dirty="0" smtClean="0"/>
              <a:t>服务器地址（</a:t>
            </a:r>
            <a:r>
              <a:rPr lang="en-US" altLang="zh-CN" dirty="0" smtClean="0"/>
              <a:t>host</a:t>
            </a:r>
            <a:r>
              <a:rPr lang="zh-CN" altLang="en-US" dirty="0" smtClean="0"/>
              <a:t>）</a:t>
            </a:r>
            <a:r>
              <a:rPr lang="en-US" altLang="zh-CN" dirty="0" smtClean="0"/>
              <a:t>:</a:t>
            </a:r>
            <a:r>
              <a:rPr lang="zh-CN" altLang="en-US" dirty="0" smtClean="0"/>
              <a:t>指出</a:t>
            </a:r>
            <a:r>
              <a:rPr lang="en-US" altLang="zh-CN" dirty="0" smtClean="0"/>
              <a:t>www</a:t>
            </a:r>
            <a:r>
              <a:rPr lang="zh-CN" altLang="en-US" dirty="0" smtClean="0"/>
              <a:t>页所在的服务器域名</a:t>
            </a:r>
            <a:endParaRPr lang="en-US" altLang="zh-CN" dirty="0" smtClean="0"/>
          </a:p>
          <a:p>
            <a:r>
              <a:rPr lang="zh-CN" altLang="en-US" dirty="0" smtClean="0"/>
              <a:t>端口（</a:t>
            </a:r>
            <a:r>
              <a:rPr lang="en-US" altLang="zh-CN" dirty="0" smtClean="0"/>
              <a:t>port</a:t>
            </a:r>
            <a:r>
              <a:rPr lang="zh-CN" altLang="en-US" dirty="0" smtClean="0"/>
              <a:t>）</a:t>
            </a:r>
            <a:r>
              <a:rPr lang="en-US" altLang="zh-CN" dirty="0" smtClean="0"/>
              <a:t>:</a:t>
            </a:r>
            <a:r>
              <a:rPr lang="zh-CN" altLang="en-US" dirty="0" smtClean="0"/>
              <a:t>服务器的端口，</a:t>
            </a:r>
            <a:r>
              <a:rPr lang="en-US" altLang="zh-CN" dirty="0" smtClean="0"/>
              <a:t>80</a:t>
            </a:r>
            <a:r>
              <a:rPr lang="zh-CN" altLang="en-US" dirty="0" smtClean="0"/>
              <a:t>，</a:t>
            </a:r>
            <a:r>
              <a:rPr lang="en-US" altLang="zh-CN" dirty="0" smtClean="0"/>
              <a:t>443</a:t>
            </a:r>
          </a:p>
          <a:p>
            <a:r>
              <a:rPr lang="zh-CN" altLang="en-US" dirty="0" smtClean="0"/>
              <a:t>路径（</a:t>
            </a:r>
            <a:r>
              <a:rPr lang="en-US" altLang="zh-CN" dirty="0" smtClean="0"/>
              <a:t>path</a:t>
            </a:r>
            <a:r>
              <a:rPr lang="zh-CN" altLang="en-US" dirty="0" smtClean="0"/>
              <a:t>）</a:t>
            </a:r>
            <a:r>
              <a:rPr lang="en-US" altLang="zh-CN" dirty="0" smtClean="0"/>
              <a:t>:</a:t>
            </a:r>
            <a:r>
              <a:rPr lang="zh-CN" altLang="en-US" dirty="0" smtClean="0"/>
              <a:t>服务器上某资源的位置</a:t>
            </a:r>
            <a:endParaRPr lang="en-US" altLang="zh-CN" dirty="0" smtClean="0"/>
          </a:p>
          <a:p>
            <a:r>
              <a:rPr lang="en-US" dirty="0" smtClean="0"/>
              <a:t>scheme：//</a:t>
            </a:r>
            <a:r>
              <a:rPr lang="en-US" dirty="0" err="1" smtClean="0"/>
              <a:t>host：port</a:t>
            </a:r>
            <a:r>
              <a:rPr lang="en-US" dirty="0" smtClean="0"/>
              <a:t>/path</a:t>
            </a:r>
            <a:endParaRPr lang="en-US" altLang="zh-CN" dirty="0" smtClean="0"/>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sp>
        <p:nvSpPr>
          <p:cNvPr id="4" name="内容占位符 3"/>
          <p:cNvSpPr>
            <a:spLocks noGrp="1"/>
          </p:cNvSpPr>
          <p:nvPr>
            <p:ph sz="quarter" idx="1"/>
          </p:nvPr>
        </p:nvSpPr>
        <p:spPr>
          <a:xfrm>
            <a:off x="457200" y="1219200"/>
            <a:ext cx="8229600" cy="1638296"/>
          </a:xfrm>
        </p:spPr>
        <p:txBody>
          <a:bodyPr/>
          <a:lstStyle/>
          <a:p>
            <a:r>
              <a:rPr lang="zh-CN" altLang="en-US" dirty="0" smtClean="0"/>
              <a:t>域名解析</a:t>
            </a:r>
            <a:endParaRPr lang="en-US" altLang="zh-CN" dirty="0" smtClean="0"/>
          </a:p>
          <a:p>
            <a:r>
              <a:rPr lang="zh-CN" altLang="en-US" dirty="0" smtClean="0"/>
              <a:t>域名</a:t>
            </a:r>
            <a:r>
              <a:rPr lang="en-US" altLang="zh-CN" dirty="0" smtClean="0"/>
              <a:t>-DNS-IP</a:t>
            </a:r>
          </a:p>
          <a:p>
            <a:r>
              <a:rPr lang="en-US" altLang="zh-CN" dirty="0" smtClean="0"/>
              <a:t>DNS</a:t>
            </a:r>
            <a:r>
              <a:rPr lang="zh-CN" altLang="en-US" dirty="0" smtClean="0"/>
              <a:t>：域名解析服务器</a:t>
            </a:r>
            <a:endParaRPr lang="en-US" altLang="zh-CN" dirty="0" smtClean="0"/>
          </a:p>
          <a:p>
            <a:endParaRPr lang="en-US" altLang="zh-CN" dirty="0" smtClean="0"/>
          </a:p>
          <a:p>
            <a:endParaRPr lang="zh-CN" altLang="en-US" dirty="0"/>
          </a:p>
        </p:txBody>
      </p:sp>
      <p:pic>
        <p:nvPicPr>
          <p:cNvPr id="17411" name="Picture 3"/>
          <p:cNvPicPr>
            <a:picLocks noChangeAspect="1" noChangeArrowheads="1"/>
          </p:cNvPicPr>
          <p:nvPr/>
        </p:nvPicPr>
        <p:blipFill>
          <a:blip r:embed="rId2"/>
          <a:srcRect/>
          <a:stretch>
            <a:fillRect/>
          </a:stretch>
        </p:blipFill>
        <p:spPr bwMode="auto">
          <a:xfrm>
            <a:off x="2214546" y="2786058"/>
            <a:ext cx="4276725" cy="343852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sp>
        <p:nvSpPr>
          <p:cNvPr id="4" name="内容占位符 3"/>
          <p:cNvSpPr>
            <a:spLocks noGrp="1"/>
          </p:cNvSpPr>
          <p:nvPr>
            <p:ph sz="quarter" idx="1"/>
          </p:nvPr>
        </p:nvSpPr>
        <p:spPr/>
        <p:txBody>
          <a:bodyPr>
            <a:normAutofit fontScale="92500" lnSpcReduction="20000"/>
          </a:bodyPr>
          <a:lstStyle/>
          <a:p>
            <a:r>
              <a:rPr lang="zh-CN" altLang="en-US" dirty="0" smtClean="0"/>
              <a:t>请求方法</a:t>
            </a:r>
            <a:endParaRPr lang="en-US" altLang="zh-CN" dirty="0" smtClean="0"/>
          </a:p>
          <a:p>
            <a:r>
              <a:rPr lang="en-US" altLang="zh-CN" dirty="0" smtClean="0"/>
              <a:t>GET </a:t>
            </a:r>
            <a:r>
              <a:rPr lang="zh-CN" altLang="en-US" dirty="0" smtClean="0"/>
              <a:t>请求获取</a:t>
            </a:r>
            <a:r>
              <a:rPr lang="en-US" altLang="zh-CN" dirty="0" smtClean="0"/>
              <a:t>Request-URI </a:t>
            </a:r>
            <a:r>
              <a:rPr lang="zh-CN" altLang="en-US" dirty="0" smtClean="0"/>
              <a:t>所标识的资源</a:t>
            </a:r>
          </a:p>
          <a:p>
            <a:r>
              <a:rPr lang="en-US" altLang="zh-CN" dirty="0" smtClean="0"/>
              <a:t>POST </a:t>
            </a:r>
            <a:r>
              <a:rPr lang="zh-CN" altLang="en-US" dirty="0" smtClean="0"/>
              <a:t>在</a:t>
            </a:r>
            <a:r>
              <a:rPr lang="en-US" altLang="zh-CN" dirty="0" smtClean="0"/>
              <a:t>Request-URI </a:t>
            </a:r>
            <a:r>
              <a:rPr lang="zh-CN" altLang="en-US" dirty="0" smtClean="0"/>
              <a:t>所标识的资源后附加新的数据</a:t>
            </a:r>
          </a:p>
          <a:p>
            <a:r>
              <a:rPr lang="en-US" altLang="zh-CN" dirty="0" smtClean="0"/>
              <a:t>HEAD </a:t>
            </a:r>
            <a:r>
              <a:rPr lang="zh-CN" altLang="en-US" dirty="0" smtClean="0"/>
              <a:t>请求获取由</a:t>
            </a:r>
            <a:r>
              <a:rPr lang="en-US" altLang="zh-CN" dirty="0" smtClean="0"/>
              <a:t>Request-URI </a:t>
            </a:r>
            <a:r>
              <a:rPr lang="zh-CN" altLang="en-US" dirty="0" smtClean="0"/>
              <a:t>所标识的资源的响应消息报头</a:t>
            </a:r>
          </a:p>
          <a:p>
            <a:r>
              <a:rPr lang="en-US" altLang="zh-CN" dirty="0" smtClean="0"/>
              <a:t>PUT </a:t>
            </a:r>
            <a:r>
              <a:rPr lang="zh-CN" altLang="en-US" dirty="0" smtClean="0"/>
              <a:t>请求服务器存储一个资源，并用</a:t>
            </a:r>
            <a:r>
              <a:rPr lang="en-US" altLang="zh-CN" dirty="0" smtClean="0"/>
              <a:t>Request-URI </a:t>
            </a:r>
            <a:r>
              <a:rPr lang="zh-CN" altLang="en-US" dirty="0" smtClean="0"/>
              <a:t>作为其标识</a:t>
            </a:r>
          </a:p>
          <a:p>
            <a:r>
              <a:rPr lang="en-US" altLang="zh-CN" dirty="0" smtClean="0"/>
              <a:t>DELETE </a:t>
            </a:r>
            <a:r>
              <a:rPr lang="zh-CN" altLang="en-US" dirty="0" smtClean="0"/>
              <a:t>请求服务器删除</a:t>
            </a:r>
            <a:r>
              <a:rPr lang="en-US" altLang="zh-CN" dirty="0" smtClean="0"/>
              <a:t>Request-URI </a:t>
            </a:r>
            <a:r>
              <a:rPr lang="zh-CN" altLang="en-US" dirty="0" smtClean="0"/>
              <a:t>所标识的资源</a:t>
            </a:r>
          </a:p>
          <a:p>
            <a:r>
              <a:rPr lang="en-US" altLang="zh-CN" dirty="0" smtClean="0"/>
              <a:t>TRACE </a:t>
            </a:r>
            <a:r>
              <a:rPr lang="zh-CN" altLang="en-US" dirty="0" smtClean="0"/>
              <a:t>请求服务器回送收到的请求信息，主要用于测试或诊断</a:t>
            </a:r>
          </a:p>
          <a:p>
            <a:r>
              <a:rPr lang="en-US" altLang="zh-CN" dirty="0" smtClean="0"/>
              <a:t>CONNECT </a:t>
            </a:r>
            <a:r>
              <a:rPr lang="zh-CN" altLang="en-US" dirty="0" smtClean="0"/>
              <a:t>保留将来使用</a:t>
            </a:r>
          </a:p>
          <a:p>
            <a:r>
              <a:rPr lang="en-US" altLang="zh-CN" dirty="0" smtClean="0"/>
              <a:t>OPTIONS </a:t>
            </a:r>
            <a:r>
              <a:rPr lang="zh-CN" altLang="en-US" dirty="0" smtClean="0"/>
              <a:t>请求查询服务器的性能，或者查询与资源相关的选项和需求</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sp>
        <p:nvSpPr>
          <p:cNvPr id="4" name="内容占位符 3"/>
          <p:cNvSpPr>
            <a:spLocks noGrp="1"/>
          </p:cNvSpPr>
          <p:nvPr>
            <p:ph sz="quarter" idx="1"/>
          </p:nvPr>
        </p:nvSpPr>
        <p:spPr/>
        <p:txBody>
          <a:bodyPr>
            <a:normAutofit fontScale="62500" lnSpcReduction="20000"/>
          </a:bodyPr>
          <a:lstStyle/>
          <a:p>
            <a:r>
              <a:rPr lang="zh-CN" altLang="en-US" dirty="0" smtClean="0"/>
              <a:t>状态码</a:t>
            </a:r>
            <a:endParaRPr lang="en-US" altLang="zh-CN" dirty="0" smtClean="0"/>
          </a:p>
          <a:p>
            <a:r>
              <a:rPr lang="zh-CN" altLang="en-US" dirty="0" smtClean="0"/>
              <a:t>状态代码有三位数字组成，第一个数字定义了响应的类别，且有五种可能取值：</a:t>
            </a:r>
          </a:p>
          <a:p>
            <a:r>
              <a:rPr lang="en-US" altLang="zh-CN" dirty="0" smtClean="0"/>
              <a:t>1xx</a:t>
            </a:r>
            <a:r>
              <a:rPr lang="zh-CN" altLang="en-US" dirty="0" smtClean="0"/>
              <a:t>：指示信息</a:t>
            </a:r>
            <a:r>
              <a:rPr lang="en-US" altLang="zh-CN" dirty="0" smtClean="0"/>
              <a:t>--</a:t>
            </a:r>
            <a:r>
              <a:rPr lang="zh-CN" altLang="en-US" dirty="0" smtClean="0"/>
              <a:t>表示请求已接收，继续处理</a:t>
            </a:r>
          </a:p>
          <a:p>
            <a:r>
              <a:rPr lang="en-US" altLang="zh-CN" dirty="0" smtClean="0"/>
              <a:t>2xx</a:t>
            </a:r>
            <a:r>
              <a:rPr lang="zh-CN" altLang="en-US" dirty="0" smtClean="0"/>
              <a:t>：成功</a:t>
            </a:r>
            <a:r>
              <a:rPr lang="en-US" altLang="zh-CN" dirty="0" smtClean="0"/>
              <a:t>--</a:t>
            </a:r>
            <a:r>
              <a:rPr lang="zh-CN" altLang="en-US" dirty="0" smtClean="0"/>
              <a:t>表示请求已被成功接收、理解、接受</a:t>
            </a:r>
          </a:p>
          <a:p>
            <a:r>
              <a:rPr lang="en-US" altLang="zh-CN" dirty="0" smtClean="0"/>
              <a:t>3xx</a:t>
            </a:r>
            <a:r>
              <a:rPr lang="zh-CN" altLang="en-US" dirty="0" smtClean="0"/>
              <a:t>：重定向</a:t>
            </a:r>
            <a:r>
              <a:rPr lang="en-US" altLang="zh-CN" dirty="0" smtClean="0"/>
              <a:t>--</a:t>
            </a:r>
            <a:r>
              <a:rPr lang="zh-CN" altLang="en-US" dirty="0" smtClean="0"/>
              <a:t>要完成请求必须进行更进一步的操作</a:t>
            </a:r>
          </a:p>
          <a:p>
            <a:r>
              <a:rPr lang="en-US" altLang="zh-CN" dirty="0" smtClean="0"/>
              <a:t>4xx</a:t>
            </a:r>
            <a:r>
              <a:rPr lang="zh-CN" altLang="en-US" dirty="0" smtClean="0"/>
              <a:t>：客户端错误</a:t>
            </a:r>
            <a:r>
              <a:rPr lang="en-US" altLang="zh-CN" dirty="0" smtClean="0"/>
              <a:t>--</a:t>
            </a:r>
            <a:r>
              <a:rPr lang="zh-CN" altLang="en-US" dirty="0" smtClean="0"/>
              <a:t>请求有语法错误或请求无法实现</a:t>
            </a:r>
          </a:p>
          <a:p>
            <a:r>
              <a:rPr lang="en-US" altLang="zh-CN" dirty="0" smtClean="0"/>
              <a:t>5xx</a:t>
            </a:r>
            <a:r>
              <a:rPr lang="zh-CN" altLang="en-US" dirty="0" smtClean="0"/>
              <a:t>：服务器端错误</a:t>
            </a:r>
            <a:r>
              <a:rPr lang="en-US" altLang="zh-CN" dirty="0" smtClean="0"/>
              <a:t>--</a:t>
            </a:r>
            <a:r>
              <a:rPr lang="zh-CN" altLang="en-US" dirty="0" smtClean="0"/>
              <a:t>服务器未能实现合法的请求</a:t>
            </a:r>
          </a:p>
          <a:p>
            <a:r>
              <a:rPr lang="zh-CN" altLang="en-US" dirty="0" smtClean="0"/>
              <a:t>常见状态代码、状态描述、说明：</a:t>
            </a:r>
          </a:p>
          <a:p>
            <a:r>
              <a:rPr lang="en-US" altLang="zh-CN" dirty="0" smtClean="0"/>
              <a:t>200 OK //</a:t>
            </a:r>
            <a:r>
              <a:rPr lang="zh-CN" altLang="en-US" dirty="0" smtClean="0"/>
              <a:t>客户端请求成功</a:t>
            </a:r>
          </a:p>
          <a:p>
            <a:r>
              <a:rPr lang="en-US" altLang="zh-CN" dirty="0" smtClean="0"/>
              <a:t>400 Bad Request //</a:t>
            </a:r>
            <a:r>
              <a:rPr lang="zh-CN" altLang="en-US" dirty="0" smtClean="0"/>
              <a:t>客户端请求有语法错误，不能被服务器所理解</a:t>
            </a:r>
          </a:p>
          <a:p>
            <a:r>
              <a:rPr lang="en-US" altLang="zh-CN" dirty="0" smtClean="0"/>
              <a:t>401 Unauthorized // </a:t>
            </a:r>
            <a:r>
              <a:rPr lang="zh-CN" altLang="en-US" dirty="0" smtClean="0"/>
              <a:t>请求未经授权， 这个状态代码必须和</a:t>
            </a:r>
            <a:r>
              <a:rPr lang="en-US" altLang="zh-CN" dirty="0" smtClean="0"/>
              <a:t>WWW-Authenticate </a:t>
            </a:r>
            <a:r>
              <a:rPr lang="zh-CN" altLang="en-US" dirty="0" smtClean="0"/>
              <a:t>报</a:t>
            </a:r>
          </a:p>
          <a:p>
            <a:r>
              <a:rPr lang="en-US" altLang="zh-CN" dirty="0" smtClean="0"/>
              <a:t>//</a:t>
            </a:r>
            <a:r>
              <a:rPr lang="zh-CN" altLang="en-US" dirty="0" smtClean="0"/>
              <a:t>头域一起使用</a:t>
            </a:r>
          </a:p>
          <a:p>
            <a:r>
              <a:rPr lang="en-US" altLang="zh-CN" dirty="0" smtClean="0"/>
              <a:t>403 Forbidden //</a:t>
            </a:r>
            <a:r>
              <a:rPr lang="zh-CN" altLang="en-US" dirty="0" smtClean="0"/>
              <a:t>服务器收到请求，但是拒绝提供服务</a:t>
            </a:r>
          </a:p>
          <a:p>
            <a:r>
              <a:rPr lang="en-US" altLang="zh-CN" dirty="0" smtClean="0"/>
              <a:t>404 Not Found //</a:t>
            </a:r>
            <a:r>
              <a:rPr lang="zh-CN" altLang="en-US" dirty="0" smtClean="0"/>
              <a:t>请求资源不存在，</a:t>
            </a:r>
            <a:r>
              <a:rPr lang="en-US" altLang="zh-CN" dirty="0" err="1" smtClean="0"/>
              <a:t>eg</a:t>
            </a:r>
            <a:r>
              <a:rPr lang="zh-CN" altLang="en-US" dirty="0" smtClean="0"/>
              <a:t>：输入了错误的</a:t>
            </a:r>
            <a:r>
              <a:rPr lang="en-US" altLang="zh-CN" dirty="0" smtClean="0"/>
              <a:t>URL</a:t>
            </a:r>
          </a:p>
          <a:p>
            <a:r>
              <a:rPr lang="en-US" altLang="zh-CN" dirty="0" smtClean="0"/>
              <a:t>500 Internal Server Error //</a:t>
            </a:r>
            <a:r>
              <a:rPr lang="zh-CN" altLang="en-US" dirty="0" smtClean="0"/>
              <a:t>服务器发生不可预期的错误</a:t>
            </a:r>
          </a:p>
          <a:p>
            <a:r>
              <a:rPr lang="en-US" altLang="zh-CN" dirty="0" smtClean="0"/>
              <a:t>503 Server Unavailable // </a:t>
            </a:r>
            <a:r>
              <a:rPr lang="zh-CN" altLang="en-US" dirty="0" smtClean="0"/>
              <a:t>服务器当前不能处理客户端的请求， 一段时间后，</a:t>
            </a:r>
          </a:p>
          <a:p>
            <a:r>
              <a:rPr lang="en-US" altLang="zh-CN" dirty="0" smtClean="0"/>
              <a:t>//</a:t>
            </a:r>
            <a:r>
              <a:rPr lang="zh-CN" altLang="en-US" dirty="0" smtClean="0"/>
              <a:t>可能恢复正常</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sp>
        <p:nvSpPr>
          <p:cNvPr id="4" name="内容占位符 3"/>
          <p:cNvSpPr>
            <a:spLocks noGrp="1"/>
          </p:cNvSpPr>
          <p:nvPr>
            <p:ph sz="quarter" idx="1"/>
          </p:nvPr>
        </p:nvSpPr>
        <p:spPr/>
        <p:txBody>
          <a:bodyPr>
            <a:normAutofit lnSpcReduction="10000"/>
          </a:bodyPr>
          <a:lstStyle/>
          <a:p>
            <a:r>
              <a:rPr lang="en-US" altLang="zh-CN" dirty="0" smtClean="0"/>
              <a:t>Request</a:t>
            </a:r>
          </a:p>
          <a:p>
            <a:r>
              <a:rPr lang="en-US" altLang="zh-CN" dirty="0" smtClean="0"/>
              <a:t>Host:</a:t>
            </a:r>
            <a:r>
              <a:rPr lang="zh-CN" altLang="en-US" dirty="0" smtClean="0"/>
              <a:t>请求的域名</a:t>
            </a:r>
            <a:endParaRPr lang="en-US" altLang="zh-CN" dirty="0" smtClean="0"/>
          </a:p>
          <a:p>
            <a:r>
              <a:rPr lang="en-US" altLang="zh-CN" dirty="0" err="1" smtClean="0">
                <a:solidFill>
                  <a:srgbClr val="FF0000"/>
                </a:solidFill>
              </a:rPr>
              <a:t>User_agent</a:t>
            </a:r>
            <a:r>
              <a:rPr lang="en-US" altLang="zh-CN" dirty="0" smtClean="0"/>
              <a:t>:</a:t>
            </a:r>
            <a:r>
              <a:rPr lang="zh-CN" altLang="en-US" dirty="0" smtClean="0"/>
              <a:t>发出请求的用户信息</a:t>
            </a:r>
            <a:r>
              <a:rPr lang="en-US" altLang="zh-CN" dirty="0" smtClean="0"/>
              <a:t>,</a:t>
            </a:r>
            <a:r>
              <a:rPr lang="zh-CN" altLang="en-US" dirty="0" smtClean="0"/>
              <a:t>客户端操作系统和浏览器的名称和版本</a:t>
            </a:r>
            <a:endParaRPr lang="en-US" altLang="zh-CN" dirty="0" smtClean="0"/>
          </a:p>
          <a:p>
            <a:r>
              <a:rPr lang="en-US" altLang="zh-CN" dirty="0" smtClean="0">
                <a:solidFill>
                  <a:srgbClr val="FF0000"/>
                </a:solidFill>
              </a:rPr>
              <a:t>Accept</a:t>
            </a:r>
            <a:r>
              <a:rPr lang="en-US" altLang="zh-CN" dirty="0" smtClean="0"/>
              <a:t>:</a:t>
            </a:r>
            <a:r>
              <a:rPr lang="zh-CN" altLang="en-US" dirty="0" smtClean="0"/>
              <a:t>浏览器端可以接收的媒体类型</a:t>
            </a:r>
            <a:endParaRPr lang="en-US" altLang="zh-CN" dirty="0" smtClean="0"/>
          </a:p>
          <a:p>
            <a:r>
              <a:rPr lang="en-US" altLang="zh-CN" dirty="0" smtClean="0"/>
              <a:t>Accept-Language:</a:t>
            </a:r>
            <a:r>
              <a:rPr lang="zh-CN" altLang="en-US" dirty="0" smtClean="0"/>
              <a:t>浏览器申明主机接收的语言</a:t>
            </a:r>
            <a:endParaRPr lang="en-US" altLang="zh-CN" dirty="0" smtClean="0"/>
          </a:p>
          <a:p>
            <a:r>
              <a:rPr lang="en-US" altLang="zh-CN" dirty="0" smtClean="0"/>
              <a:t>Accept-Encoding:</a:t>
            </a:r>
            <a:r>
              <a:rPr lang="zh-CN" altLang="en-US" dirty="0" smtClean="0"/>
              <a:t>浏览器申明接收的编码方法，通常指定压缩方法，是否支持压缩，支持什么压缩方法</a:t>
            </a:r>
            <a:endParaRPr lang="en-US" altLang="zh-CN" dirty="0" smtClean="0"/>
          </a:p>
          <a:p>
            <a:r>
              <a:rPr lang="en-US" altLang="zh-CN" dirty="0" err="1" smtClean="0">
                <a:solidFill>
                  <a:srgbClr val="FF0000"/>
                </a:solidFill>
              </a:rPr>
              <a:t>Referer</a:t>
            </a:r>
            <a:r>
              <a:rPr lang="en-US" altLang="zh-CN" dirty="0" smtClean="0"/>
              <a:t>:</a:t>
            </a:r>
            <a:r>
              <a:rPr lang="zh-CN" altLang="en-US" dirty="0" smtClean="0"/>
              <a:t>提供</a:t>
            </a:r>
            <a:r>
              <a:rPr lang="en-US" altLang="zh-CN" dirty="0" smtClean="0"/>
              <a:t>request</a:t>
            </a:r>
            <a:r>
              <a:rPr lang="zh-CN" altLang="en-US" dirty="0" smtClean="0"/>
              <a:t>的上下文信息的服务器，告诉服务器我是从哪个链接过来的</a:t>
            </a:r>
            <a:endParaRPr lang="en-US" altLang="zh-CN" dirty="0" smtClean="0"/>
          </a:p>
          <a:p>
            <a:r>
              <a:rPr lang="en-US" altLang="zh-CN" dirty="0" smtClean="0">
                <a:solidFill>
                  <a:srgbClr val="FF0000"/>
                </a:solidFill>
              </a:rPr>
              <a:t>Cookie</a:t>
            </a:r>
            <a:r>
              <a:rPr lang="zh-CN" altLang="en-US" dirty="0" smtClean="0"/>
              <a:t>：最重要的</a:t>
            </a:r>
            <a:r>
              <a:rPr lang="en-US" altLang="zh-CN" dirty="0" smtClean="0"/>
              <a:t>header,</a:t>
            </a:r>
            <a:r>
              <a:rPr lang="zh-CN" altLang="en-US" dirty="0" smtClean="0"/>
              <a:t>将</a:t>
            </a:r>
            <a:r>
              <a:rPr lang="en-US" altLang="zh-CN" dirty="0" smtClean="0"/>
              <a:t>cookie</a:t>
            </a:r>
            <a:r>
              <a:rPr lang="zh-CN" altLang="en-US" dirty="0" smtClean="0"/>
              <a:t>值发送给</a:t>
            </a:r>
            <a:r>
              <a:rPr lang="en-US" altLang="zh-CN" dirty="0" smtClean="0"/>
              <a:t>http</a:t>
            </a:r>
            <a:r>
              <a:rPr lang="zh-CN" altLang="en-US" dirty="0" smtClean="0"/>
              <a:t>服务器</a:t>
            </a:r>
            <a:endParaRPr lang="en-US" altLang="zh-CN" dirty="0" smtClean="0"/>
          </a:p>
          <a:p>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sp>
        <p:nvSpPr>
          <p:cNvPr id="4" name="内容占位符 3"/>
          <p:cNvSpPr>
            <a:spLocks noGrp="1"/>
          </p:cNvSpPr>
          <p:nvPr>
            <p:ph sz="quarter" idx="1"/>
          </p:nvPr>
        </p:nvSpPr>
        <p:spPr/>
        <p:txBody>
          <a:bodyPr/>
          <a:lstStyle/>
          <a:p>
            <a:r>
              <a:rPr lang="en-US" altLang="zh-CN" dirty="0" smtClean="0"/>
              <a:t>Request</a:t>
            </a:r>
          </a:p>
          <a:p>
            <a:r>
              <a:rPr lang="en-US" altLang="zh-CN" dirty="0" smtClean="0"/>
              <a:t>Connection:</a:t>
            </a:r>
          </a:p>
          <a:p>
            <a:r>
              <a:rPr lang="en-US" altLang="zh-CN" dirty="0" smtClean="0"/>
              <a:t>keep-alive</a:t>
            </a:r>
            <a:r>
              <a:rPr lang="zh-CN" altLang="en-US" dirty="0" smtClean="0"/>
              <a:t>当一个网页打开完成后，客户端和服务器之间用于传输</a:t>
            </a:r>
            <a:r>
              <a:rPr lang="en-US" altLang="zh-CN" dirty="0" smtClean="0"/>
              <a:t>http</a:t>
            </a:r>
            <a:r>
              <a:rPr lang="zh-CN" altLang="en-US" dirty="0" smtClean="0"/>
              <a:t>数据的</a:t>
            </a:r>
            <a:r>
              <a:rPr lang="en-US" altLang="zh-CN" dirty="0" err="1" smtClean="0"/>
              <a:t>tcp</a:t>
            </a:r>
            <a:r>
              <a:rPr lang="zh-CN" altLang="en-US" dirty="0" smtClean="0"/>
              <a:t>链接不会关闭，如果客户端再次访问这个服务器上的网页，会继续使用这一条已经建立的链接</a:t>
            </a:r>
            <a:endParaRPr lang="en-US" altLang="zh-CN" dirty="0" smtClean="0"/>
          </a:p>
          <a:p>
            <a:r>
              <a:rPr lang="en-US" altLang="zh-CN" dirty="0" smtClean="0"/>
              <a:t>Close</a:t>
            </a:r>
            <a:r>
              <a:rPr lang="zh-CN" altLang="en-US" dirty="0" smtClean="0"/>
              <a:t>代表一个</a:t>
            </a:r>
            <a:r>
              <a:rPr lang="en-US" altLang="zh-CN" dirty="0" smtClean="0"/>
              <a:t>request</a:t>
            </a:r>
            <a:r>
              <a:rPr lang="zh-CN" altLang="en-US" dirty="0" smtClean="0"/>
              <a:t>完成后，客户端和服务器之间用于传输</a:t>
            </a:r>
            <a:r>
              <a:rPr lang="en-US" altLang="zh-CN" dirty="0" smtClean="0"/>
              <a:t>http</a:t>
            </a:r>
            <a:r>
              <a:rPr lang="zh-CN" altLang="en-US" dirty="0" smtClean="0"/>
              <a:t>数据的</a:t>
            </a:r>
            <a:r>
              <a:rPr lang="en-US" altLang="zh-CN" dirty="0" err="1" smtClean="0"/>
              <a:t>tcp</a:t>
            </a:r>
            <a:r>
              <a:rPr lang="zh-CN" altLang="en-US" dirty="0" smtClean="0"/>
              <a:t>链接会关闭，当客户端再次发送</a:t>
            </a:r>
            <a:r>
              <a:rPr lang="en-US" altLang="zh-CN" dirty="0" smtClean="0"/>
              <a:t>request</a:t>
            </a:r>
            <a:r>
              <a:rPr lang="zh-CN" altLang="en-US" dirty="0" smtClean="0"/>
              <a:t>，需要重新建立</a:t>
            </a:r>
            <a:r>
              <a:rPr lang="en-US" altLang="zh-CN" dirty="0" err="1" smtClean="0"/>
              <a:t>tcp</a:t>
            </a:r>
            <a:r>
              <a:rPr lang="zh-CN" altLang="en-US" dirty="0" smtClean="0"/>
              <a:t>链接</a:t>
            </a:r>
            <a:endParaRPr lang="en-US" altLang="zh-CN" dirty="0" smtClean="0"/>
          </a:p>
          <a:p>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sp>
        <p:nvSpPr>
          <p:cNvPr id="4" name="内容占位符 3"/>
          <p:cNvSpPr>
            <a:spLocks noGrp="1"/>
          </p:cNvSpPr>
          <p:nvPr>
            <p:ph sz="quarter" idx="1"/>
          </p:nvPr>
        </p:nvSpPr>
        <p:spPr/>
        <p:txBody>
          <a:bodyPr/>
          <a:lstStyle/>
          <a:p>
            <a:r>
              <a:rPr lang="en-US" altLang="zh-CN" dirty="0" smtClean="0"/>
              <a:t>Request</a:t>
            </a:r>
          </a:p>
          <a:p>
            <a:r>
              <a:rPr lang="en-US" altLang="zh-CN" dirty="0" smtClean="0"/>
              <a:t>Cache-Control</a:t>
            </a:r>
            <a:r>
              <a:rPr lang="zh-CN" altLang="en-US" dirty="0" smtClean="0"/>
              <a:t>这个是非常重要的规则，用来指定</a:t>
            </a:r>
            <a:r>
              <a:rPr lang="en-US" altLang="zh-CN" dirty="0" smtClean="0"/>
              <a:t>response-request</a:t>
            </a:r>
            <a:r>
              <a:rPr lang="zh-CN" altLang="en-US" dirty="0" smtClean="0"/>
              <a:t>遵循的缓存机制。</a:t>
            </a:r>
            <a:endParaRPr lang="en-US" altLang="zh-CN" dirty="0" smtClean="0"/>
          </a:p>
          <a:p>
            <a:r>
              <a:rPr lang="en-US" dirty="0" smtClean="0"/>
              <a:t>Cache-</a:t>
            </a:r>
            <a:r>
              <a:rPr lang="en-US" dirty="0" err="1" smtClean="0"/>
              <a:t>Control:Public</a:t>
            </a:r>
            <a:r>
              <a:rPr lang="en-US" dirty="0" smtClean="0"/>
              <a:t>   </a:t>
            </a:r>
            <a:r>
              <a:rPr lang="zh-CN" altLang="en-US" dirty="0" smtClean="0"/>
              <a:t>可以被任何缓存所缓存（）</a:t>
            </a:r>
          </a:p>
          <a:p>
            <a:r>
              <a:rPr lang="en-US" dirty="0" smtClean="0"/>
              <a:t>Cache-</a:t>
            </a:r>
            <a:r>
              <a:rPr lang="en-US" dirty="0" err="1" smtClean="0"/>
              <a:t>Control:Private</a:t>
            </a:r>
            <a:r>
              <a:rPr lang="en-US" dirty="0" smtClean="0"/>
              <a:t>     </a:t>
            </a:r>
            <a:r>
              <a:rPr lang="zh-CN" altLang="en-US" dirty="0" smtClean="0"/>
              <a:t>内容只缓存到私有缓存中</a:t>
            </a:r>
          </a:p>
          <a:p>
            <a:r>
              <a:rPr lang="en-US" dirty="0" smtClean="0"/>
              <a:t>Cache-</a:t>
            </a:r>
            <a:r>
              <a:rPr lang="en-US" dirty="0" err="1" smtClean="0"/>
              <a:t>Control:no</a:t>
            </a:r>
            <a:r>
              <a:rPr lang="en-US" dirty="0" smtClean="0"/>
              <a:t>-cache  </a:t>
            </a:r>
            <a:r>
              <a:rPr lang="zh-CN" altLang="en-US" dirty="0" smtClean="0"/>
              <a:t>所有内容都不会被缓存</a:t>
            </a:r>
          </a:p>
          <a:p>
            <a:r>
              <a:rPr lang="en-US" altLang="zh-CN" dirty="0" smtClean="0"/>
              <a:t>max-age&gt;0 </a:t>
            </a:r>
            <a:r>
              <a:rPr lang="zh-CN" altLang="en-US" dirty="0" smtClean="0"/>
              <a:t>时 直接从游览器缓存中 提取 </a:t>
            </a:r>
            <a:br>
              <a:rPr lang="zh-CN" altLang="en-US" dirty="0" smtClean="0"/>
            </a:br>
            <a:r>
              <a:rPr lang="en-US" altLang="zh-CN" dirty="0" smtClean="0"/>
              <a:t>max-age&lt;=0 </a:t>
            </a:r>
            <a:r>
              <a:rPr lang="zh-CN" altLang="en-US" dirty="0" smtClean="0"/>
              <a:t>时 向</a:t>
            </a:r>
            <a:r>
              <a:rPr lang="en-US" altLang="zh-CN" dirty="0" smtClean="0"/>
              <a:t>server </a:t>
            </a:r>
            <a:r>
              <a:rPr lang="zh-CN" altLang="en-US" dirty="0" smtClean="0"/>
              <a:t>发送</a:t>
            </a:r>
            <a:r>
              <a:rPr lang="en-US" altLang="zh-CN" dirty="0" smtClean="0"/>
              <a:t>http </a:t>
            </a:r>
            <a:r>
              <a:rPr lang="zh-CN" altLang="en-US" dirty="0" smtClean="0"/>
              <a:t>请求确认 </a:t>
            </a:r>
            <a:r>
              <a:rPr lang="en-US" altLang="zh-CN" dirty="0" smtClean="0"/>
              <a:t>,</a:t>
            </a:r>
            <a:r>
              <a:rPr lang="zh-CN" altLang="en-US" dirty="0" smtClean="0"/>
              <a:t>该资源是否有修改 ，有的话 返回</a:t>
            </a:r>
            <a:r>
              <a:rPr lang="en-US" altLang="zh-CN" dirty="0" smtClean="0"/>
              <a:t>200 ,</a:t>
            </a:r>
            <a:r>
              <a:rPr lang="zh-CN" altLang="en-US" dirty="0" smtClean="0"/>
              <a:t>无的话 返回</a:t>
            </a:r>
            <a:r>
              <a:rPr lang="en-US" altLang="zh-CN" dirty="0" smtClean="0"/>
              <a:t>304. </a:t>
            </a:r>
          </a:p>
          <a:p>
            <a:r>
              <a:rPr lang="en-US" altLang="zh-CN" dirty="0" smtClean="0"/>
              <a:t>X-Forwarded-For:</a:t>
            </a:r>
            <a:r>
              <a:rPr lang="en-US" dirty="0" smtClean="0"/>
              <a:t>client1, proxy1, proxy2, proxy3</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sp>
        <p:nvSpPr>
          <p:cNvPr id="4" name="内容占位符 3"/>
          <p:cNvSpPr>
            <a:spLocks noGrp="1"/>
          </p:cNvSpPr>
          <p:nvPr>
            <p:ph sz="quarter" idx="1"/>
          </p:nvPr>
        </p:nvSpPr>
        <p:spPr/>
        <p:txBody>
          <a:bodyPr>
            <a:normAutofit fontScale="92500" lnSpcReduction="10000"/>
          </a:bodyPr>
          <a:lstStyle/>
          <a:p>
            <a:r>
              <a:rPr lang="en-US" altLang="zh-CN" dirty="0" smtClean="0"/>
              <a:t>Response</a:t>
            </a:r>
          </a:p>
          <a:p>
            <a:r>
              <a:rPr lang="en-US" altLang="zh-CN" dirty="0" smtClean="0"/>
              <a:t>Content-</a:t>
            </a:r>
            <a:r>
              <a:rPr lang="en-US" altLang="zh-CN" dirty="0" err="1" smtClean="0"/>
              <a:t>Type:web</a:t>
            </a:r>
            <a:r>
              <a:rPr lang="zh-CN" altLang="en-US" dirty="0" smtClean="0"/>
              <a:t>服务器告诉浏览器自己响应的对象的类型和字符集。</a:t>
            </a:r>
            <a:endParaRPr lang="en-US" altLang="zh-CN" dirty="0" smtClean="0"/>
          </a:p>
          <a:p>
            <a:r>
              <a:rPr lang="en-US" altLang="zh-CN" dirty="0" smtClean="0"/>
              <a:t>Date:</a:t>
            </a:r>
            <a:r>
              <a:rPr lang="zh-CN" altLang="en-US" dirty="0" smtClean="0"/>
              <a:t>生成消息的具体时间和日期。</a:t>
            </a:r>
            <a:endParaRPr lang="en-US" altLang="zh-CN" dirty="0" smtClean="0"/>
          </a:p>
          <a:p>
            <a:r>
              <a:rPr lang="en-US" altLang="zh-CN" dirty="0" smtClean="0">
                <a:solidFill>
                  <a:srgbClr val="FF0000"/>
                </a:solidFill>
              </a:rPr>
              <a:t>Server</a:t>
            </a:r>
            <a:r>
              <a:rPr lang="en-US" altLang="zh-CN" dirty="0" smtClean="0"/>
              <a:t>:</a:t>
            </a:r>
            <a:r>
              <a:rPr lang="zh-CN" altLang="en-US" dirty="0" smtClean="0"/>
              <a:t>指明</a:t>
            </a:r>
            <a:r>
              <a:rPr lang="en-US" altLang="zh-CN" dirty="0" smtClean="0"/>
              <a:t>http</a:t>
            </a:r>
            <a:r>
              <a:rPr lang="zh-CN" altLang="en-US" dirty="0" smtClean="0"/>
              <a:t>服务器的软件信息。</a:t>
            </a:r>
            <a:endParaRPr lang="en-US" altLang="zh-CN" dirty="0" smtClean="0"/>
          </a:p>
          <a:p>
            <a:r>
              <a:rPr lang="en-US" altLang="zh-CN" dirty="0" err="1" smtClean="0"/>
              <a:t>Tracecode</a:t>
            </a:r>
            <a:r>
              <a:rPr lang="en-US" altLang="zh-CN" dirty="0" smtClean="0"/>
              <a:t>:</a:t>
            </a:r>
            <a:r>
              <a:rPr lang="zh-CN" altLang="en-US" dirty="0" smtClean="0"/>
              <a:t>跟踪代码</a:t>
            </a:r>
            <a:endParaRPr lang="en-US" altLang="zh-CN" dirty="0" smtClean="0"/>
          </a:p>
          <a:p>
            <a:r>
              <a:rPr lang="en-US" altLang="zh-CN" dirty="0" smtClean="0"/>
              <a:t>Transfer-encoding:</a:t>
            </a:r>
            <a:r>
              <a:rPr lang="zh-CN" altLang="en-US" dirty="0" smtClean="0"/>
              <a:t>传输编码，</a:t>
            </a:r>
            <a:r>
              <a:rPr lang="en-US" altLang="zh-CN" dirty="0" smtClean="0"/>
              <a:t>chunked</a:t>
            </a:r>
            <a:r>
              <a:rPr lang="zh-CN" altLang="en-US" dirty="0" smtClean="0"/>
              <a:t>便士输出的内容长度不能确定。</a:t>
            </a:r>
            <a:endParaRPr lang="en-US" altLang="zh-CN" dirty="0" smtClean="0"/>
          </a:p>
          <a:p>
            <a:r>
              <a:rPr lang="en-US" altLang="zh-CN" dirty="0" smtClean="0">
                <a:solidFill>
                  <a:srgbClr val="FF0000"/>
                </a:solidFill>
              </a:rPr>
              <a:t>X-powered-by</a:t>
            </a:r>
            <a:r>
              <a:rPr lang="en-US" altLang="zh-CN" dirty="0" smtClean="0"/>
              <a:t>:</a:t>
            </a:r>
            <a:r>
              <a:rPr lang="zh-CN" altLang="en-US" dirty="0" smtClean="0"/>
              <a:t>表示网站用什么技术开发的。</a:t>
            </a:r>
            <a:endParaRPr lang="en-US" altLang="zh-CN" dirty="0" smtClean="0"/>
          </a:p>
          <a:p>
            <a:r>
              <a:rPr lang="en-US" altLang="zh-CN" dirty="0" smtClean="0"/>
              <a:t>Expires:</a:t>
            </a:r>
            <a:r>
              <a:rPr lang="zh-CN" altLang="en-US" dirty="0" smtClean="0"/>
              <a:t>浏览器会在指定过期时间内使用本地缓存</a:t>
            </a:r>
            <a:endParaRPr lang="en-US" altLang="zh-CN" dirty="0" smtClean="0"/>
          </a:p>
          <a:p>
            <a:r>
              <a:rPr lang="en-US" altLang="zh-CN" dirty="0" smtClean="0"/>
              <a:t>Last-modified:</a:t>
            </a:r>
            <a:r>
              <a:rPr lang="zh-CN" altLang="en-US" dirty="0" smtClean="0"/>
              <a:t>指示资源的最后修改日期和时间</a:t>
            </a:r>
            <a:endParaRPr lang="en-US" altLang="zh-CN" dirty="0" smtClean="0"/>
          </a:p>
          <a:p>
            <a:r>
              <a:rPr lang="en-US" altLang="zh-CN" dirty="0" smtClean="0"/>
              <a:t>Content-length:</a:t>
            </a:r>
            <a:r>
              <a:rPr lang="zh-CN" altLang="en-US" dirty="0" smtClean="0"/>
              <a:t>实体正文长度</a:t>
            </a:r>
            <a:endParaRPr lang="en-US" altLang="zh-CN" dirty="0" smtClean="0"/>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a:t>
            </a:r>
            <a:r>
              <a:rPr lang="zh-CN" altLang="en-US" dirty="0" smtClean="0"/>
              <a:t>架构</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sp>
        <p:nvSpPr>
          <p:cNvPr id="4" name="内容占位符 3"/>
          <p:cNvSpPr>
            <a:spLocks noGrp="1"/>
          </p:cNvSpPr>
          <p:nvPr>
            <p:ph sz="quarter" idx="1"/>
          </p:nvPr>
        </p:nvSpPr>
        <p:spPr>
          <a:xfrm>
            <a:off x="457200" y="1219200"/>
            <a:ext cx="8229600" cy="495288"/>
          </a:xfrm>
        </p:spPr>
        <p:txBody>
          <a:bodyPr>
            <a:normAutofit/>
          </a:bodyPr>
          <a:lstStyle/>
          <a:p>
            <a:r>
              <a:rPr lang="zh-CN" altLang="en-US" dirty="0" smtClean="0"/>
              <a:t>为了提高可维护性，实现前端的组件化</a:t>
            </a:r>
            <a:endParaRPr lang="zh-CN" altLang="en-US" dirty="0"/>
          </a:p>
        </p:txBody>
      </p:sp>
      <p:pic>
        <p:nvPicPr>
          <p:cNvPr id="3074" name="Picture 2"/>
          <p:cNvPicPr>
            <a:picLocks noChangeAspect="1" noChangeArrowheads="1"/>
          </p:cNvPicPr>
          <p:nvPr/>
        </p:nvPicPr>
        <p:blipFill>
          <a:blip r:embed="rId2"/>
          <a:srcRect/>
          <a:stretch>
            <a:fillRect/>
          </a:stretch>
        </p:blipFill>
        <p:spPr bwMode="auto">
          <a:xfrm>
            <a:off x="2000232" y="1928802"/>
            <a:ext cx="5086350" cy="3590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sp>
        <p:nvSpPr>
          <p:cNvPr id="4" name="内容占位符 3"/>
          <p:cNvSpPr>
            <a:spLocks noGrp="1"/>
          </p:cNvSpPr>
          <p:nvPr>
            <p:ph sz="quarter" idx="1"/>
          </p:nvPr>
        </p:nvSpPr>
        <p:spPr/>
        <p:txBody>
          <a:bodyPr/>
          <a:lstStyle/>
          <a:p>
            <a:r>
              <a:rPr lang="en-US" altLang="zh-CN" dirty="0" smtClean="0"/>
              <a:t>Cookie:</a:t>
            </a:r>
          </a:p>
          <a:p>
            <a:r>
              <a:rPr lang="zh-CN" altLang="en-US" dirty="0" smtClean="0"/>
              <a:t>有时写作</a:t>
            </a:r>
            <a:r>
              <a:rPr lang="en-US" altLang="zh-CN" dirty="0" smtClean="0"/>
              <a:t>Cookies,</a:t>
            </a:r>
            <a:r>
              <a:rPr lang="zh-CN" altLang="en-US" dirty="0" smtClean="0"/>
              <a:t>浏览器缓存，储存在用户本地终端上的数据。</a:t>
            </a:r>
            <a:endParaRPr lang="en-US" altLang="zh-CN" dirty="0" smtClean="0"/>
          </a:p>
          <a:p>
            <a:r>
              <a:rPr lang="zh-CN" altLang="en-US" dirty="0" smtClean="0"/>
              <a:t>指某些网站为了辨别用户身份、进行</a:t>
            </a:r>
            <a:r>
              <a:rPr lang="en-US" altLang="zh-CN" dirty="0" smtClean="0"/>
              <a:t>session</a:t>
            </a:r>
            <a:r>
              <a:rPr lang="zh-CN" altLang="en-US" dirty="0" smtClean="0"/>
              <a:t>跟踪而存储在用户本地终端上的数据（通常经过加密）。</a:t>
            </a:r>
            <a:endParaRPr lang="en-US" altLang="zh-CN" dirty="0" smtClean="0"/>
          </a:p>
          <a:p>
            <a:r>
              <a:rPr lang="en-US" altLang="zh-CN" dirty="0" smtClean="0"/>
              <a:t>Cookie</a:t>
            </a:r>
            <a:r>
              <a:rPr lang="zh-CN" altLang="en-US" dirty="0" smtClean="0"/>
              <a:t>是由</a:t>
            </a:r>
            <a:r>
              <a:rPr lang="zh-CN" altLang="en-US" dirty="0" smtClean="0">
                <a:hlinkClick r:id="rId2"/>
              </a:rPr>
              <a:t>服务器端</a:t>
            </a:r>
            <a:r>
              <a:rPr lang="zh-CN" altLang="en-US" dirty="0" smtClean="0"/>
              <a:t>生成，发送给</a:t>
            </a:r>
            <a:r>
              <a:rPr lang="en-US" altLang="zh-CN" dirty="0" smtClean="0"/>
              <a:t>User-Agent</a:t>
            </a:r>
            <a:r>
              <a:rPr lang="zh-CN" altLang="en-US" dirty="0" smtClean="0"/>
              <a:t>（一般是浏览器），浏览器会将</a:t>
            </a:r>
            <a:r>
              <a:rPr lang="en-US" altLang="zh-CN" dirty="0" smtClean="0"/>
              <a:t>Cookie</a:t>
            </a:r>
            <a:r>
              <a:rPr lang="zh-CN" altLang="en-US" dirty="0" smtClean="0"/>
              <a:t>的</a:t>
            </a:r>
            <a:r>
              <a:rPr lang="en-US" altLang="zh-CN" dirty="0" smtClean="0"/>
              <a:t>key/value</a:t>
            </a:r>
            <a:r>
              <a:rPr lang="zh-CN" altLang="en-US" dirty="0" smtClean="0"/>
              <a:t>保存到某个目录下的</a:t>
            </a:r>
            <a:r>
              <a:rPr lang="zh-CN" altLang="en-US" dirty="0" smtClean="0">
                <a:hlinkClick r:id="rId3"/>
              </a:rPr>
              <a:t>文本文件</a:t>
            </a:r>
            <a:r>
              <a:rPr lang="zh-CN" altLang="en-US" dirty="0" smtClean="0"/>
              <a:t>内，下次请求同一网站时就发送该</a:t>
            </a:r>
            <a:r>
              <a:rPr lang="en-US" altLang="zh-CN" dirty="0" smtClean="0"/>
              <a:t>Cookie</a:t>
            </a:r>
            <a:r>
              <a:rPr lang="zh-CN" altLang="en-US" dirty="0" smtClean="0"/>
              <a:t>给</a:t>
            </a:r>
            <a:r>
              <a:rPr lang="zh-CN" altLang="en-US" dirty="0" smtClean="0">
                <a:hlinkClick r:id="rId4"/>
              </a:rPr>
              <a:t>服务器</a:t>
            </a:r>
            <a:endParaRPr lang="en-US" altLang="zh-CN" dirty="0" smtClean="0"/>
          </a:p>
          <a:p>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sp>
        <p:nvSpPr>
          <p:cNvPr id="4" name="内容占位符 3"/>
          <p:cNvSpPr>
            <a:spLocks noGrp="1"/>
          </p:cNvSpPr>
          <p:nvPr>
            <p:ph sz="quarter" idx="1"/>
          </p:nvPr>
        </p:nvSpPr>
        <p:spPr/>
        <p:txBody>
          <a:bodyPr/>
          <a:lstStyle/>
          <a:p>
            <a:r>
              <a:rPr lang="en-US" altLang="zh-CN" dirty="0" smtClean="0"/>
              <a:t>Cookie</a:t>
            </a:r>
            <a:r>
              <a:rPr lang="zh-CN" altLang="en-US" dirty="0" smtClean="0"/>
              <a:t>用途</a:t>
            </a:r>
            <a:endParaRPr lang="en-US" altLang="zh-CN" dirty="0" smtClean="0"/>
          </a:p>
          <a:p>
            <a:r>
              <a:rPr lang="zh-CN" altLang="en-US" dirty="0" smtClean="0"/>
              <a:t>判定注册用户是否已经登录网站，用户可能会得到提示，是否在下一次进入此网站时保留用户信息以便简化登录手续，比如下次不需要登陆。</a:t>
            </a:r>
            <a:endParaRPr lang="en-US" altLang="zh-CN" dirty="0" smtClean="0"/>
          </a:p>
          <a:p>
            <a:r>
              <a:rPr lang="zh-CN" altLang="en-US" dirty="0" smtClean="0"/>
              <a:t>另一个重要 应用场合是“购物车”之类处理。用户可能会在一段时间内在同一家网站的不同页面中选择不同的商品，这些信息都会写入</a:t>
            </a:r>
            <a:r>
              <a:rPr lang="en-US" altLang="zh-CN" dirty="0" smtClean="0"/>
              <a:t>Cookies</a:t>
            </a:r>
            <a:r>
              <a:rPr lang="zh-CN" altLang="en-US" dirty="0" smtClean="0"/>
              <a:t>，以便在最后付款时提取 信息。</a:t>
            </a:r>
            <a:endParaRPr lang="en-US" altLang="zh-CN" dirty="0" smtClean="0"/>
          </a:p>
          <a:p>
            <a:r>
              <a:rPr lang="zh-CN" altLang="en-US" dirty="0" smtClean="0"/>
              <a:t>一个用户用不同的浏览器登录或者用不同的计算机登录，都会得到不同的</a:t>
            </a:r>
            <a:r>
              <a:rPr lang="en-US" altLang="zh-CN" dirty="0" smtClean="0"/>
              <a:t>cookie</a:t>
            </a:r>
            <a:r>
              <a:rPr lang="zh-CN" altLang="en-US" dirty="0" smtClean="0"/>
              <a:t>信息。</a:t>
            </a:r>
            <a:endParaRPr lang="en-US" altLang="zh-CN" dirty="0" smtClean="0"/>
          </a:p>
          <a:p>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sp>
        <p:nvSpPr>
          <p:cNvPr id="4" name="内容占位符 3"/>
          <p:cNvSpPr>
            <a:spLocks noGrp="1"/>
          </p:cNvSpPr>
          <p:nvPr>
            <p:ph sz="quarter" idx="1"/>
          </p:nvPr>
        </p:nvSpPr>
        <p:spPr>
          <a:xfrm>
            <a:off x="457200" y="1219200"/>
            <a:ext cx="8229600" cy="2424114"/>
          </a:xfrm>
        </p:spPr>
        <p:txBody>
          <a:bodyPr/>
          <a:lstStyle/>
          <a:p>
            <a:r>
              <a:rPr lang="en-US" altLang="zh-CN" dirty="0" smtClean="0"/>
              <a:t>Session</a:t>
            </a:r>
          </a:p>
          <a:p>
            <a:r>
              <a:rPr lang="zh-CN" altLang="en-US" dirty="0" smtClean="0"/>
              <a:t>会话控制</a:t>
            </a:r>
            <a:endParaRPr lang="en-US" altLang="zh-CN" dirty="0" smtClean="0"/>
          </a:p>
          <a:p>
            <a:r>
              <a:rPr lang="zh-CN" altLang="en-US" dirty="0" smtClean="0"/>
              <a:t>指一个终端用户与交互系统进行通信的时间间隔</a:t>
            </a:r>
            <a:endParaRPr lang="en-US" altLang="zh-CN" dirty="0" smtClean="0"/>
          </a:p>
          <a:p>
            <a:r>
              <a:rPr lang="zh-CN" altLang="en-US" dirty="0" smtClean="0"/>
              <a:t>是一种服务器端的机制。</a:t>
            </a:r>
            <a:endParaRPr lang="en-US" altLang="zh-CN" dirty="0" smtClean="0"/>
          </a:p>
          <a:p>
            <a:r>
              <a:rPr lang="en-US" altLang="zh-CN" dirty="0" smtClean="0"/>
              <a:t>Session</a:t>
            </a:r>
            <a:r>
              <a:rPr lang="zh-CN" altLang="en-US" dirty="0" smtClean="0"/>
              <a:t>标识</a:t>
            </a:r>
            <a:r>
              <a:rPr lang="en-US" altLang="zh-CN" dirty="0" smtClean="0"/>
              <a:t>-session id</a:t>
            </a:r>
          </a:p>
          <a:p>
            <a:endParaRPr lang="zh-CN" altLang="en-US" dirty="0"/>
          </a:p>
        </p:txBody>
      </p:sp>
      <p:pic>
        <p:nvPicPr>
          <p:cNvPr id="18434" name="Picture 2"/>
          <p:cNvPicPr>
            <a:picLocks noChangeAspect="1" noChangeArrowheads="1"/>
          </p:cNvPicPr>
          <p:nvPr/>
        </p:nvPicPr>
        <p:blipFill>
          <a:blip r:embed="rId2"/>
          <a:srcRect/>
          <a:stretch>
            <a:fillRect/>
          </a:stretch>
        </p:blipFill>
        <p:spPr bwMode="auto">
          <a:xfrm>
            <a:off x="1571604" y="3857628"/>
            <a:ext cx="5619750" cy="1895475"/>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sp>
        <p:nvSpPr>
          <p:cNvPr id="4" name="内容占位符 3"/>
          <p:cNvSpPr>
            <a:spLocks noGrp="1"/>
          </p:cNvSpPr>
          <p:nvPr>
            <p:ph sz="quarter" idx="1"/>
          </p:nvPr>
        </p:nvSpPr>
        <p:spPr/>
        <p:txBody>
          <a:bodyPr/>
          <a:lstStyle/>
          <a:p>
            <a:r>
              <a:rPr lang="en-US" altLang="zh-CN" dirty="0" smtClean="0"/>
              <a:t>Cookie</a:t>
            </a:r>
            <a:r>
              <a:rPr lang="zh-CN" altLang="en-US" dirty="0" smtClean="0"/>
              <a:t>和</a:t>
            </a:r>
            <a:r>
              <a:rPr lang="en-US" altLang="zh-CN" dirty="0" smtClean="0"/>
              <a:t>session</a:t>
            </a:r>
            <a:r>
              <a:rPr lang="zh-CN" altLang="en-US" dirty="0" smtClean="0"/>
              <a:t>都是为了用来保存状态信息，都是保存客户端状态的机制。</a:t>
            </a:r>
            <a:endParaRPr lang="en-US" altLang="zh-CN" dirty="0" smtClean="0"/>
          </a:p>
          <a:p>
            <a:r>
              <a:rPr lang="en-US" altLang="zh-CN" dirty="0" smtClean="0"/>
              <a:t>Cookie</a:t>
            </a:r>
            <a:r>
              <a:rPr lang="zh-CN" altLang="en-US" dirty="0" smtClean="0"/>
              <a:t>将状态保存在客户端，</a:t>
            </a:r>
            <a:r>
              <a:rPr lang="en-US" altLang="zh-CN" dirty="0" smtClean="0"/>
              <a:t>session</a:t>
            </a:r>
            <a:r>
              <a:rPr lang="zh-CN" altLang="en-US" dirty="0" smtClean="0"/>
              <a:t>将状态保存在服务器端；</a:t>
            </a:r>
            <a:endParaRPr lang="en-US" altLang="zh-CN" dirty="0" smtClean="0"/>
          </a:p>
          <a:p>
            <a:r>
              <a:rPr lang="en-US" altLang="zh-CN" dirty="0" smtClean="0"/>
              <a:t>Session</a:t>
            </a:r>
            <a:r>
              <a:rPr lang="zh-CN" altLang="en-US" dirty="0" smtClean="0"/>
              <a:t>是针对每一个用户的，变量的值保存在服务器上，用一个</a:t>
            </a:r>
            <a:r>
              <a:rPr lang="en-US" altLang="zh-CN" dirty="0" err="1" smtClean="0"/>
              <a:t>sessionID</a:t>
            </a:r>
            <a:r>
              <a:rPr lang="zh-CN" altLang="en-US" dirty="0" smtClean="0"/>
              <a:t>来区分是那个用户</a:t>
            </a:r>
            <a:r>
              <a:rPr lang="en-US" altLang="zh-CN" dirty="0" smtClean="0"/>
              <a:t>session</a:t>
            </a:r>
            <a:r>
              <a:rPr lang="zh-CN" altLang="en-US" dirty="0" smtClean="0"/>
              <a:t>变量；</a:t>
            </a:r>
            <a:endParaRPr lang="en-US" altLang="zh-CN" dirty="0" smtClean="0"/>
          </a:p>
          <a:p>
            <a:r>
              <a:rPr lang="en-US" altLang="zh-CN" dirty="0" smtClean="0"/>
              <a:t>http</a:t>
            </a:r>
            <a:r>
              <a:rPr lang="zh-CN" altLang="en-US" dirty="0" smtClean="0"/>
              <a:t>本身是一个无状态的链接协议，为了支持客户端与服务器之间的交互，通过</a:t>
            </a:r>
            <a:r>
              <a:rPr lang="en-US" altLang="zh-CN" dirty="0" smtClean="0"/>
              <a:t>cookie</a:t>
            </a:r>
            <a:r>
              <a:rPr lang="zh-CN" altLang="en-US" dirty="0" smtClean="0"/>
              <a:t>和</a:t>
            </a:r>
            <a:r>
              <a:rPr lang="en-US" altLang="zh-CN" dirty="0" smtClean="0"/>
              <a:t>session</a:t>
            </a:r>
            <a:r>
              <a:rPr lang="zh-CN" altLang="en-US" dirty="0" smtClean="0"/>
              <a:t>技术实现交互存储状态。</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sp>
        <p:nvSpPr>
          <p:cNvPr id="4" name="内容占位符 3"/>
          <p:cNvSpPr>
            <a:spLocks noGrp="1"/>
          </p:cNvSpPr>
          <p:nvPr>
            <p:ph sz="quarter" idx="1"/>
          </p:nvPr>
        </p:nvSpPr>
        <p:spPr>
          <a:xfrm>
            <a:off x="457200" y="1219200"/>
            <a:ext cx="8229600" cy="2209800"/>
          </a:xfrm>
        </p:spPr>
        <p:txBody>
          <a:bodyPr/>
          <a:lstStyle/>
          <a:p>
            <a:r>
              <a:rPr lang="en-US" altLang="zh-CN" dirty="0" smtClean="0"/>
              <a:t>web</a:t>
            </a:r>
            <a:r>
              <a:rPr lang="zh-CN" altLang="en-US" dirty="0" smtClean="0"/>
              <a:t>缓存</a:t>
            </a:r>
            <a:r>
              <a:rPr lang="en-US" altLang="zh-CN" dirty="0" smtClean="0"/>
              <a:t>(cache)</a:t>
            </a:r>
          </a:p>
          <a:p>
            <a:r>
              <a:rPr lang="zh-CN" altLang="en-US" dirty="0" smtClean="0"/>
              <a:t>位于</a:t>
            </a:r>
            <a:r>
              <a:rPr lang="en-US" altLang="zh-CN" dirty="0" smtClean="0"/>
              <a:t>web</a:t>
            </a:r>
            <a:r>
              <a:rPr lang="zh-CN" altLang="en-US" dirty="0" smtClean="0"/>
              <a:t>服务器和客户端之间。缓存会根据请求保存输出内容的副本，例如</a:t>
            </a:r>
            <a:r>
              <a:rPr lang="en-US" altLang="zh-CN" dirty="0" smtClean="0"/>
              <a:t>html</a:t>
            </a:r>
            <a:r>
              <a:rPr lang="zh-CN" altLang="en-US" dirty="0" smtClean="0"/>
              <a:t>页面，图片，文件，当下一个请求来到的时候，如果是相同的</a:t>
            </a:r>
            <a:r>
              <a:rPr lang="en-US" altLang="zh-CN" dirty="0" err="1" smtClean="0"/>
              <a:t>url</a:t>
            </a:r>
            <a:r>
              <a:rPr lang="en-US" altLang="zh-CN" dirty="0" smtClean="0"/>
              <a:t>,</a:t>
            </a:r>
            <a:r>
              <a:rPr lang="zh-CN" altLang="en-US" dirty="0" smtClean="0"/>
              <a:t>缓存直接使用副本响应访问请求，而不是向源服务器再次发送请求。</a:t>
            </a:r>
            <a:endParaRPr lang="en-US" altLang="zh-CN" dirty="0" smtClean="0"/>
          </a:p>
          <a:p>
            <a:endParaRPr lang="en-US" altLang="zh-CN" dirty="0" smtClean="0"/>
          </a:p>
          <a:p>
            <a:endParaRPr lang="zh-CN" altLang="en-US" dirty="0"/>
          </a:p>
        </p:txBody>
      </p:sp>
      <p:pic>
        <p:nvPicPr>
          <p:cNvPr id="19458" name="Picture 2"/>
          <p:cNvPicPr>
            <a:picLocks noChangeAspect="1" noChangeArrowheads="1"/>
          </p:cNvPicPr>
          <p:nvPr/>
        </p:nvPicPr>
        <p:blipFill>
          <a:blip r:embed="rId2"/>
          <a:srcRect/>
          <a:stretch>
            <a:fillRect/>
          </a:stretch>
        </p:blipFill>
        <p:spPr bwMode="auto">
          <a:xfrm>
            <a:off x="1714480" y="3786190"/>
            <a:ext cx="5343525" cy="1914525"/>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sp>
        <p:nvSpPr>
          <p:cNvPr id="4" name="内容占位符 3"/>
          <p:cNvSpPr>
            <a:spLocks noGrp="1"/>
          </p:cNvSpPr>
          <p:nvPr>
            <p:ph sz="quarter" idx="1"/>
          </p:nvPr>
        </p:nvSpPr>
        <p:spPr>
          <a:xfrm>
            <a:off x="457200" y="1219200"/>
            <a:ext cx="8229600" cy="1138230"/>
          </a:xfrm>
        </p:spPr>
        <p:txBody>
          <a:bodyPr>
            <a:normAutofit fontScale="92500"/>
          </a:bodyPr>
          <a:lstStyle/>
          <a:p>
            <a:r>
              <a:rPr lang="en-US" altLang="zh-CN" dirty="0" smtClean="0"/>
              <a:t>https</a:t>
            </a:r>
            <a:r>
              <a:rPr lang="zh-CN" altLang="en-US" dirty="0" smtClean="0"/>
              <a:t>是以安全为目标的</a:t>
            </a:r>
            <a:r>
              <a:rPr lang="en-US" altLang="zh-CN" dirty="0" smtClean="0"/>
              <a:t>http</a:t>
            </a:r>
            <a:r>
              <a:rPr lang="zh-CN" altLang="en-US" dirty="0" smtClean="0"/>
              <a:t>通道，</a:t>
            </a:r>
            <a:r>
              <a:rPr lang="en-US" altLang="zh-CN" dirty="0" smtClean="0"/>
              <a:t>http</a:t>
            </a:r>
            <a:r>
              <a:rPr lang="zh-CN" altLang="en-US" dirty="0" smtClean="0"/>
              <a:t>安全版。</a:t>
            </a:r>
            <a:endParaRPr lang="en-US" altLang="zh-CN" dirty="0" smtClean="0"/>
          </a:p>
          <a:p>
            <a:r>
              <a:rPr lang="en-US" altLang="zh-CN" dirty="0" smtClean="0"/>
              <a:t>http</a:t>
            </a:r>
            <a:r>
              <a:rPr lang="zh-CN" altLang="en-US" dirty="0" smtClean="0"/>
              <a:t>下加入</a:t>
            </a:r>
            <a:r>
              <a:rPr lang="en-US" altLang="zh-CN" dirty="0" err="1" smtClean="0"/>
              <a:t>ssl</a:t>
            </a:r>
            <a:r>
              <a:rPr lang="zh-CN" altLang="en-US" dirty="0" smtClean="0"/>
              <a:t>层，</a:t>
            </a:r>
            <a:r>
              <a:rPr lang="en-US" altLang="zh-CN" dirty="0" smtClean="0"/>
              <a:t>https</a:t>
            </a:r>
            <a:r>
              <a:rPr lang="zh-CN" altLang="en-US" dirty="0" smtClean="0"/>
              <a:t>的安全基础是</a:t>
            </a:r>
            <a:r>
              <a:rPr lang="en-US" altLang="zh-CN" dirty="0" err="1" smtClean="0"/>
              <a:t>ssl</a:t>
            </a:r>
            <a:r>
              <a:rPr lang="en-US" altLang="zh-CN" dirty="0" smtClean="0"/>
              <a:t>(secure socket layer)</a:t>
            </a:r>
          </a:p>
          <a:p>
            <a:endParaRPr lang="zh-CN" altLang="en-US" dirty="0"/>
          </a:p>
        </p:txBody>
      </p:sp>
      <p:pic>
        <p:nvPicPr>
          <p:cNvPr id="20482" name="Picture 2"/>
          <p:cNvPicPr>
            <a:picLocks noChangeAspect="1" noChangeArrowheads="1"/>
          </p:cNvPicPr>
          <p:nvPr/>
        </p:nvPicPr>
        <p:blipFill>
          <a:blip r:embed="rId2"/>
          <a:srcRect/>
          <a:stretch>
            <a:fillRect/>
          </a:stretch>
        </p:blipFill>
        <p:spPr bwMode="auto">
          <a:xfrm>
            <a:off x="2285984" y="2571744"/>
            <a:ext cx="3848100" cy="293370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sp>
        <p:nvSpPr>
          <p:cNvPr id="4" name="内容占位符 3"/>
          <p:cNvSpPr>
            <a:spLocks noGrp="1"/>
          </p:cNvSpPr>
          <p:nvPr>
            <p:ph sz="quarter" idx="1"/>
          </p:nvPr>
        </p:nvSpPr>
        <p:spPr>
          <a:xfrm>
            <a:off x="457200" y="1219200"/>
            <a:ext cx="8229600" cy="495288"/>
          </a:xfrm>
        </p:spPr>
        <p:txBody>
          <a:bodyPr/>
          <a:lstStyle/>
          <a:p>
            <a:r>
              <a:rPr lang="en-US" altLang="zh-CN" dirty="0" smtClean="0"/>
              <a:t>https</a:t>
            </a:r>
            <a:r>
              <a:rPr lang="zh-CN" altLang="en-US" dirty="0" smtClean="0"/>
              <a:t>实现原理</a:t>
            </a:r>
            <a:endParaRPr lang="zh-CN" altLang="en-US" dirty="0"/>
          </a:p>
        </p:txBody>
      </p:sp>
      <p:pic>
        <p:nvPicPr>
          <p:cNvPr id="21506" name="Picture 2"/>
          <p:cNvPicPr>
            <a:picLocks noChangeAspect="1" noChangeArrowheads="1"/>
          </p:cNvPicPr>
          <p:nvPr/>
        </p:nvPicPr>
        <p:blipFill>
          <a:blip r:embed="rId2"/>
          <a:srcRect/>
          <a:stretch>
            <a:fillRect/>
          </a:stretch>
        </p:blipFill>
        <p:spPr bwMode="auto">
          <a:xfrm>
            <a:off x="2786050" y="1857364"/>
            <a:ext cx="3448050" cy="3876675"/>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2285992"/>
            <a:ext cx="8229600" cy="1143000"/>
          </a:xfrm>
        </p:spPr>
        <p:txBody>
          <a:bodyPr/>
          <a:lstStyle/>
          <a:p>
            <a:r>
              <a:rPr lang="en-US" altLang="zh-CN" dirty="0" smtClean="0"/>
              <a:t>Thanks</a:t>
            </a:r>
            <a:r>
              <a:rPr lang="zh-CN" altLang="en-US" dirty="0" smtClean="0"/>
              <a:t>！</a:t>
            </a:r>
            <a:endParaRPr lang="zh-CN" altLang="en-US" dirty="0"/>
          </a:p>
        </p:txBody>
      </p:sp>
      <p:sp>
        <p:nvSpPr>
          <p:cNvPr id="4" name="页脚占位符 3"/>
          <p:cNvSpPr>
            <a:spLocks noGrp="1"/>
          </p:cNvSpPr>
          <p:nvPr>
            <p:ph type="ftr" sz="quarter" idx="11"/>
          </p:nvPr>
        </p:nvSpPr>
        <p:spPr/>
        <p:txBody>
          <a:bodyPr/>
          <a:lstStyle/>
          <a:p>
            <a:r>
              <a:rPr lang="zh-CN" altLang="en-US" dirty="0" smtClean="0">
                <a:solidFill>
                  <a:schemeClr val="tx2">
                    <a:lumMod val="60000"/>
                    <a:lumOff val="40000"/>
                  </a:schemeClr>
                </a:solidFill>
              </a:rPr>
              <a:t>为梦想而战</a:t>
            </a:r>
            <a:endParaRPr lang="zh-CN" altLang="en-US" dirty="0">
              <a:solidFill>
                <a:schemeClr val="tx2">
                  <a:lumMod val="60000"/>
                  <a:lumOff val="40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a:t>
            </a:r>
            <a:r>
              <a:rPr lang="zh-CN" altLang="en-US" dirty="0" smtClean="0"/>
              <a:t>架构</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sp>
        <p:nvSpPr>
          <p:cNvPr id="4" name="内容占位符 3"/>
          <p:cNvSpPr>
            <a:spLocks noGrp="1"/>
          </p:cNvSpPr>
          <p:nvPr>
            <p:ph sz="quarter" idx="1"/>
          </p:nvPr>
        </p:nvSpPr>
        <p:spPr>
          <a:xfrm>
            <a:off x="457200" y="1219200"/>
            <a:ext cx="8229600" cy="495288"/>
          </a:xfrm>
        </p:spPr>
        <p:txBody>
          <a:bodyPr/>
          <a:lstStyle/>
          <a:p>
            <a:r>
              <a:rPr lang="zh-CN" altLang="en-US" b="1" dirty="0" smtClean="0"/>
              <a:t>后端为主的 </a:t>
            </a:r>
            <a:r>
              <a:rPr lang="en-US" altLang="zh-CN" b="1" dirty="0" smtClean="0"/>
              <a:t>MVC </a:t>
            </a:r>
            <a:r>
              <a:rPr lang="zh-CN" altLang="en-US" b="1" dirty="0" smtClean="0"/>
              <a:t>时代</a:t>
            </a:r>
          </a:p>
        </p:txBody>
      </p:sp>
      <p:pic>
        <p:nvPicPr>
          <p:cNvPr id="4098" name="Picture 2"/>
          <p:cNvPicPr>
            <a:picLocks noChangeAspect="1" noChangeArrowheads="1"/>
          </p:cNvPicPr>
          <p:nvPr/>
        </p:nvPicPr>
        <p:blipFill>
          <a:blip r:embed="rId2"/>
          <a:srcRect/>
          <a:stretch>
            <a:fillRect/>
          </a:stretch>
        </p:blipFill>
        <p:spPr bwMode="auto">
          <a:xfrm>
            <a:off x="2000232" y="2143116"/>
            <a:ext cx="5095875" cy="3276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a:t>
            </a:r>
            <a:r>
              <a:rPr lang="zh-CN" altLang="en-US" dirty="0" smtClean="0"/>
              <a:t>架构</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sp>
        <p:nvSpPr>
          <p:cNvPr id="4" name="内容占位符 3"/>
          <p:cNvSpPr>
            <a:spLocks noGrp="1"/>
          </p:cNvSpPr>
          <p:nvPr>
            <p:ph sz="quarter" idx="1"/>
          </p:nvPr>
        </p:nvSpPr>
        <p:spPr>
          <a:xfrm>
            <a:off x="457200" y="1219200"/>
            <a:ext cx="8229600" cy="495288"/>
          </a:xfrm>
        </p:spPr>
        <p:txBody>
          <a:bodyPr>
            <a:normAutofit fontScale="92500"/>
          </a:bodyPr>
          <a:lstStyle/>
          <a:p>
            <a:r>
              <a:rPr lang="en-US" b="1" dirty="0" smtClean="0"/>
              <a:t>Ajax </a:t>
            </a:r>
            <a:r>
              <a:rPr lang="zh-CN" altLang="en-US" b="1" dirty="0" smtClean="0"/>
              <a:t>带来的 </a:t>
            </a:r>
            <a:r>
              <a:rPr lang="en-US" b="1" dirty="0" smtClean="0"/>
              <a:t>SPA </a:t>
            </a:r>
            <a:r>
              <a:rPr lang="zh-CN" altLang="en-US" b="1" dirty="0" smtClean="0"/>
              <a:t>时代（</a:t>
            </a:r>
            <a:r>
              <a:rPr lang="en-US" dirty="0" smtClean="0"/>
              <a:t>Single Page Application </a:t>
            </a:r>
            <a:r>
              <a:rPr lang="zh-CN" altLang="en-US" dirty="0" smtClean="0"/>
              <a:t>单页面应用）</a:t>
            </a:r>
            <a:endParaRPr lang="zh-CN" altLang="en-US" b="1" dirty="0" smtClean="0"/>
          </a:p>
        </p:txBody>
      </p:sp>
      <p:pic>
        <p:nvPicPr>
          <p:cNvPr id="5122" name="Picture 2"/>
          <p:cNvPicPr>
            <a:picLocks noChangeAspect="1" noChangeArrowheads="1"/>
          </p:cNvPicPr>
          <p:nvPr/>
        </p:nvPicPr>
        <p:blipFill>
          <a:blip r:embed="rId2"/>
          <a:srcRect/>
          <a:stretch>
            <a:fillRect/>
          </a:stretch>
        </p:blipFill>
        <p:spPr bwMode="auto">
          <a:xfrm>
            <a:off x="2000232" y="1928802"/>
            <a:ext cx="5057775" cy="3552825"/>
          </a:xfrm>
          <a:prstGeom prst="rect">
            <a:avLst/>
          </a:prstGeom>
          <a:noFill/>
          <a:ln w="9525">
            <a:noFill/>
            <a:miter lim="800000"/>
            <a:headEnd/>
            <a:tailEnd/>
          </a:ln>
          <a:effectLst/>
        </p:spPr>
      </p:pic>
      <p:sp>
        <p:nvSpPr>
          <p:cNvPr id="6" name="TextBox 5"/>
          <p:cNvSpPr txBox="1"/>
          <p:nvPr/>
        </p:nvSpPr>
        <p:spPr>
          <a:xfrm>
            <a:off x="785786" y="5572140"/>
            <a:ext cx="4643470" cy="369332"/>
          </a:xfrm>
          <a:prstGeom prst="rect">
            <a:avLst/>
          </a:prstGeom>
          <a:noFill/>
        </p:spPr>
        <p:txBody>
          <a:bodyPr wrap="square" rtlCol="0">
            <a:spAutoFit/>
          </a:bodyPr>
          <a:lstStyle/>
          <a:p>
            <a:r>
              <a:rPr lang="en-US" altLang="zh-CN" dirty="0" smtClean="0"/>
              <a:t>CDN </a:t>
            </a:r>
            <a:r>
              <a:rPr lang="zh-CN" altLang="en-US" dirty="0" smtClean="0"/>
              <a:t>用于静态资源存储</a:t>
            </a:r>
            <a:endParaRPr lang="zh-CN" altLang="en-US" dirty="0"/>
          </a:p>
        </p:txBody>
      </p:sp>
      <p:sp>
        <p:nvSpPr>
          <p:cNvPr id="7" name="TextBox 6"/>
          <p:cNvSpPr txBox="1"/>
          <p:nvPr/>
        </p:nvSpPr>
        <p:spPr>
          <a:xfrm>
            <a:off x="785786" y="5929330"/>
            <a:ext cx="3786214" cy="369332"/>
          </a:xfrm>
          <a:prstGeom prst="rect">
            <a:avLst/>
          </a:prstGeom>
          <a:noFill/>
        </p:spPr>
        <p:txBody>
          <a:bodyPr wrap="square" rtlCol="0">
            <a:spAutoFit/>
          </a:bodyPr>
          <a:lstStyle/>
          <a:p>
            <a:r>
              <a:rPr lang="zh-CN" altLang="en-US" dirty="0" smtClean="0"/>
              <a:t>前后端的关键协作点是 </a:t>
            </a:r>
            <a:r>
              <a:rPr lang="en-US" altLang="zh-CN" dirty="0" smtClean="0"/>
              <a:t>Ajax </a:t>
            </a:r>
            <a:r>
              <a:rPr lang="zh-CN" altLang="en-US" dirty="0" smtClean="0"/>
              <a:t>接口</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a:t>
            </a:r>
            <a:r>
              <a:rPr lang="zh-CN" altLang="en-US" dirty="0" smtClean="0"/>
              <a:t>架构</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sp>
        <p:nvSpPr>
          <p:cNvPr id="4" name="内容占位符 3"/>
          <p:cNvSpPr>
            <a:spLocks noGrp="1"/>
          </p:cNvSpPr>
          <p:nvPr>
            <p:ph sz="quarter" idx="1"/>
          </p:nvPr>
        </p:nvSpPr>
        <p:spPr>
          <a:xfrm>
            <a:off x="457200" y="1219200"/>
            <a:ext cx="8229600" cy="566726"/>
          </a:xfrm>
        </p:spPr>
        <p:txBody>
          <a:bodyPr/>
          <a:lstStyle/>
          <a:p>
            <a:r>
              <a:rPr lang="zh-CN" altLang="en-US" dirty="0" smtClean="0"/>
              <a:t>浏览器端的分层架构</a:t>
            </a:r>
            <a:endParaRPr lang="zh-CN" altLang="en-US" dirty="0"/>
          </a:p>
        </p:txBody>
      </p:sp>
      <p:pic>
        <p:nvPicPr>
          <p:cNvPr id="6146" name="Picture 2"/>
          <p:cNvPicPr>
            <a:picLocks noChangeAspect="1" noChangeArrowheads="1"/>
          </p:cNvPicPr>
          <p:nvPr/>
        </p:nvPicPr>
        <p:blipFill>
          <a:blip r:embed="rId2"/>
          <a:srcRect/>
          <a:stretch>
            <a:fillRect/>
          </a:stretch>
        </p:blipFill>
        <p:spPr bwMode="auto">
          <a:xfrm>
            <a:off x="2000232" y="2071678"/>
            <a:ext cx="5086350" cy="3476625"/>
          </a:xfrm>
          <a:prstGeom prst="rect">
            <a:avLst/>
          </a:prstGeom>
          <a:noFill/>
          <a:ln w="9525">
            <a:noFill/>
            <a:miter lim="800000"/>
            <a:headEnd/>
            <a:tailEnd/>
          </a:ln>
          <a:effectLst/>
        </p:spPr>
      </p:pic>
      <p:sp>
        <p:nvSpPr>
          <p:cNvPr id="6" name="TextBox 5"/>
          <p:cNvSpPr txBox="1"/>
          <p:nvPr/>
        </p:nvSpPr>
        <p:spPr>
          <a:xfrm>
            <a:off x="785786" y="5786454"/>
            <a:ext cx="5000660" cy="369332"/>
          </a:xfrm>
          <a:prstGeom prst="rect">
            <a:avLst/>
          </a:prstGeom>
          <a:noFill/>
        </p:spPr>
        <p:txBody>
          <a:bodyPr wrap="square" rtlCol="0">
            <a:spAutoFit/>
          </a:bodyPr>
          <a:lstStyle/>
          <a:p>
            <a:r>
              <a:rPr lang="en-US" altLang="zh-CN" dirty="0" smtClean="0"/>
              <a:t>SPA </a:t>
            </a:r>
            <a:r>
              <a:rPr lang="zh-CN" altLang="en-US" dirty="0" smtClean="0"/>
              <a:t>应用大多以功能交互型为主</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a:t>
            </a:r>
            <a:r>
              <a:rPr lang="zh-CN" altLang="en-US" dirty="0" smtClean="0"/>
              <a:t>架构</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sp>
        <p:nvSpPr>
          <p:cNvPr id="4" name="内容占位符 3"/>
          <p:cNvSpPr>
            <a:spLocks noGrp="1"/>
          </p:cNvSpPr>
          <p:nvPr>
            <p:ph sz="quarter" idx="1"/>
          </p:nvPr>
        </p:nvSpPr>
        <p:spPr>
          <a:xfrm>
            <a:off x="457200" y="1219200"/>
            <a:ext cx="8229600" cy="566726"/>
          </a:xfrm>
        </p:spPr>
        <p:txBody>
          <a:bodyPr/>
          <a:lstStyle/>
          <a:p>
            <a:r>
              <a:rPr lang="zh-CN" altLang="en-US" b="1" dirty="0" smtClean="0"/>
              <a:t>前端为主的 </a:t>
            </a:r>
            <a:r>
              <a:rPr lang="en-US" altLang="zh-CN" b="1" dirty="0" smtClean="0"/>
              <a:t>MV* </a:t>
            </a:r>
            <a:r>
              <a:rPr lang="zh-CN" altLang="en-US" b="1" dirty="0" smtClean="0"/>
              <a:t>时代</a:t>
            </a:r>
            <a:endParaRPr lang="zh-CN" altLang="en-US" b="1" dirty="0"/>
          </a:p>
        </p:txBody>
      </p:sp>
      <p:pic>
        <p:nvPicPr>
          <p:cNvPr id="7170" name="Picture 2"/>
          <p:cNvPicPr>
            <a:picLocks noChangeAspect="1" noChangeArrowheads="1"/>
          </p:cNvPicPr>
          <p:nvPr/>
        </p:nvPicPr>
        <p:blipFill>
          <a:blip r:embed="rId2"/>
          <a:srcRect/>
          <a:stretch>
            <a:fillRect/>
          </a:stretch>
        </p:blipFill>
        <p:spPr bwMode="auto">
          <a:xfrm>
            <a:off x="2000232" y="1785926"/>
            <a:ext cx="5105400" cy="3590925"/>
          </a:xfrm>
          <a:prstGeom prst="rect">
            <a:avLst/>
          </a:prstGeom>
          <a:noFill/>
          <a:ln w="9525">
            <a:noFill/>
            <a:miter lim="800000"/>
            <a:headEnd/>
            <a:tailEnd/>
          </a:ln>
          <a:effectLst/>
        </p:spPr>
      </p:pic>
      <p:sp>
        <p:nvSpPr>
          <p:cNvPr id="6" name="TextBox 5"/>
          <p:cNvSpPr txBox="1"/>
          <p:nvPr/>
        </p:nvSpPr>
        <p:spPr>
          <a:xfrm>
            <a:off x="785786" y="5572140"/>
            <a:ext cx="7358114" cy="646331"/>
          </a:xfrm>
          <a:prstGeom prst="rect">
            <a:avLst/>
          </a:prstGeom>
          <a:noFill/>
        </p:spPr>
        <p:txBody>
          <a:bodyPr wrap="square" rtlCol="0">
            <a:spAutoFit/>
          </a:bodyPr>
          <a:lstStyle/>
          <a:p>
            <a:r>
              <a:rPr lang="zh-CN" altLang="en-US" dirty="0" smtClean="0"/>
              <a:t>前后端分离：前端工作在浏览器端，后端工作在服务端。</a:t>
            </a:r>
            <a:endParaRPr lang="en-US" altLang="zh-CN" dirty="0" smtClean="0"/>
          </a:p>
          <a:p>
            <a:r>
              <a:rPr lang="zh-CN" altLang="en-US" dirty="0" smtClean="0"/>
              <a:t>前端可以本地开发。后端专注于业务逻辑的处理，输出 </a:t>
            </a:r>
            <a:r>
              <a:rPr lang="en-US" altLang="zh-CN" dirty="0" err="1" smtClean="0"/>
              <a:t>RESTful</a:t>
            </a:r>
            <a:r>
              <a:rPr lang="en-US" altLang="zh-CN" dirty="0" smtClean="0"/>
              <a:t> </a:t>
            </a:r>
            <a:r>
              <a:rPr lang="zh-CN" altLang="en-US" dirty="0" smtClean="0"/>
              <a:t>等接口。</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a:t>
            </a:r>
            <a:r>
              <a:rPr lang="zh-CN" altLang="en-US" dirty="0" smtClean="0"/>
              <a:t>架构</a:t>
            </a:r>
            <a:endParaRPr lang="zh-CN" altLang="en-US" dirty="0"/>
          </a:p>
        </p:txBody>
      </p:sp>
      <p:sp>
        <p:nvSpPr>
          <p:cNvPr id="4" name="页脚占位符 3"/>
          <p:cNvSpPr>
            <a:spLocks noGrp="1"/>
          </p:cNvSpPr>
          <p:nvPr>
            <p:ph type="ftr" sz="quarter" idx="11"/>
          </p:nvPr>
        </p:nvSpPr>
        <p:spPr/>
        <p:txBody>
          <a:bodyPr/>
          <a:lstStyle/>
          <a:p>
            <a:r>
              <a:rPr lang="zh-CN" altLang="en-US" dirty="0" smtClean="0">
                <a:solidFill>
                  <a:schemeClr val="tx2">
                    <a:lumMod val="60000"/>
                    <a:lumOff val="40000"/>
                  </a:schemeClr>
                </a:solidFill>
              </a:rPr>
              <a:t>为梦想而战</a:t>
            </a:r>
            <a:endParaRPr lang="zh-CN" altLang="en-US" dirty="0">
              <a:solidFill>
                <a:schemeClr val="tx2">
                  <a:lumMod val="60000"/>
                  <a:lumOff val="40000"/>
                </a:schemeClr>
              </a:solidFill>
            </a:endParaRPr>
          </a:p>
        </p:txBody>
      </p:sp>
      <p:pic>
        <p:nvPicPr>
          <p:cNvPr id="1026" name="Picture 2"/>
          <p:cNvPicPr>
            <a:picLocks noChangeAspect="1" noChangeArrowheads="1"/>
          </p:cNvPicPr>
          <p:nvPr/>
        </p:nvPicPr>
        <p:blipFill>
          <a:blip r:embed="rId2"/>
          <a:srcRect/>
          <a:stretch>
            <a:fillRect/>
          </a:stretch>
        </p:blipFill>
        <p:spPr bwMode="auto">
          <a:xfrm>
            <a:off x="2943225" y="1314450"/>
            <a:ext cx="3257550" cy="4229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a:t>
            </a:r>
            <a:r>
              <a:rPr lang="zh-CN" altLang="en-US" dirty="0" smtClean="0"/>
              <a:t>架构</a:t>
            </a:r>
            <a:endParaRPr lang="zh-CN" altLang="en-US" dirty="0"/>
          </a:p>
        </p:txBody>
      </p:sp>
      <p:sp>
        <p:nvSpPr>
          <p:cNvPr id="3" name="页脚占位符 2"/>
          <p:cNvSpPr>
            <a:spLocks noGrp="1"/>
          </p:cNvSpPr>
          <p:nvPr>
            <p:ph type="ftr" sz="quarter" idx="11"/>
          </p:nvPr>
        </p:nvSpPr>
        <p:spPr/>
        <p:txBody>
          <a:bodyPr/>
          <a:lstStyle/>
          <a:p>
            <a:r>
              <a:rPr lang="zh-CN" altLang="en-US" smtClean="0"/>
              <a:t>为梦想而战</a:t>
            </a:r>
            <a:endParaRPr lang="zh-CN" altLang="en-US"/>
          </a:p>
        </p:txBody>
      </p:sp>
      <p:pic>
        <p:nvPicPr>
          <p:cNvPr id="8194" name="Picture 2"/>
          <p:cNvPicPr>
            <a:picLocks noChangeAspect="1" noChangeArrowheads="1"/>
          </p:cNvPicPr>
          <p:nvPr/>
        </p:nvPicPr>
        <p:blipFill>
          <a:blip r:embed="rId2"/>
          <a:srcRect/>
          <a:stretch>
            <a:fillRect/>
          </a:stretch>
        </p:blipFill>
        <p:spPr bwMode="auto">
          <a:xfrm>
            <a:off x="2143108" y="1428736"/>
            <a:ext cx="4810125" cy="485774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2128</TotalTime>
  <Words>1610</Words>
  <PresentationFormat>全屏显示(4:3)</PresentationFormat>
  <Paragraphs>193</Paragraphs>
  <Slides>37</Slides>
  <Notes>0</Notes>
  <HiddenSlides>0</HiddenSlides>
  <MMClips>0</MMClips>
  <ScaleCrop>false</ScaleCrop>
  <HeadingPairs>
    <vt:vector size="4" baseType="variant">
      <vt:variant>
        <vt:lpstr>主题</vt:lpstr>
      </vt:variant>
      <vt:variant>
        <vt:i4>1</vt:i4>
      </vt:variant>
      <vt:variant>
        <vt:lpstr>幻灯片标题</vt:lpstr>
      </vt:variant>
      <vt:variant>
        <vt:i4>37</vt:i4>
      </vt:variant>
    </vt:vector>
  </HeadingPairs>
  <TitlesOfParts>
    <vt:vector size="38" baseType="lpstr">
      <vt:lpstr>质朴</vt:lpstr>
      <vt:lpstr>Web接口测试</vt:lpstr>
      <vt:lpstr>Web架构</vt:lpstr>
      <vt:lpstr>Web架构</vt:lpstr>
      <vt:lpstr>Web架构</vt:lpstr>
      <vt:lpstr>Web架构</vt:lpstr>
      <vt:lpstr>Web架构</vt:lpstr>
      <vt:lpstr>Web架构</vt:lpstr>
      <vt:lpstr>Web架构</vt:lpstr>
      <vt:lpstr>Web架构</vt:lpstr>
      <vt:lpstr>Web架构</vt:lpstr>
      <vt:lpstr>Web架构</vt:lpstr>
      <vt:lpstr>Web架构</vt:lpstr>
      <vt:lpstr>Web架构</vt:lpstr>
      <vt:lpstr>Web架构</vt:lpstr>
      <vt:lpstr>Web架构</vt:lpstr>
      <vt:lpstr>网络协议</vt:lpstr>
      <vt:lpstr>网络协议</vt:lpstr>
      <vt:lpstr>HTTP协议</vt:lpstr>
      <vt:lpstr>http协议</vt:lpstr>
      <vt:lpstr>http协议</vt:lpstr>
      <vt:lpstr>http协议</vt:lpstr>
      <vt:lpstr>http协议</vt:lpstr>
      <vt:lpstr>http协议</vt:lpstr>
      <vt:lpstr>http协议</vt:lpstr>
      <vt:lpstr>http协议</vt:lpstr>
      <vt:lpstr>http协议</vt:lpstr>
      <vt:lpstr>http协议</vt:lpstr>
      <vt:lpstr>http协议</vt:lpstr>
      <vt:lpstr>http协议</vt:lpstr>
      <vt:lpstr>http协议</vt:lpstr>
      <vt:lpstr>http协议</vt:lpstr>
      <vt:lpstr>http协议</vt:lpstr>
      <vt:lpstr>http协议</vt:lpstr>
      <vt:lpstr>http协议</vt:lpstr>
      <vt:lpstr>http协议</vt:lpstr>
      <vt:lpstr>http协议</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Python自动化测试</dc:title>
  <dc:creator>Thinkpad</dc:creator>
  <cp:lastModifiedBy>Thinkpad</cp:lastModifiedBy>
  <cp:revision>119</cp:revision>
  <dcterms:created xsi:type="dcterms:W3CDTF">2016-01-19T14:14:07Z</dcterms:created>
  <dcterms:modified xsi:type="dcterms:W3CDTF">2016-05-22T10:40:18Z</dcterms:modified>
</cp:coreProperties>
</file>