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D2F5-A5AC-2EE2-3484-7D4410F73F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7FF72A-98D1-BA69-4FD7-4714CE8213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0F7CED-3227-B954-A415-EA6B8579ACEF}"/>
              </a:ext>
            </a:extLst>
          </p:cNvPr>
          <p:cNvSpPr>
            <a:spLocks noGrp="1"/>
          </p:cNvSpPr>
          <p:nvPr>
            <p:ph type="dt" sz="half" idx="10"/>
          </p:nvPr>
        </p:nvSpPr>
        <p:spPr/>
        <p:txBody>
          <a:bodyPr/>
          <a:lstStyle/>
          <a:p>
            <a:fld id="{D827BF4C-1017-4BFD-B8CC-9D9307B99F9C}" type="datetimeFigureOut">
              <a:rPr lang="en-US" smtClean="0"/>
              <a:t>3/17/2025</a:t>
            </a:fld>
            <a:endParaRPr lang="en-US"/>
          </a:p>
        </p:txBody>
      </p:sp>
      <p:sp>
        <p:nvSpPr>
          <p:cNvPr id="5" name="Footer Placeholder 4">
            <a:extLst>
              <a:ext uri="{FF2B5EF4-FFF2-40B4-BE49-F238E27FC236}">
                <a16:creationId xmlns:a16="http://schemas.microsoft.com/office/drawing/2014/main" id="{5A7BB65F-9278-5E5D-60D3-96906FBF8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966EF-3C82-E6BC-1421-347FB8549C7C}"/>
              </a:ext>
            </a:extLst>
          </p:cNvPr>
          <p:cNvSpPr>
            <a:spLocks noGrp="1"/>
          </p:cNvSpPr>
          <p:nvPr>
            <p:ph type="sldNum" sz="quarter" idx="12"/>
          </p:nvPr>
        </p:nvSpPr>
        <p:spPr/>
        <p:txBody>
          <a:bodyPr/>
          <a:lstStyle/>
          <a:p>
            <a:fld id="{808EBBEA-DA2E-420D-A6B9-A38A7B63F69E}" type="slidenum">
              <a:rPr lang="en-US" smtClean="0"/>
              <a:t>‹#›</a:t>
            </a:fld>
            <a:endParaRPr lang="en-US"/>
          </a:p>
        </p:txBody>
      </p:sp>
    </p:spTree>
    <p:extLst>
      <p:ext uri="{BB962C8B-B14F-4D97-AF65-F5344CB8AC3E}">
        <p14:creationId xmlns:p14="http://schemas.microsoft.com/office/powerpoint/2010/main" val="2663036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B0CF-DF39-F848-57D3-ED4E63EC7F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73FA8E-D699-7103-BF1E-FF3A4302FA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9D647-2365-F4E9-D698-C9CA269E1CD1}"/>
              </a:ext>
            </a:extLst>
          </p:cNvPr>
          <p:cNvSpPr>
            <a:spLocks noGrp="1"/>
          </p:cNvSpPr>
          <p:nvPr>
            <p:ph type="dt" sz="half" idx="10"/>
          </p:nvPr>
        </p:nvSpPr>
        <p:spPr/>
        <p:txBody>
          <a:bodyPr/>
          <a:lstStyle/>
          <a:p>
            <a:fld id="{D827BF4C-1017-4BFD-B8CC-9D9307B99F9C}" type="datetimeFigureOut">
              <a:rPr lang="en-US" smtClean="0"/>
              <a:t>3/17/2025</a:t>
            </a:fld>
            <a:endParaRPr lang="en-US"/>
          </a:p>
        </p:txBody>
      </p:sp>
      <p:sp>
        <p:nvSpPr>
          <p:cNvPr id="5" name="Footer Placeholder 4">
            <a:extLst>
              <a:ext uri="{FF2B5EF4-FFF2-40B4-BE49-F238E27FC236}">
                <a16:creationId xmlns:a16="http://schemas.microsoft.com/office/drawing/2014/main" id="{DD9DE067-4752-07D2-EFBD-F19EB3252F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5CDFC-410A-4A76-067A-FC266FAD60FD}"/>
              </a:ext>
            </a:extLst>
          </p:cNvPr>
          <p:cNvSpPr>
            <a:spLocks noGrp="1"/>
          </p:cNvSpPr>
          <p:nvPr>
            <p:ph type="sldNum" sz="quarter" idx="12"/>
          </p:nvPr>
        </p:nvSpPr>
        <p:spPr/>
        <p:txBody>
          <a:bodyPr/>
          <a:lstStyle/>
          <a:p>
            <a:fld id="{808EBBEA-DA2E-420D-A6B9-A38A7B63F69E}" type="slidenum">
              <a:rPr lang="en-US" smtClean="0"/>
              <a:t>‹#›</a:t>
            </a:fld>
            <a:endParaRPr lang="en-US"/>
          </a:p>
        </p:txBody>
      </p:sp>
    </p:spTree>
    <p:extLst>
      <p:ext uri="{BB962C8B-B14F-4D97-AF65-F5344CB8AC3E}">
        <p14:creationId xmlns:p14="http://schemas.microsoft.com/office/powerpoint/2010/main" val="3459103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81B77D-08ED-8B63-E59A-368389A44D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8D4586-DA86-9D01-2EFE-97A82E275D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DF76F-6713-41F0-25F1-4ED40D96565B}"/>
              </a:ext>
            </a:extLst>
          </p:cNvPr>
          <p:cNvSpPr>
            <a:spLocks noGrp="1"/>
          </p:cNvSpPr>
          <p:nvPr>
            <p:ph type="dt" sz="half" idx="10"/>
          </p:nvPr>
        </p:nvSpPr>
        <p:spPr/>
        <p:txBody>
          <a:bodyPr/>
          <a:lstStyle/>
          <a:p>
            <a:fld id="{D827BF4C-1017-4BFD-B8CC-9D9307B99F9C}" type="datetimeFigureOut">
              <a:rPr lang="en-US" smtClean="0"/>
              <a:t>3/17/2025</a:t>
            </a:fld>
            <a:endParaRPr lang="en-US"/>
          </a:p>
        </p:txBody>
      </p:sp>
      <p:sp>
        <p:nvSpPr>
          <p:cNvPr id="5" name="Footer Placeholder 4">
            <a:extLst>
              <a:ext uri="{FF2B5EF4-FFF2-40B4-BE49-F238E27FC236}">
                <a16:creationId xmlns:a16="http://schemas.microsoft.com/office/drawing/2014/main" id="{8CAC8898-8720-7479-364A-151301640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3AD5F-C27A-8FCD-C078-57F486E7CE9E}"/>
              </a:ext>
            </a:extLst>
          </p:cNvPr>
          <p:cNvSpPr>
            <a:spLocks noGrp="1"/>
          </p:cNvSpPr>
          <p:nvPr>
            <p:ph type="sldNum" sz="quarter" idx="12"/>
          </p:nvPr>
        </p:nvSpPr>
        <p:spPr/>
        <p:txBody>
          <a:bodyPr/>
          <a:lstStyle/>
          <a:p>
            <a:fld id="{808EBBEA-DA2E-420D-A6B9-A38A7B63F69E}" type="slidenum">
              <a:rPr lang="en-US" smtClean="0"/>
              <a:t>‹#›</a:t>
            </a:fld>
            <a:endParaRPr lang="en-US"/>
          </a:p>
        </p:txBody>
      </p:sp>
    </p:spTree>
    <p:extLst>
      <p:ext uri="{BB962C8B-B14F-4D97-AF65-F5344CB8AC3E}">
        <p14:creationId xmlns:p14="http://schemas.microsoft.com/office/powerpoint/2010/main" val="74777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DE69-3182-8723-113A-CEB2B0BB3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EF1AD3-7272-7408-CB8F-6391C85A41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FF9418-160B-1538-52E6-8412DA9A815A}"/>
              </a:ext>
            </a:extLst>
          </p:cNvPr>
          <p:cNvSpPr>
            <a:spLocks noGrp="1"/>
          </p:cNvSpPr>
          <p:nvPr>
            <p:ph type="dt" sz="half" idx="10"/>
          </p:nvPr>
        </p:nvSpPr>
        <p:spPr/>
        <p:txBody>
          <a:bodyPr/>
          <a:lstStyle/>
          <a:p>
            <a:fld id="{D827BF4C-1017-4BFD-B8CC-9D9307B99F9C}" type="datetimeFigureOut">
              <a:rPr lang="en-US" smtClean="0"/>
              <a:t>3/17/2025</a:t>
            </a:fld>
            <a:endParaRPr lang="en-US"/>
          </a:p>
        </p:txBody>
      </p:sp>
      <p:sp>
        <p:nvSpPr>
          <p:cNvPr id="5" name="Footer Placeholder 4">
            <a:extLst>
              <a:ext uri="{FF2B5EF4-FFF2-40B4-BE49-F238E27FC236}">
                <a16:creationId xmlns:a16="http://schemas.microsoft.com/office/drawing/2014/main" id="{6F3C6D56-1B0B-4D45-CAE6-719483C1DC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67D74-1EAD-8718-7347-D4FB02AA6FD2}"/>
              </a:ext>
            </a:extLst>
          </p:cNvPr>
          <p:cNvSpPr>
            <a:spLocks noGrp="1"/>
          </p:cNvSpPr>
          <p:nvPr>
            <p:ph type="sldNum" sz="quarter" idx="12"/>
          </p:nvPr>
        </p:nvSpPr>
        <p:spPr/>
        <p:txBody>
          <a:bodyPr/>
          <a:lstStyle/>
          <a:p>
            <a:fld id="{808EBBEA-DA2E-420D-A6B9-A38A7B63F69E}" type="slidenum">
              <a:rPr lang="en-US" smtClean="0"/>
              <a:t>‹#›</a:t>
            </a:fld>
            <a:endParaRPr lang="en-US"/>
          </a:p>
        </p:txBody>
      </p:sp>
    </p:spTree>
    <p:extLst>
      <p:ext uri="{BB962C8B-B14F-4D97-AF65-F5344CB8AC3E}">
        <p14:creationId xmlns:p14="http://schemas.microsoft.com/office/powerpoint/2010/main" val="4250994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7868-5A8B-E97E-7855-B3FF7D8468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26A9C2-EA87-10CA-155F-A75F500B22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8EB392-1EC0-199F-A44B-033640518FE9}"/>
              </a:ext>
            </a:extLst>
          </p:cNvPr>
          <p:cNvSpPr>
            <a:spLocks noGrp="1"/>
          </p:cNvSpPr>
          <p:nvPr>
            <p:ph type="dt" sz="half" idx="10"/>
          </p:nvPr>
        </p:nvSpPr>
        <p:spPr/>
        <p:txBody>
          <a:bodyPr/>
          <a:lstStyle/>
          <a:p>
            <a:fld id="{D827BF4C-1017-4BFD-B8CC-9D9307B99F9C}" type="datetimeFigureOut">
              <a:rPr lang="en-US" smtClean="0"/>
              <a:t>3/17/2025</a:t>
            </a:fld>
            <a:endParaRPr lang="en-US"/>
          </a:p>
        </p:txBody>
      </p:sp>
      <p:sp>
        <p:nvSpPr>
          <p:cNvPr id="5" name="Footer Placeholder 4">
            <a:extLst>
              <a:ext uri="{FF2B5EF4-FFF2-40B4-BE49-F238E27FC236}">
                <a16:creationId xmlns:a16="http://schemas.microsoft.com/office/drawing/2014/main" id="{BDCC09BD-305E-72AC-EEA2-119CAC91A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9593-49BB-A521-CCBA-F4ACF8270E18}"/>
              </a:ext>
            </a:extLst>
          </p:cNvPr>
          <p:cNvSpPr>
            <a:spLocks noGrp="1"/>
          </p:cNvSpPr>
          <p:nvPr>
            <p:ph type="sldNum" sz="quarter" idx="12"/>
          </p:nvPr>
        </p:nvSpPr>
        <p:spPr/>
        <p:txBody>
          <a:bodyPr/>
          <a:lstStyle/>
          <a:p>
            <a:fld id="{808EBBEA-DA2E-420D-A6B9-A38A7B63F69E}" type="slidenum">
              <a:rPr lang="en-US" smtClean="0"/>
              <a:t>‹#›</a:t>
            </a:fld>
            <a:endParaRPr lang="en-US"/>
          </a:p>
        </p:txBody>
      </p:sp>
    </p:spTree>
    <p:extLst>
      <p:ext uri="{BB962C8B-B14F-4D97-AF65-F5344CB8AC3E}">
        <p14:creationId xmlns:p14="http://schemas.microsoft.com/office/powerpoint/2010/main" val="3893572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0D130-E0EB-5CFF-79C9-B2E50AE49D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2BBCAC-2F76-0F37-396C-F8F74F1292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7896FF-012F-B46F-5DEB-95E990E5D9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AFA1C4-619C-EFB3-B7EC-93D78D74CED8}"/>
              </a:ext>
            </a:extLst>
          </p:cNvPr>
          <p:cNvSpPr>
            <a:spLocks noGrp="1"/>
          </p:cNvSpPr>
          <p:nvPr>
            <p:ph type="dt" sz="half" idx="10"/>
          </p:nvPr>
        </p:nvSpPr>
        <p:spPr/>
        <p:txBody>
          <a:bodyPr/>
          <a:lstStyle/>
          <a:p>
            <a:fld id="{D827BF4C-1017-4BFD-B8CC-9D9307B99F9C}" type="datetimeFigureOut">
              <a:rPr lang="en-US" smtClean="0"/>
              <a:t>3/17/2025</a:t>
            </a:fld>
            <a:endParaRPr lang="en-US"/>
          </a:p>
        </p:txBody>
      </p:sp>
      <p:sp>
        <p:nvSpPr>
          <p:cNvPr id="6" name="Footer Placeholder 5">
            <a:extLst>
              <a:ext uri="{FF2B5EF4-FFF2-40B4-BE49-F238E27FC236}">
                <a16:creationId xmlns:a16="http://schemas.microsoft.com/office/drawing/2014/main" id="{2188C72E-62B0-3545-A30D-217A990536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2C288F-E575-184D-765B-CFB6EE1CEDC7}"/>
              </a:ext>
            </a:extLst>
          </p:cNvPr>
          <p:cNvSpPr>
            <a:spLocks noGrp="1"/>
          </p:cNvSpPr>
          <p:nvPr>
            <p:ph type="sldNum" sz="quarter" idx="12"/>
          </p:nvPr>
        </p:nvSpPr>
        <p:spPr/>
        <p:txBody>
          <a:bodyPr/>
          <a:lstStyle/>
          <a:p>
            <a:fld id="{808EBBEA-DA2E-420D-A6B9-A38A7B63F69E}" type="slidenum">
              <a:rPr lang="en-US" smtClean="0"/>
              <a:t>‹#›</a:t>
            </a:fld>
            <a:endParaRPr lang="en-US"/>
          </a:p>
        </p:txBody>
      </p:sp>
    </p:spTree>
    <p:extLst>
      <p:ext uri="{BB962C8B-B14F-4D97-AF65-F5344CB8AC3E}">
        <p14:creationId xmlns:p14="http://schemas.microsoft.com/office/powerpoint/2010/main" val="257281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D336F-C1AB-A96E-8A8C-A8E783AE31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989CF0-C948-1272-E037-5219D87B52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2EF280-E182-C1E8-CD0A-76A92058BF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11F3DD-9747-2F66-C456-DF07B48C2F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BD8D1E-8170-07C3-93D2-D11AFC3510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A3F837-5464-FB6A-54AD-5627BDED50FA}"/>
              </a:ext>
            </a:extLst>
          </p:cNvPr>
          <p:cNvSpPr>
            <a:spLocks noGrp="1"/>
          </p:cNvSpPr>
          <p:nvPr>
            <p:ph type="dt" sz="half" idx="10"/>
          </p:nvPr>
        </p:nvSpPr>
        <p:spPr/>
        <p:txBody>
          <a:bodyPr/>
          <a:lstStyle/>
          <a:p>
            <a:fld id="{D827BF4C-1017-4BFD-B8CC-9D9307B99F9C}" type="datetimeFigureOut">
              <a:rPr lang="en-US" smtClean="0"/>
              <a:t>3/17/2025</a:t>
            </a:fld>
            <a:endParaRPr lang="en-US"/>
          </a:p>
        </p:txBody>
      </p:sp>
      <p:sp>
        <p:nvSpPr>
          <p:cNvPr id="8" name="Footer Placeholder 7">
            <a:extLst>
              <a:ext uri="{FF2B5EF4-FFF2-40B4-BE49-F238E27FC236}">
                <a16:creationId xmlns:a16="http://schemas.microsoft.com/office/drawing/2014/main" id="{66C62178-3650-6283-62A8-F2C0654B70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6EAC11-98F1-D973-0385-AEB178F3AEE6}"/>
              </a:ext>
            </a:extLst>
          </p:cNvPr>
          <p:cNvSpPr>
            <a:spLocks noGrp="1"/>
          </p:cNvSpPr>
          <p:nvPr>
            <p:ph type="sldNum" sz="quarter" idx="12"/>
          </p:nvPr>
        </p:nvSpPr>
        <p:spPr/>
        <p:txBody>
          <a:bodyPr/>
          <a:lstStyle/>
          <a:p>
            <a:fld id="{808EBBEA-DA2E-420D-A6B9-A38A7B63F69E}" type="slidenum">
              <a:rPr lang="en-US" smtClean="0"/>
              <a:t>‹#›</a:t>
            </a:fld>
            <a:endParaRPr lang="en-US"/>
          </a:p>
        </p:txBody>
      </p:sp>
    </p:spTree>
    <p:extLst>
      <p:ext uri="{BB962C8B-B14F-4D97-AF65-F5344CB8AC3E}">
        <p14:creationId xmlns:p14="http://schemas.microsoft.com/office/powerpoint/2010/main" val="2159350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A21D-E1F9-CA50-2B51-702D102EBF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127A62-D53A-3493-CBFB-4F32CA1081F5}"/>
              </a:ext>
            </a:extLst>
          </p:cNvPr>
          <p:cNvSpPr>
            <a:spLocks noGrp="1"/>
          </p:cNvSpPr>
          <p:nvPr>
            <p:ph type="dt" sz="half" idx="10"/>
          </p:nvPr>
        </p:nvSpPr>
        <p:spPr/>
        <p:txBody>
          <a:bodyPr/>
          <a:lstStyle/>
          <a:p>
            <a:fld id="{D827BF4C-1017-4BFD-B8CC-9D9307B99F9C}" type="datetimeFigureOut">
              <a:rPr lang="en-US" smtClean="0"/>
              <a:t>3/17/2025</a:t>
            </a:fld>
            <a:endParaRPr lang="en-US"/>
          </a:p>
        </p:txBody>
      </p:sp>
      <p:sp>
        <p:nvSpPr>
          <p:cNvPr id="4" name="Footer Placeholder 3">
            <a:extLst>
              <a:ext uri="{FF2B5EF4-FFF2-40B4-BE49-F238E27FC236}">
                <a16:creationId xmlns:a16="http://schemas.microsoft.com/office/drawing/2014/main" id="{36BC68D0-A9ED-783C-BE78-076FF5DB12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336F93-5AD6-44A0-DB31-6E956C7AD160}"/>
              </a:ext>
            </a:extLst>
          </p:cNvPr>
          <p:cNvSpPr>
            <a:spLocks noGrp="1"/>
          </p:cNvSpPr>
          <p:nvPr>
            <p:ph type="sldNum" sz="quarter" idx="12"/>
          </p:nvPr>
        </p:nvSpPr>
        <p:spPr/>
        <p:txBody>
          <a:bodyPr/>
          <a:lstStyle/>
          <a:p>
            <a:fld id="{808EBBEA-DA2E-420D-A6B9-A38A7B63F69E}" type="slidenum">
              <a:rPr lang="en-US" smtClean="0"/>
              <a:t>‹#›</a:t>
            </a:fld>
            <a:endParaRPr lang="en-US"/>
          </a:p>
        </p:txBody>
      </p:sp>
    </p:spTree>
    <p:extLst>
      <p:ext uri="{BB962C8B-B14F-4D97-AF65-F5344CB8AC3E}">
        <p14:creationId xmlns:p14="http://schemas.microsoft.com/office/powerpoint/2010/main" val="1002698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0F2178-338D-6CC7-66F2-BCBC43EC1AF2}"/>
              </a:ext>
            </a:extLst>
          </p:cNvPr>
          <p:cNvSpPr>
            <a:spLocks noGrp="1"/>
          </p:cNvSpPr>
          <p:nvPr>
            <p:ph type="dt" sz="half" idx="10"/>
          </p:nvPr>
        </p:nvSpPr>
        <p:spPr/>
        <p:txBody>
          <a:bodyPr/>
          <a:lstStyle/>
          <a:p>
            <a:fld id="{D827BF4C-1017-4BFD-B8CC-9D9307B99F9C}" type="datetimeFigureOut">
              <a:rPr lang="en-US" smtClean="0"/>
              <a:t>3/17/2025</a:t>
            </a:fld>
            <a:endParaRPr lang="en-US"/>
          </a:p>
        </p:txBody>
      </p:sp>
      <p:sp>
        <p:nvSpPr>
          <p:cNvPr id="3" name="Footer Placeholder 2">
            <a:extLst>
              <a:ext uri="{FF2B5EF4-FFF2-40B4-BE49-F238E27FC236}">
                <a16:creationId xmlns:a16="http://schemas.microsoft.com/office/drawing/2014/main" id="{695658A7-2F36-4199-FFC4-9DD971356E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278A5F-A210-D7C7-4801-4F90008F76D5}"/>
              </a:ext>
            </a:extLst>
          </p:cNvPr>
          <p:cNvSpPr>
            <a:spLocks noGrp="1"/>
          </p:cNvSpPr>
          <p:nvPr>
            <p:ph type="sldNum" sz="quarter" idx="12"/>
          </p:nvPr>
        </p:nvSpPr>
        <p:spPr/>
        <p:txBody>
          <a:bodyPr/>
          <a:lstStyle/>
          <a:p>
            <a:fld id="{808EBBEA-DA2E-420D-A6B9-A38A7B63F69E}" type="slidenum">
              <a:rPr lang="en-US" smtClean="0"/>
              <a:t>‹#›</a:t>
            </a:fld>
            <a:endParaRPr lang="en-US"/>
          </a:p>
        </p:txBody>
      </p:sp>
    </p:spTree>
    <p:extLst>
      <p:ext uri="{BB962C8B-B14F-4D97-AF65-F5344CB8AC3E}">
        <p14:creationId xmlns:p14="http://schemas.microsoft.com/office/powerpoint/2010/main" val="3768515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CBA2E-E87C-996C-2939-B1F70B282B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212E05-CB5E-BEAD-D7F3-4FC04EC814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26FB1B-BD1E-4554-32C3-04DEB874AB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1BA70-86D4-495E-24DF-1AEC3820C0AC}"/>
              </a:ext>
            </a:extLst>
          </p:cNvPr>
          <p:cNvSpPr>
            <a:spLocks noGrp="1"/>
          </p:cNvSpPr>
          <p:nvPr>
            <p:ph type="dt" sz="half" idx="10"/>
          </p:nvPr>
        </p:nvSpPr>
        <p:spPr/>
        <p:txBody>
          <a:bodyPr/>
          <a:lstStyle/>
          <a:p>
            <a:fld id="{D827BF4C-1017-4BFD-B8CC-9D9307B99F9C}" type="datetimeFigureOut">
              <a:rPr lang="en-US" smtClean="0"/>
              <a:t>3/17/2025</a:t>
            </a:fld>
            <a:endParaRPr lang="en-US"/>
          </a:p>
        </p:txBody>
      </p:sp>
      <p:sp>
        <p:nvSpPr>
          <p:cNvPr id="6" name="Footer Placeholder 5">
            <a:extLst>
              <a:ext uri="{FF2B5EF4-FFF2-40B4-BE49-F238E27FC236}">
                <a16:creationId xmlns:a16="http://schemas.microsoft.com/office/drawing/2014/main" id="{A26698E7-F9DB-64C5-0FBD-317BE689D1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CF35DB-80AF-D279-F5A4-90C40E2508B1}"/>
              </a:ext>
            </a:extLst>
          </p:cNvPr>
          <p:cNvSpPr>
            <a:spLocks noGrp="1"/>
          </p:cNvSpPr>
          <p:nvPr>
            <p:ph type="sldNum" sz="quarter" idx="12"/>
          </p:nvPr>
        </p:nvSpPr>
        <p:spPr/>
        <p:txBody>
          <a:bodyPr/>
          <a:lstStyle/>
          <a:p>
            <a:fld id="{808EBBEA-DA2E-420D-A6B9-A38A7B63F69E}" type="slidenum">
              <a:rPr lang="en-US" smtClean="0"/>
              <a:t>‹#›</a:t>
            </a:fld>
            <a:endParaRPr lang="en-US"/>
          </a:p>
        </p:txBody>
      </p:sp>
    </p:spTree>
    <p:extLst>
      <p:ext uri="{BB962C8B-B14F-4D97-AF65-F5344CB8AC3E}">
        <p14:creationId xmlns:p14="http://schemas.microsoft.com/office/powerpoint/2010/main" val="3591501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8C58-B168-4D52-E342-B087A27A85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4ED63-B388-B467-99A8-42565AA56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E78464-3CCA-2EA1-F428-077105A22D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A6F36-6B9D-2F7D-A2E2-B075349BDF67}"/>
              </a:ext>
            </a:extLst>
          </p:cNvPr>
          <p:cNvSpPr>
            <a:spLocks noGrp="1"/>
          </p:cNvSpPr>
          <p:nvPr>
            <p:ph type="dt" sz="half" idx="10"/>
          </p:nvPr>
        </p:nvSpPr>
        <p:spPr/>
        <p:txBody>
          <a:bodyPr/>
          <a:lstStyle/>
          <a:p>
            <a:fld id="{D827BF4C-1017-4BFD-B8CC-9D9307B99F9C}" type="datetimeFigureOut">
              <a:rPr lang="en-US" smtClean="0"/>
              <a:t>3/17/2025</a:t>
            </a:fld>
            <a:endParaRPr lang="en-US"/>
          </a:p>
        </p:txBody>
      </p:sp>
      <p:sp>
        <p:nvSpPr>
          <p:cNvPr id="6" name="Footer Placeholder 5">
            <a:extLst>
              <a:ext uri="{FF2B5EF4-FFF2-40B4-BE49-F238E27FC236}">
                <a16:creationId xmlns:a16="http://schemas.microsoft.com/office/drawing/2014/main" id="{5C7BB4D7-4396-C3B0-7B9B-26A9A5663C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CFD4DB-3850-DA8B-9124-D43062C69112}"/>
              </a:ext>
            </a:extLst>
          </p:cNvPr>
          <p:cNvSpPr>
            <a:spLocks noGrp="1"/>
          </p:cNvSpPr>
          <p:nvPr>
            <p:ph type="sldNum" sz="quarter" idx="12"/>
          </p:nvPr>
        </p:nvSpPr>
        <p:spPr/>
        <p:txBody>
          <a:bodyPr/>
          <a:lstStyle/>
          <a:p>
            <a:fld id="{808EBBEA-DA2E-420D-A6B9-A38A7B63F69E}" type="slidenum">
              <a:rPr lang="en-US" smtClean="0"/>
              <a:t>‹#›</a:t>
            </a:fld>
            <a:endParaRPr lang="en-US"/>
          </a:p>
        </p:txBody>
      </p:sp>
    </p:spTree>
    <p:extLst>
      <p:ext uri="{BB962C8B-B14F-4D97-AF65-F5344CB8AC3E}">
        <p14:creationId xmlns:p14="http://schemas.microsoft.com/office/powerpoint/2010/main" val="354229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60DA8D-0FA7-C770-DBD7-EB5F0360E6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965A9D-8EFB-4035-22DD-9700C8A46E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94349B-7338-8D80-9E6D-55DBC775E8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827BF4C-1017-4BFD-B8CC-9D9307B99F9C}" type="datetimeFigureOut">
              <a:rPr lang="en-US" smtClean="0"/>
              <a:t>3/17/2025</a:t>
            </a:fld>
            <a:endParaRPr lang="en-US"/>
          </a:p>
        </p:txBody>
      </p:sp>
      <p:sp>
        <p:nvSpPr>
          <p:cNvPr id="5" name="Footer Placeholder 4">
            <a:extLst>
              <a:ext uri="{FF2B5EF4-FFF2-40B4-BE49-F238E27FC236}">
                <a16:creationId xmlns:a16="http://schemas.microsoft.com/office/drawing/2014/main" id="{CFC4C8AC-5C8C-FCA5-AC1D-59FE1634A6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ADB3AD0-E33A-2C40-4473-F158B1C499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8EBBEA-DA2E-420D-A6B9-A38A7B63F69E}" type="slidenum">
              <a:rPr lang="en-US" smtClean="0"/>
              <a:t>‹#›</a:t>
            </a:fld>
            <a:endParaRPr lang="en-US"/>
          </a:p>
        </p:txBody>
      </p:sp>
    </p:spTree>
    <p:extLst>
      <p:ext uri="{BB962C8B-B14F-4D97-AF65-F5344CB8AC3E}">
        <p14:creationId xmlns:p14="http://schemas.microsoft.com/office/powerpoint/2010/main" val="2153924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3857F02-82DC-1963-589B-78468BE5D41A}"/>
              </a:ext>
            </a:extLst>
          </p:cNvPr>
          <p:cNvSpPr/>
          <p:nvPr/>
        </p:nvSpPr>
        <p:spPr>
          <a:xfrm>
            <a:off x="987552" y="2962656"/>
            <a:ext cx="10049256" cy="347472"/>
          </a:xfrm>
          <a:prstGeom prst="roundRect">
            <a:avLst>
              <a:gd name="adj" fmla="val 50000"/>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47048E4A-ACD7-88BD-6D50-D6C105310E69}"/>
              </a:ext>
            </a:extLst>
          </p:cNvPr>
          <p:cNvSpPr/>
          <p:nvPr/>
        </p:nvSpPr>
        <p:spPr>
          <a:xfrm>
            <a:off x="1106424" y="3035808"/>
            <a:ext cx="192024" cy="192024"/>
          </a:xfrm>
          <a:prstGeom prst="flowChartConnector">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EE7A327-E17B-D496-1983-AF86B58CA1FB}"/>
              </a:ext>
            </a:extLst>
          </p:cNvPr>
          <p:cNvSpPr txBox="1"/>
          <p:nvPr/>
        </p:nvSpPr>
        <p:spPr>
          <a:xfrm>
            <a:off x="105156" y="2511028"/>
            <a:ext cx="2386584" cy="369332"/>
          </a:xfrm>
          <a:prstGeom prst="rect">
            <a:avLst/>
          </a:prstGeom>
          <a:noFill/>
        </p:spPr>
        <p:txBody>
          <a:bodyPr wrap="square" rtlCol="0">
            <a:spAutoFit/>
          </a:bodyPr>
          <a:lstStyle/>
          <a:p>
            <a:r>
              <a:rPr lang="en-US" dirty="0"/>
              <a:t>Create persona profile</a:t>
            </a:r>
          </a:p>
        </p:txBody>
      </p:sp>
      <p:sp>
        <p:nvSpPr>
          <p:cNvPr id="9" name="TextBox 8">
            <a:extLst>
              <a:ext uri="{FF2B5EF4-FFF2-40B4-BE49-F238E27FC236}">
                <a16:creationId xmlns:a16="http://schemas.microsoft.com/office/drawing/2014/main" id="{C1ED6864-4C06-9E85-8720-7B0B94445DD0}"/>
              </a:ext>
            </a:extLst>
          </p:cNvPr>
          <p:cNvSpPr txBox="1"/>
          <p:nvPr/>
        </p:nvSpPr>
        <p:spPr>
          <a:xfrm>
            <a:off x="1775460" y="3370564"/>
            <a:ext cx="3317748" cy="369332"/>
          </a:xfrm>
          <a:prstGeom prst="rect">
            <a:avLst/>
          </a:prstGeom>
          <a:noFill/>
        </p:spPr>
        <p:txBody>
          <a:bodyPr wrap="square" rtlCol="0">
            <a:spAutoFit/>
          </a:bodyPr>
          <a:lstStyle/>
          <a:p>
            <a:r>
              <a:rPr lang="en-US" b="0" i="0" dirty="0">
                <a:solidFill>
                  <a:srgbClr val="333333"/>
                </a:solidFill>
                <a:effectLst/>
                <a:latin typeface="Lato" panose="020F0502020204030203" pitchFamily="34" charset="0"/>
              </a:rPr>
              <a:t>Create a low-fidelity wireframe</a:t>
            </a:r>
            <a:endParaRPr lang="en-US" dirty="0"/>
          </a:p>
        </p:txBody>
      </p:sp>
      <p:sp>
        <p:nvSpPr>
          <p:cNvPr id="11" name="Flowchart: Connector 10">
            <a:extLst>
              <a:ext uri="{FF2B5EF4-FFF2-40B4-BE49-F238E27FC236}">
                <a16:creationId xmlns:a16="http://schemas.microsoft.com/office/drawing/2014/main" id="{8E0682A9-0C6E-BA02-A96F-59C2A841F5F1}"/>
              </a:ext>
            </a:extLst>
          </p:cNvPr>
          <p:cNvSpPr/>
          <p:nvPr/>
        </p:nvSpPr>
        <p:spPr>
          <a:xfrm>
            <a:off x="3430143" y="3045952"/>
            <a:ext cx="192024" cy="192024"/>
          </a:xfrm>
          <a:prstGeom prst="flowChartConnector">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CAA5960-315B-1951-18A0-4E8FC69E47DE}"/>
              </a:ext>
            </a:extLst>
          </p:cNvPr>
          <p:cNvSpPr txBox="1"/>
          <p:nvPr/>
        </p:nvSpPr>
        <p:spPr>
          <a:xfrm>
            <a:off x="4101084" y="2507456"/>
            <a:ext cx="3822192" cy="369332"/>
          </a:xfrm>
          <a:prstGeom prst="rect">
            <a:avLst/>
          </a:prstGeom>
          <a:noFill/>
        </p:spPr>
        <p:txBody>
          <a:bodyPr wrap="square" rtlCol="0">
            <a:spAutoFit/>
          </a:bodyPr>
          <a:lstStyle/>
          <a:p>
            <a:r>
              <a:rPr lang="en-US" b="0" i="0" dirty="0">
                <a:solidFill>
                  <a:srgbClr val="333333"/>
                </a:solidFill>
                <a:effectLst/>
                <a:latin typeface="Lato" panose="020F0502020204030203" pitchFamily="34" charset="0"/>
              </a:rPr>
              <a:t>Conduct guerrilla usability testing</a:t>
            </a:r>
            <a:endParaRPr lang="en-US" dirty="0"/>
          </a:p>
        </p:txBody>
      </p:sp>
      <p:sp>
        <p:nvSpPr>
          <p:cNvPr id="13" name="Flowchart: Connector 12">
            <a:extLst>
              <a:ext uri="{FF2B5EF4-FFF2-40B4-BE49-F238E27FC236}">
                <a16:creationId xmlns:a16="http://schemas.microsoft.com/office/drawing/2014/main" id="{0A09E314-F389-9FD6-0A3A-50547590D7A0}"/>
              </a:ext>
            </a:extLst>
          </p:cNvPr>
          <p:cNvSpPr/>
          <p:nvPr/>
        </p:nvSpPr>
        <p:spPr>
          <a:xfrm>
            <a:off x="5916168" y="3035808"/>
            <a:ext cx="192024" cy="192024"/>
          </a:xfrm>
          <a:prstGeom prst="flowChartConnector">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68B5016-2F01-66BC-CE08-46EF85E7AF33}"/>
              </a:ext>
            </a:extLst>
          </p:cNvPr>
          <p:cNvSpPr txBox="1"/>
          <p:nvPr/>
        </p:nvSpPr>
        <p:spPr>
          <a:xfrm>
            <a:off x="6803899" y="3361420"/>
            <a:ext cx="3438144" cy="369332"/>
          </a:xfrm>
          <a:prstGeom prst="rect">
            <a:avLst/>
          </a:prstGeom>
          <a:noFill/>
        </p:spPr>
        <p:txBody>
          <a:bodyPr wrap="square" rtlCol="0">
            <a:spAutoFit/>
          </a:bodyPr>
          <a:lstStyle/>
          <a:p>
            <a:r>
              <a:rPr lang="en-US" b="0" i="0" dirty="0">
                <a:solidFill>
                  <a:srgbClr val="333333"/>
                </a:solidFill>
                <a:effectLst/>
                <a:latin typeface="Lato" panose="020F0502020204030203" pitchFamily="34" charset="0"/>
              </a:rPr>
              <a:t>Create an interactive prototype</a:t>
            </a:r>
            <a:endParaRPr lang="en-US" dirty="0"/>
          </a:p>
        </p:txBody>
      </p:sp>
      <p:sp>
        <p:nvSpPr>
          <p:cNvPr id="15" name="Flowchart: Connector 14">
            <a:extLst>
              <a:ext uri="{FF2B5EF4-FFF2-40B4-BE49-F238E27FC236}">
                <a16:creationId xmlns:a16="http://schemas.microsoft.com/office/drawing/2014/main" id="{A9A6BE03-002A-B810-DC74-7ECCDC15C6AF}"/>
              </a:ext>
            </a:extLst>
          </p:cNvPr>
          <p:cNvSpPr/>
          <p:nvPr/>
        </p:nvSpPr>
        <p:spPr>
          <a:xfrm>
            <a:off x="8426959" y="3034022"/>
            <a:ext cx="192024" cy="192024"/>
          </a:xfrm>
          <a:prstGeom prst="flowChartConnector">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3FE38FE4-25A1-4351-FA3A-1FB282336487}"/>
              </a:ext>
            </a:extLst>
          </p:cNvPr>
          <p:cNvSpPr/>
          <p:nvPr/>
        </p:nvSpPr>
        <p:spPr>
          <a:xfrm>
            <a:off x="10728960" y="3034022"/>
            <a:ext cx="192024" cy="192024"/>
          </a:xfrm>
          <a:prstGeom prst="flowChartConnector">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0831C1D-674D-A781-C504-77BF7DF17C59}"/>
              </a:ext>
            </a:extLst>
          </p:cNvPr>
          <p:cNvSpPr txBox="1"/>
          <p:nvPr/>
        </p:nvSpPr>
        <p:spPr>
          <a:xfrm>
            <a:off x="8820151" y="2476952"/>
            <a:ext cx="3447288" cy="369332"/>
          </a:xfrm>
          <a:prstGeom prst="rect">
            <a:avLst/>
          </a:prstGeom>
          <a:noFill/>
        </p:spPr>
        <p:txBody>
          <a:bodyPr wrap="square" rtlCol="0">
            <a:spAutoFit/>
          </a:bodyPr>
          <a:lstStyle/>
          <a:p>
            <a:r>
              <a:rPr lang="en-US" b="0" i="0" dirty="0">
                <a:solidFill>
                  <a:srgbClr val="333333"/>
                </a:solidFill>
                <a:effectLst/>
                <a:latin typeface="Lato" panose="020F0502020204030203" pitchFamily="34" charset="0"/>
              </a:rPr>
              <a:t>Create objective usability tasks</a:t>
            </a:r>
            <a:endParaRPr lang="en-US" dirty="0"/>
          </a:p>
        </p:txBody>
      </p:sp>
      <p:sp>
        <p:nvSpPr>
          <p:cNvPr id="18" name="Arrow: Right 17">
            <a:extLst>
              <a:ext uri="{FF2B5EF4-FFF2-40B4-BE49-F238E27FC236}">
                <a16:creationId xmlns:a16="http://schemas.microsoft.com/office/drawing/2014/main" id="{31F140E6-2C70-03F1-2159-D1A1D6322C89}"/>
              </a:ext>
            </a:extLst>
          </p:cNvPr>
          <p:cNvSpPr/>
          <p:nvPr/>
        </p:nvSpPr>
        <p:spPr>
          <a:xfrm>
            <a:off x="1435608" y="3034022"/>
            <a:ext cx="1786890" cy="192024"/>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37BE0002-1117-9079-259A-CC43B6F19A08}"/>
              </a:ext>
            </a:extLst>
          </p:cNvPr>
          <p:cNvSpPr/>
          <p:nvPr/>
        </p:nvSpPr>
        <p:spPr>
          <a:xfrm>
            <a:off x="3829812" y="3040380"/>
            <a:ext cx="1786890" cy="192024"/>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4658E815-A720-E0A9-E68D-DE8FBBB4FFEA}"/>
              </a:ext>
            </a:extLst>
          </p:cNvPr>
          <p:cNvSpPr/>
          <p:nvPr/>
        </p:nvSpPr>
        <p:spPr>
          <a:xfrm>
            <a:off x="6436615" y="3034022"/>
            <a:ext cx="1786890" cy="192024"/>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7926CD19-0506-9B22-BCB6-2E360A3A8182}"/>
              </a:ext>
            </a:extLst>
          </p:cNvPr>
          <p:cNvSpPr/>
          <p:nvPr/>
        </p:nvSpPr>
        <p:spPr>
          <a:xfrm>
            <a:off x="8820151" y="3040380"/>
            <a:ext cx="1786890" cy="192024"/>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1A7DB5D-D42A-E060-9223-DC7598D8802E}"/>
              </a:ext>
            </a:extLst>
          </p:cNvPr>
          <p:cNvSpPr txBox="1"/>
          <p:nvPr/>
        </p:nvSpPr>
        <p:spPr>
          <a:xfrm>
            <a:off x="674370" y="2242280"/>
            <a:ext cx="1056132" cy="369332"/>
          </a:xfrm>
          <a:prstGeom prst="rect">
            <a:avLst/>
          </a:prstGeom>
          <a:noFill/>
        </p:spPr>
        <p:txBody>
          <a:bodyPr wrap="square" rtlCol="0">
            <a:spAutoFit/>
          </a:bodyPr>
          <a:lstStyle/>
          <a:p>
            <a:r>
              <a:rPr lang="en-US" dirty="0"/>
              <a:t>6 days</a:t>
            </a:r>
          </a:p>
        </p:txBody>
      </p:sp>
      <p:sp>
        <p:nvSpPr>
          <p:cNvPr id="23" name="TextBox 22">
            <a:extLst>
              <a:ext uri="{FF2B5EF4-FFF2-40B4-BE49-F238E27FC236}">
                <a16:creationId xmlns:a16="http://schemas.microsoft.com/office/drawing/2014/main" id="{0B8EF571-E750-6914-C43E-20B283399529}"/>
              </a:ext>
            </a:extLst>
          </p:cNvPr>
          <p:cNvSpPr txBox="1"/>
          <p:nvPr/>
        </p:nvSpPr>
        <p:spPr>
          <a:xfrm>
            <a:off x="5600849" y="2215062"/>
            <a:ext cx="822661" cy="369332"/>
          </a:xfrm>
          <a:prstGeom prst="rect">
            <a:avLst/>
          </a:prstGeom>
          <a:noFill/>
        </p:spPr>
        <p:txBody>
          <a:bodyPr wrap="none" rtlCol="0">
            <a:spAutoFit/>
          </a:bodyPr>
          <a:lstStyle/>
          <a:p>
            <a:r>
              <a:rPr lang="en-US" dirty="0"/>
              <a:t>6 days</a:t>
            </a:r>
          </a:p>
        </p:txBody>
      </p:sp>
      <p:sp>
        <p:nvSpPr>
          <p:cNvPr id="24" name="TextBox 23">
            <a:extLst>
              <a:ext uri="{FF2B5EF4-FFF2-40B4-BE49-F238E27FC236}">
                <a16:creationId xmlns:a16="http://schemas.microsoft.com/office/drawing/2014/main" id="{0BC526E3-5C6B-BE39-6CAD-056C77A7D094}"/>
              </a:ext>
            </a:extLst>
          </p:cNvPr>
          <p:cNvSpPr txBox="1"/>
          <p:nvPr/>
        </p:nvSpPr>
        <p:spPr>
          <a:xfrm>
            <a:off x="3004947" y="3615666"/>
            <a:ext cx="850392" cy="369332"/>
          </a:xfrm>
          <a:prstGeom prst="rect">
            <a:avLst/>
          </a:prstGeom>
          <a:noFill/>
        </p:spPr>
        <p:txBody>
          <a:bodyPr wrap="square" rtlCol="0">
            <a:spAutoFit/>
          </a:bodyPr>
          <a:lstStyle/>
          <a:p>
            <a:r>
              <a:rPr lang="en-US" dirty="0"/>
              <a:t>6 days</a:t>
            </a:r>
          </a:p>
        </p:txBody>
      </p:sp>
      <p:sp>
        <p:nvSpPr>
          <p:cNvPr id="25" name="TextBox 24">
            <a:extLst>
              <a:ext uri="{FF2B5EF4-FFF2-40B4-BE49-F238E27FC236}">
                <a16:creationId xmlns:a16="http://schemas.microsoft.com/office/drawing/2014/main" id="{4CB8DC58-75E4-FF5E-B917-A17638816FBF}"/>
              </a:ext>
            </a:extLst>
          </p:cNvPr>
          <p:cNvSpPr txBox="1"/>
          <p:nvPr/>
        </p:nvSpPr>
        <p:spPr>
          <a:xfrm>
            <a:off x="8097775" y="3615666"/>
            <a:ext cx="850392" cy="369332"/>
          </a:xfrm>
          <a:prstGeom prst="rect">
            <a:avLst/>
          </a:prstGeom>
          <a:noFill/>
        </p:spPr>
        <p:txBody>
          <a:bodyPr wrap="square" rtlCol="0">
            <a:spAutoFit/>
          </a:bodyPr>
          <a:lstStyle/>
          <a:p>
            <a:r>
              <a:rPr lang="en-US" dirty="0"/>
              <a:t>6 days</a:t>
            </a:r>
          </a:p>
        </p:txBody>
      </p:sp>
      <p:sp>
        <p:nvSpPr>
          <p:cNvPr id="26" name="TextBox 25">
            <a:extLst>
              <a:ext uri="{FF2B5EF4-FFF2-40B4-BE49-F238E27FC236}">
                <a16:creationId xmlns:a16="http://schemas.microsoft.com/office/drawing/2014/main" id="{3A2B3947-D283-D3C8-F65F-521EC18A1DC3}"/>
              </a:ext>
            </a:extLst>
          </p:cNvPr>
          <p:cNvSpPr txBox="1"/>
          <p:nvPr/>
        </p:nvSpPr>
        <p:spPr>
          <a:xfrm>
            <a:off x="10303764" y="2107620"/>
            <a:ext cx="850392" cy="369332"/>
          </a:xfrm>
          <a:prstGeom prst="rect">
            <a:avLst/>
          </a:prstGeom>
          <a:noFill/>
        </p:spPr>
        <p:txBody>
          <a:bodyPr wrap="square" rtlCol="0">
            <a:spAutoFit/>
          </a:bodyPr>
          <a:lstStyle/>
          <a:p>
            <a:r>
              <a:rPr lang="en-US" dirty="0"/>
              <a:t>6 days</a:t>
            </a:r>
          </a:p>
        </p:txBody>
      </p:sp>
      <p:sp>
        <p:nvSpPr>
          <p:cNvPr id="27" name="TextBox 26">
            <a:extLst>
              <a:ext uri="{FF2B5EF4-FFF2-40B4-BE49-F238E27FC236}">
                <a16:creationId xmlns:a16="http://schemas.microsoft.com/office/drawing/2014/main" id="{D34C46ED-3979-2319-F7B9-CA82EEB75B7E}"/>
              </a:ext>
            </a:extLst>
          </p:cNvPr>
          <p:cNvSpPr txBox="1"/>
          <p:nvPr/>
        </p:nvSpPr>
        <p:spPr>
          <a:xfrm>
            <a:off x="5165215" y="1014412"/>
            <a:ext cx="1693927" cy="369332"/>
          </a:xfrm>
          <a:prstGeom prst="rect">
            <a:avLst/>
          </a:prstGeom>
          <a:noFill/>
        </p:spPr>
        <p:txBody>
          <a:bodyPr wrap="square" rtlCol="0">
            <a:spAutoFit/>
          </a:bodyPr>
          <a:lstStyle/>
          <a:p>
            <a:r>
              <a:rPr lang="en-US" dirty="0"/>
              <a:t>30 day timeline</a:t>
            </a:r>
          </a:p>
        </p:txBody>
      </p:sp>
      <p:sp>
        <p:nvSpPr>
          <p:cNvPr id="28" name="TextBox 27">
            <a:extLst>
              <a:ext uri="{FF2B5EF4-FFF2-40B4-BE49-F238E27FC236}">
                <a16:creationId xmlns:a16="http://schemas.microsoft.com/office/drawing/2014/main" id="{858FC992-F87C-DB2F-76AA-6D1EAFED79E4}"/>
              </a:ext>
            </a:extLst>
          </p:cNvPr>
          <p:cNvSpPr txBox="1"/>
          <p:nvPr/>
        </p:nvSpPr>
        <p:spPr>
          <a:xfrm>
            <a:off x="5481827" y="700730"/>
            <a:ext cx="1060704" cy="369332"/>
          </a:xfrm>
          <a:prstGeom prst="rect">
            <a:avLst/>
          </a:prstGeom>
          <a:noFill/>
        </p:spPr>
        <p:txBody>
          <a:bodyPr wrap="square" rtlCol="0">
            <a:spAutoFit/>
          </a:bodyPr>
          <a:lstStyle/>
          <a:p>
            <a:r>
              <a:rPr lang="en-US" dirty="0"/>
              <a:t>Task 1 A.</a:t>
            </a:r>
          </a:p>
        </p:txBody>
      </p:sp>
    </p:spTree>
    <p:extLst>
      <p:ext uri="{BB962C8B-B14F-4D97-AF65-F5344CB8AC3E}">
        <p14:creationId xmlns:p14="http://schemas.microsoft.com/office/powerpoint/2010/main" val="2686535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F3000B6-D0D3-1213-EBD6-7D4CC79DB798}"/>
              </a:ext>
            </a:extLst>
          </p:cNvPr>
          <p:cNvSpPr/>
          <p:nvPr/>
        </p:nvSpPr>
        <p:spPr>
          <a:xfrm>
            <a:off x="1389888" y="356616"/>
            <a:ext cx="8622792" cy="6044184"/>
          </a:xfrm>
          <a:prstGeom prst="roundRect">
            <a:avLst>
              <a:gd name="adj" fmla="val 4715"/>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6" name="Picture 5" descr="A person with a beard smiling&#10;&#10;AI-generated content may be incorrect.">
            <a:extLst>
              <a:ext uri="{FF2B5EF4-FFF2-40B4-BE49-F238E27FC236}">
                <a16:creationId xmlns:a16="http://schemas.microsoft.com/office/drawing/2014/main" id="{F8C07334-2801-7B05-1E0E-071EE1533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792" y="801624"/>
            <a:ext cx="3941064" cy="2627376"/>
          </a:xfrm>
          <a:prstGeom prst="rect">
            <a:avLst/>
          </a:prstGeom>
        </p:spPr>
      </p:pic>
      <p:sp>
        <p:nvSpPr>
          <p:cNvPr id="7" name="Rectangle 6">
            <a:extLst>
              <a:ext uri="{FF2B5EF4-FFF2-40B4-BE49-F238E27FC236}">
                <a16:creationId xmlns:a16="http://schemas.microsoft.com/office/drawing/2014/main" id="{705AC46C-0BC3-7876-1C4B-722F1C141CAB}"/>
              </a:ext>
            </a:extLst>
          </p:cNvPr>
          <p:cNvSpPr/>
          <p:nvPr/>
        </p:nvSpPr>
        <p:spPr>
          <a:xfrm>
            <a:off x="1764792" y="3246120"/>
            <a:ext cx="3941064" cy="281025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800" dirty="0"/>
              <a:t>Name: John Dawson</a:t>
            </a:r>
          </a:p>
          <a:p>
            <a:r>
              <a:rPr lang="en-US" sz="1600" dirty="0"/>
              <a:t>Occupation: Web Designer</a:t>
            </a:r>
          </a:p>
          <a:p>
            <a:r>
              <a:rPr lang="en-US" sz="1600" dirty="0"/>
              <a:t>Wage: 55,000</a:t>
            </a:r>
          </a:p>
          <a:p>
            <a:r>
              <a:rPr lang="en-US" sz="1600" dirty="0"/>
              <a:t>Age: 63</a:t>
            </a:r>
          </a:p>
          <a:p>
            <a:r>
              <a:rPr lang="en-US" sz="1600" dirty="0"/>
              <a:t>Place of Birth: USA</a:t>
            </a:r>
          </a:p>
          <a:p>
            <a:r>
              <a:rPr lang="en-US" sz="1600" dirty="0"/>
              <a:t>Means of travel: Air</a:t>
            </a:r>
          </a:p>
          <a:p>
            <a:r>
              <a:rPr lang="en-US" sz="1600" dirty="0"/>
              <a:t>Transportation on Island: Rental car</a:t>
            </a:r>
          </a:p>
          <a:p>
            <a:r>
              <a:rPr lang="en-US" sz="1600" dirty="0"/>
              <a:t>Local attractions: Not interested</a:t>
            </a:r>
          </a:p>
          <a:p>
            <a:r>
              <a:rPr lang="en-US" sz="1600" dirty="0"/>
              <a:t>Accommodation: Private Condo</a:t>
            </a:r>
          </a:p>
          <a:p>
            <a:r>
              <a:rPr lang="en-US" sz="1600" dirty="0"/>
              <a:t>Reason for visit: Vacation</a:t>
            </a:r>
          </a:p>
        </p:txBody>
      </p:sp>
      <p:sp>
        <p:nvSpPr>
          <p:cNvPr id="8" name="TextBox 7">
            <a:extLst>
              <a:ext uri="{FF2B5EF4-FFF2-40B4-BE49-F238E27FC236}">
                <a16:creationId xmlns:a16="http://schemas.microsoft.com/office/drawing/2014/main" id="{D97E880F-EEEE-D45D-F8A9-FF399EF1F288}"/>
              </a:ext>
            </a:extLst>
          </p:cNvPr>
          <p:cNvSpPr txBox="1"/>
          <p:nvPr/>
        </p:nvSpPr>
        <p:spPr>
          <a:xfrm>
            <a:off x="5705856" y="801624"/>
            <a:ext cx="3867912" cy="1846659"/>
          </a:xfrm>
          <a:prstGeom prst="rect">
            <a:avLst/>
          </a:prstGeom>
          <a:noFill/>
        </p:spPr>
        <p:txBody>
          <a:bodyPr wrap="square" rtlCol="0">
            <a:spAutoFit/>
          </a:bodyPr>
          <a:lstStyle/>
          <a:p>
            <a:r>
              <a:rPr lang="en-US" dirty="0"/>
              <a:t>Work life:</a:t>
            </a:r>
          </a:p>
          <a:p>
            <a:r>
              <a:rPr lang="en-US" sz="1200" dirty="0"/>
              <a:t>a skilled web designer with a passion for creating visually stunning and user-friendly websites. With years of experience in front-end development and UX/UI design, he specializes in crafting digital experiences that engage and inspire. John combines creativity with technical expertise to develop responsive, modern designs that meet the needs of businesses and individuals alike. </a:t>
            </a:r>
          </a:p>
        </p:txBody>
      </p:sp>
      <p:sp>
        <p:nvSpPr>
          <p:cNvPr id="9" name="TextBox 8">
            <a:extLst>
              <a:ext uri="{FF2B5EF4-FFF2-40B4-BE49-F238E27FC236}">
                <a16:creationId xmlns:a16="http://schemas.microsoft.com/office/drawing/2014/main" id="{41702697-6D56-4536-CEA3-4269328511D6}"/>
              </a:ext>
            </a:extLst>
          </p:cNvPr>
          <p:cNvSpPr txBox="1"/>
          <p:nvPr/>
        </p:nvSpPr>
        <p:spPr>
          <a:xfrm>
            <a:off x="5701284" y="2719935"/>
            <a:ext cx="3456432" cy="2585323"/>
          </a:xfrm>
          <a:prstGeom prst="rect">
            <a:avLst/>
          </a:prstGeom>
          <a:noFill/>
        </p:spPr>
        <p:txBody>
          <a:bodyPr wrap="square" rtlCol="0">
            <a:spAutoFit/>
          </a:bodyPr>
          <a:lstStyle/>
          <a:p>
            <a:r>
              <a:rPr lang="en-US" dirty="0"/>
              <a:t>Personal life:</a:t>
            </a:r>
          </a:p>
          <a:p>
            <a:r>
              <a:rPr lang="en-US" sz="1200" dirty="0"/>
              <a:t>When he’s not designing stunning websites, John Dawson can usually be found by the ocean, embracing his love for skimboarding. Whether gliding effortlessly over shallow waves or perfecting new tricks on the shoreline, he thrives on the energy and challenge of the sport. A true beach enthusiast, John enjoys early morning sunrises, exploring hidden coastal spots, and capturing the beauty of the sea through photography. His passion for the outdoors fuels his creativity, inspiring the fresh and dynamic approach he brings to all aspects of life.</a:t>
            </a:r>
          </a:p>
        </p:txBody>
      </p:sp>
      <p:pic>
        <p:nvPicPr>
          <p:cNvPr id="11" name="Graphic 10" descr="Male profile outline">
            <a:extLst>
              <a:ext uri="{FF2B5EF4-FFF2-40B4-BE49-F238E27FC236}">
                <a16:creationId xmlns:a16="http://schemas.microsoft.com/office/drawing/2014/main" id="{C9C958BF-530A-0807-7C74-E4CD4A063F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01284" y="5201412"/>
            <a:ext cx="914400" cy="914400"/>
          </a:xfrm>
          <a:prstGeom prst="rect">
            <a:avLst/>
          </a:prstGeom>
        </p:spPr>
      </p:pic>
      <p:pic>
        <p:nvPicPr>
          <p:cNvPr id="13" name="Graphic 12" descr="Camera outline">
            <a:extLst>
              <a:ext uri="{FF2B5EF4-FFF2-40B4-BE49-F238E27FC236}">
                <a16:creationId xmlns:a16="http://schemas.microsoft.com/office/drawing/2014/main" id="{FE2E4ED4-9A2F-A609-E804-91135C62BC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15684" y="5177790"/>
            <a:ext cx="914400" cy="914400"/>
          </a:xfrm>
          <a:prstGeom prst="rect">
            <a:avLst/>
          </a:prstGeom>
        </p:spPr>
      </p:pic>
      <p:pic>
        <p:nvPicPr>
          <p:cNvPr id="15" name="Graphic 14" descr="Vacation outline">
            <a:extLst>
              <a:ext uri="{FF2B5EF4-FFF2-40B4-BE49-F238E27FC236}">
                <a16:creationId xmlns:a16="http://schemas.microsoft.com/office/drawing/2014/main" id="{8D3EDA8A-356B-57B2-6858-9F407D9461B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52944" y="5204460"/>
            <a:ext cx="914400" cy="914400"/>
          </a:xfrm>
          <a:prstGeom prst="rect">
            <a:avLst/>
          </a:prstGeom>
        </p:spPr>
      </p:pic>
      <p:sp>
        <p:nvSpPr>
          <p:cNvPr id="16" name="TextBox 15">
            <a:extLst>
              <a:ext uri="{FF2B5EF4-FFF2-40B4-BE49-F238E27FC236}">
                <a16:creationId xmlns:a16="http://schemas.microsoft.com/office/drawing/2014/main" id="{FF19EC0D-87D9-C596-14BF-BD999A64550A}"/>
              </a:ext>
            </a:extLst>
          </p:cNvPr>
          <p:cNvSpPr txBox="1"/>
          <p:nvPr/>
        </p:nvSpPr>
        <p:spPr>
          <a:xfrm>
            <a:off x="5161788" y="378250"/>
            <a:ext cx="1078992" cy="369332"/>
          </a:xfrm>
          <a:prstGeom prst="rect">
            <a:avLst/>
          </a:prstGeom>
          <a:noFill/>
        </p:spPr>
        <p:txBody>
          <a:bodyPr wrap="square" rtlCol="0">
            <a:spAutoFit/>
          </a:bodyPr>
          <a:lstStyle/>
          <a:p>
            <a:r>
              <a:rPr lang="en-US" dirty="0"/>
              <a:t>Task 1 B.</a:t>
            </a:r>
          </a:p>
        </p:txBody>
      </p:sp>
    </p:spTree>
    <p:extLst>
      <p:ext uri="{BB962C8B-B14F-4D97-AF65-F5344CB8AC3E}">
        <p14:creationId xmlns:p14="http://schemas.microsoft.com/office/powerpoint/2010/main" val="3006147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882AD5-B12D-2410-1499-2FE0CB8A8226}"/>
              </a:ext>
            </a:extLst>
          </p:cNvPr>
          <p:cNvSpPr/>
          <p:nvPr/>
        </p:nvSpPr>
        <p:spPr>
          <a:xfrm>
            <a:off x="4082796" y="0"/>
            <a:ext cx="3995928"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Graphic 5" descr="Image outline">
            <a:extLst>
              <a:ext uri="{FF2B5EF4-FFF2-40B4-BE49-F238E27FC236}">
                <a16:creationId xmlns:a16="http://schemas.microsoft.com/office/drawing/2014/main" id="{15978D47-7B9B-FC33-F07A-8A1693A7B7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47872" y="-987552"/>
            <a:ext cx="5065776" cy="4748784"/>
          </a:xfrm>
          <a:prstGeom prst="rect">
            <a:avLst/>
          </a:prstGeom>
        </p:spPr>
      </p:pic>
      <p:sp>
        <p:nvSpPr>
          <p:cNvPr id="7" name="Rectangle: Rounded Corners 6">
            <a:extLst>
              <a:ext uri="{FF2B5EF4-FFF2-40B4-BE49-F238E27FC236}">
                <a16:creationId xmlns:a16="http://schemas.microsoft.com/office/drawing/2014/main" id="{08D5117E-4867-8C40-1C1A-724CDFC836E3}"/>
              </a:ext>
            </a:extLst>
          </p:cNvPr>
          <p:cNvSpPr/>
          <p:nvPr/>
        </p:nvSpPr>
        <p:spPr>
          <a:xfrm>
            <a:off x="5012436" y="1883664"/>
            <a:ext cx="2167128" cy="667512"/>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Book your Stay</a:t>
            </a:r>
          </a:p>
        </p:txBody>
      </p:sp>
      <p:sp>
        <p:nvSpPr>
          <p:cNvPr id="8" name="TextBox 7">
            <a:extLst>
              <a:ext uri="{FF2B5EF4-FFF2-40B4-BE49-F238E27FC236}">
                <a16:creationId xmlns:a16="http://schemas.microsoft.com/office/drawing/2014/main" id="{132C8D95-BA9E-6D88-040C-D039D5922FE6}"/>
              </a:ext>
            </a:extLst>
          </p:cNvPr>
          <p:cNvSpPr txBox="1"/>
          <p:nvPr/>
        </p:nvSpPr>
        <p:spPr>
          <a:xfrm>
            <a:off x="5984748" y="757166"/>
            <a:ext cx="2221992" cy="369332"/>
          </a:xfrm>
          <a:prstGeom prst="rect">
            <a:avLst/>
          </a:prstGeom>
          <a:noFill/>
        </p:spPr>
        <p:txBody>
          <a:bodyPr wrap="square" rtlCol="0">
            <a:spAutoFit/>
          </a:bodyPr>
          <a:lstStyle/>
          <a:p>
            <a:r>
              <a:rPr lang="en-US" dirty="0"/>
              <a:t>Welcome to Taniti</a:t>
            </a:r>
          </a:p>
        </p:txBody>
      </p:sp>
      <p:sp>
        <p:nvSpPr>
          <p:cNvPr id="9" name="TextBox 8">
            <a:extLst>
              <a:ext uri="{FF2B5EF4-FFF2-40B4-BE49-F238E27FC236}">
                <a16:creationId xmlns:a16="http://schemas.microsoft.com/office/drawing/2014/main" id="{7ADB8640-C0CB-F0D7-7CC1-79ED72EB48C5}"/>
              </a:ext>
            </a:extLst>
          </p:cNvPr>
          <p:cNvSpPr txBox="1"/>
          <p:nvPr/>
        </p:nvSpPr>
        <p:spPr>
          <a:xfrm>
            <a:off x="5619750" y="3020723"/>
            <a:ext cx="922020" cy="369332"/>
          </a:xfrm>
          <a:prstGeom prst="rect">
            <a:avLst/>
          </a:prstGeom>
          <a:noFill/>
        </p:spPr>
        <p:txBody>
          <a:bodyPr wrap="square" rtlCol="0">
            <a:spAutoFit/>
          </a:bodyPr>
          <a:lstStyle/>
          <a:p>
            <a:r>
              <a:rPr lang="en-US" dirty="0"/>
              <a:t>Header</a:t>
            </a:r>
          </a:p>
        </p:txBody>
      </p:sp>
      <p:sp>
        <p:nvSpPr>
          <p:cNvPr id="10" name="TextBox 9">
            <a:extLst>
              <a:ext uri="{FF2B5EF4-FFF2-40B4-BE49-F238E27FC236}">
                <a16:creationId xmlns:a16="http://schemas.microsoft.com/office/drawing/2014/main" id="{DE0D6E74-895A-B094-8E39-F34F3FE5C046}"/>
              </a:ext>
            </a:extLst>
          </p:cNvPr>
          <p:cNvSpPr txBox="1"/>
          <p:nvPr/>
        </p:nvSpPr>
        <p:spPr>
          <a:xfrm>
            <a:off x="5353812" y="3538728"/>
            <a:ext cx="1453896" cy="646331"/>
          </a:xfrm>
          <a:prstGeom prst="rect">
            <a:avLst/>
          </a:prstGeom>
          <a:noFill/>
        </p:spPr>
        <p:txBody>
          <a:bodyPr wrap="square" rtlCol="0">
            <a:spAutoFit/>
          </a:bodyPr>
          <a:lstStyle/>
          <a:p>
            <a:r>
              <a:rPr lang="en-US" dirty="0"/>
              <a:t>Placeholder paragraph</a:t>
            </a:r>
          </a:p>
        </p:txBody>
      </p:sp>
      <p:sp>
        <p:nvSpPr>
          <p:cNvPr id="11" name="Rectangle: Rounded Corners 10">
            <a:extLst>
              <a:ext uri="{FF2B5EF4-FFF2-40B4-BE49-F238E27FC236}">
                <a16:creationId xmlns:a16="http://schemas.microsoft.com/office/drawing/2014/main" id="{310B48F4-77B8-88DF-A2FD-0CFB66788580}"/>
              </a:ext>
            </a:extLst>
          </p:cNvPr>
          <p:cNvSpPr/>
          <p:nvPr/>
        </p:nvSpPr>
        <p:spPr>
          <a:xfrm>
            <a:off x="4114800" y="73152"/>
            <a:ext cx="3931920" cy="26018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Nav bar</a:t>
            </a:r>
          </a:p>
        </p:txBody>
      </p:sp>
      <p:sp>
        <p:nvSpPr>
          <p:cNvPr id="12" name="TextBox 11">
            <a:extLst>
              <a:ext uri="{FF2B5EF4-FFF2-40B4-BE49-F238E27FC236}">
                <a16:creationId xmlns:a16="http://schemas.microsoft.com/office/drawing/2014/main" id="{BFD0F2B2-3D79-80E2-286E-663132E26B13}"/>
              </a:ext>
            </a:extLst>
          </p:cNvPr>
          <p:cNvSpPr txBox="1"/>
          <p:nvPr/>
        </p:nvSpPr>
        <p:spPr>
          <a:xfrm>
            <a:off x="5627370" y="4333732"/>
            <a:ext cx="937260" cy="369332"/>
          </a:xfrm>
          <a:prstGeom prst="rect">
            <a:avLst/>
          </a:prstGeom>
          <a:noFill/>
        </p:spPr>
        <p:txBody>
          <a:bodyPr wrap="square" rtlCol="0">
            <a:spAutoFit/>
          </a:bodyPr>
          <a:lstStyle/>
          <a:p>
            <a:r>
              <a:rPr lang="en-US" dirty="0"/>
              <a:t>Header</a:t>
            </a:r>
          </a:p>
        </p:txBody>
      </p:sp>
      <p:sp>
        <p:nvSpPr>
          <p:cNvPr id="13" name="TextBox 12">
            <a:extLst>
              <a:ext uri="{FF2B5EF4-FFF2-40B4-BE49-F238E27FC236}">
                <a16:creationId xmlns:a16="http://schemas.microsoft.com/office/drawing/2014/main" id="{9D57FC7C-14B7-FB3C-FC26-B496A07868C5}"/>
              </a:ext>
            </a:extLst>
          </p:cNvPr>
          <p:cNvSpPr txBox="1"/>
          <p:nvPr/>
        </p:nvSpPr>
        <p:spPr>
          <a:xfrm>
            <a:off x="5369052" y="4828847"/>
            <a:ext cx="1453896" cy="646331"/>
          </a:xfrm>
          <a:prstGeom prst="rect">
            <a:avLst/>
          </a:prstGeom>
          <a:noFill/>
        </p:spPr>
        <p:txBody>
          <a:bodyPr wrap="square" rtlCol="0">
            <a:spAutoFit/>
          </a:bodyPr>
          <a:lstStyle/>
          <a:p>
            <a:r>
              <a:rPr lang="en-US" dirty="0"/>
              <a:t>Placeholder paragraph</a:t>
            </a:r>
          </a:p>
        </p:txBody>
      </p:sp>
      <p:sp>
        <p:nvSpPr>
          <p:cNvPr id="14" name="Rectangle 13">
            <a:extLst>
              <a:ext uri="{FF2B5EF4-FFF2-40B4-BE49-F238E27FC236}">
                <a16:creationId xmlns:a16="http://schemas.microsoft.com/office/drawing/2014/main" id="{9CBB4323-036F-F8E7-C652-5F4DADB82972}"/>
              </a:ext>
            </a:extLst>
          </p:cNvPr>
          <p:cNvSpPr/>
          <p:nvPr/>
        </p:nvSpPr>
        <p:spPr>
          <a:xfrm>
            <a:off x="4082796" y="6437376"/>
            <a:ext cx="3995928" cy="42062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Footer</a:t>
            </a:r>
          </a:p>
        </p:txBody>
      </p:sp>
      <p:sp>
        <p:nvSpPr>
          <p:cNvPr id="15" name="TextBox 14">
            <a:extLst>
              <a:ext uri="{FF2B5EF4-FFF2-40B4-BE49-F238E27FC236}">
                <a16:creationId xmlns:a16="http://schemas.microsoft.com/office/drawing/2014/main" id="{F0F96D19-35BB-CA81-DD62-F3CB593403E9}"/>
              </a:ext>
            </a:extLst>
          </p:cNvPr>
          <p:cNvSpPr txBox="1"/>
          <p:nvPr/>
        </p:nvSpPr>
        <p:spPr>
          <a:xfrm>
            <a:off x="320040" y="924758"/>
            <a:ext cx="3355848" cy="2308324"/>
          </a:xfrm>
          <a:prstGeom prst="rect">
            <a:avLst/>
          </a:prstGeom>
          <a:noFill/>
        </p:spPr>
        <p:txBody>
          <a:bodyPr wrap="square" rtlCol="0">
            <a:spAutoFit/>
          </a:bodyPr>
          <a:lstStyle/>
          <a:p>
            <a:r>
              <a:rPr lang="en-US" dirty="0"/>
              <a:t>For the design of this website, I chose make it a single page site. I believe this goes well with the persona I chose. The persona John is not interested in local attractions. Therefore, a single information driven site is best for John.</a:t>
            </a:r>
          </a:p>
        </p:txBody>
      </p:sp>
      <p:sp>
        <p:nvSpPr>
          <p:cNvPr id="16" name="TextBox 15">
            <a:extLst>
              <a:ext uri="{FF2B5EF4-FFF2-40B4-BE49-F238E27FC236}">
                <a16:creationId xmlns:a16="http://schemas.microsoft.com/office/drawing/2014/main" id="{F350D465-F800-7B81-47ED-0243AB15C02A}"/>
              </a:ext>
            </a:extLst>
          </p:cNvPr>
          <p:cNvSpPr txBox="1"/>
          <p:nvPr/>
        </p:nvSpPr>
        <p:spPr>
          <a:xfrm>
            <a:off x="8412480" y="1428"/>
            <a:ext cx="2633472" cy="923330"/>
          </a:xfrm>
          <a:prstGeom prst="rect">
            <a:avLst/>
          </a:prstGeom>
          <a:noFill/>
        </p:spPr>
        <p:txBody>
          <a:bodyPr wrap="square" rtlCol="0">
            <a:spAutoFit/>
          </a:bodyPr>
          <a:lstStyle/>
          <a:p>
            <a:r>
              <a:rPr lang="en-US" dirty="0"/>
              <a:t>The nav bar links should scroll down to the desired info.</a:t>
            </a:r>
          </a:p>
        </p:txBody>
      </p:sp>
      <p:sp>
        <p:nvSpPr>
          <p:cNvPr id="17" name="TextBox 16">
            <a:extLst>
              <a:ext uri="{FF2B5EF4-FFF2-40B4-BE49-F238E27FC236}">
                <a16:creationId xmlns:a16="http://schemas.microsoft.com/office/drawing/2014/main" id="{8409C34F-BC37-32FD-61F7-29800E6A4C66}"/>
              </a:ext>
            </a:extLst>
          </p:cNvPr>
          <p:cNvSpPr txBox="1"/>
          <p:nvPr/>
        </p:nvSpPr>
        <p:spPr>
          <a:xfrm>
            <a:off x="8485632" y="1755755"/>
            <a:ext cx="2176272" cy="923330"/>
          </a:xfrm>
          <a:prstGeom prst="rect">
            <a:avLst/>
          </a:prstGeom>
          <a:noFill/>
        </p:spPr>
        <p:txBody>
          <a:bodyPr wrap="square" rtlCol="0">
            <a:spAutoFit/>
          </a:bodyPr>
          <a:lstStyle/>
          <a:p>
            <a:r>
              <a:rPr lang="en-US" dirty="0"/>
              <a:t>The button would take the user to hotel booking sites.</a:t>
            </a:r>
          </a:p>
        </p:txBody>
      </p:sp>
      <p:sp>
        <p:nvSpPr>
          <p:cNvPr id="18" name="TextBox 17">
            <a:extLst>
              <a:ext uri="{FF2B5EF4-FFF2-40B4-BE49-F238E27FC236}">
                <a16:creationId xmlns:a16="http://schemas.microsoft.com/office/drawing/2014/main" id="{F8727116-2ECF-862C-576A-BF5D1F8E68E1}"/>
              </a:ext>
            </a:extLst>
          </p:cNvPr>
          <p:cNvSpPr txBox="1"/>
          <p:nvPr/>
        </p:nvSpPr>
        <p:spPr>
          <a:xfrm>
            <a:off x="8490204" y="3391900"/>
            <a:ext cx="2478024" cy="1200329"/>
          </a:xfrm>
          <a:prstGeom prst="rect">
            <a:avLst/>
          </a:prstGeom>
          <a:noFill/>
        </p:spPr>
        <p:txBody>
          <a:bodyPr wrap="square" rtlCol="0">
            <a:spAutoFit/>
          </a:bodyPr>
          <a:lstStyle/>
          <a:p>
            <a:r>
              <a:rPr lang="en-US" dirty="0"/>
              <a:t>Information should be centered and have an appropriate header for easy readability.</a:t>
            </a:r>
          </a:p>
        </p:txBody>
      </p:sp>
      <p:sp>
        <p:nvSpPr>
          <p:cNvPr id="2" name="TextBox 1">
            <a:extLst>
              <a:ext uri="{FF2B5EF4-FFF2-40B4-BE49-F238E27FC236}">
                <a16:creationId xmlns:a16="http://schemas.microsoft.com/office/drawing/2014/main" id="{4A1DA369-92BF-D84F-53BE-58D6CF206FA4}"/>
              </a:ext>
            </a:extLst>
          </p:cNvPr>
          <p:cNvSpPr txBox="1"/>
          <p:nvPr/>
        </p:nvSpPr>
        <p:spPr>
          <a:xfrm>
            <a:off x="5252466" y="5731502"/>
            <a:ext cx="1687068" cy="369332"/>
          </a:xfrm>
          <a:prstGeom prst="rect">
            <a:avLst/>
          </a:prstGeom>
          <a:noFill/>
        </p:spPr>
        <p:txBody>
          <a:bodyPr wrap="square" rtlCol="0">
            <a:spAutoFit/>
          </a:bodyPr>
          <a:lstStyle/>
          <a:p>
            <a:r>
              <a:rPr lang="en-US" dirty="0"/>
              <a:t>Scroll for more </a:t>
            </a:r>
          </a:p>
        </p:txBody>
      </p:sp>
    </p:spTree>
    <p:extLst>
      <p:ext uri="{BB962C8B-B14F-4D97-AF65-F5344CB8AC3E}">
        <p14:creationId xmlns:p14="http://schemas.microsoft.com/office/powerpoint/2010/main" val="105767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917073-5A47-F11A-22A5-05D343EB68B0}"/>
              </a:ext>
            </a:extLst>
          </p:cNvPr>
          <p:cNvSpPr txBox="1"/>
          <p:nvPr/>
        </p:nvSpPr>
        <p:spPr>
          <a:xfrm>
            <a:off x="953262" y="254014"/>
            <a:ext cx="5557266" cy="1815882"/>
          </a:xfrm>
          <a:prstGeom prst="rect">
            <a:avLst/>
          </a:prstGeom>
          <a:noFill/>
        </p:spPr>
        <p:txBody>
          <a:bodyPr wrap="square">
            <a:spAutoFit/>
          </a:bodyPr>
          <a:lstStyle/>
          <a:p>
            <a:pPr algn="ctr"/>
            <a:r>
              <a:rPr lang="en-US" sz="1400" b="1" u="sng" dirty="0">
                <a:solidFill>
                  <a:srgbClr val="323130"/>
                </a:solidFill>
                <a:latin typeface="Segoe UI" panose="020B0502040204020203" pitchFamily="34" charset="0"/>
              </a:rPr>
              <a:t>Summer</a:t>
            </a:r>
            <a:endParaRPr lang="en-US" sz="1400" b="0" i="0" u="sng" dirty="0">
              <a:solidFill>
                <a:srgbClr val="323130"/>
              </a:solidFill>
              <a:effectLst/>
              <a:latin typeface="Segoe UI" panose="020B0502040204020203" pitchFamily="34" charset="0"/>
            </a:endParaRPr>
          </a:p>
          <a:p>
            <a:pPr algn="l">
              <a:buFont typeface="Arial" panose="020B0604020202020204" pitchFamily="34" charset="0"/>
              <a:buChar char="•"/>
            </a:pPr>
            <a:r>
              <a:rPr lang="en-US" sz="1400" b="1" i="0" dirty="0">
                <a:solidFill>
                  <a:srgbClr val="323130"/>
                </a:solidFill>
                <a:effectLst/>
                <a:latin typeface="var(--fontFamilyCustomFont900, var(--fontFamilyBase))"/>
              </a:rPr>
              <a:t>Qualitative feedback -</a:t>
            </a:r>
            <a:r>
              <a:rPr lang="en-US" sz="1400" b="0" i="0" dirty="0">
                <a:solidFill>
                  <a:srgbClr val="323130"/>
                </a:solidFill>
                <a:effectLst/>
                <a:latin typeface="var(--fontFamilyCustomFont900, var(--fontFamilyBase))"/>
              </a:rPr>
              <a:t> The nav</a:t>
            </a:r>
            <a:r>
              <a:rPr lang="en-US" sz="1400" dirty="0">
                <a:solidFill>
                  <a:srgbClr val="323130"/>
                </a:solidFill>
                <a:latin typeface="var(--fontFamilyCustomFont900, var(--fontFamilyBase))"/>
              </a:rPr>
              <a:t>igation links are to close.</a:t>
            </a:r>
            <a:endParaRPr lang="en-US" sz="1400" b="0" i="0" dirty="0">
              <a:solidFill>
                <a:srgbClr val="323130"/>
              </a:solidFill>
              <a:effectLst/>
              <a:latin typeface="var(--fontFamilyCustomFont900, var(--fontFamilyBase))"/>
            </a:endParaRPr>
          </a:p>
          <a:p>
            <a:pPr marL="742950" lvl="1" indent="-285750" algn="l">
              <a:buFont typeface="Arial" panose="020B0604020202020204" pitchFamily="34" charset="0"/>
              <a:buChar char="•"/>
            </a:pPr>
            <a:r>
              <a:rPr lang="en-US" sz="1400" b="1" i="0" dirty="0">
                <a:solidFill>
                  <a:srgbClr val="323130"/>
                </a:solidFill>
                <a:effectLst/>
                <a:latin typeface="var(--fontFamilyCustomFont900, var(--fontFamilyBase))"/>
              </a:rPr>
              <a:t>Actionable</a:t>
            </a:r>
            <a:r>
              <a:rPr lang="en-US" sz="1400" b="0" i="0" dirty="0">
                <a:solidFill>
                  <a:srgbClr val="323130"/>
                </a:solidFill>
                <a:effectLst/>
                <a:latin typeface="var(--fontFamilyCustomFont900, var(--fontFamilyBase))"/>
              </a:rPr>
              <a:t> - </a:t>
            </a:r>
            <a:r>
              <a:rPr lang="en-US" sz="1400" dirty="0">
                <a:solidFill>
                  <a:srgbClr val="323130"/>
                </a:solidFill>
                <a:latin typeface="var(--fontFamilyCustomFont900, var(--fontFamilyBase))"/>
              </a:rPr>
              <a:t>Add space between links to allow for better identification.</a:t>
            </a:r>
            <a:endParaRPr lang="en-US" sz="1400" b="0" i="0" dirty="0">
              <a:solidFill>
                <a:srgbClr val="323130"/>
              </a:solidFill>
              <a:effectLst/>
              <a:latin typeface="var(--fontFamilyCustomFont900, var(--fontFamilyBase))"/>
            </a:endParaRPr>
          </a:p>
          <a:p>
            <a:pPr algn="l">
              <a:buFont typeface="Arial" panose="020B0604020202020204" pitchFamily="34" charset="0"/>
              <a:buChar char="•"/>
            </a:pPr>
            <a:endParaRPr lang="en-US" sz="1400" b="1" i="0" dirty="0">
              <a:solidFill>
                <a:srgbClr val="323130"/>
              </a:solidFill>
              <a:effectLst/>
              <a:latin typeface="var(--fontFamilyCustomFont900, var(--fontFamilyBase))"/>
            </a:endParaRPr>
          </a:p>
          <a:p>
            <a:pPr algn="l">
              <a:buFont typeface="Arial" panose="020B0604020202020204" pitchFamily="34" charset="0"/>
              <a:buChar char="•"/>
            </a:pPr>
            <a:r>
              <a:rPr lang="en-US" sz="1400" b="1" i="0" dirty="0">
                <a:solidFill>
                  <a:srgbClr val="323130"/>
                </a:solidFill>
                <a:effectLst/>
                <a:latin typeface="var(--fontFamilyCustomFont900, var(--fontFamilyBase))"/>
              </a:rPr>
              <a:t>Qualitative feedback -</a:t>
            </a:r>
            <a:r>
              <a:rPr lang="en-US" sz="1400" b="0" i="0" dirty="0">
                <a:solidFill>
                  <a:srgbClr val="323130"/>
                </a:solidFill>
                <a:effectLst/>
                <a:latin typeface="var(--fontFamilyCustomFont900, var(--fontFamilyBase))"/>
              </a:rPr>
              <a:t>  The font of the header is too close to the color of the background image.</a:t>
            </a:r>
          </a:p>
          <a:p>
            <a:pPr marL="742950" lvl="1" indent="-285750" algn="l">
              <a:buFont typeface="Arial" panose="020B0604020202020204" pitchFamily="34" charset="0"/>
              <a:buChar char="•"/>
            </a:pPr>
            <a:r>
              <a:rPr lang="en-US" sz="1400" b="1" dirty="0">
                <a:solidFill>
                  <a:srgbClr val="323130"/>
                </a:solidFill>
                <a:latin typeface="var(--fontFamilyCustomFont900, var(--fontFamilyBase))"/>
              </a:rPr>
              <a:t>A</a:t>
            </a:r>
            <a:r>
              <a:rPr lang="en-US" sz="1400" b="1" i="0" dirty="0">
                <a:solidFill>
                  <a:srgbClr val="323130"/>
                </a:solidFill>
                <a:effectLst/>
                <a:latin typeface="var(--fontFamilyCustomFont900, var(--fontFamilyBase))"/>
              </a:rPr>
              <a:t>ctionable</a:t>
            </a:r>
            <a:r>
              <a:rPr lang="en-US" sz="1400" b="0" i="0" dirty="0">
                <a:solidFill>
                  <a:srgbClr val="323130"/>
                </a:solidFill>
                <a:effectLst/>
                <a:latin typeface="var(--fontFamilyCustomFont900, var(--fontFamilyBase))"/>
              </a:rPr>
              <a:t> - Change the Font color for better readability.</a:t>
            </a:r>
          </a:p>
        </p:txBody>
      </p:sp>
      <p:sp>
        <p:nvSpPr>
          <p:cNvPr id="6" name="TextBox 5">
            <a:extLst>
              <a:ext uri="{FF2B5EF4-FFF2-40B4-BE49-F238E27FC236}">
                <a16:creationId xmlns:a16="http://schemas.microsoft.com/office/drawing/2014/main" id="{E4252D0E-9C6B-B062-6234-1ACCEDEA25E8}"/>
              </a:ext>
            </a:extLst>
          </p:cNvPr>
          <p:cNvSpPr txBox="1"/>
          <p:nvPr/>
        </p:nvSpPr>
        <p:spPr>
          <a:xfrm>
            <a:off x="953262" y="2131880"/>
            <a:ext cx="5557266" cy="2031325"/>
          </a:xfrm>
          <a:prstGeom prst="rect">
            <a:avLst/>
          </a:prstGeom>
          <a:noFill/>
        </p:spPr>
        <p:txBody>
          <a:bodyPr wrap="square">
            <a:spAutoFit/>
          </a:bodyPr>
          <a:lstStyle/>
          <a:p>
            <a:pPr algn="ctr"/>
            <a:r>
              <a:rPr lang="en-US" sz="1400" b="1" i="0" u="sng" dirty="0">
                <a:solidFill>
                  <a:schemeClr val="accent1"/>
                </a:solidFill>
                <a:effectLst/>
                <a:latin typeface="Segoe UI" panose="020B0502040204020203" pitchFamily="34" charset="0"/>
              </a:rPr>
              <a:t>Logan</a:t>
            </a:r>
            <a:endParaRPr lang="en-US" sz="1400" b="0" i="0" u="sng" dirty="0">
              <a:solidFill>
                <a:schemeClr val="accent1"/>
              </a:solidFill>
              <a:effectLst/>
              <a:latin typeface="Segoe UI" panose="020B0502040204020203" pitchFamily="34" charset="0"/>
            </a:endParaRPr>
          </a:p>
          <a:p>
            <a:pPr algn="l">
              <a:buFont typeface="Arial" panose="020B0604020202020204" pitchFamily="34" charset="0"/>
              <a:buChar char="•"/>
            </a:pPr>
            <a:r>
              <a:rPr lang="en-US" sz="1400" b="1" i="0" dirty="0">
                <a:solidFill>
                  <a:schemeClr val="accent1"/>
                </a:solidFill>
                <a:effectLst/>
                <a:latin typeface="var(--fontFamilyCustomFont900, var(--fontFamilyBase))"/>
              </a:rPr>
              <a:t>Qualitative feedback -</a:t>
            </a:r>
            <a:r>
              <a:rPr lang="en-US" sz="1400" b="0" i="0" dirty="0">
                <a:solidFill>
                  <a:schemeClr val="accent1"/>
                </a:solidFill>
                <a:effectLst/>
                <a:latin typeface="var(--fontFamilyCustomFont900, var(--fontFamilyBase))"/>
              </a:rPr>
              <a:t> The nav is not flush to the top of the page.</a:t>
            </a:r>
          </a:p>
          <a:p>
            <a:pPr marL="742950" lvl="1" indent="-285750" algn="l">
              <a:buFont typeface="Arial" panose="020B0604020202020204" pitchFamily="34" charset="0"/>
              <a:buChar char="•"/>
            </a:pPr>
            <a:r>
              <a:rPr lang="en-US" sz="1400" b="1" i="0" dirty="0">
                <a:solidFill>
                  <a:schemeClr val="accent1"/>
                </a:solidFill>
                <a:effectLst/>
                <a:latin typeface="var(--fontFamilyCustomFont900, var(--fontFamilyBase))"/>
              </a:rPr>
              <a:t>Actionable</a:t>
            </a:r>
            <a:r>
              <a:rPr lang="en-US" sz="1400" b="0" i="0" dirty="0">
                <a:solidFill>
                  <a:schemeClr val="accent1"/>
                </a:solidFill>
                <a:effectLst/>
                <a:latin typeface="var(--fontFamilyCustomFont900, var(--fontFamilyBase))"/>
              </a:rPr>
              <a:t> - </a:t>
            </a:r>
            <a:r>
              <a:rPr lang="en-US" sz="1400" dirty="0">
                <a:solidFill>
                  <a:schemeClr val="accent1"/>
                </a:solidFill>
                <a:latin typeface="var(--fontFamilyCustomFont900, var(--fontFamilyBase))"/>
              </a:rPr>
              <a:t>Make the nav flush to the top. To eliminate the extra space</a:t>
            </a:r>
            <a:endParaRPr lang="en-US" sz="1400" b="0" i="0" dirty="0">
              <a:solidFill>
                <a:schemeClr val="accent1"/>
              </a:solidFill>
              <a:effectLst/>
              <a:latin typeface="var(--fontFamilyCustomFont900, var(--fontFamilyBase))"/>
            </a:endParaRPr>
          </a:p>
          <a:p>
            <a:pPr algn="l">
              <a:buFont typeface="Arial" panose="020B0604020202020204" pitchFamily="34" charset="0"/>
              <a:buChar char="•"/>
            </a:pPr>
            <a:endParaRPr lang="en-US" sz="1400" b="1" i="0" dirty="0">
              <a:solidFill>
                <a:schemeClr val="accent1"/>
              </a:solidFill>
              <a:effectLst/>
              <a:latin typeface="var(--fontFamilyCustomFont900, var(--fontFamilyBase))"/>
            </a:endParaRPr>
          </a:p>
          <a:p>
            <a:pPr algn="l">
              <a:buFont typeface="Arial" panose="020B0604020202020204" pitchFamily="34" charset="0"/>
              <a:buChar char="•"/>
            </a:pPr>
            <a:r>
              <a:rPr lang="en-US" sz="1400" b="1" i="0" dirty="0">
                <a:solidFill>
                  <a:schemeClr val="accent1"/>
                </a:solidFill>
                <a:effectLst/>
                <a:latin typeface="var(--fontFamilyCustomFont900, var(--fontFamilyBase))"/>
              </a:rPr>
              <a:t>Qualitative feedback </a:t>
            </a:r>
            <a:r>
              <a:rPr lang="en-US" sz="1400" i="0" dirty="0">
                <a:solidFill>
                  <a:schemeClr val="accent1"/>
                </a:solidFill>
                <a:effectLst/>
                <a:latin typeface="var(--fontFamilyCustomFont900, var(--fontFamilyBase))"/>
              </a:rPr>
              <a:t>-</a:t>
            </a:r>
            <a:r>
              <a:rPr lang="en-US" sz="1400" b="0" i="0" dirty="0">
                <a:solidFill>
                  <a:schemeClr val="accent1"/>
                </a:solidFill>
                <a:effectLst/>
                <a:latin typeface="var(--fontFamilyCustomFont900, var(--fontFamilyBase))"/>
              </a:rPr>
              <a:t> </a:t>
            </a:r>
            <a:r>
              <a:rPr lang="en-US" sz="1400" dirty="0">
                <a:solidFill>
                  <a:schemeClr val="accent1"/>
                </a:solidFill>
                <a:latin typeface="var(--fontFamilyCustomFont900, var(--fontFamilyBase))"/>
              </a:rPr>
              <a:t>The nav bar cuts off the other links when viewed in mobile view.</a:t>
            </a:r>
            <a:endParaRPr lang="en-US" sz="1400" b="0" i="0" dirty="0">
              <a:solidFill>
                <a:schemeClr val="accent1"/>
              </a:solidFill>
              <a:effectLst/>
              <a:latin typeface="var(--fontFamilyCustomFont900, var(--fontFamilyBase))"/>
            </a:endParaRPr>
          </a:p>
          <a:p>
            <a:pPr marL="742950" lvl="1" indent="-285750" algn="l">
              <a:buFont typeface="Arial" panose="020B0604020202020204" pitchFamily="34" charset="0"/>
              <a:buChar char="•"/>
            </a:pPr>
            <a:r>
              <a:rPr lang="en-US" sz="1400" b="1" i="0" dirty="0">
                <a:solidFill>
                  <a:schemeClr val="accent1"/>
                </a:solidFill>
                <a:effectLst/>
                <a:latin typeface="var(--fontFamilyCustomFont900, var(--fontFamilyBase))"/>
              </a:rPr>
              <a:t>Actionable</a:t>
            </a:r>
            <a:r>
              <a:rPr lang="en-US" sz="1400" b="0" i="0" dirty="0">
                <a:solidFill>
                  <a:schemeClr val="accent1"/>
                </a:solidFill>
                <a:effectLst/>
                <a:latin typeface="var(--fontFamilyCustomFont900, var(--fontFamilyBase))"/>
              </a:rPr>
              <a:t> - </a:t>
            </a:r>
            <a:r>
              <a:rPr lang="en-US" sz="1400" dirty="0">
                <a:solidFill>
                  <a:schemeClr val="accent1"/>
                </a:solidFill>
                <a:latin typeface="var(--fontFamilyCustomFont900, var(--fontFamilyBase))"/>
              </a:rPr>
              <a:t>Make the nav scrollable to so be able to see all the links.</a:t>
            </a:r>
            <a:endParaRPr lang="en-US" sz="1400" b="0" i="0" dirty="0">
              <a:solidFill>
                <a:schemeClr val="accent1"/>
              </a:solidFill>
              <a:effectLst/>
              <a:latin typeface="var(--fontFamilyCustomFont900, var(--fontFamilyBase))"/>
            </a:endParaRPr>
          </a:p>
        </p:txBody>
      </p:sp>
      <p:sp>
        <p:nvSpPr>
          <p:cNvPr id="7" name="TextBox 6">
            <a:extLst>
              <a:ext uri="{FF2B5EF4-FFF2-40B4-BE49-F238E27FC236}">
                <a16:creationId xmlns:a16="http://schemas.microsoft.com/office/drawing/2014/main" id="{A8691C47-28EC-6997-51B7-13B389ABFB1D}"/>
              </a:ext>
            </a:extLst>
          </p:cNvPr>
          <p:cNvSpPr txBox="1"/>
          <p:nvPr/>
        </p:nvSpPr>
        <p:spPr>
          <a:xfrm>
            <a:off x="953262" y="4225190"/>
            <a:ext cx="5557266" cy="2246769"/>
          </a:xfrm>
          <a:prstGeom prst="rect">
            <a:avLst/>
          </a:prstGeom>
          <a:noFill/>
        </p:spPr>
        <p:txBody>
          <a:bodyPr wrap="square">
            <a:spAutoFit/>
          </a:bodyPr>
          <a:lstStyle/>
          <a:p>
            <a:pPr algn="ctr"/>
            <a:r>
              <a:rPr lang="en-US" sz="1400" b="1" u="sng" dirty="0">
                <a:solidFill>
                  <a:schemeClr val="accent6">
                    <a:lumMod val="50000"/>
                  </a:schemeClr>
                </a:solidFill>
                <a:latin typeface="Segoe UI" panose="020B0502040204020203" pitchFamily="34" charset="0"/>
              </a:rPr>
              <a:t>Frankie</a:t>
            </a:r>
            <a:endParaRPr lang="en-US" sz="1400" b="1" i="0" u="sng" dirty="0">
              <a:solidFill>
                <a:schemeClr val="accent6">
                  <a:lumMod val="50000"/>
                </a:schemeClr>
              </a:solidFill>
              <a:effectLst/>
              <a:latin typeface="Segoe UI" panose="020B0502040204020203" pitchFamily="34" charset="0"/>
            </a:endParaRPr>
          </a:p>
          <a:p>
            <a:pPr algn="l">
              <a:buFont typeface="Arial" panose="020B0604020202020204" pitchFamily="34" charset="0"/>
              <a:buChar char="•"/>
            </a:pPr>
            <a:r>
              <a:rPr lang="en-US" sz="1400" b="1" i="0" dirty="0">
                <a:solidFill>
                  <a:schemeClr val="accent6">
                    <a:lumMod val="50000"/>
                  </a:schemeClr>
                </a:solidFill>
                <a:effectLst/>
                <a:latin typeface="var(--fontFamilyCustomFont900, var(--fontFamilyBase))"/>
              </a:rPr>
              <a:t>Qualitative feedback -</a:t>
            </a:r>
            <a:r>
              <a:rPr lang="en-US" sz="1400" b="0" i="0" dirty="0">
                <a:solidFill>
                  <a:schemeClr val="accent6">
                    <a:lumMod val="50000"/>
                  </a:schemeClr>
                </a:solidFill>
                <a:effectLst/>
                <a:latin typeface="var(--fontFamilyCustomFont900, var(--fontFamilyBase))"/>
              </a:rPr>
              <a:t> </a:t>
            </a:r>
            <a:r>
              <a:rPr lang="en-US" sz="1400" dirty="0">
                <a:solidFill>
                  <a:schemeClr val="accent6">
                    <a:lumMod val="50000"/>
                  </a:schemeClr>
                </a:solidFill>
                <a:latin typeface="var(--fontFamilyCustomFont900, var(--fontFamilyBase))"/>
              </a:rPr>
              <a:t>Center the paragraph text for all descriptions.</a:t>
            </a:r>
            <a:endParaRPr lang="en-US" sz="1400" b="0" i="0" dirty="0">
              <a:solidFill>
                <a:schemeClr val="accent6">
                  <a:lumMod val="50000"/>
                </a:schemeClr>
              </a:solidFill>
              <a:effectLst/>
              <a:latin typeface="var(--fontFamilyCustomFont900, var(--fontFamilyBase))"/>
            </a:endParaRPr>
          </a:p>
          <a:p>
            <a:pPr marL="742950" lvl="1" indent="-285750" algn="l">
              <a:buFont typeface="Arial" panose="020B0604020202020204" pitchFamily="34" charset="0"/>
              <a:buChar char="•"/>
            </a:pPr>
            <a:r>
              <a:rPr lang="en-US" sz="1400" b="1" dirty="0">
                <a:solidFill>
                  <a:schemeClr val="accent6">
                    <a:lumMod val="50000"/>
                  </a:schemeClr>
                </a:solidFill>
                <a:latin typeface="var(--fontFamilyCustomFont900, var(--fontFamilyBase))"/>
              </a:rPr>
              <a:t>Una</a:t>
            </a:r>
            <a:r>
              <a:rPr lang="en-US" sz="1400" b="1" i="0" dirty="0">
                <a:solidFill>
                  <a:schemeClr val="accent6">
                    <a:lumMod val="50000"/>
                  </a:schemeClr>
                </a:solidFill>
                <a:effectLst/>
                <a:latin typeface="var(--fontFamilyCustomFont900, var(--fontFamilyBase))"/>
              </a:rPr>
              <a:t>ctionable</a:t>
            </a:r>
            <a:r>
              <a:rPr lang="en-US" sz="1400" b="0" i="0" dirty="0">
                <a:solidFill>
                  <a:schemeClr val="accent6">
                    <a:lumMod val="50000"/>
                  </a:schemeClr>
                </a:solidFill>
                <a:effectLst/>
                <a:latin typeface="var(--fontFamilyCustomFont900, var(--fontFamilyBase))"/>
              </a:rPr>
              <a:t> - I prefer it all aligned to the left.</a:t>
            </a:r>
          </a:p>
          <a:p>
            <a:pPr algn="l">
              <a:buFont typeface="Arial" panose="020B0604020202020204" pitchFamily="34" charset="0"/>
              <a:buChar char="•"/>
            </a:pPr>
            <a:endParaRPr lang="en-US" sz="1400" b="1" i="0" dirty="0">
              <a:solidFill>
                <a:schemeClr val="accent6">
                  <a:lumMod val="50000"/>
                </a:schemeClr>
              </a:solidFill>
              <a:effectLst/>
              <a:latin typeface="var(--fontFamilyCustomFont900, var(--fontFamilyBase))"/>
            </a:endParaRPr>
          </a:p>
          <a:p>
            <a:pPr algn="l">
              <a:buFont typeface="Arial" panose="020B0604020202020204" pitchFamily="34" charset="0"/>
              <a:buChar char="•"/>
            </a:pPr>
            <a:r>
              <a:rPr lang="en-US" sz="1400" b="1" i="0" dirty="0">
                <a:solidFill>
                  <a:schemeClr val="accent6">
                    <a:lumMod val="50000"/>
                  </a:schemeClr>
                </a:solidFill>
                <a:effectLst/>
                <a:latin typeface="var(--fontFamilyCustomFont900, var(--fontFamilyBase))"/>
              </a:rPr>
              <a:t>Qualitative feedback </a:t>
            </a:r>
            <a:r>
              <a:rPr lang="en-US" sz="1400" i="0" dirty="0">
                <a:solidFill>
                  <a:schemeClr val="accent6">
                    <a:lumMod val="50000"/>
                  </a:schemeClr>
                </a:solidFill>
                <a:effectLst/>
                <a:latin typeface="var(--fontFamilyCustomFont900, var(--fontFamilyBase))"/>
              </a:rPr>
              <a:t>-</a:t>
            </a:r>
            <a:r>
              <a:rPr lang="en-US" sz="1400" b="0" i="0" dirty="0">
                <a:solidFill>
                  <a:schemeClr val="accent6">
                    <a:lumMod val="50000"/>
                  </a:schemeClr>
                </a:solidFill>
                <a:effectLst/>
                <a:latin typeface="var(--fontFamilyCustomFont900, var(--fontFamilyBase))"/>
              </a:rPr>
              <a:t>  </a:t>
            </a:r>
            <a:r>
              <a:rPr lang="en-US" sz="1400" dirty="0">
                <a:solidFill>
                  <a:schemeClr val="accent6">
                    <a:lumMod val="50000"/>
                  </a:schemeClr>
                </a:solidFill>
                <a:latin typeface="var(--fontFamilyCustomFont900, var(--fontFamilyBase))"/>
              </a:rPr>
              <a:t>Make the font of the white paragraph under the main header stand out.</a:t>
            </a:r>
            <a:endParaRPr lang="en-US" sz="1400" b="0" i="0" dirty="0">
              <a:solidFill>
                <a:schemeClr val="accent6">
                  <a:lumMod val="50000"/>
                </a:schemeClr>
              </a:solidFill>
              <a:effectLst/>
              <a:latin typeface="var(--fontFamilyCustomFont900, var(--fontFamilyBase))"/>
            </a:endParaRPr>
          </a:p>
          <a:p>
            <a:pPr marL="742950" lvl="1" indent="-285750" algn="l">
              <a:buFont typeface="Arial" panose="020B0604020202020204" pitchFamily="34" charset="0"/>
              <a:buChar char="•"/>
            </a:pPr>
            <a:r>
              <a:rPr lang="en-US" sz="1400" b="1" dirty="0">
                <a:solidFill>
                  <a:schemeClr val="accent6">
                    <a:lumMod val="50000"/>
                  </a:schemeClr>
                </a:solidFill>
                <a:latin typeface="var(--fontFamilyCustomFont900, var(--fontFamilyBase))"/>
              </a:rPr>
              <a:t>A</a:t>
            </a:r>
            <a:r>
              <a:rPr lang="en-US" sz="1400" b="1" i="0" dirty="0">
                <a:solidFill>
                  <a:schemeClr val="accent6">
                    <a:lumMod val="50000"/>
                  </a:schemeClr>
                </a:solidFill>
                <a:effectLst/>
                <a:latin typeface="var(--fontFamilyCustomFont900, var(--fontFamilyBase))"/>
              </a:rPr>
              <a:t>ctionable</a:t>
            </a:r>
            <a:r>
              <a:rPr lang="en-US" sz="1400" b="0" i="0" dirty="0">
                <a:solidFill>
                  <a:schemeClr val="accent6">
                    <a:lumMod val="50000"/>
                  </a:schemeClr>
                </a:solidFill>
                <a:effectLst/>
                <a:latin typeface="var(--fontFamilyCustomFont900, var(--fontFamilyBase))"/>
              </a:rPr>
              <a:t> - Change font color to black.</a:t>
            </a:r>
          </a:p>
          <a:p>
            <a:pPr algn="l">
              <a:buFont typeface="Arial" panose="020B0604020202020204" pitchFamily="34" charset="0"/>
              <a:buChar char="•"/>
            </a:pPr>
            <a:endParaRPr lang="en-US" sz="1400" b="1" i="0" dirty="0">
              <a:solidFill>
                <a:schemeClr val="accent6">
                  <a:lumMod val="50000"/>
                </a:schemeClr>
              </a:solidFill>
              <a:effectLst/>
              <a:latin typeface="var(--fontFamilyCustomFont900, var(--fontFamilyBase))"/>
            </a:endParaRPr>
          </a:p>
          <a:p>
            <a:pPr algn="l">
              <a:buFont typeface="Arial" panose="020B0604020202020204" pitchFamily="34" charset="0"/>
              <a:buChar char="•"/>
            </a:pPr>
            <a:r>
              <a:rPr lang="en-US" sz="1400" b="1" i="0" dirty="0">
                <a:solidFill>
                  <a:schemeClr val="accent6">
                    <a:lumMod val="50000"/>
                  </a:schemeClr>
                </a:solidFill>
                <a:effectLst/>
                <a:latin typeface="var(--fontFamilyCustomFont900, var(--fontFamilyBase))"/>
              </a:rPr>
              <a:t>Qualitative feedback -</a:t>
            </a:r>
            <a:r>
              <a:rPr lang="en-US" sz="1400" b="0" i="0" dirty="0">
                <a:solidFill>
                  <a:schemeClr val="accent6">
                    <a:lumMod val="50000"/>
                  </a:schemeClr>
                </a:solidFill>
                <a:effectLst/>
                <a:latin typeface="var(--fontFamilyCustomFont900, var(--fontFamilyBase))"/>
              </a:rPr>
              <a:t> The website is easy to navigate.</a:t>
            </a:r>
          </a:p>
          <a:p>
            <a:pPr marL="742950" lvl="1" indent="-285750" algn="l">
              <a:buFont typeface="Arial" panose="020B0604020202020204" pitchFamily="34" charset="0"/>
              <a:buChar char="•"/>
            </a:pPr>
            <a:r>
              <a:rPr lang="en-US" sz="1400" b="1" i="0" dirty="0">
                <a:solidFill>
                  <a:schemeClr val="accent6">
                    <a:lumMod val="50000"/>
                  </a:schemeClr>
                </a:solidFill>
                <a:effectLst/>
                <a:latin typeface="var(--fontFamilyCustomFont900, var(--fontFamilyBase))"/>
              </a:rPr>
              <a:t>Unactionable</a:t>
            </a:r>
            <a:r>
              <a:rPr lang="en-US" sz="1400" b="0" i="0" dirty="0">
                <a:solidFill>
                  <a:schemeClr val="accent6">
                    <a:lumMod val="50000"/>
                  </a:schemeClr>
                </a:solidFill>
                <a:effectLst/>
                <a:latin typeface="var(--fontFamilyCustomFont900, var(--fontFamilyBase))"/>
              </a:rPr>
              <a:t> - </a:t>
            </a:r>
            <a:r>
              <a:rPr lang="en-US" sz="1400" dirty="0">
                <a:solidFill>
                  <a:schemeClr val="accent6">
                    <a:lumMod val="50000"/>
                  </a:schemeClr>
                </a:solidFill>
                <a:latin typeface="var(--fontFamilyCustomFont900, var(--fontFamilyBase))"/>
              </a:rPr>
              <a:t>No change needed.</a:t>
            </a:r>
            <a:endParaRPr lang="en-US" sz="1400" b="0" i="0" dirty="0">
              <a:solidFill>
                <a:schemeClr val="accent6">
                  <a:lumMod val="50000"/>
                </a:schemeClr>
              </a:solidFill>
              <a:effectLst/>
              <a:latin typeface="var(--fontFamilyCustomFont900, var(--fontFamilyBase))"/>
            </a:endParaRPr>
          </a:p>
        </p:txBody>
      </p:sp>
    </p:spTree>
    <p:extLst>
      <p:ext uri="{BB962C8B-B14F-4D97-AF65-F5344CB8AC3E}">
        <p14:creationId xmlns:p14="http://schemas.microsoft.com/office/powerpoint/2010/main" val="3896344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6A4A8D-29CD-BA03-1998-74A21FA76599}"/>
              </a:ext>
            </a:extLst>
          </p:cNvPr>
          <p:cNvSpPr txBox="1"/>
          <p:nvPr/>
        </p:nvSpPr>
        <p:spPr>
          <a:xfrm>
            <a:off x="2651760" y="1581912"/>
            <a:ext cx="5705856" cy="3139321"/>
          </a:xfrm>
          <a:prstGeom prst="rect">
            <a:avLst/>
          </a:prstGeom>
          <a:noFill/>
        </p:spPr>
        <p:txBody>
          <a:bodyPr wrap="square" rtlCol="0">
            <a:spAutoFit/>
          </a:bodyPr>
          <a:lstStyle/>
          <a:p>
            <a:pPr algn="ctr"/>
            <a:r>
              <a:rPr lang="en-US" dirty="0"/>
              <a:t>Five objective usability tasks.</a:t>
            </a:r>
          </a:p>
          <a:p>
            <a:endParaRPr lang="en-US" dirty="0"/>
          </a:p>
          <a:p>
            <a:r>
              <a:rPr lang="en-US" dirty="0"/>
              <a:t>What is the drinking age?</a:t>
            </a:r>
          </a:p>
          <a:p>
            <a:endParaRPr lang="en-US" dirty="0"/>
          </a:p>
          <a:p>
            <a:r>
              <a:rPr lang="en-US" dirty="0"/>
              <a:t>What are the eating options?</a:t>
            </a:r>
          </a:p>
          <a:p>
            <a:endParaRPr lang="en-US" dirty="0"/>
          </a:p>
          <a:p>
            <a:r>
              <a:rPr lang="en-US" dirty="0"/>
              <a:t>What transportation is available?</a:t>
            </a:r>
          </a:p>
          <a:p>
            <a:endParaRPr lang="en-US" dirty="0"/>
          </a:p>
          <a:p>
            <a:r>
              <a:rPr lang="en-US" dirty="0"/>
              <a:t>What do most people enjoy on Taniti?</a:t>
            </a:r>
          </a:p>
          <a:p>
            <a:endParaRPr lang="en-US" dirty="0"/>
          </a:p>
          <a:p>
            <a:r>
              <a:rPr lang="en-US" dirty="0"/>
              <a:t>How many four-star resorts are on Taniti?</a:t>
            </a:r>
          </a:p>
        </p:txBody>
      </p:sp>
    </p:spTree>
    <p:extLst>
      <p:ext uri="{BB962C8B-B14F-4D97-AF65-F5344CB8AC3E}">
        <p14:creationId xmlns:p14="http://schemas.microsoft.com/office/powerpoint/2010/main" val="967422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481</TotalTime>
  <Words>569</Words>
  <Application>Microsoft Office PowerPoint</Application>
  <PresentationFormat>Widescreen</PresentationFormat>
  <Paragraphs>72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Aptos</vt:lpstr>
      <vt:lpstr>Aptos Display</vt:lpstr>
      <vt:lpstr>Arial</vt:lpstr>
      <vt:lpstr>Lato</vt:lpstr>
      <vt:lpstr>Segoe UI</vt:lpstr>
      <vt:lpstr>var(--fontFamilyCustomFont900, var(--fontFamilyBase))</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Jordan Puckett</dc:creator>
  <cp:lastModifiedBy>Jordan Puckett</cp:lastModifiedBy>
  <cp:revision>12</cp:revision>
  <dcterms:created xsi:type="dcterms:W3CDTF">2025-03-16T23:31:23Z</dcterms:created>
  <dcterms:modified xsi:type="dcterms:W3CDTF">2025-03-18T02:58:18Z</dcterms:modified>
</cp:coreProperties>
</file>