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9"/>
  </p:notesMasterIdLst>
  <p:sldIdLst>
    <p:sldId id="256" r:id="rId2"/>
    <p:sldId id="257" r:id="rId3"/>
    <p:sldId id="278" r:id="rId4"/>
    <p:sldId id="258" r:id="rId5"/>
    <p:sldId id="269" r:id="rId6"/>
    <p:sldId id="259" r:id="rId7"/>
    <p:sldId id="260" r:id="rId8"/>
    <p:sldId id="272" r:id="rId9"/>
    <p:sldId id="261" r:id="rId10"/>
    <p:sldId id="262" r:id="rId11"/>
    <p:sldId id="263" r:id="rId12"/>
    <p:sldId id="264" r:id="rId13"/>
    <p:sldId id="274" r:id="rId14"/>
    <p:sldId id="273" r:id="rId15"/>
    <p:sldId id="277" r:id="rId16"/>
    <p:sldId id="280" r:id="rId17"/>
    <p:sldId id="281" r:id="rId18"/>
    <p:sldId id="288" r:id="rId19"/>
    <p:sldId id="285" r:id="rId20"/>
    <p:sldId id="289" r:id="rId21"/>
    <p:sldId id="290" r:id="rId22"/>
    <p:sldId id="292" r:id="rId23"/>
    <p:sldId id="293" r:id="rId24"/>
    <p:sldId id="294" r:id="rId25"/>
    <p:sldId id="282" r:id="rId26"/>
    <p:sldId id="275" r:id="rId27"/>
    <p:sldId id="296" r:id="rId28"/>
    <p:sldId id="286" r:id="rId29"/>
    <p:sldId id="287" r:id="rId30"/>
    <p:sldId id="291" r:id="rId31"/>
    <p:sldId id="297" r:id="rId32"/>
    <p:sldId id="295" r:id="rId33"/>
    <p:sldId id="298" r:id="rId34"/>
    <p:sldId id="265" r:id="rId35"/>
    <p:sldId id="266" r:id="rId36"/>
    <p:sldId id="267" r:id="rId37"/>
    <p:sldId id="268" r:id="rId38"/>
  </p:sldIdLst>
  <p:sldSz cx="9144000" cy="5143500" type="screen16x9"/>
  <p:notesSz cx="6858000" cy="9144000"/>
  <p:embeddedFontLst>
    <p:embeddedFont>
      <p:font typeface="Comfortaa" panose="020B0604020202020204" charset="0"/>
      <p:regular r:id="rId40"/>
      <p:bold r:id="rId41"/>
    </p:embeddedFont>
    <p:embeddedFont>
      <p:font typeface="Permanent Marker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39.8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132 194 24575,'0'0'0,"-4"0"0,-5 0 0,-4 0 0,-4 4 0,-2 0 0,2 5 0,0-1 0,3 3 0,4 3 0,4 3 0,2 1 0,3 3 0,0 0 0,2 0 0,0 1 0,3-4 0,6-5 0,3-5 0,4-3 0,2-7 0,-2-6 0,0-1 0,-3-4 0,0 2 0,-3-3 0,-3-1 0,-3-3 0,-2-1 0,-2-1 0,-1-1 0,0 0 0,-5-1 0,0 0 0,1 1 0,-4 3 0,-4 6 0,-3 3 0,-2 4 0,1 7 0,-1 2 0,4 5 0,3 4 0,4 4 0,2 2 0,3 2 0,0 0 0,2 1 0,-1 1 0,1-1 0,-1 0 0,5-5 0,4-4 0,5-4 0,2-5 0,-1-6 0,2-2 0,0-1 0,-2-4 0,0 2 0,-3-4 0,-4-3 0,2-2 0,-2-3 0,-2-1 0,-2-1 0,-2-1 0,0 0 0,-2-4 0,0 0 0,-1 0 0,-3 5 0,-6 5 0,-3 6 0,1 9 0,-3 7 0,2 11 0,4 4 0,-2 8 0,2 1 0,3 0 0,2-2 0,1-2 0,2-1 0,1-2 0,4-5 0,5-6 0,5-4 0,3-3 0,2-4 0,2-1 0,-3-4 0,-4-6 0,-5-8 0,-4-4 0,-2-2 0,-2-1 0,-2 0 0,1 1 0,-1 1 0,0 1 0,0 0 0,1 0 0,0 1 0,0 0 0,0 0 0,-5 4 0,-3 4 0,-5 5 0,-4 3 0,-2 8 0,3 5 0,2 5 0,5 4 0,-1-1 0,3 1 0,1 1 0,3 1 0,1 1 0,1 1 0,1 0 0,0 0 0,0 1 0,1-1 0,-1 1 0,0-1 0,5-3 0,4-1 0,4-5 0,3-3 0,4-3 0,1-3 0,-4-6 0,-3-6 0,-5-4 0,-4-4 0,-2-3 0,-2-2 0,-2 0 0,1 0 0,-1-1 0,0 1 0,0 0 0,-3 5 0,-5 4 0,0 0 0,-3 4 0,-3 2 0,-2 3 0,-2 2 0,2 5 0,0 2 0,4 4 0,0 0 0,2 2 0,3 4 0,3 2 0,2 2 0,2 1 0,1 1 0,0 1 0,0 0 0,1 0 0,4-5 0,4 0 0,0 1 0,3-5 0,3-3 0,2-3 0,2-3 0,2-2 0,-4-6 0,-4-5 0,0-5 0,-3-8 0,-3-2 0,-3-2 0,-2 1 0,-1 0 0,-1 1 0,0 1 0,-1 0 0,1 1 0,-5 5 0,1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0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 45 24575,'-2'0'0,"-29"3"0,30-3 0,0 0 0,0 0 0,0 1 0,0-1 0,1 0 0,-1 1 0,0-1 0,0 0 0,0 1 0,0-1 0,1 1 0,-1 0 0,0-1 0,1 1 0,-1 0 0,0-1 0,1 1 0,-1 0 0,1-1 0,-1 1 0,1 0 0,-1 0 0,1 0 0,0 0 0,-1 0 0,1-1 0,0 1 0,-1 2 0,2-2 0,-1 0 0,0 0 0,1 0 0,-1 0 0,0 0 0,1 0 0,0 0 0,-1 0 0,1 0 0,-1 0 0,1-1 0,0 1 0,0 0 0,-1 0 0,1-1 0,0 1 0,0 0 0,0-1 0,0 1 0,0-1 0,0 1 0,0-1 0,0 0 0,0 1 0,0-1 0,0 0 0,0 0 0,0 1 0,0-1 0,0 0 0,2 0 0,1 0 0,0 1 0,0-1 0,1 0 0,-1 0 0,0 0 0,8-2 0,-10 0 0,1 1 0,-1 0 0,0 0 0,0-1 0,0 0 0,0 1 0,-1-1 0,1 0 0,0 0 0,-1 0 0,1 0 0,-1 0 0,0 0 0,1 0 0,-1 0 0,0-1 0,1-4 0,-1 5 0,-1 0 0,1 0 0,0 0 0,-1 0 0,0 0 0,1 0 0,-1 0 0,0 0 0,0 0 0,0 0 0,0 0 0,-1 0 0,1 0 0,-1 0 0,1-1 0,-1 2 0,0-1 0,1 0 0,-1 0 0,0 0 0,-2-2 0,3 4 0,0-1 0,-1 1 0,1 0 0,0 0 0,-1 0 0,1 0 0,-1 0 0,1 0 0,0 0 0,-1 0 0,1 0 0,0 0 0,-1 0 0,1 0 0,-1 0 0,1 0 0,0 0 0,-1 0 0,1 0 0,0 0 0,-1 0 0,1 0 0,-1 1 0,1-1 0,0 0 0,0 0 0,-1 1 0,1-1 0,0 0 0,-1 0 0,1 1 0,0-1 0,0 0 0,-1 0 0,1 1 0,0-1 0,0 0 0,0 1 0,-1 0 0,-8 13 0,5-3 0,1 1 0,0-1 0,0 1 0,1-1 0,0 1 0,1 0 0,0 0 0,1 0 0,2 13 0,-2-23-26,0 0 0,0 0-1,0-1 1,0 1 0,1 0 0,-1-1-1,1 1 1,-1 0 0,1-1 0,0 1-1,-1-1 1,1 1 0,0-1 0,0 1-1,0-1 1,0 1 0,0-1 0,1 0-1,-1 0 1,0 1 0,0-1 0,1 0-1,-1 0 1,1 0 0,-1-1 0,1 1-1,0 0 1,-1 0 0,1-1 0,-1 1-1,1-1 1,0 0 0,0 1 0,-1-1-1,1 0 1,0 0 0,0 0 0,-1 0-1,1 0 1,0-1 0,-1 1 0,1-1-1,0 1 1,0-1 0,-1 1 0,1-1-1,-1 0 1,1 0 0,-1 1-1,1-1 1,1-2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4.0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24575,'2'23'0,"1"-1"0,1 1 0,0-1 0,2 0 0,13 33 0,3 15 0,-17-56 0,1 0 0,0-1 0,8 15 0,4 7 0,-3-7 0,-11-22 0,-1 0 0,0 0 0,0 0 0,0 1 0,-1-1 0,0 1 0,2 10 0,0 3 0,1 0 0,0 0 0,11 23 0,0 1 0,19 47 0,-21-58 0,17 57 0,-15-37 0,30 67 0,-33-88 0,0 8 0,-1 0 0,-1 1 0,6 60 0,-15-80-1365,0-2-5461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5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30 24575,'4'1'0,"0"0"0,1 1 0,-1 0 0,0 0 0,0 0 0,0 0 0,0 1 0,-1-1 0,1 1 0,-1 0 0,5 4 0,6 5 0,17 11 0,-1 1 0,36 37 0,-60-55 0,1 0 0,-1-1 0,1 0 0,0 0 0,12 6 0,-14-9 0,-1 0 0,1 0 0,-1 0 0,1 0 0,0-1 0,0 0 0,-1 0 0,1 0 0,0-1 0,10 0 0,-13 0 0,0-1 0,0 1 0,0-1 0,1 0 0,-1 0 0,0 0 0,0 0 0,0 0 0,-1 0 0,1-1 0,0 1 0,0-1 0,-1 1 0,1-1 0,-1 0 0,1 0 0,1-2 0,20-39 0,-6 10 0,-6 18 0,-6 9 0,-1-1 0,1 1 0,-1-1 0,-1 0 0,1 0 0,-1 0 0,4-13 0,-5 10-341,1 1 0,1 0-1,5-12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5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171 28 24575,'-4'1'0,"-1"-1"0,0 1 0,1-1 0,-1 2 0,1-1 0,-1 0 0,1 1 0,0 0 0,-1 0 0,1 0 0,0 0 0,0 1 0,1-1 0,-5 4 0,-5 6 0,2 0 0,-18 21 0,7-6 0,19-24 0,0 1 0,0-1 0,1 1 0,0 0 0,-1 0 0,1 0 0,1 0 0,-1 0 0,1 1 0,-1-1 0,1 0 0,0 1 0,1-1 0,-1 1 0,1-1 0,0 1 0,0-1 0,1 8 0,2 3 0,1 0 0,0 0 0,1 0 0,7 14 0,-4-10 0,-7-17 0,-1 0 0,1 0 0,0 0 0,0 0 0,1 0 0,-1 0 0,0 0 0,1 0 0,-1-1 0,1 1 0,-1 0 0,1-1 0,0 1 0,0-1 0,-1 0 0,1 0 0,0 0 0,0 0 0,0 0 0,0 0 0,1 0 0,-1-1 0,0 1 0,0-1 0,0 1 0,1-1 0,-1 0 0,3 0 0,-3 0 0,1-1 0,0 1 0,-1-1 0,1 0 0,0 0 0,-1 0 0,1 0 0,-1 0 0,0 0 0,1-1 0,-1 1 0,0-1 0,0 0 0,0 1 0,0-1 0,0 0 0,0 0 0,-1 0 0,1-1 0,-1 1 0,1 0 0,-1-1 0,1-2 0,2-6 0,-1-1 0,0 1 0,-1-1 0,-1 0 0,0 1 0,0-1 0,-1 0 0,-1 0 0,-2-13 0,3 23 0,-1-1 0,1 1 0,-1 0 0,1 0 0,-1 0 0,0-1 0,0 1 0,0 0 0,-1 0 0,1 0 0,0 1 0,-1-1 0,1 0 0,-1 0 0,1 1 0,-1-1 0,0 1 0,0 0 0,0-1 0,0 1 0,0 0 0,0 0 0,0 0 0,0 0 0,0 0 0,0 1 0,-1-1 0,-1 0 0,0 1 0,1-1 0,-1 1 0,1 0 0,0 0 0,-1 0 0,1 0 0,-1 1 0,1-1 0,0 1 0,-1 0 0,1 0 0,0 0 0,0 0 0,0 1 0,0-1 0,0 1 0,0 0 0,-4 3 0,7-5 0,-1 0 0,1 1 0,0-1 0,-1 0 0,1 1 0,-1-1 0,1 0 0,0 1 0,-1-1 0,1 1 0,0-1 0,-1 1 0,1-1 0,0 1 0,0-1 0,-1 1 0,1-1 0,0 1 0,0-1 0,0 1 0,0-1 0,0 1 0,0-1 0,0 1 0,0 0 0,0-1 0,0 1 0,0 0 0,1 0 0,-1 0 0,1-1 0,-1 1 0,1-1 0,0 1 0,0 0 0,-1-1 0,1 1 0,0-1 0,0 0 0,0 1 0,-1-1 0,1 0 0,0 1 0,1-1 0,4 1 0,-1 0 0,0 0 0,1-1 0,9 0 0,-3-1 0,-1-1 0,0 0 0,0-1 0,0 0 0,14-7 0,-21 9 0,-1-1 0,0 0 0,0 1 0,0-1 0,0-1 0,0 1 0,0 0 0,-1-1 0,1 1 0,-1-1 0,1 0 0,-1 0 0,0 0 0,0 0 0,-1 0 0,1 0 0,-1 0 0,1-1 0,-1 1 0,1-7 0,0 2 0,-1-1 0,0 0 0,0 1 0,-1-1 0,0 0 0,-1 1 0,0-1 0,0 1 0,-5-17 0,6 25 0,0-1 0,-1 0 0,1 1 0,-1-1 0,1 0 0,0 1 0,-1-1 0,0 0 0,1 1 0,-1-1 0,1 1 0,-1-1 0,0 1 0,1 0 0,-1-1 0,0 1 0,1-1 0,-1 1 0,0 0 0,0 0 0,1-1 0,-1 1 0,0 0 0,0 0 0,-1 0 0,0 0 0,0 1 0,0-1 0,0 0 0,0 1 0,1 0 0,-1-1 0,0 1 0,0 0 0,0 0 0,-1 2 0,-5 2 0,1 1 0,0 0 0,-8 9 0,14-14 0,-10 11 0,-1 1 0,-15 23 0,24-30 0,0-1 0,0 1 0,0 0 0,1 0 0,0 0 0,0 1 0,1-1 0,-1 0 0,1 0 0,0 10 0,4 176 0,-3-191-37,0 1 0,1 0 1,-1-1-1,0 1 0,0 0 0,1-1 0,-1 1 0,1-1 0,-1 1 0,1-1 0,0 1 0,0-1 1,0 1-1,-1-1 0,1 1 0,1-1 0,-1 0 0,0 0 0,0 0 0,0 1 0,1-1 0,-1 0 1,0-1-1,1 1 0,-1 0 0,1 0 0,-1 0 0,1-1 0,-1 1 0,1-1 0,0 1 0,-1-1 1,1 0-1,0 0 0,-1 0 0,4 0 0,11-2-6789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7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594 0 24575,'0'33'0,"-2"0"0,-9 50 0,4-45 0,-23 96 0,23-105 0,1 0 0,-2 36 0,1-8 0,2-34 0,-2 0 0,0 0 0,-1 0 0,-2-1 0,-21 38 0,14-28 0,-21 54 0,30-64 0,1-1 0,0 0 0,-7 41 0,10-45 0,0-1 0,-1 0 0,-1 0 0,-1 0 0,-13 25 0,-4 7 0,17-34 0,1 0 0,1 0 0,0 1 0,1 0 0,1 0 0,-3 27 0,3-16 0,-2 1 0,0-1 0,-2 1 0,-10 24 0,-5 24 0,13-49 0,0 0 0,-21 38 0,-5 14 0,19-39 0,-3-1 0,-33 52 0,31-61-1365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9.3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24575,'106'106'0,"-103"-103"0,-1 0 0,1 1 0,0-1 0,-1 1 0,0 0 0,0 0 0,0 0 0,-1 0 0,1 0 0,-1 0 0,0 0 0,0 1 0,1 5 0,-1 7 0,-1-1 0,-2 23 0,0-27 0,1 1 0,1-1 0,1 0 0,2 19 0,2-5 0,0 1 0,2 51 0,-7-75 0,0 0 0,0 0 0,0 0 0,1 0 0,-1 1 0,1-1 0,0-1 0,0 1 0,0 0 0,2 3 0,-3-5 0,1 0 0,0 0 0,0 0 0,0 0 0,-1-1 0,1 1 0,0 0 0,0-1 0,0 1 0,0 0 0,0-1 0,0 1 0,0-1 0,1 0 0,-1 1 0,0-1 0,0 0 0,0 0 0,0 0 0,0 0 0,1 0 0,-1 0 0,0 0 0,0 0 0,0 0 0,0 0 0,0-1 0,1 1 0,-1 0 0,0-1 0,1 0 0,5-2 0,-1 0 0,1-1 0,-1 0 0,0-1 0,0 1 0,-1-1 0,1 0 0,-1-1 0,0 1 0,7-11 0,26-25 0,-17 26 0,0 0 0,1 2 0,29-14 0,24-13 0,-58 27-1365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20dd303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20dd303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20dd303b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20dd303b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0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1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0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01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01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18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21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6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51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7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522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7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4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75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98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47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686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311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744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9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098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20dd303b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20dd303b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20dd303b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c20dd303b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31b344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31b3441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8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39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20dd303b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20dd303b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LANK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2_2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machine-learning-introduc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8SpIM/gradient-desce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viblo.asia/p/optimizer-hieu-sau-ve-cac-thuat-toan-toi-uu-gdsgdadam-Qbq5QQ9E5D8" TargetMode="External"/><Relationship Id="rId4" Type="http://schemas.openxmlformats.org/officeDocument/2006/relationships/hyperlink" Target="https://machinelearningcoban.com/2017/01/12/gradientdesc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6" name="Google Shape;326;p21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9" name="Google Shape;329;p21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2" name="Google Shape;332;p21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7" name="Google Shape;337;p21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1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4" name="Google Shape;344;p21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2" name="Google Shape;352;p21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5" name="Google Shape;355;p21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4" name="Google Shape;364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5" name="Google Shape;365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69" name="Google Shape;369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2" name="Google Shape;372;p21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7" name="Google Shape;377;p21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0" name="Google Shape;380;p21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" name="Google Shape;384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5" name="Google Shape;385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2" name="Google Shape;392;p21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7" name="Google Shape;397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8" name="Google Shape;398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4" name="Google Shape;404;p21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9" name="Google Shape;409;p21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3" name="Google Shape;413;p21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8" name="Google Shape;418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" name="Google Shape;420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6" name="Google Shape;426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29" name="Google Shape;429;p21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2" name="Google Shape;432;p21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5" name="Google Shape;435;p21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0" name="Google Shape;440;p21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21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9" name="Google Shape;459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8" name="Google Shape;468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1" name="Google Shape;471;p21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5" name="Google Shape;475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1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5" name="Google Shape;485;p21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8" name="Google Shape;488;p21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2" name="Google Shape;492;p21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5" name="Google Shape;495;p21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99" name="Google Shape;499;p21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2" name="Google Shape;502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3" name="Google Shape;503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3" name="Google Shape;513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5" name="Google Shape;515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6" name="Google Shape;516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29" name="Google Shape;529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2" name="Google Shape;532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5" name="Google Shape;535;p21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39" name="Google Shape;539;p21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3" name="Google Shape;543;p21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7" name="Google Shape;547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8" name="Google Shape;548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1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3" name="Google Shape;553;p21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8" name="Google Shape;558;p21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3" name="Google Shape;563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4" name="Google Shape;564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4" name="Google Shape;574;p21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7" name="Google Shape;577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2" name="Google Shape;582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13" y="830914"/>
            <a:ext cx="3298475" cy="3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16" y="830914"/>
            <a:ext cx="3216025" cy="3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7"/>
          <p:cNvSpPr txBox="1"/>
          <p:nvPr/>
        </p:nvSpPr>
        <p:spPr>
          <a:xfrm>
            <a:off x="2752036" y="4312586"/>
            <a:ext cx="363992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Điểm khởi tạo khác nhau</a:t>
            </a:r>
            <a:endParaRPr sz="2400" dirty="0"/>
          </a:p>
        </p:txBody>
      </p:sp>
      <p:sp>
        <p:nvSpPr>
          <p:cNvPr id="4" name="Google Shape;624;p25">
            <a:extLst>
              <a:ext uri="{FF2B5EF4-FFF2-40B4-BE49-F238E27FC236}">
                <a16:creationId xmlns:a16="http://schemas.microsoft.com/office/drawing/2014/main" id="{4D92CB5C-77A2-D1FE-C7C4-B2DD35E60407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02" y="771063"/>
            <a:ext cx="3298475" cy="3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6116" y="771063"/>
            <a:ext cx="3216025" cy="3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28"/>
          <p:cNvSpPr txBox="1"/>
          <p:nvPr/>
        </p:nvSpPr>
        <p:spPr>
          <a:xfrm>
            <a:off x="2813572" y="4248470"/>
            <a:ext cx="367066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learning_rate khác nhau</a:t>
            </a:r>
            <a:endParaRPr sz="2400" dirty="0"/>
          </a:p>
        </p:txBody>
      </p:sp>
      <p:sp>
        <p:nvSpPr>
          <p:cNvPr id="4" name="Google Shape;624;p25">
            <a:extLst>
              <a:ext uri="{FF2B5EF4-FFF2-40B4-BE49-F238E27FC236}">
                <a16:creationId xmlns:a16="http://schemas.microsoft.com/office/drawing/2014/main" id="{0E4648A9-85E8-B2B8-A890-2A34B11D4A59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040850" y="1851843"/>
            <a:ext cx="7062300" cy="1439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3. Gradient Descent</a:t>
            </a:r>
            <a:br>
              <a:rPr lang="en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với hàm nhiều biến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0CD195-1E74-4A05-8CEA-86FD457C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44" y="405426"/>
            <a:ext cx="4070402" cy="352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B4A26-F837-C2E7-4BD1-1FA1CA09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6" y="1208767"/>
            <a:ext cx="3267075" cy="2725966"/>
          </a:xfrm>
          <a:prstGeom prst="rect">
            <a:avLst/>
          </a:prstGeom>
        </p:spPr>
      </p:pic>
      <p:sp>
        <p:nvSpPr>
          <p:cNvPr id="14" name="Google Shape;653;p28">
            <a:extLst>
              <a:ext uri="{FF2B5EF4-FFF2-40B4-BE49-F238E27FC236}">
                <a16:creationId xmlns:a16="http://schemas.microsoft.com/office/drawing/2014/main" id="{71D57299-97F2-4F6E-512E-8E29E7B87CC0}"/>
              </a:ext>
            </a:extLst>
          </p:cNvPr>
          <p:cNvSpPr txBox="1"/>
          <p:nvPr/>
        </p:nvSpPr>
        <p:spPr>
          <a:xfrm>
            <a:off x="4502844" y="4150667"/>
            <a:ext cx="36706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</a:rPr>
              <a:t>Lưu</a:t>
            </a:r>
            <a:r>
              <a:rPr lang="en-US" sz="1800" dirty="0">
                <a:solidFill>
                  <a:srgbClr val="FF0000"/>
                </a:solidFill>
              </a:rPr>
              <a:t> ý: </a:t>
            </a:r>
            <a:r>
              <a:rPr lang="en-US" sz="1800" dirty="0" err="1">
                <a:solidFill>
                  <a:srgbClr val="FF0000"/>
                </a:solidFill>
              </a:rPr>
              <a:t>cập</a:t>
            </a:r>
            <a:r>
              <a:rPr lang="en-US" sz="1800" dirty="0">
                <a:solidFill>
                  <a:srgbClr val="FF0000"/>
                </a:solidFill>
              </a:rPr>
              <a:t> nhật </a:t>
            </a:r>
            <a:r>
              <a:rPr lang="en-US" sz="1800" dirty="0" err="1">
                <a:solidFill>
                  <a:srgbClr val="FF0000"/>
                </a:solidFill>
              </a:rPr>
              <a:t>hết</a:t>
            </a:r>
            <a:r>
              <a:rPr lang="en-US" sz="1800" dirty="0">
                <a:solidFill>
                  <a:srgbClr val="FF0000"/>
                </a:solidFill>
              </a:rPr>
              <a:t> các </a:t>
            </a:r>
            <a:r>
              <a:rPr lang="en-US" sz="1800" dirty="0" err="1">
                <a:solidFill>
                  <a:srgbClr val="FF0000"/>
                </a:solidFill>
              </a:rPr>
              <a:t>biến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rồi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sau</a:t>
            </a:r>
            <a:r>
              <a:rPr lang="en-US" sz="1800" dirty="0">
                <a:solidFill>
                  <a:srgbClr val="FF0000"/>
                </a:solidFill>
              </a:rPr>
              <a:t> đó </a:t>
            </a:r>
            <a:r>
              <a:rPr lang="en-US" sz="1800" dirty="0" err="1">
                <a:solidFill>
                  <a:srgbClr val="FF0000"/>
                </a:solidFill>
              </a:rPr>
              <a:t>mới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tính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đạo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hàm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tiếp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theo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D7BB66-B698-9E97-004D-335CDDD30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88"/>
          <a:stretch/>
        </p:blipFill>
        <p:spPr>
          <a:xfrm>
            <a:off x="353146" y="4019557"/>
            <a:ext cx="3267075" cy="1031735"/>
          </a:xfrm>
          <a:prstGeom prst="rect">
            <a:avLst/>
          </a:prstGeom>
        </p:spPr>
      </p:pic>
      <p:sp>
        <p:nvSpPr>
          <p:cNvPr id="17" name="Google Shape;658;p29">
            <a:extLst>
              <a:ext uri="{FF2B5EF4-FFF2-40B4-BE49-F238E27FC236}">
                <a16:creationId xmlns:a16="http://schemas.microsoft.com/office/drawing/2014/main" id="{AF65FDA7-34DF-36D9-1A44-8A725687B9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1351" y="239937"/>
            <a:ext cx="3670664" cy="617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3. GD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nhiều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26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116250" y="699248"/>
            <a:ext cx="7062300" cy="1409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4. Gradient Descent với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79646-4909-87FC-45A6-8035A436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" y="2720064"/>
            <a:ext cx="9144000" cy="18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1198B-3C09-D695-7296-5C9DD8709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20" y="2550861"/>
            <a:ext cx="2495924" cy="1340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638684-6B4D-D8EE-7151-4012155FF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50" y="2561754"/>
            <a:ext cx="3056841" cy="1318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07ACC-D119-D20C-8B7A-CDC9C2F8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87" y="4004395"/>
            <a:ext cx="7124783" cy="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408B1-87CB-2005-F5C1-9ADEBB27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87" y="2073126"/>
            <a:ext cx="4288724" cy="28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4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BB3E-7A7C-88DF-78D3-F888EF25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734" y="2413340"/>
            <a:ext cx="5582429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38FE2-A135-7369-29F3-12C54F49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0599"/>
            <a:ext cx="9144000" cy="6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719489" y="2205309"/>
            <a:ext cx="7705021" cy="732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62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3E8E-FAA0-F988-E072-5EF408F3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27" y="1636699"/>
            <a:ext cx="2069750" cy="319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2C216-11AA-3D4F-FDD3-1AEEB5B6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66" y="692051"/>
            <a:ext cx="2572109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0011C-926A-35EC-5B27-B54A81ADE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893" y="663471"/>
            <a:ext cx="2791215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3ED83-F69C-0B2E-DF4A-A93284381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35" y="1636699"/>
            <a:ext cx="1865638" cy="32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 txBox="1">
            <a:spLocks noGrp="1"/>
          </p:cNvSpPr>
          <p:nvPr>
            <p:ph type="ctrTitle" idx="5"/>
          </p:nvPr>
        </p:nvSpPr>
        <p:spPr>
          <a:xfrm>
            <a:off x="311688" y="-23288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Mục lục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2806746" y="72277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2B3F"/>
              </a:solidFill>
            </a:endParaRPr>
          </a:p>
        </p:txBody>
      </p:sp>
      <p:sp>
        <p:nvSpPr>
          <p:cNvPr id="590" name="Google Shape;590;p22"/>
          <p:cNvSpPr txBox="1">
            <a:spLocks noGrp="1"/>
          </p:cNvSpPr>
          <p:nvPr>
            <p:ph type="title"/>
          </p:nvPr>
        </p:nvSpPr>
        <p:spPr>
          <a:xfrm>
            <a:off x="1891638" y="1345043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05" name="Google Shape;605;p22"/>
          <p:cNvSpPr txBox="1">
            <a:spLocks noGrp="1"/>
          </p:cNvSpPr>
          <p:nvPr>
            <p:ph type="subTitle" idx="1"/>
          </p:nvPr>
        </p:nvSpPr>
        <p:spPr>
          <a:xfrm>
            <a:off x="2982043" y="1440608"/>
            <a:ext cx="1494000" cy="36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6" name="Google Shape;590;p22">
            <a:extLst>
              <a:ext uri="{FF2B5EF4-FFF2-40B4-BE49-F238E27FC236}">
                <a16:creationId xmlns:a16="http://schemas.microsoft.com/office/drawing/2014/main" id="{87BCBDD0-5796-1722-1548-28F39E30739D}"/>
              </a:ext>
            </a:extLst>
          </p:cNvPr>
          <p:cNvSpPr txBox="1">
            <a:spLocks/>
          </p:cNvSpPr>
          <p:nvPr/>
        </p:nvSpPr>
        <p:spPr>
          <a:xfrm>
            <a:off x="1891638" y="1922243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7" name="Google Shape;590;p22">
            <a:extLst>
              <a:ext uri="{FF2B5EF4-FFF2-40B4-BE49-F238E27FC236}">
                <a16:creationId xmlns:a16="http://schemas.microsoft.com/office/drawing/2014/main" id="{D2BA6CC4-DC12-4B95-C046-5DCC4CDD28A3}"/>
              </a:ext>
            </a:extLst>
          </p:cNvPr>
          <p:cNvSpPr txBox="1">
            <a:spLocks/>
          </p:cNvSpPr>
          <p:nvPr/>
        </p:nvSpPr>
        <p:spPr>
          <a:xfrm>
            <a:off x="1891638" y="25878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8" name="Google Shape;590;p22">
            <a:extLst>
              <a:ext uri="{FF2B5EF4-FFF2-40B4-BE49-F238E27FC236}">
                <a16:creationId xmlns:a16="http://schemas.microsoft.com/office/drawing/2014/main" id="{5DA62052-3489-0B6F-8840-A652326C9BE0}"/>
              </a:ext>
            </a:extLst>
          </p:cNvPr>
          <p:cNvSpPr txBox="1">
            <a:spLocks/>
          </p:cNvSpPr>
          <p:nvPr/>
        </p:nvSpPr>
        <p:spPr>
          <a:xfrm>
            <a:off x="1891638" y="31650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9" name="Google Shape;590;p22">
            <a:extLst>
              <a:ext uri="{FF2B5EF4-FFF2-40B4-BE49-F238E27FC236}">
                <a16:creationId xmlns:a16="http://schemas.microsoft.com/office/drawing/2014/main" id="{1C0A1AB9-1F96-C1A9-216A-0592E34217B9}"/>
              </a:ext>
            </a:extLst>
          </p:cNvPr>
          <p:cNvSpPr txBox="1">
            <a:spLocks/>
          </p:cNvSpPr>
          <p:nvPr/>
        </p:nvSpPr>
        <p:spPr>
          <a:xfrm>
            <a:off x="1891638" y="37422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0" name="Google Shape;590;p22">
            <a:extLst>
              <a:ext uri="{FF2B5EF4-FFF2-40B4-BE49-F238E27FC236}">
                <a16:creationId xmlns:a16="http://schemas.microsoft.com/office/drawing/2014/main" id="{79DA0DAF-F702-7E9B-5C73-EA3E2F10B55E}"/>
              </a:ext>
            </a:extLst>
          </p:cNvPr>
          <p:cNvSpPr txBox="1">
            <a:spLocks/>
          </p:cNvSpPr>
          <p:nvPr/>
        </p:nvSpPr>
        <p:spPr>
          <a:xfrm>
            <a:off x="1891638" y="4375328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11" name="Google Shape;605;p22">
            <a:extLst>
              <a:ext uri="{FF2B5EF4-FFF2-40B4-BE49-F238E27FC236}">
                <a16:creationId xmlns:a16="http://schemas.microsoft.com/office/drawing/2014/main" id="{EE04B957-2843-9681-CADA-CC98844B3166}"/>
              </a:ext>
            </a:extLst>
          </p:cNvPr>
          <p:cNvSpPr txBox="1">
            <a:spLocks/>
          </p:cNvSpPr>
          <p:nvPr/>
        </p:nvSpPr>
        <p:spPr>
          <a:xfrm>
            <a:off x="2982043" y="2055446"/>
            <a:ext cx="3020469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Gradient Descent</a:t>
            </a:r>
          </a:p>
        </p:txBody>
      </p:sp>
      <p:sp>
        <p:nvSpPr>
          <p:cNvPr id="16" name="Google Shape;605;p22">
            <a:extLst>
              <a:ext uri="{FF2B5EF4-FFF2-40B4-BE49-F238E27FC236}">
                <a16:creationId xmlns:a16="http://schemas.microsoft.com/office/drawing/2014/main" id="{2F8F89A0-5BDD-3EDC-352D-AFEF4DEEE8DF}"/>
              </a:ext>
            </a:extLst>
          </p:cNvPr>
          <p:cNvSpPr txBox="1">
            <a:spLocks/>
          </p:cNvSpPr>
          <p:nvPr/>
        </p:nvSpPr>
        <p:spPr>
          <a:xfrm>
            <a:off x="2982043" y="2637923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Gradient Descent với </a:t>
            </a:r>
            <a:r>
              <a:rPr lang="en-US" dirty="0" err="1"/>
              <a:t>hàm</a:t>
            </a:r>
            <a:r>
              <a:rPr lang="en-US" dirty="0"/>
              <a:t> nhiều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7" name="Google Shape;605;p22">
            <a:extLst>
              <a:ext uri="{FF2B5EF4-FFF2-40B4-BE49-F238E27FC236}">
                <a16:creationId xmlns:a16="http://schemas.microsoft.com/office/drawing/2014/main" id="{4C68DBB3-C15A-7ED6-3498-19529AC68B9A}"/>
              </a:ext>
            </a:extLst>
          </p:cNvPr>
          <p:cNvSpPr txBox="1">
            <a:spLocks/>
          </p:cNvSpPr>
          <p:nvPr/>
        </p:nvSpPr>
        <p:spPr>
          <a:xfrm>
            <a:off x="2982043" y="3269448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Gradient Descent với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18" name="Google Shape;605;p22">
            <a:extLst>
              <a:ext uri="{FF2B5EF4-FFF2-40B4-BE49-F238E27FC236}">
                <a16:creationId xmlns:a16="http://schemas.microsoft.com/office/drawing/2014/main" id="{280D7985-D36C-B3A6-05A8-664232D665A0}"/>
              </a:ext>
            </a:extLst>
          </p:cNvPr>
          <p:cNvSpPr txBox="1">
            <a:spLocks/>
          </p:cNvSpPr>
          <p:nvPr/>
        </p:nvSpPr>
        <p:spPr>
          <a:xfrm>
            <a:off x="2982043" y="3900973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Vấn </a:t>
            </a:r>
            <a:r>
              <a:rPr lang="en-US" dirty="0" err="1"/>
              <a:t>đề</a:t>
            </a:r>
            <a:r>
              <a:rPr lang="en-US" dirty="0"/>
              <a:t> với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19" name="Google Shape;605;p22">
            <a:extLst>
              <a:ext uri="{FF2B5EF4-FFF2-40B4-BE49-F238E27FC236}">
                <a16:creationId xmlns:a16="http://schemas.microsoft.com/office/drawing/2014/main" id="{38359BF8-7D9C-93AA-B2F1-FB9B0C0050B0}"/>
              </a:ext>
            </a:extLst>
          </p:cNvPr>
          <p:cNvSpPr txBox="1">
            <a:spLocks/>
          </p:cNvSpPr>
          <p:nvPr/>
        </p:nvSpPr>
        <p:spPr>
          <a:xfrm>
            <a:off x="2982043" y="4479681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Nesterov Accelerated Gradient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E36C6-1E1B-6F5E-EAA6-8BFE1E71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5" y="868296"/>
            <a:ext cx="8837484" cy="35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BF8FE10-EE23-4A1E-00AD-B6C5FB7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7" y="3169597"/>
            <a:ext cx="4296375" cy="1000265"/>
          </a:xfrm>
          <a:prstGeom prst="rect">
            <a:avLst/>
          </a:prstGeom>
        </p:spPr>
      </p:pic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0D30B7BE-B654-39FC-076F-AB924F38C298}"/>
              </a:ext>
            </a:extLst>
          </p:cNvPr>
          <p:cNvSpPr txBox="1">
            <a:spLocks/>
          </p:cNvSpPr>
          <p:nvPr/>
        </p:nvSpPr>
        <p:spPr>
          <a:xfrm>
            <a:off x="122945" y="1150235"/>
            <a:ext cx="3957278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vượt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qua được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vòng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momentum (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đà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E26C4-5A84-3D77-85C4-DD37522F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35" y="671401"/>
            <a:ext cx="2348120" cy="3629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53B51-C729-41B0-A42D-F97A7ED38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6" y="2133539"/>
            <a:ext cx="1991003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D8864-3987-BA97-BC7F-EEE0E69B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66" y="2759965"/>
            <a:ext cx="685896" cy="409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6EC6D-9D96-30F4-118C-29A4D17C2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136" y="2736149"/>
            <a:ext cx="1228896" cy="457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5BD647-888F-F153-93DA-152615EC3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11" y="4019598"/>
            <a:ext cx="5525271" cy="847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9B19D5-7866-818A-61B4-7DE5BDFAB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357" y="3488728"/>
            <a:ext cx="323895" cy="362001"/>
          </a:xfrm>
          <a:prstGeom prst="rect">
            <a:avLst/>
          </a:prstGeom>
        </p:spPr>
      </p:pic>
      <p:sp>
        <p:nvSpPr>
          <p:cNvPr id="24" name="Google Shape;658;p29">
            <a:extLst>
              <a:ext uri="{FF2B5EF4-FFF2-40B4-BE49-F238E27FC236}">
                <a16:creationId xmlns:a16="http://schemas.microsoft.com/office/drawing/2014/main" id="{56E4F24E-B6BB-54D5-3FAC-5368E64B2F21}"/>
              </a:ext>
            </a:extLst>
          </p:cNvPr>
          <p:cNvSpPr txBox="1">
            <a:spLocks/>
          </p:cNvSpPr>
          <p:nvPr/>
        </p:nvSpPr>
        <p:spPr>
          <a:xfrm>
            <a:off x="4572000" y="3549887"/>
            <a:ext cx="841177" cy="3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= 0.9</a:t>
            </a:r>
          </a:p>
        </p:txBody>
      </p:sp>
    </p:spTree>
    <p:extLst>
      <p:ext uri="{BB962C8B-B14F-4D97-AF65-F5344CB8AC3E}">
        <p14:creationId xmlns:p14="http://schemas.microsoft.com/office/powerpoint/2010/main" val="336169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770B4-C8BA-69C5-4008-456EA2C6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96" y="1533478"/>
            <a:ext cx="4404126" cy="224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C0452-84EB-B262-325F-7200D773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0" y="1536595"/>
            <a:ext cx="3705475" cy="1793185"/>
          </a:xfrm>
          <a:prstGeom prst="rect">
            <a:avLst/>
          </a:prstGeom>
        </p:spPr>
      </p:pic>
      <p:sp>
        <p:nvSpPr>
          <p:cNvPr id="10" name="Google Shape;658;p29">
            <a:extLst>
              <a:ext uri="{FF2B5EF4-FFF2-40B4-BE49-F238E27FC236}">
                <a16:creationId xmlns:a16="http://schemas.microsoft.com/office/drawing/2014/main" id="{3273ACD3-74E3-E0CA-C340-97BE36B50B4E}"/>
              </a:ext>
            </a:extLst>
          </p:cNvPr>
          <p:cNvSpPr txBox="1">
            <a:spLocks/>
          </p:cNvSpPr>
          <p:nvPr/>
        </p:nvSpPr>
        <p:spPr>
          <a:xfrm>
            <a:off x="1055668" y="856452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GD_no_momentum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58;p29">
            <a:extLst>
              <a:ext uri="{FF2B5EF4-FFF2-40B4-BE49-F238E27FC236}">
                <a16:creationId xmlns:a16="http://schemas.microsoft.com/office/drawing/2014/main" id="{6B7D0E2A-A32E-CDEF-4229-51548A9F2E6F}"/>
              </a:ext>
            </a:extLst>
          </p:cNvPr>
          <p:cNvSpPr txBox="1">
            <a:spLocks/>
          </p:cNvSpPr>
          <p:nvPr/>
        </p:nvSpPr>
        <p:spPr>
          <a:xfrm>
            <a:off x="5870604" y="839398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B4EAF-4F7D-5D04-228F-41E49B962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50" y="4194974"/>
            <a:ext cx="3705475" cy="54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413EA-ADA2-1116-FD1A-B8A7572BD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096" y="4068327"/>
            <a:ext cx="4404126" cy="665434"/>
          </a:xfrm>
          <a:prstGeom prst="rect">
            <a:avLst/>
          </a:prstGeom>
        </p:spPr>
      </p:pic>
      <p:sp>
        <p:nvSpPr>
          <p:cNvPr id="20" name="Google Shape;658;p29">
            <a:extLst>
              <a:ext uri="{FF2B5EF4-FFF2-40B4-BE49-F238E27FC236}">
                <a16:creationId xmlns:a16="http://schemas.microsoft.com/office/drawing/2014/main" id="{B2E3EE62-CD21-352E-D055-C7C5D6E8F434}"/>
              </a:ext>
            </a:extLst>
          </p:cNvPr>
          <p:cNvSpPr txBox="1">
            <a:spLocks/>
          </p:cNvSpPr>
          <p:nvPr/>
        </p:nvSpPr>
        <p:spPr>
          <a:xfrm>
            <a:off x="851066" y="3652126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42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24BE1-6E7B-DD19-2745-DE0358D4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099"/>
            <a:ext cx="9144000" cy="32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EC55-0F9D-6157-AE43-75F23B29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5" y="671401"/>
            <a:ext cx="7437089" cy="42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692596" y="1718822"/>
            <a:ext cx="7758809" cy="717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FFCE2BEA-924B-C611-DE4F-21DDE8803D74}"/>
              </a:ext>
            </a:extLst>
          </p:cNvPr>
          <p:cNvSpPr txBox="1">
            <a:spLocks/>
          </p:cNvSpPr>
          <p:nvPr/>
        </p:nvSpPr>
        <p:spPr>
          <a:xfrm>
            <a:off x="3154813" y="2571750"/>
            <a:ext cx="2834374" cy="7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NAG</a:t>
            </a:r>
          </a:p>
        </p:txBody>
      </p:sp>
    </p:spTree>
    <p:extLst>
      <p:ext uri="{BB962C8B-B14F-4D97-AF65-F5344CB8AC3E}">
        <p14:creationId xmlns:p14="http://schemas.microsoft.com/office/powerpoint/2010/main" val="90782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8;p29">
            <a:extLst>
              <a:ext uri="{FF2B5EF4-FFF2-40B4-BE49-F238E27FC236}">
                <a16:creationId xmlns:a16="http://schemas.microsoft.com/office/drawing/2014/main" id="{7196FECB-372F-F8C2-D613-6BD7A38CC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469" y="0"/>
            <a:ext cx="5423896" cy="645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F164D-3D8A-FC17-C016-EB1C7626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827705"/>
            <a:ext cx="8752114" cy="226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0EBEE-64AD-BEC8-1C19-FA5EB9242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6" y="3500281"/>
            <a:ext cx="450595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8;p29">
            <a:extLst>
              <a:ext uri="{FF2B5EF4-FFF2-40B4-BE49-F238E27FC236}">
                <a16:creationId xmlns:a16="http://schemas.microsoft.com/office/drawing/2014/main" id="{7196FECB-372F-F8C2-D613-6BD7A38CC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469" y="0"/>
            <a:ext cx="5423896" cy="645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E537B6FA-5EBC-B054-FAE5-AF65E4604D1D}"/>
              </a:ext>
            </a:extLst>
          </p:cNvPr>
          <p:cNvSpPr txBox="1">
            <a:spLocks/>
          </p:cNvSpPr>
          <p:nvPr/>
        </p:nvSpPr>
        <p:spPr>
          <a:xfrm>
            <a:off x="3085587" y="730620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221A83AA-2F2F-8E17-B4FD-EB4EDAAB4718}"/>
              </a:ext>
            </a:extLst>
          </p:cNvPr>
          <p:cNvSpPr txBox="1">
            <a:spLocks/>
          </p:cNvSpPr>
          <p:nvPr/>
        </p:nvSpPr>
        <p:spPr>
          <a:xfrm>
            <a:off x="2757539" y="2811974"/>
            <a:ext cx="2873826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GD_momentum_nag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3E710-D2DC-09EF-86A7-3FAA27E8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9" y="1419168"/>
            <a:ext cx="8821271" cy="704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39509-DB6D-045F-D4CF-A6E83126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9" y="3399522"/>
            <a:ext cx="8821271" cy="7381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60C369-3B30-A239-24CC-12DFA1D79155}"/>
              </a:ext>
            </a:extLst>
          </p:cNvPr>
          <p:cNvSpPr/>
          <p:nvPr/>
        </p:nvSpPr>
        <p:spPr>
          <a:xfrm>
            <a:off x="7599508" y="1031629"/>
            <a:ext cx="1429232" cy="1434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9311C9-8B4F-4FFF-4D0E-A58CEE8E671C}"/>
              </a:ext>
            </a:extLst>
          </p:cNvPr>
          <p:cNvSpPr/>
          <p:nvPr/>
        </p:nvSpPr>
        <p:spPr>
          <a:xfrm>
            <a:off x="7599508" y="2896638"/>
            <a:ext cx="1429232" cy="1434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2B1F181-CAFC-6C11-73C5-E8AD3F551E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960" y="1337022"/>
            <a:ext cx="5423896" cy="1673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bổ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sung: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Stochastic Gradient Descent vs Batch Gradient Descent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97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FECBE932-6D99-3B4B-9B43-9F53676EB2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9569" y="558533"/>
            <a:ext cx="2957321" cy="717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References: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EE5FFC92-43E2-3439-CD4D-97C846EA1CD4}"/>
              </a:ext>
            </a:extLst>
          </p:cNvPr>
          <p:cNvSpPr txBox="1">
            <a:spLocks/>
          </p:cNvSpPr>
          <p:nvPr/>
        </p:nvSpPr>
        <p:spPr>
          <a:xfrm>
            <a:off x="814508" y="1524526"/>
            <a:ext cx="5901338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Sách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“Machine Learning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” – Vũ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Hữu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Tiệp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AC61D29-79C0-E34B-3708-91744DB06CB8}"/>
              </a:ext>
            </a:extLst>
          </p:cNvPr>
          <p:cNvSpPr txBox="1">
            <a:spLocks/>
          </p:cNvSpPr>
          <p:nvPr/>
        </p:nvSpPr>
        <p:spPr>
          <a:xfrm>
            <a:off x="814508" y="2365420"/>
            <a:ext cx="7876134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Khóa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học: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https://www.coursera.org/specializations/machine-learning-introduction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4A0E73F7-D8BC-F5DF-32AB-0E89A7350275}"/>
              </a:ext>
            </a:extLst>
          </p:cNvPr>
          <p:cNvSpPr txBox="1">
            <a:spLocks/>
          </p:cNvSpPr>
          <p:nvPr/>
        </p:nvSpPr>
        <p:spPr>
          <a:xfrm>
            <a:off x="814508" y="3137967"/>
            <a:ext cx="7876134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3. Slide Gradient Descent – Lê Nhật Huy</a:t>
            </a:r>
          </a:p>
        </p:txBody>
      </p:sp>
    </p:spTree>
    <p:extLst>
      <p:ext uri="{BB962C8B-B14F-4D97-AF65-F5344CB8AC3E}">
        <p14:creationId xmlns:p14="http://schemas.microsoft.com/office/powerpoint/2010/main" val="40981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 txBox="1">
            <a:spLocks noGrp="1"/>
          </p:cNvSpPr>
          <p:nvPr>
            <p:ph type="ctrTitle"/>
          </p:nvPr>
        </p:nvSpPr>
        <p:spPr>
          <a:xfrm>
            <a:off x="969748" y="2205300"/>
            <a:ext cx="7204504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thiệu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969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0;p22">
            <a:extLst>
              <a:ext uri="{FF2B5EF4-FFF2-40B4-BE49-F238E27FC236}">
                <a16:creationId xmlns:a16="http://schemas.microsoft.com/office/drawing/2014/main" id="{A631590F-E17B-8597-DAB7-3155598C7A74}"/>
              </a:ext>
            </a:extLst>
          </p:cNvPr>
          <p:cNvSpPr txBox="1">
            <a:spLocks/>
          </p:cNvSpPr>
          <p:nvPr/>
        </p:nvSpPr>
        <p:spPr>
          <a:xfrm>
            <a:off x="626249" y="1298938"/>
            <a:ext cx="7891501" cy="8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5400" dirty="0"/>
              <a:t>T</a:t>
            </a:r>
            <a:r>
              <a:rPr lang="en-US" sz="5400" dirty="0"/>
              <a:t>h</a:t>
            </a:r>
            <a:r>
              <a:rPr lang="en" sz="5400" dirty="0"/>
              <a:t>anks for watching!</a:t>
            </a:r>
          </a:p>
        </p:txBody>
      </p:sp>
      <p:sp>
        <p:nvSpPr>
          <p:cNvPr id="3" name="Google Shape;590;p22">
            <a:extLst>
              <a:ext uri="{FF2B5EF4-FFF2-40B4-BE49-F238E27FC236}">
                <a16:creationId xmlns:a16="http://schemas.microsoft.com/office/drawing/2014/main" id="{86300EEF-0AAD-E0A0-A0EF-5803603A5540}"/>
              </a:ext>
            </a:extLst>
          </p:cNvPr>
          <p:cNvSpPr txBox="1">
            <a:spLocks/>
          </p:cNvSpPr>
          <p:nvPr/>
        </p:nvSpPr>
        <p:spPr>
          <a:xfrm>
            <a:off x="626248" y="2749940"/>
            <a:ext cx="7891501" cy="8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5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13514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 txBox="1">
            <a:spLocks noGrp="1"/>
          </p:cNvSpPr>
          <p:nvPr>
            <p:ph type="ctrTitle" idx="5"/>
          </p:nvPr>
        </p:nvSpPr>
        <p:spPr>
          <a:xfrm>
            <a:off x="322162" y="1734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Mục lục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2805310" y="25669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0" name="Google Shape;590;p22"/>
          <p:cNvSpPr txBox="1">
            <a:spLocks noGrp="1"/>
          </p:cNvSpPr>
          <p:nvPr>
            <p:ph type="title"/>
          </p:nvPr>
        </p:nvSpPr>
        <p:spPr>
          <a:xfrm>
            <a:off x="2315850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1" name="Google Shape;591;p22"/>
          <p:cNvSpPr txBox="1">
            <a:spLocks noGrp="1"/>
          </p:cNvSpPr>
          <p:nvPr>
            <p:ph type="title" idx="2"/>
          </p:nvPr>
        </p:nvSpPr>
        <p:spPr>
          <a:xfrm>
            <a:off x="4104892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2" name="Google Shape;592;p22"/>
          <p:cNvSpPr txBox="1">
            <a:spLocks noGrp="1"/>
          </p:cNvSpPr>
          <p:nvPr>
            <p:ph type="title" idx="3"/>
          </p:nvPr>
        </p:nvSpPr>
        <p:spPr>
          <a:xfrm>
            <a:off x="5893933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2443263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4232300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5" name="Google Shape;595;p22"/>
          <p:cNvSpPr/>
          <p:nvPr/>
        </p:nvSpPr>
        <p:spPr>
          <a:xfrm>
            <a:off x="6021325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596" name="Google Shape;596;p22"/>
          <p:cNvGrpSpPr/>
          <p:nvPr/>
        </p:nvGrpSpPr>
        <p:grpSpPr>
          <a:xfrm>
            <a:off x="2534638" y="3012725"/>
            <a:ext cx="218918" cy="577215"/>
            <a:chOff x="3270375" y="3436275"/>
            <a:chExt cx="218918" cy="577215"/>
          </a:xfrm>
        </p:grpSpPr>
        <p:sp>
          <p:nvSpPr>
            <p:cNvPr id="597" name="Google Shape;597;p22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4488480" y="3012725"/>
            <a:ext cx="167058" cy="468473"/>
            <a:chOff x="3593968" y="3125480"/>
            <a:chExt cx="167058" cy="468473"/>
          </a:xfrm>
        </p:grpSpPr>
        <p:sp>
          <p:nvSpPr>
            <p:cNvPr id="600" name="Google Shape;600;p22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2"/>
          <p:cNvGrpSpPr/>
          <p:nvPr/>
        </p:nvGrpSpPr>
        <p:grpSpPr>
          <a:xfrm>
            <a:off x="6244454" y="3012725"/>
            <a:ext cx="233161" cy="539699"/>
            <a:chOff x="5349941" y="3093980"/>
            <a:chExt cx="233161" cy="539699"/>
          </a:xfrm>
        </p:grpSpPr>
        <p:sp>
          <p:nvSpPr>
            <p:cNvPr id="603" name="Google Shape;603;p22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2"/>
          <p:cNvSpPr txBox="1">
            <a:spLocks noGrp="1"/>
          </p:cNvSpPr>
          <p:nvPr>
            <p:ph type="subTitle" idx="1"/>
          </p:nvPr>
        </p:nvSpPr>
        <p:spPr>
          <a:xfrm>
            <a:off x="2035963" y="365617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606" name="Google Shape;606;p22"/>
          <p:cNvSpPr txBox="1">
            <a:spLocks noGrp="1"/>
          </p:cNvSpPr>
          <p:nvPr>
            <p:ph type="subTitle" idx="6"/>
          </p:nvPr>
        </p:nvSpPr>
        <p:spPr>
          <a:xfrm>
            <a:off x="3824988" y="365617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subTitle" idx="7"/>
          </p:nvPr>
        </p:nvSpPr>
        <p:spPr>
          <a:xfrm>
            <a:off x="5614050" y="3656175"/>
            <a:ext cx="14940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&amp; </a:t>
            </a:r>
            <a:r>
              <a:rPr lang="en">
                <a:solidFill>
                  <a:schemeClr val="dk1"/>
                </a:solidFill>
              </a:rPr>
              <a:t>Mini-batch Gradient Descent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0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8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116250" y="2205300"/>
            <a:ext cx="7062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3. Stochastic Gradient Descent &amp; Mini-batch Gradient Descent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444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3.1. Stochastic 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850" y="1525500"/>
            <a:ext cx="5187274" cy="2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 txBox="1"/>
          <p:nvPr/>
        </p:nvSpPr>
        <p:spPr>
          <a:xfrm>
            <a:off x="452325" y="1787450"/>
            <a:ext cx="3129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Epoch: một lần duyệt qua tất cả các điểm trên dữ liệu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Thuật toán: tại 1 thời điểm, chỉ tính đạo hàm tại 1 điểm x</a:t>
            </a:r>
            <a:r>
              <a:rPr lang="en" sz="1300" baseline="-25000"/>
              <a:t>i</a:t>
            </a:r>
            <a:r>
              <a:rPr lang="en" sz="1300"/>
              <a:t>, sau đó cập nhật lại </a:t>
            </a:r>
            <a:r>
              <a:rPr lang="en" sz="1300">
                <a:solidFill>
                  <a:schemeClr val="dk1"/>
                </a:solidFill>
              </a:rPr>
              <a:t>θ</a:t>
            </a:r>
            <a:endParaRPr sz="1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3.2. Mini-batch 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452325" y="1787450"/>
            <a:ext cx="31299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Kết hợp giữa Batch Gradient Descent và Stochastic Gradient Descent.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Thuật toán: tại 1 thời điểm, tính đạo hàm tại m điểm x</a:t>
            </a:r>
            <a:r>
              <a:rPr lang="en" sz="1300" baseline="-25000"/>
              <a:t>i</a:t>
            </a:r>
            <a:r>
              <a:rPr lang="en" sz="1300"/>
              <a:t> trên tổng số N điểm (m &lt;&lt; N), sau đó cập nhật lại θ</a:t>
            </a:r>
            <a:endParaRPr sz="1300"/>
          </a:p>
        </p:txBody>
      </p:sp>
      <p:pic>
        <p:nvPicPr>
          <p:cNvPr id="672" name="Google Shape;6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25" y="1402150"/>
            <a:ext cx="5256975" cy="26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Bonus: Regularization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452325" y="1787450"/>
            <a:ext cx="3129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Để áp dụng được Gradient Descent 1 cách hiệu quả thì trước hết ta phải tìm được 1 hàm dự đoán phù hợp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Nếu không áp dụng Regularization thì ta có thể tìm ra các hàm dự đoán bị overfitting hoặc underfitting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Khi đó việc ta đi tìm cực tiểu sẽ trở nên vô nghĩa</a:t>
            </a:r>
            <a:endParaRPr sz="1300"/>
          </a:p>
        </p:txBody>
      </p:sp>
      <p:pic>
        <p:nvPicPr>
          <p:cNvPr id="679" name="Google Shape;6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25" y="1402150"/>
            <a:ext cx="5256975" cy="295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Tài liệu tham khảo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3"/>
          <p:cNvSpPr txBox="1"/>
          <p:nvPr/>
        </p:nvSpPr>
        <p:spPr>
          <a:xfrm>
            <a:off x="722275" y="1583175"/>
            <a:ext cx="7821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https://www.coursera.org/learn/machine-learning/lecture/8SpIM/gradient-descent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https://machinelearningcoban.com/2017/01/12/gradientdescent/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https://viblo.asia/p/optimizer-hieu-sau-ve-cac-thuat-toan-toi-uu-gdsgdadam-Qbq5QQ9E5D8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subTitle" idx="1"/>
          </p:nvPr>
        </p:nvSpPr>
        <p:spPr>
          <a:xfrm>
            <a:off x="372050" y="1552650"/>
            <a:ext cx="3421800" cy="26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Tìm bộ tham số tại đó Lost function là nhỏ nhất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Sử dụng phương pháp Gradient Descent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Hướng tiếp cận: xuất phát từ 1 điểm, tiến dần đến điểm cực tiểu bằng phép lặp</a:t>
            </a:r>
          </a:p>
        </p:txBody>
      </p:sp>
      <p:sp>
        <p:nvSpPr>
          <p:cNvPr id="613" name="Google Shape;613;p2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Giới thiệu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1D3DE-4E32-4051-6D62-75535FC4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53" y="311247"/>
            <a:ext cx="4895697" cy="4052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subTitle" idx="1"/>
          </p:nvPr>
        </p:nvSpPr>
        <p:spPr>
          <a:xfrm>
            <a:off x="372050" y="1552650"/>
            <a:ext cx="3421800" cy="26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Tìm bộ tham số tại đó Lost function là nhỏ nhất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Sử dụng phương pháp Gradient Descent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Hướng tiếp cận: xuất phát từ 1 điểm, tiến dần đến điểm cực tiểu bằng phép lặp</a:t>
            </a:r>
          </a:p>
        </p:txBody>
      </p:sp>
      <p:sp>
        <p:nvSpPr>
          <p:cNvPr id="613" name="Google Shape;613;p2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Giới thiệu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DA960-3C6D-BB9F-2272-B26FA365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59" y="282964"/>
            <a:ext cx="4351227" cy="43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 txBox="1">
            <a:spLocks noGrp="1"/>
          </p:cNvSpPr>
          <p:nvPr>
            <p:ph type="ctrTitle"/>
          </p:nvPr>
        </p:nvSpPr>
        <p:spPr>
          <a:xfrm>
            <a:off x="969748" y="2205300"/>
            <a:ext cx="7204504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2. Tổng quan Gradient Descent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>
            <a:spLocks noGrp="1"/>
          </p:cNvSpPr>
          <p:nvPr>
            <p:ph type="ctrTitle" idx="6"/>
          </p:nvPr>
        </p:nvSpPr>
        <p:spPr>
          <a:xfrm>
            <a:off x="109649" y="38163"/>
            <a:ext cx="324059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2. Tổng quan GD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8725700" y="1947975"/>
            <a:ext cx="3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baseline="-25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C4906-3891-3032-9CF7-2695E550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03" y="91470"/>
            <a:ext cx="4219123" cy="5143500"/>
          </a:xfrm>
          <a:prstGeom prst="rect">
            <a:avLst/>
          </a:prstGeom>
        </p:spPr>
      </p:pic>
      <p:pic>
        <p:nvPicPr>
          <p:cNvPr id="8" name="Google Shape;625;p25">
            <a:extLst>
              <a:ext uri="{FF2B5EF4-FFF2-40B4-BE49-F238E27FC236}">
                <a16:creationId xmlns:a16="http://schemas.microsoft.com/office/drawing/2014/main" id="{CDB0A3B1-9B2A-78D2-49A1-02F050DD7E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4" y="2148075"/>
            <a:ext cx="4005909" cy="26257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A83AF-7D93-1A90-C113-8F87611B3CEC}"/>
                  </a:ext>
                </a:extLst>
              </p14:cNvPr>
              <p14:cNvContentPartPr/>
              <p14:nvPr/>
            </p14:nvContentPartPr>
            <p14:xfrm>
              <a:off x="6814473" y="4878560"/>
              <a:ext cx="79560" cy="14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A83AF-7D93-1A90-C113-8F87611B3C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6473" y="4860560"/>
                <a:ext cx="115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FBF0DE-B3D4-82F9-EC4B-E4C15AFB76D1}"/>
                  </a:ext>
                </a:extLst>
              </p14:cNvPr>
              <p14:cNvContentPartPr/>
              <p14:nvPr/>
            </p14:nvContentPartPr>
            <p14:xfrm>
              <a:off x="5144793" y="1297280"/>
              <a:ext cx="42480" cy="6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FBF0DE-B3D4-82F9-EC4B-E4C15AFB7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6793" y="1279640"/>
                <a:ext cx="7812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008638E-DCD8-0494-6209-0C97654EA2D9}"/>
              </a:ext>
            </a:extLst>
          </p:cNvPr>
          <p:cNvGrpSpPr/>
          <p:nvPr/>
        </p:nvGrpSpPr>
        <p:grpSpPr>
          <a:xfrm>
            <a:off x="5056233" y="1421120"/>
            <a:ext cx="198720" cy="452880"/>
            <a:chOff x="5056233" y="1421120"/>
            <a:chExt cx="19872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876F5-6884-3D8B-F491-CAE445CA1543}"/>
                    </a:ext>
                  </a:extLst>
                </p14:cNvPr>
                <p14:cNvContentPartPr/>
                <p14:nvPr/>
              </p14:nvContentPartPr>
              <p14:xfrm>
                <a:off x="5056233" y="1421120"/>
                <a:ext cx="146520" cy="45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876F5-6884-3D8B-F491-CAE445CA15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38233" y="1403120"/>
                  <a:ext cx="1821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C1943F-01E4-157B-1D53-B0EB22D49B09}"/>
                    </a:ext>
                  </a:extLst>
                </p14:cNvPr>
                <p14:cNvContentPartPr/>
                <p14:nvPr/>
              </p14:nvContentPartPr>
              <p14:xfrm>
                <a:off x="5094393" y="1787240"/>
                <a:ext cx="160560" cy="8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C1943F-01E4-157B-1D53-B0EB22D49B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6753" y="1769600"/>
                  <a:ext cx="1962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E51803-C2E8-2D3F-2DD9-AE727480EA60}"/>
              </a:ext>
            </a:extLst>
          </p:cNvPr>
          <p:cNvGrpSpPr/>
          <p:nvPr/>
        </p:nvGrpSpPr>
        <p:grpSpPr>
          <a:xfrm>
            <a:off x="8052873" y="1925840"/>
            <a:ext cx="409680" cy="788400"/>
            <a:chOff x="8052873" y="1925840"/>
            <a:chExt cx="4096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9F1DCD-277D-8C19-2D2E-86736C3303C7}"/>
                    </a:ext>
                  </a:extLst>
                </p14:cNvPr>
                <p14:cNvContentPartPr/>
                <p14:nvPr/>
              </p14:nvContentPartPr>
              <p14:xfrm>
                <a:off x="8382993" y="1925840"/>
                <a:ext cx="79560" cy="14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9F1DCD-277D-8C19-2D2E-86736C3303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65353" y="1908200"/>
                  <a:ext cx="11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A73475-F688-C84E-A3ED-AD258A65FD37}"/>
                    </a:ext>
                  </a:extLst>
                </p14:cNvPr>
                <p14:cNvContentPartPr/>
                <p14:nvPr/>
              </p14:nvContentPartPr>
              <p14:xfrm>
                <a:off x="8077353" y="2051480"/>
                <a:ext cx="213840" cy="66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A73475-F688-C84E-A3ED-AD258A65FD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59713" y="2033480"/>
                  <a:ext cx="2494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83848D-0898-CE8B-DBE5-A1922B7C539A}"/>
                    </a:ext>
                  </a:extLst>
                </p14:cNvPr>
                <p14:cNvContentPartPr/>
                <p14:nvPr/>
              </p14:nvContentPartPr>
              <p14:xfrm>
                <a:off x="8052873" y="2535320"/>
                <a:ext cx="18324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83848D-0898-CE8B-DBE5-A1922B7C53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34873" y="2517320"/>
                  <a:ext cx="2188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00480-CAF2-45BB-9CA7-B494B50B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52"/>
            <a:ext cx="4867954" cy="1057423"/>
          </a:xfrm>
          <a:prstGeom prst="rect">
            <a:avLst/>
          </a:prstGeom>
        </p:spPr>
      </p:pic>
      <p:sp>
        <p:nvSpPr>
          <p:cNvPr id="624" name="Google Shape;624;p25"/>
          <p:cNvSpPr txBox="1">
            <a:spLocks noGrp="1"/>
          </p:cNvSpPr>
          <p:nvPr>
            <p:ph type="ctrTitle" idx="6"/>
          </p:nvPr>
        </p:nvSpPr>
        <p:spPr>
          <a:xfrm>
            <a:off x="109649" y="38163"/>
            <a:ext cx="324059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8725700" y="1947975"/>
            <a:ext cx="3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baseline="-25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C4906-3891-3032-9CF7-2695E550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3" y="91470"/>
            <a:ext cx="4219123" cy="5143500"/>
          </a:xfrm>
          <a:prstGeom prst="rect">
            <a:avLst/>
          </a:prstGeom>
        </p:spPr>
      </p:pic>
      <p:pic>
        <p:nvPicPr>
          <p:cNvPr id="8" name="Google Shape;625;p25">
            <a:extLst>
              <a:ext uri="{FF2B5EF4-FFF2-40B4-BE49-F238E27FC236}">
                <a16:creationId xmlns:a16="http://schemas.microsoft.com/office/drawing/2014/main" id="{CDB0A3B1-9B2A-78D2-49A1-02F050DD7E6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4" y="2148075"/>
            <a:ext cx="4005909" cy="2625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14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/>
          <p:nvPr/>
        </p:nvSpPr>
        <p:spPr>
          <a:xfrm>
            <a:off x="337615" y="897909"/>
            <a:ext cx="2626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Đạo hàm: </a:t>
            </a:r>
            <a:endParaRPr/>
          </a:p>
        </p:txBody>
      </p:sp>
      <p:pic>
        <p:nvPicPr>
          <p:cNvPr id="636" name="Google Shape;6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15" y="955134"/>
            <a:ext cx="1571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640" y="1321134"/>
            <a:ext cx="16573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24;p25">
            <a:extLst>
              <a:ext uri="{FF2B5EF4-FFF2-40B4-BE49-F238E27FC236}">
                <a16:creationId xmlns:a16="http://schemas.microsoft.com/office/drawing/2014/main" id="{47FEBFEF-52EA-3D58-D62D-C311579284BE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CB280-9351-6CD5-847C-322D40022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489" y="2176241"/>
            <a:ext cx="5253509" cy="2891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020F4-98F5-BA19-83D4-874FE6039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88" y="76032"/>
            <a:ext cx="5253509" cy="2020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A53A11-CB69-8D56-BF9C-0D049C553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20" y="1948443"/>
            <a:ext cx="2227425" cy="289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0981EC0ED27B4597E79BACF1A3FC77" ma:contentTypeVersion="10" ma:contentTypeDescription="Create a new document." ma:contentTypeScope="" ma:versionID="52bb2f0646cbb921f695bb2dad6a951e">
  <xsd:schema xmlns:xsd="http://www.w3.org/2001/XMLSchema" xmlns:xs="http://www.w3.org/2001/XMLSchema" xmlns:p="http://schemas.microsoft.com/office/2006/metadata/properties" xmlns:ns2="1e9189d3-6323-4f39-8fd8-87587ae9152e" targetNamespace="http://schemas.microsoft.com/office/2006/metadata/properties" ma:root="true" ma:fieldsID="d659ebb5925a002d2f9c443ef01df40f" ns2:_="">
    <xsd:import namespace="1e9189d3-6323-4f39-8fd8-87587ae9152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189d3-6323-4f39-8fd8-87587ae9152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07D66-FF04-4CB5-BA3F-63B3CBD105A7}"/>
</file>

<file path=customXml/itemProps2.xml><?xml version="1.0" encoding="utf-8"?>
<ds:datastoreItem xmlns:ds="http://schemas.openxmlformats.org/officeDocument/2006/customXml" ds:itemID="{416CD020-7F68-4181-9BE8-0F021BE82EB6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683</Words>
  <Application>Microsoft Office PowerPoint</Application>
  <PresentationFormat>On-screen Show (16:9)</PresentationFormat>
  <Paragraphs>95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Comfortaa</vt:lpstr>
      <vt:lpstr>Permanent Marker</vt:lpstr>
      <vt:lpstr>Times New Roman</vt:lpstr>
      <vt:lpstr>Arial</vt:lpstr>
      <vt:lpstr>SKETCH LESSON</vt:lpstr>
      <vt:lpstr>Gradient Descent</vt:lpstr>
      <vt:lpstr>Mục lục</vt:lpstr>
      <vt:lpstr>1. Giới thiệu</vt:lpstr>
      <vt:lpstr>1. Giới thiệu</vt:lpstr>
      <vt:lpstr>1. Giới thiệu</vt:lpstr>
      <vt:lpstr>2. Tổng quan Gradient Descent</vt:lpstr>
      <vt:lpstr>2. Tổng quan GD</vt:lpstr>
      <vt:lpstr>2. Tổng quan GD</vt:lpstr>
      <vt:lpstr>PowerPoint Presentation</vt:lpstr>
      <vt:lpstr>PowerPoint Presentation</vt:lpstr>
      <vt:lpstr>PowerPoint Presentation</vt:lpstr>
      <vt:lpstr>3. Gradient Descent với hàm nhiều biến</vt:lpstr>
      <vt:lpstr>3. GD hàm nhiều biến</vt:lpstr>
      <vt:lpstr>4. Gradient Descent với bài toán hồi quy tuyến tính</vt:lpstr>
      <vt:lpstr>4. Gradient Descent với bài toán hồi quy tuyến tính</vt:lpstr>
      <vt:lpstr>4. Gradient Descent với bài toán hồi quy tuyến tính</vt:lpstr>
      <vt:lpstr>4. Gradient Descent với bài toán hồi quy tuyến tính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6. Nesterov accelerated gradient</vt:lpstr>
      <vt:lpstr>6. Nesterov accelerated gradient</vt:lpstr>
      <vt:lpstr>6. Nesterov accelerated gradient</vt:lpstr>
      <vt:lpstr>Cần bổ sung:   Stochastic Gradient Descent vs Batch Gradient Descent</vt:lpstr>
      <vt:lpstr>References:</vt:lpstr>
      <vt:lpstr>PowerPoint Presentation</vt:lpstr>
      <vt:lpstr>Mục lục</vt:lpstr>
      <vt:lpstr>PowerPoint Presentation</vt:lpstr>
      <vt:lpstr>3. Stochastic Gradient Descent &amp; Mini-batch Gradient Descent</vt:lpstr>
      <vt:lpstr>3.1. Stochastic Gradient Descent</vt:lpstr>
      <vt:lpstr>3.2. Mini-batch Gradient Descent</vt:lpstr>
      <vt:lpstr>Bonus: Regularization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cp:lastModifiedBy>Khánh</cp:lastModifiedBy>
  <cp:revision>2</cp:revision>
  <dcterms:modified xsi:type="dcterms:W3CDTF">2023-09-06T14:21:34Z</dcterms:modified>
</cp:coreProperties>
</file>