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1" r:id="rId6"/>
    <p:sldId id="262" r:id="rId7"/>
    <p:sldId id="264" r:id="rId8"/>
    <p:sldId id="265" r:id="rId9"/>
    <p:sldId id="267" r:id="rId10"/>
    <p:sldId id="269" r:id="rId11"/>
    <p:sldId id="271" r:id="rId12"/>
    <p:sldId id="273" r:id="rId13"/>
    <p:sldId id="274" r:id="rId14"/>
    <p:sldId id="275" r:id="rId15"/>
    <p:sldId id="277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CB6-B80B-41D3-9D3F-D27172C69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B05F-9C28-495F-AC72-6B86687A6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90B0-B75F-40F2-8612-521DDBE1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68DF-E0CD-4A23-B16A-781D4D0D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3DE6-2DDB-43A8-877A-F7DB9BBB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4B08-A38A-427D-9781-A17BD8AC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DB532-7032-4B41-A823-3DF71B75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6F0D7-4F2B-48B2-A814-453E60E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B4EE-FE89-4084-82CE-E88BA3EA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8BAC-C86D-45E9-895A-5D5FDB3C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33149-955B-4DF1-9259-8F305ACF4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096D6-0DE7-454F-B945-FF5E57B9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3C76-2A74-46DF-BEC7-2CA52F37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4BAD-3354-45BB-9A28-1D1D918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502D-402A-47FD-83B6-527F5285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A210-1C63-44E4-94AB-15DDA040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8622-9F8A-4B9F-9F7F-7E76C005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E831-5C6C-401C-AE62-82AE052D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ECEE-6684-411B-BEDF-CE3AA01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674C-A3FF-492B-9660-9A1F76DD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5FF0-A280-4D63-9646-4637F7F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667A-153A-4C0C-BCB9-7A300E8B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8066-F578-432C-A071-A0156D48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6BCE-A456-4C14-A7D9-5AD3BA56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915-F6F8-4A51-86C7-957CECE6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607E-1D4A-443A-BC36-EC152F05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73F3-2751-477D-B95C-893F77DAD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1FD46-E4E9-40B8-82E6-28EEA142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1139-EA6E-4E2E-B13F-52196209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8E52-3183-4103-AF73-DDA69D09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63119-DE47-4EF8-A5E5-F3903C62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966-32A2-4D9F-8100-E7F34A64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5147-60EB-48B3-A17C-066F7D59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A5F2-5CD3-46F8-B084-55F2A4C1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90F4-70DB-4CFC-8949-80D10685C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889AA-F68D-4AC9-8971-34EB09EDE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0F373-0F64-4D7C-8959-A4F413BB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C4793-B11C-4B38-AA73-262764C2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2C974-FAD7-4017-B436-1AEFE02A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30FD-D9F7-482B-B558-08AA2C5A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A80E2-C9B9-4D77-B7D3-31743D18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6D156-E55C-43B0-B0FE-AA07A696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BDD81-FE62-4952-B133-35BD7C71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D1A83-B20A-473C-A103-BFD7EC96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E7FAB-819B-475F-8BCC-135E2228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A45C-385F-4A8D-8991-01A119EA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192A-F958-4D9E-BA7B-FDE4D712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89EA-06CF-45ED-96A6-3242D1B5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34BC6-E8BC-4CB2-BFC7-045736A8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EBB6-16C7-4FBD-B0BA-763AB2D7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68EE-0A03-477A-991C-E8CB83C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8B509-D195-4640-9091-8C8D248B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9BE5-08E4-45C1-B1F8-2CE29B96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D93E0-9ED5-4A50-8F20-807731C0E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4311-30E0-45BB-B49B-DDB8C816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C7CB-4A71-4349-86B6-AF6ABFE1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B1F3-F008-4D1C-8BED-755FA699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017D-5935-4957-B27A-7B1DEFA7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78CC-937F-41DA-B6EE-93F30FD7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6A20-63CC-423C-BB30-FE91475A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90F8-F1A1-4995-9975-0B3B59E44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7243-D624-495F-A069-F86281F7BE46}" type="datetimeFigureOut">
              <a:rPr lang="en-US" smtClean="0"/>
              <a:t>03/22/2021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606F-4F83-433B-9642-57D10E29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1429-7823-4F58-9A9F-0C8EC8724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5F6B-09AD-4080-8ACF-5A4768CF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5661-DFA3-418C-8733-7495948E0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functions for regression, binary/multiclass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5D97A-F35D-4A54-9DE0-80E8F5959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3C2-A19A-442E-BEA7-091A31C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Cross 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412-456E-4F54-8885-DD046F0A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Chừng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p(x)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q(x), </a:t>
            </a:r>
            <a:r>
              <a:rPr lang="en-US" dirty="0" err="1"/>
              <a:t>H</a:t>
            </a:r>
            <a:r>
              <a:rPr lang="en-US" baseline="-25000" dirty="0" err="1"/>
              <a:t>q</a:t>
            </a:r>
            <a:r>
              <a:rPr lang="en-US" dirty="0"/>
              <a:t>(p)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H(p).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Kullback</a:t>
            </a:r>
            <a:r>
              <a:rPr lang="en-US" dirty="0"/>
              <a:t>-Lieber: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D(</a:t>
            </a:r>
            <a:r>
              <a:rPr lang="en-US" dirty="0" err="1"/>
              <a:t>p|q</a:t>
            </a:r>
            <a:r>
              <a:rPr lang="en-US" dirty="0"/>
              <a:t>)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/>
              <a:t>q</a:t>
            </a:r>
            <a:r>
              <a:rPr lang="en-US" dirty="0"/>
              <a:t>(p).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50711-A6D8-46F1-B095-B0CB071F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91" y="2716917"/>
            <a:ext cx="5463017" cy="8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3C2-A19A-442E-BEA7-091A31C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Cross 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412-456E-4F54-8885-DD046F0A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binary cross entropy loss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gồm</a:t>
            </a:r>
            <a:r>
              <a:rPr lang="en-US" dirty="0"/>
              <a:t> 2 class {0,1} </a:t>
            </a:r>
          </a:p>
          <a:p>
            <a:r>
              <a:rPr lang="en-US" dirty="0"/>
              <a:t>a </a:t>
            </a:r>
            <a:r>
              <a:rPr lang="en-US" dirty="0" err="1"/>
              <a:t>là</a:t>
            </a:r>
            <a:r>
              <a:rPr lang="en-US" dirty="0"/>
              <a:t> predicted output.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[0,1]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y = 1, loss = log(a</a:t>
            </a:r>
            <a:r>
              <a:rPr lang="en-US" baseline="-25000" dirty="0"/>
              <a:t>n</a:t>
            </a:r>
            <a:r>
              <a:rPr lang="en-US" dirty="0"/>
              <a:t>)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 = 1)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y = 0, loss = log(1 – a</a:t>
            </a:r>
            <a:r>
              <a:rPr lang="en-US" baseline="-25000" dirty="0"/>
              <a:t>n</a:t>
            </a:r>
            <a:r>
              <a:rPr lang="en-US" dirty="0"/>
              <a:t>)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 = 0)</a:t>
            </a:r>
          </a:p>
          <a:p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loss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E0D85-4686-44C3-8A7D-153B7862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2428876"/>
            <a:ext cx="7514908" cy="8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3C2-A19A-442E-BEA7-091A31C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Cross 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412-456E-4F54-8885-DD046F0A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multi-class entropy,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one-hot encoding, </a:t>
            </a:r>
            <a:r>
              <a:rPr lang="en-US" dirty="0" err="1"/>
              <a:t>biến</a:t>
            </a:r>
            <a:r>
              <a:rPr lang="en-US" dirty="0"/>
              <a:t> class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multiclass </a:t>
            </a:r>
            <a:r>
              <a:rPr lang="en-US" dirty="0" err="1"/>
              <a:t>thành</a:t>
            </a:r>
            <a:r>
              <a:rPr lang="en-US" dirty="0"/>
              <a:t> binary class,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binary cross-entropy</a:t>
            </a:r>
          </a:p>
          <a:p>
            <a:endParaRPr lang="en-US" dirty="0"/>
          </a:p>
        </p:txBody>
      </p:sp>
      <p:pic>
        <p:nvPicPr>
          <p:cNvPr id="1026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5AC5F19C-8160-4A58-961A-DCAC68AF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23" y="2716104"/>
            <a:ext cx="9055754" cy="25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21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D84D-45A4-4895-A221-47AF429B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Hinge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5B71-313C-4749-A69F-09400D82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3667" cy="4351338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hingeloss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z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score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x,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1A76B-FCAC-46BD-9A64-20E97758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20" y="2365944"/>
            <a:ext cx="5315280" cy="106305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9368A8-68A5-4A25-8F8E-AE62505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67" y="721803"/>
            <a:ext cx="58501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07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D84D-45A4-4895-A221-47AF429B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Hinge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5B71-313C-4749-A69F-09400D82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3667" cy="4351338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SVM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softmargin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hingeloss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classified </a:t>
            </a:r>
            <a:r>
              <a:rPr lang="en-US" dirty="0" err="1"/>
              <a:t>đúng</a:t>
            </a:r>
            <a:endParaRPr lang="en-US" dirty="0"/>
          </a:p>
          <a:p>
            <a:pPr lvl="1"/>
            <a:r>
              <a:rPr lang="en-US" dirty="0"/>
              <a:t>(0,1]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  <a:p>
            <a:pPr lvl="1"/>
            <a:r>
              <a:rPr lang="en-US" dirty="0"/>
              <a:t>&lt; 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misclassified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9368A8-68A5-4A25-8F8E-AE62505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67" y="721803"/>
            <a:ext cx="58501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4C182F-6102-4304-92C3-AD601D08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301"/>
            <a:ext cx="5432572" cy="7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3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D84D-45A4-4895-A221-47AF429B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Hinge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5B71-313C-4749-A69F-09400D82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 err="1"/>
              <a:t>hy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ở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(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x = 1,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= 0).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(-1 </a:t>
            </a:r>
            <a:r>
              <a:rPr lang="en-US" dirty="0" err="1"/>
              <a:t>tại</a:t>
            </a:r>
            <a:r>
              <a:rPr lang="en-US" dirty="0"/>
              <a:t> x &lt; 1, 0 </a:t>
            </a:r>
            <a:r>
              <a:rPr lang="en-US" dirty="0" err="1"/>
              <a:t>tại</a:t>
            </a:r>
            <a:r>
              <a:rPr lang="en-US" dirty="0"/>
              <a:t> x&gt;1)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E4D0-10D7-41D9-9A59-67AEFF09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6CA2-639D-4C8A-B399-4746C125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https://towardsdatascience.com/understanding-binary-cross-entropy-log-loss-a-visual-explanation-a3ac6025181a</a:t>
            </a:r>
          </a:p>
          <a:p>
            <a:r>
              <a:rPr lang="en-US" dirty="0"/>
              <a:t>https://tonydeep.github.io/tensorflow/2017/07/07/Cross-Entropy-Loss.html</a:t>
            </a:r>
          </a:p>
          <a:p>
            <a:r>
              <a:rPr lang="en-US" dirty="0"/>
              <a:t>https://towardsdatascience.com/loss-functions-when-to-use-which-one-718ebad36e0</a:t>
            </a:r>
          </a:p>
          <a:p>
            <a:r>
              <a:rPr lang="en-US" dirty="0"/>
              <a:t>https://machinelearningcoban.com/2017/04/13/softmarginsmv/</a:t>
            </a:r>
          </a:p>
        </p:txBody>
      </p:sp>
    </p:spTree>
    <p:extLst>
      <p:ext uri="{BB962C8B-B14F-4D97-AF65-F5344CB8AC3E}">
        <p14:creationId xmlns:p14="http://schemas.microsoft.com/office/powerpoint/2010/main" val="315065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0B7A-175B-4DA2-AE6D-8732296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Loss functions &amp; empirical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A68F-C27C-4F0B-9D19-95BAAC9A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predicted output </a:t>
            </a:r>
            <a:r>
              <a:rPr lang="en-US" dirty="0" err="1"/>
              <a:t>và</a:t>
            </a:r>
            <a:r>
              <a:rPr lang="en-US" dirty="0"/>
              <a:t> ground truth</a:t>
            </a:r>
          </a:p>
          <a:p>
            <a:endParaRPr lang="en-US" dirty="0"/>
          </a:p>
          <a:p>
            <a:r>
              <a:rPr lang="en-US" dirty="0"/>
              <a:t>Empirical Risk: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loss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01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13DB-FE4D-4E1E-8C95-9FA45B62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Squared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A0F4-4828-4C32-9753-35B798D2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Mean squared error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squared loss: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global minima (convex)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predicted output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(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ground-truth)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“</a:t>
            </a:r>
            <a:r>
              <a:rPr lang="en-US" dirty="0" err="1"/>
              <a:t>phạt</a:t>
            </a:r>
            <a:r>
              <a:rPr lang="en-US" dirty="0"/>
              <a:t>”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.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outliers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4D974-FDA4-44E5-AE9E-97E01A00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842247"/>
            <a:ext cx="7000875" cy="19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AAE8-152A-43DD-9DB0-A3B3F7DB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Absulute</a:t>
            </a:r>
            <a:r>
              <a:rPr lang="en-US" dirty="0"/>
              <a:t>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528F-929A-4CA4-A7B0-D8AD8258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2851"/>
          </a:xfrm>
        </p:spPr>
        <p:txBody>
          <a:bodyPr/>
          <a:lstStyle/>
          <a:p>
            <a:pPr lvl="1"/>
            <a:r>
              <a:rPr lang="en-US" dirty="0" err="1"/>
              <a:t>Hàm</a:t>
            </a:r>
            <a:r>
              <a:rPr lang="en-US" dirty="0"/>
              <a:t> Mean Absolute Error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absolute loss: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Chống</a:t>
            </a:r>
            <a:r>
              <a:rPr lang="en-US" dirty="0"/>
              <a:t> outlier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squared loss</a:t>
            </a:r>
          </a:p>
          <a:p>
            <a:pPr lvl="1"/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6482C-DA78-49AE-B1F8-12172AB4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69" y="2140996"/>
            <a:ext cx="7277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7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40C3-9350-4E17-B452-1537F45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Huber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D49C-F67A-4D13-B5A9-D8EDD115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Huber loss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Huber loss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Squared loss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Absolute loss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l-GR" dirty="0"/>
              <a:t>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1FC38-0FA8-47E3-AA7C-1CD3F84E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31" y="2557462"/>
            <a:ext cx="9496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40C3-9350-4E17-B452-1537F45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Huber loss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3691CB-EB1D-47E4-A04E-43D2486FE3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80" y="153301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40C3-9350-4E17-B452-1537F450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Huber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D49C-F67A-4D13-B5A9-D8EDD115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outlier</a:t>
            </a:r>
          </a:p>
          <a:p>
            <a:pPr lvl="1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) local minima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l-GR" dirty="0"/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3C2-A19A-442E-BEA7-091A31C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Cross 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412-456E-4F54-8885-DD046F0A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entropy </a:t>
            </a:r>
            <a:r>
              <a:rPr lang="en-US" dirty="0" err="1"/>
              <a:t>trong</a:t>
            </a:r>
            <a:r>
              <a:rPr lang="en-US" dirty="0"/>
              <a:t> optimal coding: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encode 1 message</a:t>
            </a:r>
          </a:p>
          <a:p>
            <a:r>
              <a:rPr lang="en-US" dirty="0"/>
              <a:t>p(x)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(1/p(x))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p(x)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log</a:t>
            </a:r>
            <a:r>
              <a:rPr lang="en-US" baseline="-25000" dirty="0"/>
              <a:t>2</a:t>
            </a:r>
            <a:r>
              <a:rPr lang="en-US" dirty="0"/>
              <a:t>(1/p(x))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30FDA-5A89-4448-A747-C60B2118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76" y="2273953"/>
            <a:ext cx="37814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3C2-A19A-442E-BEA7-091A31C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Cross 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412-456E-4F54-8885-DD046F0A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cross-entropy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</a:t>
            </a:r>
            <a:r>
              <a:rPr lang="en-US" baseline="-25000" dirty="0" err="1"/>
              <a:t>q</a:t>
            </a:r>
            <a:r>
              <a:rPr lang="en-US" dirty="0"/>
              <a:t>(p) ≤  H(p) (</a:t>
            </a:r>
            <a:r>
              <a:rPr lang="en-US" dirty="0" err="1"/>
              <a:t>vì</a:t>
            </a:r>
            <a:r>
              <a:rPr lang="en-US" dirty="0"/>
              <a:t> ta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r>
              <a:rPr lang="en-US" dirty="0" err="1"/>
              <a:t>Dấu</a:t>
            </a:r>
            <a:r>
              <a:rPr lang="en-US" dirty="0"/>
              <a:t> “=“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2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p(x)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ground-truth, q(x)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predicted output </a:t>
            </a:r>
          </a:p>
          <a:p>
            <a:pPr marL="0" indent="0">
              <a:buNone/>
            </a:pPr>
            <a:r>
              <a:rPr lang="en-US" dirty="0"/>
              <a:t>	=&gt; Ta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/>
              <a:t>q</a:t>
            </a:r>
            <a:r>
              <a:rPr lang="en-US" dirty="0"/>
              <a:t>(p)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q(x) </a:t>
            </a:r>
            <a:r>
              <a:rPr lang="en-US" dirty="0" err="1"/>
              <a:t>giống</a:t>
            </a:r>
            <a:r>
              <a:rPr lang="en-US" dirty="0"/>
              <a:t> p(x)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AF6A4-6965-4EAB-AE64-2B548E5E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40" y="2245660"/>
            <a:ext cx="464343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762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Loss functions for regression, binary/multiclass classification</vt:lpstr>
      <vt:lpstr>1. Loss functions &amp; empirical risk</vt:lpstr>
      <vt:lpstr>1.1 Squared loss</vt:lpstr>
      <vt:lpstr>1.2. Absulute loss</vt:lpstr>
      <vt:lpstr>1.3. Huber loss</vt:lpstr>
      <vt:lpstr>1.3. Huber loss</vt:lpstr>
      <vt:lpstr>1.3. Huber loss</vt:lpstr>
      <vt:lpstr>1.4 Cross Entropy Loss</vt:lpstr>
      <vt:lpstr>1.4 Cross Entropy Loss</vt:lpstr>
      <vt:lpstr>1.4 Cross Entropy Loss</vt:lpstr>
      <vt:lpstr>1.4 Cross Entropy Loss</vt:lpstr>
      <vt:lpstr>1.4 Cross Entropy Loss</vt:lpstr>
      <vt:lpstr>1.5 Hinge loss</vt:lpstr>
      <vt:lpstr>1.5 Hinge loss</vt:lpstr>
      <vt:lpstr>1.5 Hinge loss</vt:lpstr>
      <vt:lpstr>2. Tham khảo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HOANG 20184263</dc:creator>
  <cp:lastModifiedBy>LE HOANG 20184263</cp:lastModifiedBy>
  <cp:revision>30</cp:revision>
  <dcterms:created xsi:type="dcterms:W3CDTF">2021-03-13T07:45:24Z</dcterms:created>
  <dcterms:modified xsi:type="dcterms:W3CDTF">2021-03-22T05:17:21Z</dcterms:modified>
</cp:coreProperties>
</file>