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bold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Raleway-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Lato-italic.fntdata"/><Relationship Id="rId16" Type="http://schemas.openxmlformats.org/officeDocument/2006/relationships/slide" Target="slides/slide11.xml"/><Relationship Id="rId24" Type="http://schemas.openxmlformats.org/officeDocument/2006/relationships/font" Target="fonts/Raleway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2.xml"/><Relationship Id="rId23" Type="http://schemas.openxmlformats.org/officeDocument/2006/relationships/font" Target="fonts/Raleway-regular.fntdata"/><Relationship Id="rId28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Lato-regular.fntdata"/><Relationship Id="rId30" Type="http://schemas.openxmlformats.org/officeDocument/2006/relationships/font" Target="fonts/Lato-boldItalic.fntdata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255da698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255da698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55da698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55da698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255da698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255da698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255da698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255da698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255da698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255da698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255da698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255da698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255da698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255da698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255da698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255da698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55da69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55da69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255da69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255da69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255da698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255da698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255da69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255da69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255da698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255da698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255da698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255da698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255da69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255da69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255da698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255da698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Hồi quy tuyến tính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2127" y="2228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4744" lvl="0" marL="457200" rtl="0" algn="l">
              <a:spcBef>
                <a:spcPts val="0"/>
              </a:spcBef>
              <a:spcAft>
                <a:spcPts val="0"/>
              </a:spcAft>
              <a:buSzPts val="3089"/>
              <a:buAutoNum type="arabicPeriod"/>
            </a:pPr>
            <a:r>
              <a:rPr lang="en" sz="3088"/>
              <a:t>Mô hình bài toán</a:t>
            </a:r>
            <a:endParaRPr sz="3088"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Bài toán phân loại chỉ có 2 class ( Binary classification)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25" y="2622725"/>
            <a:ext cx="6310151" cy="2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Thực chất là tìm lãnh thổ cho mỗi class =&gt; cần đi tìm boundary cho tập dữ liệu (dữ liệu 2 chiều =&gt; đường thẳng, dữ liệu 3 chiều =&gt; mặt phẳng, lớn hơn 3 chiều =&gt; siêu phẳng)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=&gt; Boundary là những hàm tuyến tính đơn giản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=&gt; Linear Classifier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2. Ý tưởng thuật toán PLA</a:t>
            </a:r>
            <a:endParaRPr sz="3380"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Xuất phát từ một giá trị, dựa vào hàm mất mát, sau mỗi lần lặp tiến đến một giá trị mới tốt hơn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Kí hiệu:                                                                     ma trận chứa điểm dữ liệu, mỗi cột biểu diễn một điểm dữ liệu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                       vecto hàng biểu diễn nhãn dán của dữ liệu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                       vecto cột thể hiện tham số của linear classifier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900" y="3018050"/>
            <a:ext cx="27813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050" y="3584900"/>
            <a:ext cx="27241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0700" y="3963175"/>
            <a:ext cx="2781300" cy="33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7650" y="2236325"/>
            <a:ext cx="80499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Hàm boundary có phương trình: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Ví dụ với trường hợp dữ liệu có số chiều là 2: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Với mỗi một điểm dữ liệu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trong không gian, những điểm nằm cùng 1 phía với đường thẳng sẽ có giá trị hàm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cùng dấu nhau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=&gt; Dựa vào đó để gán nhãn cho dữ liệu trong tập train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675" y="1999875"/>
            <a:ext cx="34766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175" y="2808125"/>
            <a:ext cx="2162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8675" y="4088750"/>
            <a:ext cx="38481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9127" y="684650"/>
            <a:ext cx="3004123" cy="1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Xây dựng loss function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79956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Dựa trên số lượng điểm dữ liệu bị phân lớp sai. Mỗi điểm dữ liệu bị phân lớp sai =&gt; giá trị hàm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trái dấu với dấu của nhãn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y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Hàm loss function dựa trên điều này: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Trong đó M là tập những điểm dữ liệu nằm sai class. Nhận thấy rằng nếu điểm dữ liệu càng nằm xa boundary thì giá trị sai lệch càng lớn.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575" y="2857000"/>
            <a:ext cx="2609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7650" y="1365100"/>
            <a:ext cx="79239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Xét với mỗi điểm tương ứng, ta có đạo hàm của hàm loss function: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Áp dụng gradient descent, giá trị của w được cập nhật sau mỗi bước lặp: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Chọn giá trị learning rate bằng 1, công thức cập nhật như sau: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Chú ý: Thuật toán duyệt ngẫu nhiên qua tất cả các điểm dữ liệu đến khi không còn điểm nào miss class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       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575" y="1758450"/>
            <a:ext cx="2381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525" y="2498275"/>
            <a:ext cx="16287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525" y="3311975"/>
            <a:ext cx="17049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Nhược điểm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Có nhiều linear classifier thỏa mãn =&gt; Cho kết quả sai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138" y="2571751"/>
            <a:ext cx="3635325" cy="23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29450" y="1484275"/>
            <a:ext cx="7964100" cy="28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Không thể phân lớp dữ liệu hoàn toàn =&gt; Lặp vô hạn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300" y="2049150"/>
            <a:ext cx="3895501" cy="24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Giới thiệu Linear regression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66363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Là bài toán Hồi quy, các giá trị đầu ra là các giá trị liên tục (khác với bài toán Classification có đầu ra là các giá trị rời rạc)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Biểu diễn một đại lượng một cách tuyến tính với các đại lượng đã có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Dạng tổng quát: 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trong đó: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y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là đầu ra thực sự của bộ dữ liệu dùng để train,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là đầu vào bộ dữ liệu và      là đầu ra dự đoán.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Hàm f(x) là hàm tuyến tính có dạng : f(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 = w1.x1 + w2.x2 + w3.x3+... + wn.xn + w0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x1, x2, x3,... xn là các thành phần của vecto đầu vào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x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, hàm f(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 là một hàm tuyến tính theo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x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250" y="2613750"/>
            <a:ext cx="16954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475" y="2975700"/>
            <a:ext cx="1619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729450" y="4227475"/>
            <a:ext cx="60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"/>
              <a:buChar char="-"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Bài toán hồi quy tuyến tính đi tìm các hệ số tối ưu  {w1,w2,w3,w4}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2. Hàm mất mát (Loss function)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14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Ví dụ với dữ liệu đầu vào có số chiều là 3 =&gt; f(x) = w1.x1 + w2.x2 + w3.x3 + w0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=&gt; Dạng biểu diễn toán học: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Trong đó :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w =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[w1, w2, w3, w0]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là vecto cột chứa các hệ số cần tối ưu, x_bar là vecto đầu vào mở rộng có dạng [x1, x2, x3, 1]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575" y="2524700"/>
            <a:ext cx="1400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471438" y="2743775"/>
            <a:ext cx="1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64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-"/>
            </a:pPr>
            <a:r>
              <a:rPr lang="en" sz="5200">
                <a:latin typeface="Raleway"/>
                <a:ea typeface="Raleway"/>
                <a:cs typeface="Raleway"/>
                <a:sym typeface="Raleway"/>
              </a:rPr>
              <a:t>Sai số của thuật toán</a:t>
            </a:r>
            <a:endParaRPr sz="5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-"/>
            </a:pPr>
            <a:r>
              <a:rPr lang="en" sz="5200">
                <a:latin typeface="Raleway"/>
                <a:ea typeface="Raleway"/>
                <a:cs typeface="Raleway"/>
                <a:sym typeface="Raleway"/>
              </a:rPr>
              <a:t>Cần tìm vecto hệ số w sao cho sai số nhỏ nhất có thể </a:t>
            </a:r>
            <a:endParaRPr sz="5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>
                <a:latin typeface="Raleway"/>
                <a:ea typeface="Raleway"/>
                <a:cs typeface="Raleway"/>
                <a:sym typeface="Raleway"/>
              </a:rPr>
              <a:t>=&gt; Hàm mất mát:  </a:t>
            </a:r>
            <a:endParaRPr sz="5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750" y="1776275"/>
            <a:ext cx="36004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225" y="3245875"/>
            <a:ext cx="27908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64650" y="4171475"/>
            <a:ext cx="828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               trong đó N là số phần tử đầu vào của tập dữ liệu</a:t>
            </a: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Công thức hàm mất mát cho toàn bộ tập dữ liệu: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trong đó:                                               là vecto hàng chứa đầu ra của tập dữ liệu đã cho,                                         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là  ma trận với mỗi hàng là một điểm dữ liệu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000" y="1902275"/>
            <a:ext cx="16668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475" y="2621100"/>
            <a:ext cx="18573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600" y="2983450"/>
            <a:ext cx="20002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Giải nghiệm tối ưu cho Loss function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Để tìm nghiệm cho bài toán tối ưu =&gt; Giải phương trình đạo hàm bằng 0.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Tính đạo hàm của hàm mất mát theo w ( tính được)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Phương trình đạo hàm bằng 0 tương đương: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625" y="2682150"/>
            <a:ext cx="24479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625" y="3911350"/>
            <a:ext cx="2047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7650" y="1543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Nếu ma trận                              khả nghịch thì nghiệm của phương trình dễ dàng tính được: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25" y="1999850"/>
            <a:ext cx="11620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775" y="1464525"/>
            <a:ext cx="10668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Hạn chế, mở rộng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1788675"/>
            <a:ext cx="76887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Ưu điểm: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+  Đơn giản, dễ thực hiện, chỉ mất thời gian ở bước train model, sau khi có model, không mất quá nhiều thời gian ở bước dự đoán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Nhược điểm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+  Thuật toán có độ chính xác thấp, không phù hợp với dữ liệu thực tế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  +   Độ nhiễu lớn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29450" y="3846625"/>
            <a:ext cx="84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Có thể giải bài toán bằng gradient descent =&gt; vấn yêu cầu phải tính đạo hàm, nếu không biết đạo hàm =&gt; khó khắn =&gt; có thể sự dụng cách tính đạo hàm  gần đúng </a:t>
            </a: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075" y="4462225"/>
            <a:ext cx="29527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ctrTitle"/>
          </p:nvPr>
        </p:nvSpPr>
        <p:spPr>
          <a:xfrm>
            <a:off x="729450" y="1322450"/>
            <a:ext cx="8414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Learning Algorithm</a:t>
            </a:r>
            <a:endParaRPr sz="3400"/>
          </a:p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782127" y="2228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40981EC0ED27B4597E79BACF1A3FC77" ma:contentTypeVersion="10" ma:contentTypeDescription="Tạo tài liệu mới." ma:contentTypeScope="" ma:versionID="9e0c9d3dda1a68213063fdbac90e3634">
  <xsd:schema xmlns:xsd="http://www.w3.org/2001/XMLSchema" xmlns:xs="http://www.w3.org/2001/XMLSchema" xmlns:p="http://schemas.microsoft.com/office/2006/metadata/properties" xmlns:ns2="1e9189d3-6323-4f39-8fd8-87587ae9152e" targetNamespace="http://schemas.microsoft.com/office/2006/metadata/properties" ma:root="true" ma:fieldsID="fe52e216df74bd56e56c471e02358126" ns2:_="">
    <xsd:import namespace="1e9189d3-6323-4f39-8fd8-87587ae9152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189d3-6323-4f39-8fd8-87587ae9152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hẻ Hình ảnh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1A8515-3E70-45F6-B0AF-7BBE47A942D9}"/>
</file>

<file path=customXml/itemProps2.xml><?xml version="1.0" encoding="utf-8"?>
<ds:datastoreItem xmlns:ds="http://schemas.openxmlformats.org/officeDocument/2006/customXml" ds:itemID="{C3FCF098-6A74-41F9-89B8-929F1F058E6C}"/>
</file>