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95" r:id="rId12"/>
    <p:sldId id="29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66FFFF"/>
    <a:srgbClr val="CF01A8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843" autoAdjust="0"/>
  </p:normalViewPr>
  <p:slideViewPr>
    <p:cSldViewPr snapToGrid="0">
      <p:cViewPr varScale="1">
        <p:scale>
          <a:sx n="110" d="100"/>
          <a:sy n="110" d="100"/>
        </p:scale>
        <p:origin x="66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E3E05-44D7-461A-9AE4-38441C06FC10}" type="datetimeFigureOut">
              <a:rPr lang="en-US" smtClean="0"/>
              <a:t>1/7/24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EF7D2-82A2-4FF5-A771-58557537B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60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EF7D2-82A2-4FF5-A771-58557537BB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60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</a:t>
            </a:r>
            <a:r>
              <a:rPr lang="en-US" baseline="0" dirty="0"/>
              <a:t> different terms,  Square,  Orthogonal,  Orthonormal,  Affine, Singular/Degenerate</a:t>
            </a:r>
          </a:p>
          <a:p>
            <a:endParaRPr lang="en-US" baseline="0" dirty="0"/>
          </a:p>
          <a:p>
            <a:r>
              <a:rPr lang="en-US" baseline="0" dirty="0"/>
              <a:t>Square : Equal number of rows and columns</a:t>
            </a:r>
          </a:p>
          <a:p>
            <a:r>
              <a:rPr lang="en-US" baseline="0" dirty="0"/>
              <a:t>Orthogonal:  Perpendicular vectors</a:t>
            </a:r>
          </a:p>
          <a:p>
            <a:r>
              <a:rPr lang="en-US" baseline="0" dirty="0"/>
              <a:t>Orthonormal: Perpendicular and Unit Length vectors</a:t>
            </a:r>
          </a:p>
          <a:p>
            <a:r>
              <a:rPr lang="en-US" baseline="0" dirty="0"/>
              <a:t>Affine transformation preserves angles and lengths.</a:t>
            </a:r>
          </a:p>
          <a:p>
            <a:r>
              <a:rPr lang="en-US" baseline="0" dirty="0"/>
              <a:t>Singular/Degenerate: Square matrix that is non-invertible that has a determinant of zero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EF7D2-82A2-4FF5-A771-58557537BB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06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Graphics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Shaders</a:t>
            </a:r>
          </a:p>
        </p:txBody>
      </p:sp>
    </p:spTree>
    <p:extLst>
      <p:ext uri="{BB962C8B-B14F-4D97-AF65-F5344CB8AC3E}">
        <p14:creationId xmlns:p14="http://schemas.microsoft.com/office/powerpoint/2010/main" val="1454659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Shaders in Action!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10932" y="4702065"/>
            <a:ext cx="4604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MainLoop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VERTEX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/>
              <a:t>MyLine</a:t>
            </a:r>
            <a:r>
              <a:rPr lang="en-US" b="1" dirty="0"/>
              <a:t>[ 2 ]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FF0000"/>
                </a:solidFill>
              </a:rPr>
              <a:t>VertexShader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= </a:t>
            </a:r>
            <a:r>
              <a:rPr lang="en-US" b="1" dirty="0" err="1">
                <a:solidFill>
                  <a:srgbClr val="7030A0"/>
                </a:solidFill>
              </a:rPr>
              <a:t>VS_SpinMe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FF0000"/>
                </a:solidFill>
              </a:rPr>
              <a:t>PixelShader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= </a:t>
            </a:r>
            <a:r>
              <a:rPr lang="en-US" b="1" dirty="0" err="1">
                <a:solidFill>
                  <a:srgbClr val="7030A0"/>
                </a:solidFill>
              </a:rPr>
              <a:t>PS_Red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B050"/>
                </a:solidFill>
              </a:rPr>
              <a:t>DrawLine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( </a:t>
            </a:r>
            <a:r>
              <a:rPr lang="en-US" b="1" dirty="0" err="1"/>
              <a:t>MyLine</a:t>
            </a:r>
            <a:r>
              <a:rPr lang="en-US" b="1" dirty="0"/>
              <a:t> [ 0 ], </a:t>
            </a:r>
            <a:r>
              <a:rPr lang="en-US" b="1" dirty="0" err="1"/>
              <a:t>MyLine</a:t>
            </a:r>
            <a:r>
              <a:rPr lang="en-US" b="1" dirty="0"/>
              <a:t>[ 1 ] )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B11E4D-130C-456F-823D-46C2D2458A24}"/>
              </a:ext>
            </a:extLst>
          </p:cNvPr>
          <p:cNvGrpSpPr/>
          <p:nvPr/>
        </p:nvGrpSpPr>
        <p:grpSpPr>
          <a:xfrm>
            <a:off x="3734305" y="3228456"/>
            <a:ext cx="3493330" cy="706370"/>
            <a:chOff x="1484309" y="2322361"/>
            <a:chExt cx="3493330" cy="706370"/>
          </a:xfrm>
        </p:grpSpPr>
        <p:sp>
          <p:nvSpPr>
            <p:cNvPr id="3" name="TextBox 2"/>
            <p:cNvSpPr txBox="1"/>
            <p:nvPr/>
          </p:nvSpPr>
          <p:spPr>
            <a:xfrm>
              <a:off x="1484310" y="2328129"/>
              <a:ext cx="3493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>
                  <a:solidFill>
                    <a:schemeClr val="bg1">
                      <a:lumMod val="50000"/>
                    </a:schemeClr>
                  </a:solidFill>
                </a:rPr>
                <a:t>FunctionPointer</a:t>
              </a: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b="1" dirty="0" err="1">
                  <a:solidFill>
                    <a:srgbClr val="FF0000"/>
                  </a:solidFill>
                </a:rPr>
                <a:t>VertexShader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84309" y="2659399"/>
              <a:ext cx="333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>
                  <a:solidFill>
                    <a:schemeClr val="bg1">
                      <a:lumMod val="50000"/>
                    </a:schemeClr>
                  </a:solidFill>
                </a:rPr>
                <a:t>FunctionPointer</a:t>
              </a: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b="1" dirty="0" err="1">
                  <a:solidFill>
                    <a:srgbClr val="FF0000"/>
                  </a:solidFill>
                </a:rPr>
                <a:t>PixelShader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84309" y="2322361"/>
              <a:ext cx="3493330" cy="7063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F67EFE-64B3-4955-963B-75A4D0EB9D30}"/>
              </a:ext>
            </a:extLst>
          </p:cNvPr>
          <p:cNvGrpSpPr/>
          <p:nvPr/>
        </p:nvGrpSpPr>
        <p:grpSpPr>
          <a:xfrm>
            <a:off x="1257749" y="2343831"/>
            <a:ext cx="6820196" cy="706370"/>
            <a:chOff x="5352994" y="4405730"/>
            <a:chExt cx="6820196" cy="706370"/>
          </a:xfrm>
        </p:grpSpPr>
        <p:sp>
          <p:nvSpPr>
            <p:cNvPr id="7" name="TextBox 6"/>
            <p:cNvSpPr txBox="1"/>
            <p:nvPr/>
          </p:nvSpPr>
          <p:spPr>
            <a:xfrm>
              <a:off x="5352994" y="4419602"/>
              <a:ext cx="4223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7030A0"/>
                  </a:solidFill>
                </a:rPr>
                <a:t>VS_SpinMe</a:t>
              </a:r>
              <a:r>
                <a:rPr lang="en-US" b="1" dirty="0">
                  <a:solidFill>
                    <a:srgbClr val="7030A0"/>
                  </a:solidFill>
                </a:rPr>
                <a:t> ( </a:t>
              </a:r>
              <a:r>
                <a:rPr lang="en-US" b="1" i="1" dirty="0">
                  <a:solidFill>
                    <a:schemeClr val="bg1">
                      <a:lumMod val="50000"/>
                    </a:schemeClr>
                  </a:solidFill>
                </a:rPr>
                <a:t>VERTEX</a:t>
              </a: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b="1" dirty="0">
                  <a:solidFill>
                    <a:srgbClr val="7030A0"/>
                  </a:solidFill>
                </a:rPr>
                <a:t>V ) </a:t>
              </a:r>
            </a:p>
            <a:p>
              <a:r>
                <a:rPr lang="en-US" b="1" dirty="0">
                  <a:solidFill>
                    <a:srgbClr val="7030A0"/>
                  </a:solidFill>
                </a:rPr>
                <a:t>	V = </a:t>
              </a:r>
              <a:r>
                <a:rPr lang="en-US" b="1" dirty="0" err="1">
                  <a:solidFill>
                    <a:schemeClr val="accent2"/>
                  </a:solidFill>
                </a:rPr>
                <a:t>RotateVertex</a:t>
              </a:r>
              <a:r>
                <a:rPr lang="en-US" b="1" dirty="0">
                  <a:solidFill>
                    <a:schemeClr val="accent2"/>
                  </a:solidFill>
                </a:rPr>
                <a:t> </a:t>
              </a:r>
              <a:r>
                <a:rPr lang="en-US" b="1" dirty="0">
                  <a:solidFill>
                    <a:srgbClr val="7030A0"/>
                  </a:solidFill>
                </a:rPr>
                <a:t>( V, </a:t>
              </a:r>
              <a:r>
                <a:rPr lang="en-US" b="1" i="1" dirty="0">
                  <a:solidFill>
                    <a:schemeClr val="bg1">
                      <a:lumMod val="50000"/>
                    </a:schemeClr>
                  </a:solidFill>
                </a:rPr>
                <a:t>MATRIX</a:t>
              </a:r>
              <a:r>
                <a:rPr lang="en-US" b="1" dirty="0">
                  <a:solidFill>
                    <a:srgbClr val="7030A0"/>
                  </a:solidFill>
                </a:rPr>
                <a:t> M 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576216" y="4405730"/>
              <a:ext cx="25969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7030A0"/>
                  </a:solidFill>
                </a:rPr>
                <a:t>PS_Red</a:t>
              </a:r>
              <a:r>
                <a:rPr lang="en-US" b="1" dirty="0">
                  <a:solidFill>
                    <a:srgbClr val="7030A0"/>
                  </a:solidFill>
                </a:rPr>
                <a:t> ( </a:t>
              </a:r>
              <a:r>
                <a:rPr lang="en-US" b="1" i="1" dirty="0">
                  <a:solidFill>
                    <a:schemeClr val="bg1">
                      <a:lumMod val="50000"/>
                    </a:schemeClr>
                  </a:solidFill>
                </a:rPr>
                <a:t>COLOR</a:t>
              </a: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b="1" dirty="0">
                  <a:solidFill>
                    <a:srgbClr val="7030A0"/>
                  </a:solidFill>
                </a:rPr>
                <a:t>C ) </a:t>
              </a:r>
            </a:p>
            <a:p>
              <a:r>
                <a:rPr lang="en-US" b="1" dirty="0">
                  <a:solidFill>
                    <a:srgbClr val="7030A0"/>
                  </a:solidFill>
                </a:rPr>
                <a:t>	C = 0xFFFF0000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52994" y="4405730"/>
              <a:ext cx="6820196" cy="70637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9576216" y="4405730"/>
              <a:ext cx="0" cy="70637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CA12883-C806-44A0-A581-1AD673DBD583}"/>
              </a:ext>
            </a:extLst>
          </p:cNvPr>
          <p:cNvGrpSpPr/>
          <p:nvPr/>
        </p:nvGrpSpPr>
        <p:grpSpPr>
          <a:xfrm>
            <a:off x="8371469" y="2357703"/>
            <a:ext cx="3481659" cy="1051037"/>
            <a:chOff x="8314777" y="5010927"/>
            <a:chExt cx="3481659" cy="1051037"/>
          </a:xfrm>
        </p:grpSpPr>
        <p:sp>
          <p:nvSpPr>
            <p:cNvPr id="6" name="TextBox 5"/>
            <p:cNvSpPr txBox="1"/>
            <p:nvPr/>
          </p:nvSpPr>
          <p:spPr>
            <a:xfrm>
              <a:off x="8314777" y="5010928"/>
              <a:ext cx="34816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B0F0"/>
                  </a:solidFill>
                </a:rPr>
                <a:t>DrawAPixel</a:t>
              </a:r>
              <a:r>
                <a:rPr lang="en-US" b="1" dirty="0">
                  <a:solidFill>
                    <a:srgbClr val="00B0F0"/>
                  </a:solidFill>
                </a:rPr>
                <a:t> ( X, Y, </a:t>
              </a:r>
              <a:r>
                <a:rPr lang="en-US" b="1" i="1" dirty="0">
                  <a:solidFill>
                    <a:schemeClr val="bg1">
                      <a:lumMod val="50000"/>
                    </a:schemeClr>
                  </a:solidFill>
                </a:rPr>
                <a:t>COLOR</a:t>
              </a: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b="1" dirty="0">
                  <a:solidFill>
                    <a:srgbClr val="00B0F0"/>
                  </a:solidFill>
                </a:rPr>
                <a:t>Q )</a:t>
              </a:r>
            </a:p>
            <a:p>
              <a:r>
                <a:rPr lang="en-US" b="1" dirty="0">
                  <a:solidFill>
                    <a:srgbClr val="00B0F0"/>
                  </a:solidFill>
                </a:rPr>
                <a:t>	Q = </a:t>
              </a:r>
              <a:r>
                <a:rPr lang="en-US" b="1" dirty="0" err="1">
                  <a:solidFill>
                    <a:srgbClr val="FF0000"/>
                  </a:solidFill>
                </a:rPr>
                <a:t>PixelShader</a:t>
              </a:r>
              <a:r>
                <a:rPr lang="en-US" b="1" dirty="0">
                  <a:solidFill>
                    <a:srgbClr val="FF0000"/>
                  </a:solidFill>
                </a:rPr>
                <a:t> </a:t>
              </a:r>
              <a:r>
                <a:rPr lang="en-US" b="1" dirty="0">
                  <a:solidFill>
                    <a:srgbClr val="00B0F0"/>
                  </a:solidFill>
                </a:rPr>
                <a:t>( Q )</a:t>
              </a:r>
            </a:p>
            <a:p>
              <a:r>
                <a:rPr lang="en-US" b="1" dirty="0">
                  <a:solidFill>
                    <a:srgbClr val="00B0F0"/>
                  </a:solidFill>
                </a:rPr>
                <a:t>	</a:t>
              </a:r>
              <a:r>
                <a:rPr lang="en-US" b="1" dirty="0" err="1">
                  <a:solidFill>
                    <a:schemeClr val="accent2"/>
                  </a:solidFill>
                </a:rPr>
                <a:t>FrameBuffer</a:t>
              </a:r>
              <a:r>
                <a:rPr lang="en-US" b="1" dirty="0">
                  <a:solidFill>
                    <a:schemeClr val="accent2"/>
                  </a:solidFill>
                </a:rPr>
                <a:t> </a:t>
              </a:r>
              <a:r>
                <a:rPr lang="en-US" b="1" dirty="0">
                  <a:solidFill>
                    <a:srgbClr val="00B0F0"/>
                  </a:solidFill>
                </a:rPr>
                <a:t>[ Y ][ X ] = Q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314777" y="5010927"/>
              <a:ext cx="3481659" cy="105103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2010929" y="4708232"/>
            <a:ext cx="4604327" cy="147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881257-4FD6-4543-BB42-9BCB197730E7}"/>
              </a:ext>
            </a:extLst>
          </p:cNvPr>
          <p:cNvGrpSpPr/>
          <p:nvPr/>
        </p:nvGrpSpPr>
        <p:grpSpPr>
          <a:xfrm>
            <a:off x="8109878" y="3874206"/>
            <a:ext cx="4004844" cy="2908489"/>
            <a:chOff x="1207940" y="2322360"/>
            <a:chExt cx="4004844" cy="2908489"/>
          </a:xfrm>
        </p:grpSpPr>
        <p:sp>
          <p:nvSpPr>
            <p:cNvPr id="14" name="Rectangle 13"/>
            <p:cNvSpPr/>
            <p:nvPr/>
          </p:nvSpPr>
          <p:spPr>
            <a:xfrm>
              <a:off x="1207940" y="2322360"/>
              <a:ext cx="4004842" cy="290848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07940" y="2322361"/>
              <a:ext cx="400484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B050"/>
                  </a:solidFill>
                </a:rPr>
                <a:t>DrawLine</a:t>
              </a:r>
              <a:r>
                <a:rPr lang="en-US" b="1" dirty="0">
                  <a:solidFill>
                    <a:srgbClr val="00B050"/>
                  </a:solidFill>
                </a:rPr>
                <a:t> ( </a:t>
              </a:r>
              <a:r>
                <a:rPr lang="en-US" b="1" i="1" dirty="0">
                  <a:solidFill>
                    <a:schemeClr val="bg1">
                      <a:lumMod val="50000"/>
                    </a:schemeClr>
                  </a:solidFill>
                </a:rPr>
                <a:t>VERTEX</a:t>
              </a: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b="1" dirty="0">
                  <a:solidFill>
                    <a:srgbClr val="00B050"/>
                  </a:solidFill>
                </a:rPr>
                <a:t>A, </a:t>
              </a:r>
              <a:r>
                <a:rPr lang="en-US" b="1" i="1" dirty="0">
                  <a:solidFill>
                    <a:schemeClr val="bg1">
                      <a:lumMod val="50000"/>
                    </a:schemeClr>
                  </a:solidFill>
                </a:rPr>
                <a:t>VERTEX</a:t>
              </a: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b="1" dirty="0">
                  <a:solidFill>
                    <a:srgbClr val="00B050"/>
                  </a:solidFill>
                </a:rPr>
                <a:t>B )</a:t>
              </a:r>
            </a:p>
            <a:p>
              <a:r>
                <a:rPr lang="en-US" b="1" dirty="0">
                  <a:solidFill>
                    <a:srgbClr val="00B050"/>
                  </a:solidFill>
                </a:rPr>
                <a:t>	</a:t>
              </a:r>
              <a:r>
                <a:rPr lang="en-US" b="1" dirty="0" err="1">
                  <a:solidFill>
                    <a:srgbClr val="00B050"/>
                  </a:solidFill>
                </a:rPr>
                <a:t>CopyA</a:t>
              </a:r>
              <a:r>
                <a:rPr lang="en-US" b="1" dirty="0">
                  <a:solidFill>
                    <a:srgbClr val="00B050"/>
                  </a:solidFill>
                </a:rPr>
                <a:t> = A</a:t>
              </a:r>
            </a:p>
            <a:p>
              <a:r>
                <a:rPr lang="en-US" b="1" dirty="0">
                  <a:solidFill>
                    <a:srgbClr val="00B050"/>
                  </a:solidFill>
                </a:rPr>
                <a:t>	</a:t>
              </a:r>
              <a:r>
                <a:rPr lang="en-US" b="1" dirty="0" err="1">
                  <a:solidFill>
                    <a:srgbClr val="00B050"/>
                  </a:solidFill>
                </a:rPr>
                <a:t>CopyB</a:t>
              </a:r>
              <a:r>
                <a:rPr lang="en-US" b="1" dirty="0">
                  <a:solidFill>
                    <a:srgbClr val="00B050"/>
                  </a:solidFill>
                </a:rPr>
                <a:t> = B</a:t>
              </a:r>
            </a:p>
            <a:p>
              <a:r>
                <a:rPr lang="en-US" b="1" dirty="0">
                  <a:solidFill>
                    <a:srgbClr val="00B050"/>
                  </a:solidFill>
                </a:rPr>
                <a:t>	</a:t>
              </a:r>
              <a:r>
                <a:rPr lang="en-US" b="1" dirty="0" err="1">
                  <a:solidFill>
                    <a:srgbClr val="FF0000"/>
                  </a:solidFill>
                </a:rPr>
                <a:t>VertexShader</a:t>
              </a:r>
              <a:r>
                <a:rPr lang="en-US" b="1" dirty="0">
                  <a:solidFill>
                    <a:srgbClr val="FF0000"/>
                  </a:solidFill>
                </a:rPr>
                <a:t> </a:t>
              </a:r>
              <a:r>
                <a:rPr lang="en-US" b="1" dirty="0">
                  <a:solidFill>
                    <a:srgbClr val="00B050"/>
                  </a:solidFill>
                </a:rPr>
                <a:t>( </a:t>
              </a:r>
              <a:r>
                <a:rPr lang="en-US" b="1" dirty="0" err="1">
                  <a:solidFill>
                    <a:srgbClr val="00B050"/>
                  </a:solidFill>
                </a:rPr>
                <a:t>CopyA</a:t>
              </a:r>
              <a:r>
                <a:rPr lang="en-US" b="1" dirty="0">
                  <a:solidFill>
                    <a:srgbClr val="00B050"/>
                  </a:solidFill>
                </a:rPr>
                <a:t> )</a:t>
              </a:r>
            </a:p>
            <a:p>
              <a:r>
                <a:rPr lang="en-US" b="1" dirty="0">
                  <a:solidFill>
                    <a:srgbClr val="00B050"/>
                  </a:solidFill>
                </a:rPr>
                <a:t>	</a:t>
              </a:r>
              <a:r>
                <a:rPr lang="en-US" b="1" dirty="0" err="1">
                  <a:solidFill>
                    <a:srgbClr val="FF0000"/>
                  </a:solidFill>
                </a:rPr>
                <a:t>VertexShader</a:t>
              </a:r>
              <a:r>
                <a:rPr lang="en-US" b="1" dirty="0">
                  <a:solidFill>
                    <a:srgbClr val="FF0000"/>
                  </a:solidFill>
                </a:rPr>
                <a:t> </a:t>
              </a:r>
              <a:r>
                <a:rPr lang="en-US" b="1" dirty="0">
                  <a:solidFill>
                    <a:srgbClr val="00B050"/>
                  </a:solidFill>
                </a:rPr>
                <a:t>( </a:t>
              </a:r>
              <a:r>
                <a:rPr lang="en-US" b="1" dirty="0" err="1">
                  <a:solidFill>
                    <a:srgbClr val="00B050"/>
                  </a:solidFill>
                </a:rPr>
                <a:t>CopyB</a:t>
              </a:r>
              <a:r>
                <a:rPr lang="en-US" b="1" dirty="0">
                  <a:solidFill>
                    <a:srgbClr val="00B050"/>
                  </a:solidFill>
                </a:rPr>
                <a:t> )</a:t>
              </a:r>
            </a:p>
            <a:p>
              <a:r>
                <a:rPr lang="en-US" b="1" dirty="0">
                  <a:solidFill>
                    <a:srgbClr val="00B050"/>
                  </a:solidFill>
                </a:rPr>
                <a:t>	</a:t>
              </a:r>
              <a:r>
                <a:rPr lang="en-US" b="1" dirty="0" err="1">
                  <a:solidFill>
                    <a:schemeClr val="accent2"/>
                  </a:solidFill>
                </a:rPr>
                <a:t>CartesianToPixel</a:t>
              </a:r>
              <a:r>
                <a:rPr lang="en-US" b="1" dirty="0">
                  <a:solidFill>
                    <a:schemeClr val="accent2"/>
                  </a:solidFill>
                </a:rPr>
                <a:t> </a:t>
              </a:r>
              <a:r>
                <a:rPr lang="en-US" b="1" dirty="0">
                  <a:solidFill>
                    <a:srgbClr val="00B050"/>
                  </a:solidFill>
                </a:rPr>
                <a:t>( </a:t>
              </a:r>
              <a:r>
                <a:rPr lang="en-US" b="1" dirty="0" err="1">
                  <a:solidFill>
                    <a:srgbClr val="00B050"/>
                  </a:solidFill>
                </a:rPr>
                <a:t>CopyA</a:t>
              </a:r>
              <a:r>
                <a:rPr lang="en-US" b="1" dirty="0">
                  <a:solidFill>
                    <a:srgbClr val="00B050"/>
                  </a:solidFill>
                </a:rPr>
                <a:t> )</a:t>
              </a:r>
            </a:p>
            <a:p>
              <a:r>
                <a:rPr lang="en-US" b="1" dirty="0">
                  <a:solidFill>
                    <a:srgbClr val="00B050"/>
                  </a:solidFill>
                </a:rPr>
                <a:t>	</a:t>
              </a:r>
              <a:r>
                <a:rPr lang="en-US" b="1" dirty="0" err="1">
                  <a:solidFill>
                    <a:schemeClr val="accent2"/>
                  </a:solidFill>
                </a:rPr>
                <a:t>CartesianToPixel</a:t>
              </a:r>
              <a:r>
                <a:rPr lang="en-US" b="1" dirty="0">
                  <a:solidFill>
                    <a:schemeClr val="accent2"/>
                  </a:solidFill>
                </a:rPr>
                <a:t> </a:t>
              </a:r>
              <a:r>
                <a:rPr lang="en-US" b="1" dirty="0">
                  <a:solidFill>
                    <a:srgbClr val="00B050"/>
                  </a:solidFill>
                </a:rPr>
                <a:t>( </a:t>
              </a:r>
              <a:r>
                <a:rPr lang="en-US" b="1" dirty="0" err="1">
                  <a:solidFill>
                    <a:srgbClr val="00B050"/>
                  </a:solidFill>
                </a:rPr>
                <a:t>CopyB</a:t>
              </a:r>
              <a:r>
                <a:rPr lang="en-US" b="1" dirty="0">
                  <a:solidFill>
                    <a:srgbClr val="00B050"/>
                  </a:solidFill>
                </a:rPr>
                <a:t> )</a:t>
              </a:r>
            </a:p>
            <a:p>
              <a:r>
                <a:rPr lang="en-US" b="1" dirty="0">
                  <a:solidFill>
                    <a:srgbClr val="00B050"/>
                  </a:solidFill>
                </a:rPr>
                <a:t>	…</a:t>
              </a:r>
            </a:p>
            <a:p>
              <a:r>
                <a:rPr lang="en-US" b="1" dirty="0">
                  <a:solidFill>
                    <a:srgbClr val="00B050"/>
                  </a:solidFill>
                </a:rPr>
                <a:t>	FOR </a:t>
              </a:r>
              <a:r>
                <a:rPr lang="en-US" b="1" dirty="0" err="1">
                  <a:solidFill>
                    <a:srgbClr val="00B050"/>
                  </a:solidFill>
                </a:rPr>
                <a:t>CopyA</a:t>
              </a:r>
              <a:r>
                <a:rPr lang="en-US" b="1" dirty="0">
                  <a:solidFill>
                    <a:srgbClr val="00B050"/>
                  </a:solidFill>
                </a:rPr>
                <a:t> TO </a:t>
              </a:r>
              <a:r>
                <a:rPr lang="en-US" b="1" dirty="0" err="1">
                  <a:solidFill>
                    <a:srgbClr val="00B050"/>
                  </a:solidFill>
                </a:rPr>
                <a:t>CopyB</a:t>
              </a:r>
              <a:r>
                <a:rPr lang="en-US" b="1" dirty="0">
                  <a:solidFill>
                    <a:srgbClr val="00B050"/>
                  </a:solidFill>
                </a:rPr>
                <a:t> </a:t>
              </a:r>
            </a:p>
            <a:p>
              <a:r>
                <a:rPr lang="en-US" b="1" dirty="0">
                  <a:solidFill>
                    <a:srgbClr val="00B0F0"/>
                  </a:solidFill>
                </a:rPr>
                <a:t>		</a:t>
              </a:r>
              <a:r>
                <a:rPr lang="en-US" b="1" dirty="0" err="1">
                  <a:solidFill>
                    <a:srgbClr val="00B0F0"/>
                  </a:solidFill>
                </a:rPr>
                <a:t>DrawAPixel</a:t>
              </a:r>
              <a:r>
                <a:rPr lang="en-US" b="1" dirty="0">
                  <a:solidFill>
                    <a:srgbClr val="00B0F0"/>
                  </a:solidFill>
                </a:rPr>
                <a:t> </a:t>
              </a:r>
              <a:r>
                <a:rPr lang="en-US" b="1" dirty="0">
                  <a:solidFill>
                    <a:srgbClr val="00B050"/>
                  </a:solidFill>
                </a:rPr>
                <a:t>( X, Y, Q )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63" name="Arrow: Down 62">
            <a:extLst>
              <a:ext uri="{FF2B5EF4-FFF2-40B4-BE49-F238E27FC236}">
                <a16:creationId xmlns:a16="http://schemas.microsoft.com/office/drawing/2014/main" id="{5A002A09-1D28-4746-B6F3-6495748E2AD9}"/>
              </a:ext>
            </a:extLst>
          </p:cNvPr>
          <p:cNvSpPr/>
          <p:nvPr/>
        </p:nvSpPr>
        <p:spPr>
          <a:xfrm>
            <a:off x="2203110" y="3053668"/>
            <a:ext cx="796636" cy="1609679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9D485371-DFF8-445F-81B5-C922B3C4DB11}"/>
              </a:ext>
            </a:extLst>
          </p:cNvPr>
          <p:cNvSpPr/>
          <p:nvPr/>
        </p:nvSpPr>
        <p:spPr>
          <a:xfrm rot="16200000">
            <a:off x="7526391" y="2802044"/>
            <a:ext cx="535365" cy="113287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Bent-Up 65">
            <a:extLst>
              <a:ext uri="{FF2B5EF4-FFF2-40B4-BE49-F238E27FC236}">
                <a16:creationId xmlns:a16="http://schemas.microsoft.com/office/drawing/2014/main" id="{805072F1-CE77-4808-AE47-086CAF2B0B14}"/>
              </a:ext>
            </a:extLst>
          </p:cNvPr>
          <p:cNvSpPr/>
          <p:nvPr/>
        </p:nvSpPr>
        <p:spPr>
          <a:xfrm rot="5400000">
            <a:off x="6912506" y="3977302"/>
            <a:ext cx="1225991" cy="1168749"/>
          </a:xfrm>
          <a:prstGeom prst="bentUpArrow">
            <a:avLst>
              <a:gd name="adj1" fmla="val 24397"/>
              <a:gd name="adj2" fmla="val 25000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41B27A0F-99BB-40D6-A192-C51360D78450}"/>
              </a:ext>
            </a:extLst>
          </p:cNvPr>
          <p:cNvSpPr/>
          <p:nvPr/>
        </p:nvSpPr>
        <p:spPr>
          <a:xfrm>
            <a:off x="5011614" y="3934826"/>
            <a:ext cx="796636" cy="76723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144D6D8A-C422-4D97-9A35-45E2E2DE8318}"/>
              </a:ext>
            </a:extLst>
          </p:cNvPr>
          <p:cNvSpPr/>
          <p:nvPr/>
        </p:nvSpPr>
        <p:spPr>
          <a:xfrm rot="5400000">
            <a:off x="6960983" y="5141461"/>
            <a:ext cx="796636" cy="1488090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F3E380D9-7652-4EF2-AFA7-17FC091466B8}"/>
              </a:ext>
            </a:extLst>
          </p:cNvPr>
          <p:cNvSpPr/>
          <p:nvPr/>
        </p:nvSpPr>
        <p:spPr>
          <a:xfrm>
            <a:off x="9710267" y="3408740"/>
            <a:ext cx="796636" cy="465465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8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54629" y="602524"/>
            <a:ext cx="5012283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 active vertex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shader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Modifies an incoming vertex. Pre-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Rasterization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(*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VertexShader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MY_VERTEX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) = 0;</a:t>
            </a: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 active pixel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shader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Modifies an outgoing pixel. Post-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Rasterization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(*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PixelShader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A_PIXEL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) = 0;</a:t>
            </a:r>
          </a:p>
          <a:p>
            <a:endParaRPr lang="en-US" sz="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All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Shader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Variables (Always Pre-fixed by “SV_”)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MY_MATRIX_3X3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SV_WorldMatrix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Various custom vertex and pixel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shaders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(Pre-fixed by “VS_” &amp; “PS_”)</a:t>
            </a: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Can be swapped using above function pointers as needed for flexibility. 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Applys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the current world matrix to all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VS_World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MY_VERTEX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multiplyMe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MultiplyVertexByMatrix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multiplyMe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SV_WorldMatrix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Basic pixel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shader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returns the color white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PS_White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A_PIXEL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makeWhite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makeWhite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0xFFFFFFFF;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180717" y="233192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Rasterization_Functions.h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80717" y="602524"/>
            <a:ext cx="4711338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Draws a line using one of the line equations.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DrawLine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MY_VERTEX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MY_VERTEX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// Copy input data and send through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shaders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MY_VERTEX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copy_start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MY_VERTEX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copy_end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// Use vertex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shader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 modify incoming copies only.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VertexShader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VertexShader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copy_start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VertexShader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copy_end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// original plotting variables adapted to use new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cartesian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SCREEN_XY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screen_start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CartesianToScreen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copy_start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SCREEN_XY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screen_end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CartesianToScreen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copy_end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// Standard line drawing code follows using integer coordinates...</a:t>
            </a: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numPixels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A_PIXEL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copyColor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currColor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Just like a Vertex, copy original.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PixelShader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PixelShader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copyColor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Modify copy.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PlotPixel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currX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copyColor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Display the copy.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61468" y="3809154"/>
            <a:ext cx="6874918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Main program loop.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// Initialize constant drawing data. (BE SURE IT IS CONSTANT!!!)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MY_VERTEX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UnEditableOriginalLine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[ 2 ] = </a:t>
            </a:r>
            <a:endParaRPr lang="en-US" sz="800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-0.5, +0.5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{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+0.5, -0.5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Defines a fixed diagonal line crossing the origin.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 </a:t>
            </a:r>
            <a:endParaRPr lang="en-US" sz="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// Enter the main drawing loop...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while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Am_Drawing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Select appropriate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Shaders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you want to Use. REMEMBER! You can make as many as you want!</a:t>
            </a: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// Only ever having one type of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shader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defeats the purpose! (This exists for flexibility!)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VertexShader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VS_World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 choose a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shader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that will multiply by a single matrix that I control.  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PixelShader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PS_White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Regardless of the original color I want all pixels to be shown white.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 any custom variables used by the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shader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functions so you can control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shader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behaviors directly! 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SV_WorldMatrix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BuidRotationMatrixOnAxisZ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GetIncreasingRadiansOverTime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With appropriate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shaders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chosen we draw the fixed line. (A copy will be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modifed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shaders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DrawLine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UnEditableOriginalLine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[ 0 ],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UnEditableOriginalLine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[ 1 ] ); 		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Exit program...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54629" y="23319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Shaders.h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61468" y="343982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Main.cpp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666912" y="1693157"/>
            <a:ext cx="513805" cy="49638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/>
          <p:cNvSpPr/>
          <p:nvPr/>
        </p:nvSpPr>
        <p:spPr>
          <a:xfrm flipH="1" flipV="1">
            <a:off x="9536386" y="3526401"/>
            <a:ext cx="1985054" cy="2386719"/>
          </a:xfrm>
          <a:prstGeom prst="bentArrow">
            <a:avLst>
              <a:gd name="adj1" fmla="val 13594"/>
              <a:gd name="adj2" fmla="val 15129"/>
              <a:gd name="adj3" fmla="val 20174"/>
              <a:gd name="adj4" fmla="val 3278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344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Applicable Reading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next time read:</a:t>
            </a:r>
          </a:p>
          <a:p>
            <a:pPr lvl="1"/>
            <a:r>
              <a:rPr lang="en-US" dirty="0"/>
              <a:t>In Chapter 5 Linear Algebra:</a:t>
            </a:r>
          </a:p>
          <a:p>
            <a:pPr lvl="2"/>
            <a:r>
              <a:rPr lang="en-US" dirty="0"/>
              <a:t>Read sections 5.1, 5.3</a:t>
            </a:r>
          </a:p>
          <a:p>
            <a:pPr lvl="1"/>
            <a:r>
              <a:rPr lang="en-US" dirty="0"/>
              <a:t>In Chapter 6 Transformation Matrices</a:t>
            </a:r>
          </a:p>
          <a:p>
            <a:pPr lvl="2"/>
            <a:r>
              <a:rPr lang="en-US" dirty="0"/>
              <a:t>Read sections 6.3 – 6.5 </a:t>
            </a:r>
          </a:p>
          <a:p>
            <a:pPr lvl="1"/>
            <a:r>
              <a:rPr lang="en-US" dirty="0"/>
              <a:t>In Chapter 7 Viewing:</a:t>
            </a:r>
          </a:p>
          <a:p>
            <a:pPr lvl="2"/>
            <a:r>
              <a:rPr lang="en-US" dirty="0"/>
              <a:t>Read sections 7.1 – 7.5 </a:t>
            </a:r>
          </a:p>
        </p:txBody>
      </p:sp>
    </p:spTree>
    <p:extLst>
      <p:ext uri="{BB962C8B-B14F-4D97-AF65-F5344CB8AC3E}">
        <p14:creationId xmlns:p14="http://schemas.microsoft.com/office/powerpoint/2010/main" val="362527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in Screen/Pixel Space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 unit = 1 pixel, distance is easy to understand.</a:t>
            </a:r>
          </a:p>
          <a:p>
            <a:r>
              <a:rPr lang="en-US" dirty="0"/>
              <a:t>Working with 2D sprites is straightforward.</a:t>
            </a:r>
          </a:p>
          <a:p>
            <a:r>
              <a:rPr lang="en-US" dirty="0"/>
              <a:t>You can operate completely in whole numbers if you want to.</a:t>
            </a:r>
          </a:p>
          <a:p>
            <a:r>
              <a:rPr lang="en-US" dirty="0"/>
              <a:t>A direct representation of what you see.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raster has no Z it is completely 2D.</a:t>
            </a:r>
          </a:p>
          <a:p>
            <a:r>
              <a:rPr lang="en-US" dirty="0"/>
              <a:t>Y is going “down” instead of “up” unlike most mathematical Cartesian representations.</a:t>
            </a:r>
          </a:p>
          <a:p>
            <a:r>
              <a:rPr lang="en-US" dirty="0"/>
              <a:t>Translating or rotating vector shapes using integers alone could cause significant errors and information loss.</a:t>
            </a:r>
          </a:p>
          <a:p>
            <a:r>
              <a:rPr lang="en-US" dirty="0"/>
              <a:t>Everything is resolution dependent!</a:t>
            </a:r>
          </a:p>
          <a:p>
            <a:r>
              <a:rPr lang="en-US" dirty="0"/>
              <a:t>Insufficient information available to represent a fully 3D environment.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0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in 3D Space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 virtual 3D representation of all the things you “could” see!</a:t>
            </a:r>
          </a:p>
          <a:p>
            <a:r>
              <a:rPr lang="en-US" dirty="0"/>
              <a:t>Full 3D Rotation, Translation and Scaling is possible without truncation errors!</a:t>
            </a:r>
          </a:p>
          <a:p>
            <a:r>
              <a:rPr lang="en-US" dirty="0"/>
              <a:t>1 unit = Whatever you want as long as you are consistent! (feet, meters, yards…)</a:t>
            </a:r>
          </a:p>
          <a:p>
            <a:r>
              <a:rPr lang="en-US" dirty="0"/>
              <a:t>Independent of 2D raster resolution!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Not as direct when working in 2D alone.</a:t>
            </a:r>
          </a:p>
          <a:p>
            <a:r>
              <a:rPr lang="en-US" dirty="0"/>
              <a:t>Requires Rasterization: The conversion of vector coordinates to raster coordinates so shapes can actually be drawn.</a:t>
            </a:r>
          </a:p>
          <a:p>
            <a:r>
              <a:rPr lang="en-US" dirty="0"/>
              <a:t>More complex to understand.</a:t>
            </a:r>
          </a:p>
        </p:txBody>
      </p:sp>
    </p:spTree>
    <p:extLst>
      <p:ext uri="{BB962C8B-B14F-4D97-AF65-F5344CB8AC3E}">
        <p14:creationId xmlns:p14="http://schemas.microsoft.com/office/powerpoint/2010/main" val="295171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7" r="6121"/>
          <a:stretch/>
        </p:blipFill>
        <p:spPr>
          <a:xfrm>
            <a:off x="7441040" y="2438398"/>
            <a:ext cx="4267201" cy="37247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484311" y="2438398"/>
            <a:ext cx="4331855" cy="37247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631724" y="3001982"/>
            <a:ext cx="3692434" cy="26909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667283" y="3877193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82129" y="3568039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00437" y="3419993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32255" y="2958439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194152" y="5109456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56598" y="4795947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14540" y="5335878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954769" y="5031078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95043" y="5788725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1627731" y="3154383"/>
            <a:ext cx="4027352" cy="1484809"/>
          </a:xfrm>
          <a:prstGeom prst="rt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965873" y="3825929"/>
            <a:ext cx="1320372" cy="86888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974704" y="2523999"/>
            <a:ext cx="1320372" cy="86888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965872" y="5143994"/>
            <a:ext cx="1320372" cy="86888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34704" y="2964969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2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718294"/>
          </a:xfrm>
        </p:spPr>
        <p:txBody>
          <a:bodyPr>
            <a:normAutofit fontScale="90000"/>
          </a:bodyPr>
          <a:lstStyle/>
          <a:p>
            <a:r>
              <a:rPr lang="en-US" dirty="0"/>
              <a:t>The Screen in 3D Normalized Device Coordinates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318494"/>
            <a:ext cx="3549121" cy="3008810"/>
          </a:xfrm>
        </p:spPr>
        <p:txBody>
          <a:bodyPr>
            <a:normAutofit/>
          </a:bodyPr>
          <a:lstStyle/>
          <a:p>
            <a:r>
              <a:rPr lang="en-US" dirty="0"/>
              <a:t>A.K.A The Canonical View Volume.</a:t>
            </a:r>
          </a:p>
          <a:p>
            <a:r>
              <a:rPr lang="en-US" dirty="0"/>
              <a:t>This coordinate system is always the same regardless of what you set your screen pixel width &amp; height.</a:t>
            </a:r>
          </a:p>
          <a:p>
            <a:r>
              <a:rPr lang="en-US" dirty="0"/>
              <a:t>Notice how the origin is now in the center and that we have a Z axis available.</a:t>
            </a:r>
          </a:p>
          <a:p>
            <a:r>
              <a:rPr lang="en-US" dirty="0"/>
              <a:t>As we start to work in 3D this system will be much easier to deal with.</a:t>
            </a:r>
          </a:p>
        </p:txBody>
      </p:sp>
      <p:sp>
        <p:nvSpPr>
          <p:cNvPr id="5" name="Rectangle 4"/>
          <p:cNvSpPr/>
          <p:nvPr/>
        </p:nvSpPr>
        <p:spPr>
          <a:xfrm>
            <a:off x="6545839" y="1602509"/>
            <a:ext cx="4331855" cy="37247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693252" y="2166093"/>
            <a:ext cx="3692434" cy="26909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728811" y="3041304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43657" y="2732150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87497" y="2148676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61965" y="2584104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493783" y="2122550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255680" y="4273567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318126" y="3960058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276068" y="4499989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016297" y="4195189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856571" y="4952836"/>
            <a:ext cx="86360" cy="740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 flipH="1">
            <a:off x="6689259" y="2318494"/>
            <a:ext cx="4027352" cy="1484809"/>
          </a:xfrm>
          <a:prstGeom prst="rt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5" idx="1"/>
            <a:endCxn id="5" idx="3"/>
          </p:cNvCxnSpPr>
          <p:nvPr/>
        </p:nvCxnSpPr>
        <p:spPr>
          <a:xfrm>
            <a:off x="6545839" y="3464907"/>
            <a:ext cx="4331855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0"/>
            <a:endCxn id="5" idx="2"/>
          </p:cNvCxnSpPr>
          <p:nvPr/>
        </p:nvCxnSpPr>
        <p:spPr>
          <a:xfrm>
            <a:off x="8711767" y="1602509"/>
            <a:ext cx="0" cy="372479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167418" y="2120373"/>
            <a:ext cx="3066473" cy="2680227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46013" y="1157994"/>
            <a:ext cx="73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+1Y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04486" y="5372971"/>
            <a:ext cx="73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-1Y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73737" y="3260431"/>
            <a:ext cx="73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-1X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912953" y="3260431"/>
            <a:ext cx="73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+1X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33058" y="4749973"/>
            <a:ext cx="73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-1Z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102012" y="1748566"/>
            <a:ext cx="73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+1Z</a:t>
            </a:r>
          </a:p>
        </p:txBody>
      </p:sp>
    </p:spTree>
    <p:extLst>
      <p:ext uri="{BB962C8B-B14F-4D97-AF65-F5344CB8AC3E}">
        <p14:creationId xmlns:p14="http://schemas.microsoft.com/office/powerpoint/2010/main" val="148919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stCxn id="11" idx="0"/>
            <a:endCxn id="11" idx="2"/>
          </p:cNvCxnSpPr>
          <p:nvPr/>
        </p:nvCxnSpPr>
        <p:spPr>
          <a:xfrm>
            <a:off x="4096808" y="2670477"/>
            <a:ext cx="0" cy="372479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1" idx="1"/>
            <a:endCxn id="11" idx="3"/>
          </p:cNvCxnSpPr>
          <p:nvPr/>
        </p:nvCxnSpPr>
        <p:spPr>
          <a:xfrm>
            <a:off x="2213806" y="4532875"/>
            <a:ext cx="3766004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Coordinate Conversion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13806" y="2670477"/>
            <a:ext cx="3766004" cy="37247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552459" y="3188341"/>
            <a:ext cx="3066473" cy="2680227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31054" y="2225962"/>
            <a:ext cx="73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+1Y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89527" y="6440939"/>
            <a:ext cx="73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-1Y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23350" y="4339468"/>
            <a:ext cx="73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-1X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90384" y="4345560"/>
            <a:ext cx="73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+1X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12601" y="5900041"/>
            <a:ext cx="73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-1Z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99707" y="2742564"/>
            <a:ext cx="73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+1Z</a:t>
            </a:r>
          </a:p>
        </p:txBody>
      </p:sp>
      <p:pic>
        <p:nvPicPr>
          <p:cNvPr id="21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391" y="2643022"/>
            <a:ext cx="3787156" cy="3787156"/>
          </a:xfrm>
          <a:prstGeom prst="rect">
            <a:avLst/>
          </a:prstGeom>
        </p:spPr>
      </p:pic>
      <p:sp>
        <p:nvSpPr>
          <p:cNvPr id="22" name="5-Point Star 21"/>
          <p:cNvSpPr/>
          <p:nvPr/>
        </p:nvSpPr>
        <p:spPr>
          <a:xfrm>
            <a:off x="7355618" y="2551368"/>
            <a:ext cx="174171" cy="174171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3975528" y="4393123"/>
            <a:ext cx="224085" cy="224085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247892" y="2647586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XYZ </a:t>
            </a:r>
          </a:p>
          <a:p>
            <a:pPr algn="ctr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-0.3,+0.7 +0.3 )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6418" y="5669725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XYZ </a:t>
            </a:r>
          </a:p>
          <a:p>
            <a:pPr algn="ctr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+0.4,-0.6  ,-0.3 )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8015" y="2238344"/>
            <a:ext cx="3787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Width 6 pixels</a:t>
            </a:r>
          </a:p>
        </p:txBody>
      </p:sp>
      <p:sp>
        <p:nvSpPr>
          <p:cNvPr id="29" name="TextBox 28"/>
          <p:cNvSpPr txBox="1"/>
          <p:nvPr/>
        </p:nvSpPr>
        <p:spPr>
          <a:xfrm rot="5400000">
            <a:off x="9548340" y="4325284"/>
            <a:ext cx="3773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Height 6 pixels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26049" y="2787633"/>
            <a:ext cx="198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 Y1 ( 2.1, 0.9 )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18243" y="5601503"/>
            <a:ext cx="21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 Y2 ( 4.2, 4.89 )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53521" y="5893197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8791020" y="3207190"/>
            <a:ext cx="1284797" cy="24882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556857" y="3207190"/>
            <a:ext cx="1284797" cy="24882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48015" y="6427893"/>
            <a:ext cx="378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  <a:r>
              <a:rPr lang="en-US" i="1" dirty="0"/>
              <a:t>Add +0.5 to round to pixel centers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440880" y="2381235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82102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3D to Our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will learn many ways to take advantage of this new system.</a:t>
            </a:r>
          </a:p>
          <a:p>
            <a:r>
              <a:rPr lang="en-US" dirty="0"/>
              <a:t>To start we will need a better way to represent a location in this space.</a:t>
            </a:r>
          </a:p>
          <a:p>
            <a:pPr lvl="1"/>
            <a:r>
              <a:rPr lang="en-US" dirty="0"/>
              <a:t>A “Vertex” representing where two edges meet will be very convenient.</a:t>
            </a:r>
          </a:p>
          <a:p>
            <a:pPr lvl="1"/>
            <a:r>
              <a:rPr lang="en-US" b="1" i="1" dirty="0"/>
              <a:t>Coding Tip: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VERTEX { float </a:t>
            </a:r>
            <a:r>
              <a:rPr lang="en-US" dirty="0" err="1"/>
              <a:t>xyzw</a:t>
            </a:r>
            <a:r>
              <a:rPr lang="en-US" dirty="0"/>
              <a:t>[4]; </a:t>
            </a:r>
            <a:r>
              <a:rPr lang="en-US" dirty="0" err="1"/>
              <a:t>uint</a:t>
            </a:r>
            <a:r>
              <a:rPr lang="en-US" dirty="0"/>
              <a:t> color; }</a:t>
            </a:r>
          </a:p>
          <a:p>
            <a:pPr lvl="2"/>
            <a:r>
              <a:rPr lang="en-US" dirty="0"/>
              <a:t>We won’t really capitalize on the Z or W today, but they will be useful later…</a:t>
            </a:r>
          </a:p>
          <a:p>
            <a:r>
              <a:rPr lang="en-US" dirty="0"/>
              <a:t>Once our shapes are stored in this 3D Space, it will be easier for us to rotate them around the screen center. (now the origin)</a:t>
            </a:r>
          </a:p>
        </p:txBody>
      </p:sp>
    </p:spTree>
    <p:extLst>
      <p:ext uri="{BB962C8B-B14F-4D97-AF65-F5344CB8AC3E}">
        <p14:creationId xmlns:p14="http://schemas.microsoft.com/office/powerpoint/2010/main" val="282699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3x3 Rotation Matrices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5215" y="2268390"/>
            <a:ext cx="2579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Rotation</a:t>
            </a:r>
          </a:p>
          <a:p>
            <a:r>
              <a:rPr lang="en-US" dirty="0"/>
              <a:t>[ 	</a:t>
            </a:r>
          </a:p>
          <a:p>
            <a:r>
              <a:rPr lang="en-US" dirty="0"/>
              <a:t>	1, 	0, 		0,</a:t>
            </a:r>
          </a:p>
          <a:p>
            <a:r>
              <a:rPr lang="en-US" dirty="0"/>
              <a:t>	0, 	cos</a:t>
            </a:r>
            <a:r>
              <a:rPr lang="el-GR" dirty="0"/>
              <a:t>θ</a:t>
            </a:r>
            <a:r>
              <a:rPr lang="en-US" dirty="0"/>
              <a:t>, 	-sin</a:t>
            </a:r>
            <a:r>
              <a:rPr lang="el-GR" dirty="0"/>
              <a:t>θ</a:t>
            </a:r>
            <a:r>
              <a:rPr lang="en-US" dirty="0"/>
              <a:t>,</a:t>
            </a:r>
          </a:p>
          <a:p>
            <a:r>
              <a:rPr lang="en-US" dirty="0"/>
              <a:t>	0, 	sin</a:t>
            </a:r>
            <a:r>
              <a:rPr lang="el-GR" dirty="0"/>
              <a:t>θ</a:t>
            </a:r>
            <a:r>
              <a:rPr lang="en-US" dirty="0"/>
              <a:t>, 	cos</a:t>
            </a:r>
            <a:r>
              <a:rPr lang="el-GR" dirty="0"/>
              <a:t>θ</a:t>
            </a:r>
            <a:r>
              <a:rPr lang="en-US" dirty="0"/>
              <a:t>, </a:t>
            </a:r>
          </a:p>
          <a:p>
            <a:r>
              <a:rPr lang="en-US" dirty="0"/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4311" y="2279504"/>
            <a:ext cx="13762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Identity 	</a:t>
            </a:r>
          </a:p>
          <a:p>
            <a:r>
              <a:rPr lang="en-US" dirty="0"/>
              <a:t>[ 	</a:t>
            </a:r>
          </a:p>
          <a:p>
            <a:r>
              <a:rPr lang="en-US" dirty="0"/>
              <a:t>	1, 0, 0,</a:t>
            </a:r>
          </a:p>
          <a:p>
            <a:r>
              <a:rPr lang="en-US" dirty="0"/>
              <a:t>	0, 1, 0,</a:t>
            </a:r>
          </a:p>
          <a:p>
            <a:r>
              <a:rPr lang="en-US" dirty="0"/>
              <a:t>	0, 0, 1, 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76931" y="2279504"/>
            <a:ext cx="2567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Rotation</a:t>
            </a:r>
          </a:p>
          <a:p>
            <a:r>
              <a:rPr lang="en-US" dirty="0"/>
              <a:t>[ 	</a:t>
            </a:r>
          </a:p>
          <a:p>
            <a:r>
              <a:rPr lang="en-US" dirty="0"/>
              <a:t>	cos</a:t>
            </a:r>
            <a:r>
              <a:rPr lang="el-GR" dirty="0"/>
              <a:t>θ</a:t>
            </a:r>
            <a:r>
              <a:rPr lang="en-US" dirty="0"/>
              <a:t>,	0,	sin</a:t>
            </a:r>
            <a:r>
              <a:rPr lang="el-GR" dirty="0"/>
              <a:t>θ</a:t>
            </a:r>
            <a:r>
              <a:rPr lang="en-US" dirty="0"/>
              <a:t>,</a:t>
            </a:r>
          </a:p>
          <a:p>
            <a:r>
              <a:rPr lang="en-US" dirty="0"/>
              <a:t>	0, 		1, 	0,</a:t>
            </a:r>
          </a:p>
          <a:p>
            <a:r>
              <a:rPr lang="en-US" dirty="0"/>
              <a:t>	-sin</a:t>
            </a:r>
            <a:r>
              <a:rPr lang="el-GR" dirty="0"/>
              <a:t>θ</a:t>
            </a:r>
            <a:r>
              <a:rPr lang="en-US" dirty="0"/>
              <a:t>, 	0, 	cos</a:t>
            </a:r>
            <a:r>
              <a:rPr lang="el-GR" dirty="0"/>
              <a:t>θ</a:t>
            </a:r>
            <a:r>
              <a:rPr lang="en-US" dirty="0"/>
              <a:t>, </a:t>
            </a:r>
          </a:p>
          <a:p>
            <a:r>
              <a:rPr lang="en-US" dirty="0"/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26669" y="2279504"/>
            <a:ext cx="26758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 Rotation</a:t>
            </a:r>
          </a:p>
          <a:p>
            <a:r>
              <a:rPr lang="en-US" dirty="0"/>
              <a:t>[ 	</a:t>
            </a:r>
          </a:p>
          <a:p>
            <a:r>
              <a:rPr lang="en-US" dirty="0"/>
              <a:t>	cos</a:t>
            </a:r>
            <a:r>
              <a:rPr lang="el-GR" dirty="0"/>
              <a:t>θ</a:t>
            </a:r>
            <a:r>
              <a:rPr lang="en-US" dirty="0"/>
              <a:t>, 	-sin</a:t>
            </a:r>
            <a:r>
              <a:rPr lang="el-GR" dirty="0"/>
              <a:t>θ</a:t>
            </a:r>
            <a:r>
              <a:rPr lang="en-US" dirty="0"/>
              <a:t>, 	0,</a:t>
            </a:r>
          </a:p>
          <a:p>
            <a:r>
              <a:rPr lang="en-US" dirty="0"/>
              <a:t>	sin</a:t>
            </a:r>
            <a:r>
              <a:rPr lang="el-GR" dirty="0"/>
              <a:t>θ</a:t>
            </a:r>
            <a:r>
              <a:rPr lang="en-US" dirty="0"/>
              <a:t>, 	cos</a:t>
            </a:r>
            <a:r>
              <a:rPr lang="el-GR" dirty="0"/>
              <a:t>θ</a:t>
            </a:r>
            <a:r>
              <a:rPr lang="en-US" dirty="0"/>
              <a:t>,	0,</a:t>
            </a:r>
          </a:p>
          <a:p>
            <a:r>
              <a:rPr lang="en-US" dirty="0"/>
              <a:t>	0,		0,		1,</a:t>
            </a:r>
          </a:p>
          <a:p>
            <a:r>
              <a:rPr lang="en-US" dirty="0"/>
              <a:t>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9545" y="4311339"/>
            <a:ext cx="1138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Vector3 	</a:t>
            </a:r>
          </a:p>
          <a:p>
            <a:r>
              <a:rPr lang="en-US" dirty="0"/>
              <a:t>[ 	</a:t>
            </a:r>
          </a:p>
          <a:p>
            <a:r>
              <a:rPr lang="en-US" dirty="0"/>
              <a:t>	X,</a:t>
            </a:r>
          </a:p>
          <a:p>
            <a:r>
              <a:rPr lang="en-US" dirty="0"/>
              <a:t>	Y,</a:t>
            </a:r>
          </a:p>
          <a:p>
            <a:r>
              <a:rPr lang="en-US" dirty="0"/>
              <a:t>	Z,</a:t>
            </a:r>
          </a:p>
          <a:p>
            <a:r>
              <a:rPr lang="en-US" dirty="0"/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46459" y="4297650"/>
            <a:ext cx="1496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Matrix3x3</a:t>
            </a:r>
          </a:p>
          <a:p>
            <a:r>
              <a:rPr lang="en-US" dirty="0"/>
              <a:t>[ 	</a:t>
            </a:r>
          </a:p>
          <a:p>
            <a:r>
              <a:rPr lang="en-US" dirty="0"/>
              <a:t>	A, B, C,</a:t>
            </a:r>
          </a:p>
          <a:p>
            <a:r>
              <a:rPr lang="en-US" dirty="0"/>
              <a:t>	D, E, F,</a:t>
            </a:r>
          </a:p>
          <a:p>
            <a:r>
              <a:rPr lang="en-US" dirty="0"/>
              <a:t>	G, H, I, </a:t>
            </a:r>
          </a:p>
          <a:p>
            <a:r>
              <a:rPr lang="en-US" dirty="0"/>
              <a:t>]</a:t>
            </a:r>
          </a:p>
        </p:txBody>
      </p:sp>
      <p:sp>
        <p:nvSpPr>
          <p:cNvPr id="11" name="Multiply 10"/>
          <p:cNvSpPr/>
          <p:nvPr/>
        </p:nvSpPr>
        <p:spPr>
          <a:xfrm>
            <a:off x="4268360" y="4999637"/>
            <a:ext cx="460241" cy="460241"/>
          </a:xfrm>
          <a:prstGeom prst="mathMultiply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 11"/>
          <p:cNvSpPr/>
          <p:nvPr/>
        </p:nvSpPr>
        <p:spPr>
          <a:xfrm>
            <a:off x="6692994" y="4964751"/>
            <a:ext cx="428185" cy="495127"/>
          </a:xfrm>
          <a:prstGeom prst="mathEqual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70828" y="4311339"/>
            <a:ext cx="2197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Vector3 	</a:t>
            </a:r>
          </a:p>
          <a:p>
            <a:r>
              <a:rPr lang="en-US" dirty="0"/>
              <a:t>[ 	</a:t>
            </a:r>
          </a:p>
          <a:p>
            <a:r>
              <a:rPr lang="en-US" dirty="0"/>
              <a:t>	XA + YD + ZG,</a:t>
            </a:r>
          </a:p>
          <a:p>
            <a:r>
              <a:rPr lang="en-US" dirty="0"/>
              <a:t>	XB + YE + ZH,</a:t>
            </a:r>
          </a:p>
          <a:p>
            <a:r>
              <a:rPr lang="en-US" dirty="0"/>
              <a:t>	XC + YF + ZI,</a:t>
            </a:r>
          </a:p>
          <a:p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6765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Flexibility: Shaders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Currently if you draw a line… you draw EXACTLY that line…</a:t>
            </a:r>
          </a:p>
          <a:p>
            <a:r>
              <a:rPr lang="en-US" dirty="0"/>
              <a:t>Wouldn't it be useful to draw the same line in a different spot without having to remake it? What if we wanted to do this every frame?</a:t>
            </a:r>
          </a:p>
          <a:p>
            <a:pPr lvl="1"/>
            <a:r>
              <a:rPr lang="en-US" dirty="0"/>
              <a:t>What if multiple lines needed to move or rotate together as a group?</a:t>
            </a:r>
          </a:p>
          <a:p>
            <a:r>
              <a:rPr lang="en-US" dirty="0"/>
              <a:t>What if we wanted to temporarily draw the line a different color?</a:t>
            </a:r>
          </a:p>
          <a:p>
            <a:pPr lvl="1"/>
            <a:r>
              <a:rPr lang="en-US" dirty="0"/>
              <a:t>Perhaps our vector “spaceship” takes some damage and should flash red!</a:t>
            </a:r>
          </a:p>
          <a:p>
            <a:r>
              <a:rPr lang="en-US" dirty="0"/>
              <a:t>Shaders are customizable and “interchangeable” functions that intercept &amp; modify data right before we draw it to the screen. </a:t>
            </a:r>
          </a:p>
        </p:txBody>
      </p:sp>
    </p:spTree>
    <p:extLst>
      <p:ext uri="{BB962C8B-B14F-4D97-AF65-F5344CB8AC3E}">
        <p14:creationId xmlns:p14="http://schemas.microsoft.com/office/powerpoint/2010/main" val="1867418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4092</TotalTime>
  <Words>1625</Words>
  <Application>Microsoft Macintosh PowerPoint</Application>
  <PresentationFormat>Widescreen</PresentationFormat>
  <Paragraphs>222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Times New Roman</vt:lpstr>
      <vt:lpstr>Parallax</vt:lpstr>
      <vt:lpstr>Computer Graphics</vt:lpstr>
      <vt:lpstr>Working in Screen/Pixel Space</vt:lpstr>
      <vt:lpstr>Working in 3D Space</vt:lpstr>
      <vt:lpstr>Rasterization</vt:lpstr>
      <vt:lpstr>The Screen in 3D Normalized Device Coordinates</vt:lpstr>
      <vt:lpstr>Exercise: Coordinate Conversion</vt:lpstr>
      <vt:lpstr>Using 3D to Our Advantage</vt:lpstr>
      <vt:lpstr>Review: 3x3 Rotation Matrices</vt:lpstr>
      <vt:lpstr>Adding Flexibility: Shaders</vt:lpstr>
      <vt:lpstr>Shaders in Action!</vt:lpstr>
      <vt:lpstr>PowerPoint Presentation</vt:lpstr>
      <vt:lpstr>Applicable Reading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I</dc:title>
  <dc:creator>Microsoft account</dc:creator>
  <cp:lastModifiedBy>Setz, Travis</cp:lastModifiedBy>
  <cp:revision>321</cp:revision>
  <dcterms:created xsi:type="dcterms:W3CDTF">2014-10-08T17:14:56Z</dcterms:created>
  <dcterms:modified xsi:type="dcterms:W3CDTF">2024-01-07T21:18:21Z</dcterms:modified>
</cp:coreProperties>
</file>