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72" r:id="rId3"/>
    <p:sldId id="273" r:id="rId4"/>
    <p:sldId id="274" r:id="rId5"/>
    <p:sldId id="275" r:id="rId6"/>
    <p:sldId id="277" r:id="rId7"/>
    <p:sldId id="276" r:id="rId8"/>
    <p:sldId id="278" r:id="rId9"/>
    <p:sldId id="282" r:id="rId10"/>
    <p:sldId id="281" r:id="rId11"/>
    <p:sldId id="287" r:id="rId12"/>
    <p:sldId id="284" r:id="rId13"/>
    <p:sldId id="291" r:id="rId14"/>
    <p:sldId id="292" r:id="rId15"/>
    <p:sldId id="288" r:id="rId16"/>
    <p:sldId id="286" r:id="rId17"/>
    <p:sldId id="289" r:id="rId18"/>
    <p:sldId id="290" r:id="rId19"/>
    <p:sldId id="29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F01A8"/>
    <a:srgbClr val="00FF00"/>
    <a:srgbClr val="FF0000"/>
    <a:srgbClr val="FFFF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707" autoAdjust="0"/>
  </p:normalViewPr>
  <p:slideViewPr>
    <p:cSldViewPr snapToGrid="0">
      <p:cViewPr varScale="1">
        <p:scale>
          <a:sx n="114" d="100"/>
          <a:sy n="114" d="100"/>
        </p:scale>
        <p:origin x="132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E3E05-44D7-461A-9AE4-38441C06FC1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EF7D2-82A2-4FF5-A771-58557537B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60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EF7D2-82A2-4FF5-A771-58557537B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00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EF7D2-82A2-4FF5-A771-58557537BB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1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DEF7D2-82A2-4FF5-A771-58557537B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4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0.png"/><Relationship Id="rId2" Type="http://schemas.openxmlformats.org/officeDocument/2006/relationships/hyperlink" Target="http://boagworld.com/design/a-prototype-is-worth-a-thousand-words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hyperlink" Target="http://www.zastavki.com/eng/Space/wallpaper-70942.ht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omogeneous_coordinates#mediaviewer/File:RationalBezier2D.sv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Transformation Pipeline</a:t>
            </a:r>
          </a:p>
        </p:txBody>
      </p:sp>
    </p:spTree>
    <p:extLst>
      <p:ext uri="{BB962C8B-B14F-4D97-AF65-F5344CB8AC3E}">
        <p14:creationId xmlns:p14="http://schemas.microsoft.com/office/powerpoint/2010/main" val="145465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1371600"/>
          </a:xfrm>
        </p:spPr>
        <p:txBody>
          <a:bodyPr/>
          <a:lstStyle/>
          <a:p>
            <a:r>
              <a:rPr lang="en-US" dirty="0"/>
              <a:t>3D View Space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/>
          </a:bodyPr>
          <a:lstStyle/>
          <a:p>
            <a:r>
              <a:rPr lang="en-US" dirty="0"/>
              <a:t>A.K.A Camera or Eye Space.</a:t>
            </a:r>
          </a:p>
          <a:p>
            <a:r>
              <a:rPr lang="en-US" dirty="0"/>
              <a:t>The Space relative to a world matrix chosen to be the “View Point” of the 3D Scene.</a:t>
            </a:r>
          </a:p>
          <a:p>
            <a:r>
              <a:rPr lang="en-US" dirty="0"/>
              <a:t>The View Matrix must move every other object to be relative to this position &amp; orientation.</a:t>
            </a:r>
          </a:p>
          <a:p>
            <a:r>
              <a:rPr lang="en-US" dirty="0"/>
              <a:t>By doing this the chosen world matrix becomes the “New Origin” and things directly in front of it are now on screen. (-1 to +1)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146" y="685800"/>
            <a:ext cx="5511295" cy="5105400"/>
          </a:xfrm>
        </p:spPr>
      </p:pic>
    </p:spTree>
    <p:extLst>
      <p:ext uri="{BB962C8B-B14F-4D97-AF65-F5344CB8AC3E}">
        <p14:creationId xmlns:p14="http://schemas.microsoft.com/office/powerpoint/2010/main" val="55713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284008"/>
            <a:ext cx="5426158" cy="1371600"/>
          </a:xfrm>
        </p:spPr>
        <p:txBody>
          <a:bodyPr/>
          <a:lstStyle/>
          <a:p>
            <a:r>
              <a:rPr lang="en-US" dirty="0"/>
              <a:t>Building a View Matrix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1655608"/>
            <a:ext cx="5426158" cy="5096733"/>
          </a:xfrm>
        </p:spPr>
        <p:txBody>
          <a:bodyPr anchor="ctr"/>
          <a:lstStyle/>
          <a:p>
            <a:pPr algn="l"/>
            <a:r>
              <a:rPr lang="en-US" dirty="0"/>
              <a:t>This is actually a fairly straight forward process.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Step 1: Create a world matrix with the position and orientation down the +Z axis that you wish to represent your “eye” in this space.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Step 2: Take the mathematical inverse of this matrix. This is will be your “View Matrix”.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Step 3: Use your vertex </a:t>
            </a:r>
            <a:r>
              <a:rPr lang="en-US" dirty="0" err="1"/>
              <a:t>shader</a:t>
            </a:r>
            <a:r>
              <a:rPr lang="en-US" dirty="0"/>
              <a:t> to transform ALL world space vertex data into “View Space”.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Step 4: To move your “camera” simply adjust the matrix from Step 1.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97" y="3472624"/>
            <a:ext cx="4209192" cy="32797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97" y="284008"/>
            <a:ext cx="3442120" cy="3188616"/>
          </a:xfrm>
          <a:prstGeom prst="rect">
            <a:avLst/>
          </a:prstGeom>
        </p:spPr>
      </p:pic>
      <p:sp>
        <p:nvSpPr>
          <p:cNvPr id="9" name="Down Arrow 8"/>
          <p:cNvSpPr/>
          <p:nvPr/>
        </p:nvSpPr>
        <p:spPr>
          <a:xfrm>
            <a:off x="10702117" y="406568"/>
            <a:ext cx="870857" cy="2943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INVERSE MATRIX</a:t>
            </a:r>
          </a:p>
        </p:txBody>
      </p:sp>
    </p:spTree>
    <p:extLst>
      <p:ext uri="{BB962C8B-B14F-4D97-AF65-F5344CB8AC3E}">
        <p14:creationId xmlns:p14="http://schemas.microsoft.com/office/powerpoint/2010/main" val="212679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Inverse: Orthogonal Affine 4x4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the inverse of a matrix can be a fairly involved process that requires calculating the determinant of said matrix.</a:t>
            </a:r>
          </a:p>
          <a:p>
            <a:r>
              <a:rPr lang="en-US" dirty="0"/>
              <a:t>It you know for sure that your 4x4 matrix is Affine and Orthogonal there is a short cut that works for this special case:</a:t>
            </a:r>
          </a:p>
          <a:p>
            <a:pPr lvl="1"/>
            <a:r>
              <a:rPr lang="en-US" dirty="0"/>
              <a:t>Step 1: Take the 3x3 portion of the matrix and Transpose it. (swap row &amp; col)</a:t>
            </a:r>
          </a:p>
          <a:p>
            <a:pPr lvl="1"/>
            <a:r>
              <a:rPr lang="en-US" dirty="0"/>
              <a:t>Step 2: Take your position vector and multiply it by the above 3x3 matrix.</a:t>
            </a:r>
          </a:p>
          <a:p>
            <a:pPr lvl="1"/>
            <a:r>
              <a:rPr lang="en-US" dirty="0"/>
              <a:t>Step 3: Take the resulting vector, negate it and overwrite the old position.</a:t>
            </a:r>
          </a:p>
        </p:txBody>
      </p:sp>
    </p:spTree>
    <p:extLst>
      <p:ext uri="{BB962C8B-B14F-4D97-AF65-F5344CB8AC3E}">
        <p14:creationId xmlns:p14="http://schemas.microsoft.com/office/powerpoint/2010/main" val="2072286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3477"/>
            <a:ext cx="5426158" cy="1371600"/>
          </a:xfrm>
        </p:spPr>
        <p:txBody>
          <a:bodyPr anchor="b"/>
          <a:lstStyle/>
          <a:p>
            <a:r>
              <a:rPr lang="en-US" dirty="0"/>
              <a:t>Concept of Projection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9703" y="1545077"/>
            <a:ext cx="5338994" cy="5002135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Everything you have drawn so far has been done using an “orthographic” projection.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An orthographic projection is affine and preserves all parallel lines.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 “Blue Print” is an example of an orthographic projection. (An enormous flat lens)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Humans do not perceive 3D space in this way. (Instead we use a pair of small curved lenses)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To simulate a “perspective” projection we must somehow “compress” distant visual information so it fits within our view. (NDC Space)</a:t>
            </a:r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61" y="204501"/>
            <a:ext cx="4885509" cy="3132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hlinkClick r:id="rId4"/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937" y="3799113"/>
            <a:ext cx="4885509" cy="2748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Down Arrow 6"/>
          <p:cNvSpPr/>
          <p:nvPr/>
        </p:nvSpPr>
        <p:spPr>
          <a:xfrm>
            <a:off x="7202182" y="3367645"/>
            <a:ext cx="374469" cy="369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1063928" y="3367645"/>
            <a:ext cx="374469" cy="369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9133055" y="3367645"/>
            <a:ext cx="374469" cy="369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586" y="3799113"/>
            <a:ext cx="551621" cy="5516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3928" y="173477"/>
            <a:ext cx="1109136" cy="2326863"/>
          </a:xfrm>
          <a:prstGeom prst="rect">
            <a:avLst/>
          </a:prstGeom>
          <a:scene3d>
            <a:camera prst="orthographicFront">
              <a:rot lat="0" lon="4200000" rev="0"/>
            </a:camera>
            <a:lightRig rig="threePt" dir="t"/>
          </a:scene3d>
        </p:spPr>
      </p:pic>
      <p:cxnSp>
        <p:nvCxnSpPr>
          <p:cNvPr id="14" name="Straight Arrow Connector 13"/>
          <p:cNvCxnSpPr/>
          <p:nvPr/>
        </p:nvCxnSpPr>
        <p:spPr>
          <a:xfrm>
            <a:off x="10861114" y="314036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61114" y="512618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0861114" y="715818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0861114" y="946727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841792" y="1168401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0861114" y="1436254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0861114" y="1634836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861114" y="1838036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0861114" y="2068945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0861114" y="2281382"/>
            <a:ext cx="757382" cy="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0633317" y="4167005"/>
            <a:ext cx="665018" cy="38792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0917382" y="4268606"/>
            <a:ext cx="454844" cy="54353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10520218" y="4074642"/>
            <a:ext cx="694990" cy="137140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55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701" y="3901025"/>
            <a:ext cx="1128034" cy="11280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6" r="-1107"/>
          <a:stretch/>
        </p:blipFill>
        <p:spPr>
          <a:xfrm>
            <a:off x="2145609" y="4828700"/>
            <a:ext cx="412865" cy="391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Perspective: Dividing by Z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2352041" y="4996874"/>
            <a:ext cx="7604760" cy="277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4027055" y="3740727"/>
            <a:ext cx="1" cy="2272146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380" y="3194462"/>
            <a:ext cx="1095435" cy="181626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2352041" y="2835564"/>
            <a:ext cx="7678650" cy="218901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319534" y="2802553"/>
            <a:ext cx="1173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ys</a:t>
            </a:r>
            <a:r>
              <a:rPr lang="en-US" dirty="0"/>
              <a:t> =       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06043" y="2664053"/>
            <a:ext cx="30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  <a:p>
            <a:r>
              <a:rPr lang="en-US" strike="sngStrike" dirty="0"/>
              <a:t>z</a:t>
            </a:r>
          </a:p>
        </p:txBody>
      </p:sp>
      <p:cxnSp>
        <p:nvCxnSpPr>
          <p:cNvPr id="28" name="Straight Connector 27"/>
          <p:cNvCxnSpPr>
            <a:stCxn id="26" idx="1"/>
            <a:endCxn id="26" idx="3"/>
          </p:cNvCxnSpPr>
          <p:nvPr/>
        </p:nvCxnSpPr>
        <p:spPr>
          <a:xfrm>
            <a:off x="2906043" y="2987219"/>
            <a:ext cx="3001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352041" y="5320145"/>
            <a:ext cx="155494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52041" y="5601854"/>
            <a:ext cx="760476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13859" y="51354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976978" y="53087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 axis</a:t>
            </a:r>
          </a:p>
        </p:txBody>
      </p:sp>
      <p:sp>
        <p:nvSpPr>
          <p:cNvPr id="40" name="Multiply 39"/>
          <p:cNvSpPr/>
          <p:nvPr/>
        </p:nvSpPr>
        <p:spPr>
          <a:xfrm>
            <a:off x="3916219" y="4433456"/>
            <a:ext cx="221673" cy="221673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352042" y="4544292"/>
            <a:ext cx="7604759" cy="0"/>
          </a:xfrm>
          <a:prstGeom prst="straightConnector1">
            <a:avLst/>
          </a:prstGeom>
          <a:ln>
            <a:solidFill>
              <a:srgbClr val="CF01A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5" idx="4"/>
          </p:cNvCxnSpPr>
          <p:nvPr/>
        </p:nvCxnSpPr>
        <p:spPr>
          <a:xfrm>
            <a:off x="5963299" y="4040768"/>
            <a:ext cx="6838" cy="507402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8557100" y="3302599"/>
            <a:ext cx="0" cy="1227839"/>
          </a:xfrm>
          <a:prstGeom prst="straightConnector1">
            <a:avLst/>
          </a:prstGeom>
          <a:ln w="28575">
            <a:solidFill>
              <a:srgbClr val="FFC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896406" y="3906983"/>
            <a:ext cx="133785" cy="133785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487206" y="3172692"/>
            <a:ext cx="133785" cy="133785"/>
          </a:xfrm>
          <a:prstGeom prst="ellipse">
            <a:avLst/>
          </a:prstGeom>
          <a:solidFill>
            <a:srgbClr val="00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8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685799"/>
            <a:ext cx="3549121" cy="1371600"/>
          </a:xfrm>
        </p:spPr>
        <p:txBody>
          <a:bodyPr/>
          <a:lstStyle/>
          <a:p>
            <a:r>
              <a:rPr lang="en-US" dirty="0"/>
              <a:t>3D Homogenous Projection Space</a:t>
            </a:r>
          </a:p>
        </p:txBody>
      </p:sp>
      <p:pic>
        <p:nvPicPr>
          <p:cNvPr id="5" name="Content Placeholder 4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094" y="685800"/>
            <a:ext cx="5105400" cy="510540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Barycentric coordinates are an example of a homogenous coordinate system. They can represent the same point on an infinite number of triangles.</a:t>
            </a:r>
          </a:p>
          <a:p>
            <a:r>
              <a:rPr lang="en-US" dirty="0"/>
              <a:t>Homogenous 3D coordinates (XYZW) can be used to represent a 3D Cartesian point at ANY scale.</a:t>
            </a:r>
          </a:p>
          <a:p>
            <a:r>
              <a:rPr lang="en-US" dirty="0"/>
              <a:t>When the W component of this space is 1 it intersects normal 3D Cartesian space. (Normalized)</a:t>
            </a:r>
          </a:p>
          <a:p>
            <a:r>
              <a:rPr lang="en-US" dirty="0"/>
              <a:t>This property enables us to embed perspective scaling information into our standard 3D coordinates. </a:t>
            </a:r>
          </a:p>
        </p:txBody>
      </p:sp>
    </p:spTree>
    <p:extLst>
      <p:ext uri="{BB962C8B-B14F-4D97-AF65-F5344CB8AC3E}">
        <p14:creationId xmlns:p14="http://schemas.microsoft.com/office/powerpoint/2010/main" val="3591428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1371600"/>
          </a:xfrm>
        </p:spPr>
        <p:txBody>
          <a:bodyPr/>
          <a:lstStyle/>
          <a:p>
            <a:r>
              <a:rPr lang="en-US" dirty="0"/>
              <a:t>The View Frustum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400"/>
            <a:ext cx="3549121" cy="3900055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 pyramid that describes the perspective projection matrix.</a:t>
            </a:r>
          </a:p>
          <a:p>
            <a:pPr algn="l"/>
            <a:r>
              <a:rPr lang="en-US" dirty="0"/>
              <a:t>It is composed of four primary attributes that define it: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Field of 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Near Plane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Far Plane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Aspect Ratio</a:t>
            </a:r>
          </a:p>
          <a:p>
            <a:pPr algn="l"/>
            <a:r>
              <a:rPr lang="en-US" dirty="0"/>
              <a:t>These attributes will impact how the vertex information should be scaled to adjust for viewing distance &amp; screen width.</a:t>
            </a: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82" y="685799"/>
            <a:ext cx="3293142" cy="22356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283" y="2921401"/>
            <a:ext cx="5312350" cy="353631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425" y="685800"/>
            <a:ext cx="2021978" cy="345480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36608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Perspective Projection Matrix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82984" y="2438399"/>
            <a:ext cx="6753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PerspectiveProjection</a:t>
            </a:r>
            <a:r>
              <a:rPr lang="en-US" dirty="0"/>
              <a:t>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XScale</a:t>
            </a:r>
            <a:r>
              <a:rPr lang="en-US" dirty="0"/>
              <a:t>, 	0, 		0, 								0,</a:t>
            </a:r>
          </a:p>
          <a:p>
            <a:r>
              <a:rPr lang="en-US" dirty="0"/>
              <a:t>	0, 		</a:t>
            </a:r>
            <a:r>
              <a:rPr lang="en-US" dirty="0" err="1">
                <a:solidFill>
                  <a:srgbClr val="00B050"/>
                </a:solidFill>
              </a:rPr>
              <a:t>YScale</a:t>
            </a:r>
            <a:r>
              <a:rPr lang="en-US" dirty="0"/>
              <a:t>, 	0, 								0,</a:t>
            </a:r>
          </a:p>
          <a:p>
            <a:r>
              <a:rPr lang="en-US" dirty="0"/>
              <a:t>	0, 		0, 		</a:t>
            </a:r>
            <a:r>
              <a:rPr lang="en-US" dirty="0" err="1">
                <a:solidFill>
                  <a:srgbClr val="0070C0"/>
                </a:solidFill>
              </a:rPr>
              <a:t>zFar</a:t>
            </a:r>
            <a:r>
              <a:rPr lang="en-US" dirty="0"/>
              <a:t> / ( </a:t>
            </a:r>
            <a:r>
              <a:rPr lang="en-US" dirty="0" err="1">
                <a:solidFill>
                  <a:srgbClr val="0070C0"/>
                </a:solidFill>
              </a:rPr>
              <a:t>zFar</a:t>
            </a:r>
            <a:r>
              <a:rPr lang="en-US" dirty="0"/>
              <a:t> – </a:t>
            </a:r>
            <a:r>
              <a:rPr lang="en-US" dirty="0" err="1">
                <a:solidFill>
                  <a:srgbClr val="00B0F0"/>
                </a:solidFill>
              </a:rPr>
              <a:t>zNear</a:t>
            </a:r>
            <a:r>
              <a:rPr lang="en-US" dirty="0"/>
              <a:t> ), 			</a:t>
            </a:r>
            <a:r>
              <a:rPr lang="en-US" dirty="0">
                <a:solidFill>
                  <a:srgbClr val="0000FF"/>
                </a:solidFill>
              </a:rPr>
              <a:t>1</a:t>
            </a:r>
            <a:r>
              <a:rPr lang="en-US" dirty="0"/>
              <a:t>,</a:t>
            </a:r>
          </a:p>
          <a:p>
            <a:r>
              <a:rPr lang="en-US" dirty="0"/>
              <a:t>	0, 		0, 		-( </a:t>
            </a:r>
            <a:r>
              <a:rPr lang="en-US" dirty="0" err="1">
                <a:solidFill>
                  <a:srgbClr val="0070C0"/>
                </a:solidFill>
              </a:rPr>
              <a:t>zFar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* </a:t>
            </a:r>
            <a:r>
              <a:rPr lang="en-US" dirty="0" err="1">
                <a:solidFill>
                  <a:srgbClr val="00B0F0"/>
                </a:solidFill>
              </a:rPr>
              <a:t>zNear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) / ( </a:t>
            </a:r>
            <a:r>
              <a:rPr lang="en-US" dirty="0" err="1">
                <a:solidFill>
                  <a:srgbClr val="0070C0"/>
                </a:solidFill>
              </a:rPr>
              <a:t>zFar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– </a:t>
            </a:r>
            <a:r>
              <a:rPr lang="en-US" dirty="0" err="1">
                <a:solidFill>
                  <a:srgbClr val="00B0F0"/>
                </a:solidFill>
              </a:rPr>
              <a:t>zNear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),	0,</a:t>
            </a:r>
          </a:p>
          <a:p>
            <a:r>
              <a:rPr lang="en-US" dirty="0"/>
              <a:t>]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2984" y="5173118"/>
            <a:ext cx="334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Xscale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</a:t>
            </a:r>
            <a:r>
              <a:rPr lang="en-US" dirty="0" err="1">
                <a:solidFill>
                  <a:srgbClr val="00B050"/>
                </a:solidFill>
              </a:rPr>
              <a:t>Yscale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* </a:t>
            </a:r>
            <a:r>
              <a:rPr lang="en-US" dirty="0">
                <a:solidFill>
                  <a:srgbClr val="7030A0"/>
                </a:solidFill>
              </a:rPr>
              <a:t>Aspect Ratio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82983" y="4636755"/>
            <a:ext cx="4051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Yscale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= cotangent ( ½ Vertical </a:t>
            </a:r>
            <a:r>
              <a:rPr lang="en-US" dirty="0">
                <a:solidFill>
                  <a:srgbClr val="7030A0"/>
                </a:solidFill>
              </a:rPr>
              <a:t>FOV</a:t>
            </a:r>
            <a:r>
              <a:rPr lang="en-US" dirty="0"/>
              <a:t> )</a:t>
            </a:r>
          </a:p>
        </p:txBody>
      </p:sp>
      <p:sp>
        <p:nvSpPr>
          <p:cNvPr id="6" name="Rectangle 5"/>
          <p:cNvSpPr/>
          <p:nvPr/>
        </p:nvSpPr>
        <p:spPr>
          <a:xfrm>
            <a:off x="6950183" y="4636755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zNear</a:t>
            </a:r>
            <a:r>
              <a:rPr lang="en-US" dirty="0"/>
              <a:t> = </a:t>
            </a:r>
            <a:r>
              <a:rPr lang="en-US" dirty="0">
                <a:solidFill>
                  <a:srgbClr val="7030A0"/>
                </a:solidFill>
              </a:rPr>
              <a:t>Near Plane</a:t>
            </a:r>
            <a:r>
              <a:rPr lang="en-US" dirty="0"/>
              <a:t> where near !=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6950183" y="5173118"/>
            <a:ext cx="3659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zFar</a:t>
            </a:r>
            <a:r>
              <a:rPr lang="en-US" dirty="0"/>
              <a:t> = </a:t>
            </a:r>
            <a:r>
              <a:rPr lang="en-US" dirty="0">
                <a:solidFill>
                  <a:srgbClr val="7030A0"/>
                </a:solidFill>
              </a:rPr>
              <a:t>Far Plane </a:t>
            </a:r>
            <a:r>
              <a:rPr lang="en-US" dirty="0"/>
              <a:t>where far &gt; near</a:t>
            </a:r>
          </a:p>
        </p:txBody>
      </p:sp>
    </p:spTree>
    <p:extLst>
      <p:ext uri="{BB962C8B-B14F-4D97-AF65-F5344CB8AC3E}">
        <p14:creationId xmlns:p14="http://schemas.microsoft.com/office/powerpoint/2010/main" val="1441342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2" y="685799"/>
            <a:ext cx="3549121" cy="1371600"/>
          </a:xfrm>
        </p:spPr>
        <p:txBody>
          <a:bodyPr/>
          <a:lstStyle/>
          <a:p>
            <a:r>
              <a:rPr lang="en-US" dirty="0"/>
              <a:t>The Perspective Divide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/>
          </a:bodyPr>
          <a:lstStyle/>
          <a:p>
            <a:r>
              <a:rPr lang="en-US" dirty="0"/>
              <a:t>A key part of the Projection Matrix is that it preserves the value of Z in the resulting W component.</a:t>
            </a:r>
          </a:p>
          <a:p>
            <a:r>
              <a:rPr lang="en-US" dirty="0"/>
              <a:t>Recall that dividing by the Z is what actually creates our perspective.</a:t>
            </a:r>
          </a:p>
          <a:p>
            <a:r>
              <a:rPr lang="en-US" dirty="0"/>
              <a:t>Since the Projection matrix has handily already scaled our Z coordinates to start at the Near Plane, we need only divide our scaled XYZ by the original Z (now W) to correct for perspective.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33" y="3920914"/>
            <a:ext cx="3315396" cy="216509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60" y="274445"/>
            <a:ext cx="5708233" cy="364646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129" y="3920914"/>
            <a:ext cx="3500664" cy="26567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9" name="Bent Arrow 8"/>
          <p:cNvSpPr/>
          <p:nvPr/>
        </p:nvSpPr>
        <p:spPr>
          <a:xfrm>
            <a:off x="5113598" y="1884217"/>
            <a:ext cx="1034473" cy="19396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Bent Arrow 9"/>
          <p:cNvSpPr/>
          <p:nvPr/>
        </p:nvSpPr>
        <p:spPr>
          <a:xfrm flipV="1">
            <a:off x="5101014" y="6183067"/>
            <a:ext cx="3220950" cy="394632"/>
          </a:xfrm>
          <a:prstGeom prst="bentArrow">
            <a:avLst>
              <a:gd name="adj1" fmla="val 50000"/>
              <a:gd name="adj2" fmla="val 43724"/>
              <a:gd name="adj3" fmla="val 50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6200000">
            <a:off x="4758982" y="2771349"/>
            <a:ext cx="1022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XYZ / 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48071" y="6239145"/>
            <a:ext cx="10226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XYZ / W</a:t>
            </a:r>
          </a:p>
        </p:txBody>
      </p:sp>
    </p:spTree>
    <p:extLst>
      <p:ext uri="{BB962C8B-B14F-4D97-AF65-F5344CB8AC3E}">
        <p14:creationId xmlns:p14="http://schemas.microsoft.com/office/powerpoint/2010/main" val="173427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Applicable </a:t>
            </a:r>
            <a:r>
              <a:rPr lang="en-US" dirty="0"/>
              <a:t>Reading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next time read:</a:t>
            </a:r>
          </a:p>
          <a:p>
            <a:pPr lvl="1"/>
            <a:r>
              <a:rPr lang="en-US" dirty="0"/>
              <a:t>In Chapter 8 The Graphics Pipeline:</a:t>
            </a:r>
          </a:p>
          <a:p>
            <a:pPr lvl="2"/>
            <a:r>
              <a:rPr lang="en-US" dirty="0"/>
              <a:t>Read </a:t>
            </a:r>
            <a:r>
              <a:rPr lang="en-US"/>
              <a:t>section 8.2</a:t>
            </a:r>
            <a:endParaRPr lang="en-US" dirty="0"/>
          </a:p>
          <a:p>
            <a:pPr lvl="1"/>
            <a:r>
              <a:rPr lang="en-US" dirty="0"/>
              <a:t>In Chapter 11 Texture Mapping </a:t>
            </a:r>
          </a:p>
          <a:p>
            <a:pPr lvl="2"/>
            <a:r>
              <a:rPr lang="en-US" dirty="0"/>
              <a:t>Read sections 11.1 – 11.2 </a:t>
            </a:r>
          </a:p>
          <a:p>
            <a:pPr lvl="1"/>
            <a:r>
              <a:rPr lang="en-US" dirty="0"/>
              <a:t>In Chapter 12 Data Structures for Graphics:</a:t>
            </a:r>
          </a:p>
          <a:p>
            <a:pPr lvl="2"/>
            <a:r>
              <a:rPr lang="en-US" dirty="0"/>
              <a:t>Read section 12.1 </a:t>
            </a:r>
          </a:p>
        </p:txBody>
      </p:sp>
    </p:spTree>
    <p:extLst>
      <p:ext uri="{BB962C8B-B14F-4D97-AF65-F5344CB8AC3E}">
        <p14:creationId xmlns:p14="http://schemas.microsoft.com/office/powerpoint/2010/main" val="169274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3D Space using 4x4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As we have seen, 3x3 matrices are very effective at rotating or scaling our vector data about the origin fully in 3 dimensions.</a:t>
            </a:r>
          </a:p>
          <a:p>
            <a:r>
              <a:rPr lang="en-US" dirty="0"/>
              <a:t>However, they do not contain the information required to move our vector data away from the origin. (An extra XYZ offset vector for Translation)</a:t>
            </a:r>
          </a:p>
          <a:p>
            <a:r>
              <a:rPr lang="en-US" dirty="0"/>
              <a:t>Though we could technically get away with a 3x4 matrix, it would be non-square and could never be an identity or orthogonal matrix. (It would also Transpose to a 4x3)</a:t>
            </a:r>
          </a:p>
          <a:p>
            <a:pPr lvl="1"/>
            <a:r>
              <a:rPr lang="en-US" dirty="0"/>
              <a:t>We will also need a 4x4 matrix to do perspective (discussed later) so we might as well be consistent and use a square matrix for both.</a:t>
            </a:r>
          </a:p>
          <a:p>
            <a:pPr lvl="1"/>
            <a:r>
              <a:rPr lang="en-US" dirty="0"/>
              <a:t>Since the 4x4 matrix can perform all the operations a 3x3 matrix can, we will cover all cases.</a:t>
            </a:r>
          </a:p>
        </p:txBody>
      </p:sp>
    </p:spTree>
    <p:extLst>
      <p:ext uri="{BB962C8B-B14F-4D97-AF65-F5344CB8AC3E}">
        <p14:creationId xmlns:p14="http://schemas.microsoft.com/office/powerpoint/2010/main" val="98842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4x4 Matrix Attributes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1325" y="2449251"/>
            <a:ext cx="1645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Identity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0, 0, 0,</a:t>
            </a:r>
          </a:p>
          <a:p>
            <a:r>
              <a:rPr lang="en-US" dirty="0"/>
              <a:t>	0,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0, 0,</a:t>
            </a:r>
          </a:p>
          <a:p>
            <a:r>
              <a:rPr lang="en-US" dirty="0"/>
              <a:t>	0, 0,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 0,</a:t>
            </a:r>
          </a:p>
          <a:p>
            <a:r>
              <a:rPr lang="en-US" dirty="0"/>
              <a:t>	0, 0, 0,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,</a:t>
            </a:r>
          </a:p>
          <a:p>
            <a:r>
              <a:rPr lang="en-US" dirty="0"/>
              <a:t>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93092" y="2449250"/>
            <a:ext cx="1848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Translation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1,  0,  0,  0,</a:t>
            </a:r>
          </a:p>
          <a:p>
            <a:r>
              <a:rPr lang="en-US" dirty="0"/>
              <a:t>	0,  1,  0,  0,</a:t>
            </a:r>
          </a:p>
          <a:p>
            <a:r>
              <a:rPr lang="en-US" dirty="0"/>
              <a:t>	0,  0,  1,  0,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x</a:t>
            </a:r>
            <a:r>
              <a:rPr lang="en-US" dirty="0"/>
              <a:t>,   </a:t>
            </a:r>
            <a:r>
              <a:rPr lang="en-US" dirty="0">
                <a:solidFill>
                  <a:srgbClr val="FF0000"/>
                </a:solidFill>
              </a:rPr>
              <a:t>y</a:t>
            </a:r>
            <a:r>
              <a:rPr lang="en-US" dirty="0"/>
              <a:t>,  </a:t>
            </a:r>
            <a:r>
              <a:rPr lang="en-US" dirty="0">
                <a:solidFill>
                  <a:srgbClr val="FF0000"/>
                </a:solidFill>
              </a:rPr>
              <a:t>z</a:t>
            </a:r>
            <a:r>
              <a:rPr lang="en-US" dirty="0"/>
              <a:t>,  1,</a:t>
            </a:r>
          </a:p>
          <a:p>
            <a:r>
              <a:rPr lang="en-US" dirty="0"/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88064" y="2449251"/>
            <a:ext cx="16452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Scaling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0, 0, 0,</a:t>
            </a:r>
          </a:p>
          <a:p>
            <a:r>
              <a:rPr lang="en-US" dirty="0"/>
              <a:t>	0,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0, 0,</a:t>
            </a:r>
          </a:p>
          <a:p>
            <a:r>
              <a:rPr lang="en-US" dirty="0"/>
              <a:t>	0, 0,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0,</a:t>
            </a:r>
          </a:p>
          <a:p>
            <a:r>
              <a:rPr lang="en-US" dirty="0"/>
              <a:t>	0, 0, 0, 1,</a:t>
            </a:r>
          </a:p>
          <a:p>
            <a:r>
              <a:rPr lang="en-US" dirty="0"/>
              <a:t>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79832" y="2438399"/>
            <a:ext cx="31890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Rotation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cos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/>
              <a:t>,	0,	</a:t>
            </a:r>
            <a:r>
              <a:rPr lang="en-US" dirty="0">
                <a:solidFill>
                  <a:srgbClr val="FF0000"/>
                </a:solidFill>
              </a:rPr>
              <a:t>sin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/>
              <a:t>,	0,</a:t>
            </a:r>
          </a:p>
          <a:p>
            <a:r>
              <a:rPr lang="en-US" dirty="0"/>
              <a:t>	0, 		1, 	0,		0,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-sin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/>
              <a:t>, 	0, 	</a:t>
            </a:r>
            <a:r>
              <a:rPr lang="en-US" dirty="0">
                <a:solidFill>
                  <a:srgbClr val="FF0000"/>
                </a:solidFill>
              </a:rPr>
              <a:t>cos</a:t>
            </a:r>
            <a:r>
              <a:rPr lang="el-GR" dirty="0">
                <a:solidFill>
                  <a:srgbClr val="FF0000"/>
                </a:solidFill>
              </a:rPr>
              <a:t>θ</a:t>
            </a:r>
            <a:r>
              <a:rPr lang="en-US" dirty="0"/>
              <a:t>,	0,</a:t>
            </a:r>
          </a:p>
          <a:p>
            <a:r>
              <a:rPr lang="en-US" dirty="0"/>
              <a:t>	0,		0,	0,		1,</a:t>
            </a:r>
          </a:p>
          <a:p>
            <a:r>
              <a:rPr lang="en-US" dirty="0"/>
              <a:t>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71478" y="4491510"/>
            <a:ext cx="29971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Combined &amp; Decomposed 	</a:t>
            </a:r>
          </a:p>
          <a:p>
            <a:r>
              <a:rPr lang="en-US" dirty="0"/>
              <a:t>[ 	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Xx,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Xy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Xz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/>
              <a:t>0,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Yx</a:t>
            </a:r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</a:t>
            </a:r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Yz</a:t>
            </a:r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/>
              <a:t>0,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Zx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Zy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Zz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dirty="0"/>
              <a:t>0,</a:t>
            </a:r>
          </a:p>
          <a:p>
            <a:r>
              <a:rPr lang="en-US" dirty="0"/>
              <a:t>	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Tx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Ty, </a:t>
            </a:r>
            <a:r>
              <a:rPr lang="en-US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Tz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dirty="0"/>
              <a:t>1,</a:t>
            </a:r>
          </a:p>
          <a:p>
            <a:r>
              <a:rPr lang="en-US" dirty="0"/>
              <a:t>]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653420" y="5077097"/>
            <a:ext cx="1182895" cy="837758"/>
          </a:xfrm>
          <a:prstGeom prst="roundRect">
            <a:avLst/>
          </a:prstGeom>
          <a:noFill/>
          <a:ln w="38100">
            <a:solidFill>
              <a:srgbClr val="CF01A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723942" y="5126644"/>
            <a:ext cx="24160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F01A8"/>
                </a:solidFill>
              </a:rPr>
              <a:t>Orientation &amp; Scaling</a:t>
            </a:r>
          </a:p>
        </p:txBody>
      </p:sp>
      <p:cxnSp>
        <p:nvCxnSpPr>
          <p:cNvPr id="19" name="Straight Connector 18"/>
          <p:cNvCxnSpPr>
            <a:stCxn id="15" idx="1"/>
          </p:cNvCxnSpPr>
          <p:nvPr/>
        </p:nvCxnSpPr>
        <p:spPr>
          <a:xfrm flipH="1">
            <a:off x="2723942" y="5495976"/>
            <a:ext cx="2929478" cy="0"/>
          </a:xfrm>
          <a:prstGeom prst="line">
            <a:avLst/>
          </a:prstGeom>
          <a:ln w="28575">
            <a:solidFill>
              <a:srgbClr val="CF01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7228114" y="5199017"/>
            <a:ext cx="1114697" cy="0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29897" y="5014351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 Axis 		Vector3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228114" y="5495976"/>
            <a:ext cx="1114697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ot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429897" y="5311310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Axis 		Vector3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228114" y="5764105"/>
            <a:ext cx="1114697" cy="0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429897" y="5579439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Axis 		Vector3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228114" y="6037657"/>
            <a:ext cx="1114697" cy="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29897" y="5852991"/>
            <a:ext cx="2351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Translation 	Vector3</a:t>
            </a:r>
          </a:p>
        </p:txBody>
      </p:sp>
    </p:spTree>
    <p:extLst>
      <p:ext uri="{BB962C8B-B14F-4D97-AF65-F5344CB8AC3E}">
        <p14:creationId xmlns:p14="http://schemas.microsoft.com/office/powerpoint/2010/main" val="3458213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“Spaces”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Space is often defined by the number of dimensions it contains and what relationships it was created to describe. (Ex: 2D Texture Space, 3D Eye Space)</a:t>
            </a:r>
          </a:p>
          <a:p>
            <a:pPr lvl="1"/>
            <a:r>
              <a:rPr lang="en-US" dirty="0"/>
              <a:t>The “Origin” is the central reference point that all items in a space agree upon as Zero * N.</a:t>
            </a:r>
          </a:p>
          <a:p>
            <a:r>
              <a:rPr lang="en-US" dirty="0"/>
              <a:t>You have already worked in “2D Screen Space” using pixels directly.</a:t>
            </a:r>
          </a:p>
          <a:p>
            <a:r>
              <a:rPr lang="en-US" dirty="0"/>
              <a:t>You have also used a normalized 3D coordinate system to represent the screen in a general way before pixel conversion. (Rasterization)</a:t>
            </a:r>
          </a:p>
          <a:p>
            <a:pPr lvl="1"/>
            <a:r>
              <a:rPr lang="en-US" dirty="0"/>
              <a:t>This space is known as “Normalized Device Coordinates”. (NDC Space)</a:t>
            </a:r>
          </a:p>
          <a:p>
            <a:r>
              <a:rPr lang="en-US" dirty="0"/>
              <a:t>What follows are some common ways to use this same orthogonal 3D space to define spatial relationships when interpreting vertex data.</a:t>
            </a:r>
          </a:p>
        </p:txBody>
      </p:sp>
    </p:spTree>
    <p:extLst>
      <p:ext uri="{BB962C8B-B14F-4D97-AF65-F5344CB8AC3E}">
        <p14:creationId xmlns:p14="http://schemas.microsoft.com/office/powerpoint/2010/main" val="366343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1371600"/>
          </a:xfrm>
        </p:spPr>
        <p:txBody>
          <a:bodyPr/>
          <a:lstStyle/>
          <a:p>
            <a:r>
              <a:rPr lang="en-US" dirty="0"/>
              <a:t>3D Local Space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A.K.A Object or Model Space, this space describes the untransformed vector data that defines our geometric shapes.</a:t>
            </a:r>
          </a:p>
          <a:p>
            <a:r>
              <a:rPr lang="en-US" dirty="0"/>
              <a:t>The space defines the relationship of vertices to one another and their shared relationship to the origin and its axis set.</a:t>
            </a:r>
          </a:p>
          <a:p>
            <a:r>
              <a:rPr lang="en-US" dirty="0"/>
              <a:t>A collection of geometric primitives used to describe a single complex shape is call a “Mesh”.</a:t>
            </a:r>
          </a:p>
          <a:p>
            <a:r>
              <a:rPr lang="en-US" dirty="0"/>
              <a:t>Multiple meshes may comprise a single 3D model. In advanced applications each mesh may exist as part of a larger spatial hierarchy.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656" y="685799"/>
            <a:ext cx="5514114" cy="5549180"/>
          </a:xfrm>
        </p:spPr>
      </p:pic>
    </p:spTree>
    <p:extLst>
      <p:ext uri="{BB962C8B-B14F-4D97-AF65-F5344CB8AC3E}">
        <p14:creationId xmlns:p14="http://schemas.microsoft.com/office/powerpoint/2010/main" val="697802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799"/>
            <a:ext cx="3549121" cy="1371600"/>
          </a:xfrm>
        </p:spPr>
        <p:txBody>
          <a:bodyPr/>
          <a:lstStyle/>
          <a:p>
            <a:r>
              <a:rPr lang="en-US" dirty="0"/>
              <a:t>3D Global Space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258694"/>
            <a:ext cx="6240462" cy="39596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A.K.A Parent Space, not to be confused with “World Space” which we will describe next.</a:t>
            </a:r>
          </a:p>
          <a:p>
            <a:r>
              <a:rPr lang="en-US" dirty="0"/>
              <a:t>This space defines another space that contains the current space.</a:t>
            </a:r>
          </a:p>
          <a:p>
            <a:r>
              <a:rPr lang="en-US" dirty="0"/>
              <a:t>For example: Your fingers could be considered to fall within the global space of your hand.</a:t>
            </a:r>
          </a:p>
          <a:p>
            <a:r>
              <a:rPr lang="en-US" dirty="0"/>
              <a:t>When walking on a ship, your movements are relative to that ship. The ship’s local space is your global space. </a:t>
            </a:r>
          </a:p>
          <a:p>
            <a:r>
              <a:rPr lang="en-US" dirty="0"/>
              <a:t>This concept (Matrix Hierarchy) becomes especially important when working with more complex systems.</a:t>
            </a:r>
          </a:p>
        </p:txBody>
      </p:sp>
    </p:spTree>
    <p:extLst>
      <p:ext uri="{BB962C8B-B14F-4D97-AF65-F5344CB8AC3E}">
        <p14:creationId xmlns:p14="http://schemas.microsoft.com/office/powerpoint/2010/main" val="146288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799"/>
            <a:ext cx="3549121" cy="1371600"/>
          </a:xfrm>
        </p:spPr>
        <p:txBody>
          <a:bodyPr/>
          <a:lstStyle/>
          <a:p>
            <a:r>
              <a:rPr lang="en-US" dirty="0"/>
              <a:t>3D World Space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931179"/>
            <a:ext cx="6240462" cy="461464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057399"/>
            <a:ext cx="3549121" cy="3733801"/>
          </a:xfrm>
        </p:spPr>
        <p:txBody>
          <a:bodyPr>
            <a:normAutofit/>
          </a:bodyPr>
          <a:lstStyle/>
          <a:p>
            <a:r>
              <a:rPr lang="en-US" dirty="0"/>
              <a:t>Defines the space where 3D objects are relative to one another. </a:t>
            </a:r>
          </a:p>
          <a:p>
            <a:r>
              <a:rPr lang="en-US" dirty="0"/>
              <a:t>Typically used to describe the relationships of entire models to one another.</a:t>
            </a:r>
          </a:p>
          <a:p>
            <a:r>
              <a:rPr lang="en-US" dirty="0"/>
              <a:t>A matrix used to move a model away from its collective starting space is often referred to as a “World Matrix”.</a:t>
            </a:r>
          </a:p>
          <a:p>
            <a:r>
              <a:rPr lang="en-US" dirty="0"/>
              <a:t>For simple models with no mesh hierarchy, World Space and Global Space are often one and the same.  </a:t>
            </a:r>
          </a:p>
        </p:txBody>
      </p:sp>
    </p:spTree>
    <p:extLst>
      <p:ext uri="{BB962C8B-B14F-4D97-AF65-F5344CB8AC3E}">
        <p14:creationId xmlns:p14="http://schemas.microsoft.com/office/powerpoint/2010/main" val="1449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Operations: Local Vs.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Earlier we reviewed how our 4x4 matrices each contained a set of vectors describing the orientation of that matrix.</a:t>
            </a:r>
          </a:p>
          <a:p>
            <a:r>
              <a:rPr lang="en-US" dirty="0"/>
              <a:t>These vectors actually represent the “Local Axis” of a matrix IN the “Global” space!</a:t>
            </a:r>
          </a:p>
          <a:p>
            <a:pPr lvl="1"/>
            <a:r>
              <a:rPr lang="en-US" dirty="0"/>
              <a:t>Likewise the translation vector represents the origin of the sub-space.</a:t>
            </a:r>
          </a:p>
          <a:p>
            <a:pPr lvl="1"/>
            <a:r>
              <a:rPr lang="en-US" dirty="0"/>
              <a:t>When a matrix is at “Identity”, its local space is aligned to its global space.</a:t>
            </a:r>
          </a:p>
          <a:p>
            <a:r>
              <a:rPr lang="en-US" dirty="0"/>
              <a:t>Rotation, Translation and Scaling operations can happen in the space of your choice!</a:t>
            </a:r>
          </a:p>
          <a:p>
            <a:r>
              <a:rPr lang="en-US" dirty="0"/>
              <a:t>Remember this: Whenever you multiply one matrix by another, the first matrix enters the space of the second matrix. (A * B = C Where C is A moved into B’s Space) </a:t>
            </a:r>
          </a:p>
        </p:txBody>
      </p:sp>
    </p:spTree>
    <p:extLst>
      <p:ext uri="{BB962C8B-B14F-4D97-AF65-F5344CB8AC3E}">
        <p14:creationId xmlns:p14="http://schemas.microsoft.com/office/powerpoint/2010/main" val="976276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Concept of “Viewing” the 3D Scene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raster is a fixed rectangular grid of pixels. Even if you pick-up and physically move your display it will continue to show the same thing.</a:t>
            </a:r>
          </a:p>
          <a:p>
            <a:pPr lvl="1"/>
            <a:r>
              <a:rPr lang="en-US" dirty="0"/>
              <a:t>At least without intervention from a programmer using an accelerometer.</a:t>
            </a:r>
          </a:p>
          <a:p>
            <a:r>
              <a:rPr lang="en-US" dirty="0"/>
              <a:t>This means that we must choose what we want to Rasterize on this surface from our 3D environment. (Just like you had to do in 2D)</a:t>
            </a:r>
          </a:p>
          <a:p>
            <a:r>
              <a:rPr lang="en-US" dirty="0"/>
              <a:t>If our raster cannot move, and NDC Space is limited to the screen… How do we ever see things that may lie outside of the -1 to +1 space?</a:t>
            </a:r>
          </a:p>
          <a:p>
            <a:pPr lvl="1"/>
            <a:r>
              <a:rPr lang="en-US" dirty="0"/>
              <a:t>The Answer: If we cannot move the eye (the screen) then lets move the world instead so that the part we want to see is moved within that range! (Shift World Space)</a:t>
            </a:r>
          </a:p>
          <a:p>
            <a:r>
              <a:rPr lang="en-US" dirty="0"/>
              <a:t>Example: If I want to shift my point of view to left -3 units and look up 30 degrees. I can achieve the same effect by shifting World space 3 units to the right and rotating -30 degrees on the X axis.</a:t>
            </a:r>
          </a:p>
        </p:txBody>
      </p:sp>
    </p:spTree>
    <p:extLst>
      <p:ext uri="{BB962C8B-B14F-4D97-AF65-F5344CB8AC3E}">
        <p14:creationId xmlns:p14="http://schemas.microsoft.com/office/powerpoint/2010/main" val="1418413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Times New Roman-Arial">
      <a:maj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TC103457496[[fn=Parallax]]</Template>
  <TotalTime>4853</TotalTime>
  <Words>1889</Words>
  <Application>Microsoft Office PowerPoint</Application>
  <PresentationFormat>Widescreen</PresentationFormat>
  <Paragraphs>158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Parallax</vt:lpstr>
      <vt:lpstr>Computer Graphics</vt:lpstr>
      <vt:lpstr>Manipulating 3D Space using 4x4 Matrices</vt:lpstr>
      <vt:lpstr>Review: 4x4 Matrix Attributes</vt:lpstr>
      <vt:lpstr>The Concept of “Spaces”</vt:lpstr>
      <vt:lpstr>3D Local Space</vt:lpstr>
      <vt:lpstr>3D Global Space</vt:lpstr>
      <vt:lpstr>3D World Space</vt:lpstr>
      <vt:lpstr>Matrix Operations: Local Vs. Global</vt:lpstr>
      <vt:lpstr>The Concept of “Viewing” the 3D Scene</vt:lpstr>
      <vt:lpstr>3D View Space</vt:lpstr>
      <vt:lpstr>Building a View Matrix</vt:lpstr>
      <vt:lpstr>Fast Inverse: Orthogonal Affine 4x4 Matrix</vt:lpstr>
      <vt:lpstr>Concept of Projection</vt:lpstr>
      <vt:lpstr>Adding Perspective: Dividing by Z</vt:lpstr>
      <vt:lpstr>3D Homogenous Projection Space</vt:lpstr>
      <vt:lpstr>The View Frustum</vt:lpstr>
      <vt:lpstr>Building a Perspective Projection Matrix</vt:lpstr>
      <vt:lpstr>The Perspective Divide</vt:lpstr>
      <vt:lpstr>Applicable Reading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Graphics I</dc:title>
  <dc:creator>Microsoft account</dc:creator>
  <cp:lastModifiedBy>Lari Norri</cp:lastModifiedBy>
  <cp:revision>372</cp:revision>
  <dcterms:created xsi:type="dcterms:W3CDTF">2014-10-08T17:14:56Z</dcterms:created>
  <dcterms:modified xsi:type="dcterms:W3CDTF">2022-01-01T21:43:52Z</dcterms:modified>
</cp:coreProperties>
</file>