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5" r:id="rId12"/>
    <p:sldId id="272" r:id="rId13"/>
    <p:sldId id="276" r:id="rId14"/>
    <p:sldId id="273" r:id="rId15"/>
    <p:sldId id="277" r:id="rId16"/>
    <p:sldId id="274" r:id="rId17"/>
    <p:sldId id="270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CF01A8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707" autoAdjust="0"/>
  </p:normalViewPr>
  <p:slideViewPr>
    <p:cSldViewPr snapToGrid="0">
      <p:cViewPr varScale="1">
        <p:scale>
          <a:sx n="114" d="100"/>
          <a:sy n="114" d="100"/>
        </p:scale>
        <p:origin x="13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Line Drawing</a:t>
            </a:r>
          </a:p>
        </p:txBody>
      </p:sp>
    </p:spTree>
    <p:extLst>
      <p:ext uri="{BB962C8B-B14F-4D97-AF65-F5344CB8AC3E}">
        <p14:creationId xmlns:p14="http://schemas.microsoft.com/office/powerpoint/2010/main" val="145465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 flipH="1">
            <a:off x="1458186" y="3060666"/>
            <a:ext cx="2940412" cy="2355668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Drawing Algorithms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41" t="52309" r="5671" b="27"/>
          <a:stretch/>
        </p:blipFill>
        <p:spPr>
          <a:xfrm>
            <a:off x="4424723" y="2660071"/>
            <a:ext cx="6492240" cy="39319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4398598" y="2625237"/>
            <a:ext cx="443368" cy="435429"/>
          </a:xfrm>
          <a:prstGeom prst="rect">
            <a:avLst/>
          </a:prstGeom>
          <a:noFill/>
          <a:ln w="3810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484311" y="2625237"/>
            <a:ext cx="2914287" cy="435429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796436" y="2660071"/>
            <a:ext cx="1045530" cy="400595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770311" y="3060666"/>
            <a:ext cx="1071655" cy="2320834"/>
          </a:xfrm>
          <a:prstGeom prst="line">
            <a:avLst/>
          </a:prstGeom>
          <a:ln w="190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11" t="46343" r="48110" b="48117"/>
          <a:stretch/>
        </p:blipFill>
        <p:spPr>
          <a:xfrm>
            <a:off x="1484311" y="3095500"/>
            <a:ext cx="2286000" cy="2286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Right Arrow 20"/>
          <p:cNvSpPr/>
          <p:nvPr/>
        </p:nvSpPr>
        <p:spPr>
          <a:xfrm>
            <a:off x="4398598" y="1994263"/>
            <a:ext cx="6492240" cy="596140"/>
          </a:xfrm>
          <a:prstGeom prst="rightArrow">
            <a:avLst>
              <a:gd name="adj1" fmla="val 50000"/>
              <a:gd name="adj2" fmla="val 247212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Positive </a:t>
            </a:r>
            <a:r>
              <a:rPr lang="en-US" b="1" dirty="0">
                <a:solidFill>
                  <a:srgbClr val="FF0000"/>
                </a:solidFill>
              </a:rPr>
              <a:t>X</a:t>
            </a:r>
            <a:r>
              <a:rPr lang="en-US" b="1" dirty="0">
                <a:solidFill>
                  <a:schemeClr val="tx1"/>
                </a:solidFill>
              </a:rPr>
              <a:t> Axis</a:t>
            </a:r>
          </a:p>
        </p:txBody>
      </p:sp>
      <p:sp>
        <p:nvSpPr>
          <p:cNvPr id="22" name="Right Arrow 21"/>
          <p:cNvSpPr/>
          <p:nvPr/>
        </p:nvSpPr>
        <p:spPr>
          <a:xfrm rot="5400000">
            <a:off x="9350492" y="4310544"/>
            <a:ext cx="3966754" cy="596140"/>
          </a:xfrm>
          <a:prstGeom prst="rightArrow">
            <a:avLst>
              <a:gd name="adj1" fmla="val 50000"/>
              <a:gd name="adj2" fmla="val 15371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Positive </a:t>
            </a:r>
            <a:r>
              <a:rPr lang="en-US" b="1" dirty="0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chemeClr val="tx1"/>
                </a:solidFill>
              </a:rPr>
              <a:t> Axis</a:t>
            </a:r>
          </a:p>
        </p:txBody>
      </p:sp>
      <p:sp>
        <p:nvSpPr>
          <p:cNvPr id="23" name="5-Point Star 22"/>
          <p:cNvSpPr/>
          <p:nvPr/>
        </p:nvSpPr>
        <p:spPr>
          <a:xfrm>
            <a:off x="1741715" y="3374175"/>
            <a:ext cx="174171" cy="174171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566726" y="3429590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304653" y="3434341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304653" y="4194957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2566726" y="4201091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85257" y="4194957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785257" y="4928654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66726" y="4928654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8757" y="4928654"/>
            <a:ext cx="87086" cy="8708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6918036" y="2992582"/>
            <a:ext cx="3972802" cy="2613891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80606" y="3552128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(0,0)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379117" y="3548346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(1,0)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00002" y="3547553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(2,0)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84959" y="4305200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(0,1)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62075" y="4299527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(1,1)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100002" y="4299527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(2,1)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80606" y="5019179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(0,2)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362075" y="5019179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(1,2)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00002" y="5019179"/>
            <a:ext cx="4963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(2,2)</a:t>
            </a:r>
          </a:p>
        </p:txBody>
      </p:sp>
    </p:spTree>
    <p:extLst>
      <p:ext uri="{BB962C8B-B14F-4D97-AF65-F5344CB8AC3E}">
        <p14:creationId xmlns:p14="http://schemas.microsoft.com/office/powerpoint/2010/main" val="246577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Bresenham</a:t>
            </a:r>
            <a:r>
              <a:rPr lang="en-US" dirty="0"/>
              <a:t>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“Classic” line drawing equation. (Bresenham,1962)</a:t>
            </a:r>
          </a:p>
          <a:p>
            <a:r>
              <a:rPr lang="en-US" dirty="0"/>
              <a:t>Attempts to draw a straight line while accumulating “error”.</a:t>
            </a:r>
          </a:p>
          <a:p>
            <a:r>
              <a:rPr lang="en-US" dirty="0"/>
              <a:t>This error is the accumulating slope of the “true” line.</a:t>
            </a:r>
          </a:p>
          <a:p>
            <a:r>
              <a:rPr lang="en-US" dirty="0"/>
              <a:t>Once the error </a:t>
            </a:r>
            <a:r>
              <a:rPr lang="en-US"/>
              <a:t>exceeds 22.5</a:t>
            </a:r>
            <a:r>
              <a:rPr lang="en-US" baseline="50000"/>
              <a:t>o</a:t>
            </a:r>
            <a:r>
              <a:rPr lang="en-US"/>
              <a:t> </a:t>
            </a:r>
            <a:r>
              <a:rPr lang="en-US" dirty="0"/>
              <a:t>degrees we “correct” our line by moving to be closer to the true line.</a:t>
            </a:r>
          </a:p>
          <a:p>
            <a:pPr lvl="1"/>
            <a:r>
              <a:rPr lang="en-US" dirty="0"/>
              <a:t>We then reduce our error value by 45</a:t>
            </a:r>
            <a:r>
              <a:rPr lang="en-US" baseline="50000" dirty="0"/>
              <a:t>o</a:t>
            </a:r>
            <a:r>
              <a:rPr lang="en-US" dirty="0"/>
              <a:t> degrees. (The amount adjusted)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</p:spPr>
      </p:pic>
      <p:sp>
        <p:nvSpPr>
          <p:cNvPr id="23" name="Rectangle 22"/>
          <p:cNvSpPr/>
          <p:nvPr/>
        </p:nvSpPr>
        <p:spPr>
          <a:xfrm>
            <a:off x="10131364" y="414636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723017" y="2436223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 err="1"/>
              <a:t>Bresenham</a:t>
            </a:r>
            <a:r>
              <a:rPr lang="en-US" dirty="0"/>
              <a:t> Line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1"/>
            <a:ext cx="4339778" cy="28194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err="1"/>
              <a:t>CurrY</a:t>
            </a:r>
            <a:r>
              <a:rPr lang="en-US" dirty="0"/>
              <a:t> = </a:t>
            </a:r>
            <a:r>
              <a:rPr lang="en-US" dirty="0" err="1"/>
              <a:t>StartY</a:t>
            </a:r>
            <a:endParaRPr lang="en-US" dirty="0"/>
          </a:p>
          <a:p>
            <a:pPr algn="l"/>
            <a:r>
              <a:rPr lang="en-US" dirty="0"/>
              <a:t>Slope = </a:t>
            </a:r>
            <a:r>
              <a:rPr lang="el-GR" dirty="0"/>
              <a:t>Δ</a:t>
            </a:r>
            <a:r>
              <a:rPr lang="en-US" dirty="0"/>
              <a:t>Y /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/>
              <a:t>Δ</a:t>
            </a:r>
            <a:r>
              <a:rPr lang="en-US" dirty="0"/>
              <a:t>X</a:t>
            </a:r>
          </a:p>
          <a:p>
            <a:pPr algn="l"/>
            <a:r>
              <a:rPr lang="en-US" dirty="0"/>
              <a:t>Error = 0</a:t>
            </a:r>
          </a:p>
          <a:p>
            <a:pPr algn="l"/>
            <a:r>
              <a:rPr lang="en-US" dirty="0"/>
              <a:t>FOR </a:t>
            </a:r>
            <a:r>
              <a:rPr lang="en-US" dirty="0" err="1"/>
              <a:t>StartX</a:t>
            </a:r>
            <a:r>
              <a:rPr lang="en-US" dirty="0"/>
              <a:t> to </a:t>
            </a:r>
            <a:r>
              <a:rPr lang="en-US" dirty="0" err="1"/>
              <a:t>EndX</a:t>
            </a:r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err="1"/>
              <a:t>PlotPixel</a:t>
            </a:r>
            <a:r>
              <a:rPr lang="en-US" dirty="0"/>
              <a:t> ( </a:t>
            </a:r>
            <a:r>
              <a:rPr lang="en-US" dirty="0" err="1"/>
              <a:t>CurrX</a:t>
            </a:r>
            <a:r>
              <a:rPr lang="en-US" dirty="0"/>
              <a:t>, </a:t>
            </a:r>
            <a:r>
              <a:rPr lang="en-US" dirty="0" err="1"/>
              <a:t>CurrY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	Error += Slope</a:t>
            </a:r>
          </a:p>
          <a:p>
            <a:pPr algn="l"/>
            <a:r>
              <a:rPr lang="en-US" dirty="0"/>
              <a:t>	IF  Error &gt; 0.5</a:t>
            </a:r>
          </a:p>
          <a:p>
            <a:pPr algn="l"/>
            <a:r>
              <a:rPr lang="en-US" dirty="0"/>
              <a:t>		</a:t>
            </a:r>
            <a:r>
              <a:rPr lang="en-US" dirty="0" err="1"/>
              <a:t>CurrY</a:t>
            </a:r>
            <a:r>
              <a:rPr lang="en-US" dirty="0"/>
              <a:t> += 1, Error -= 1</a:t>
            </a:r>
          </a:p>
          <a:p>
            <a:pPr algn="l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9577" y="244057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80811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75077" y="2872728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X1, Y1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30186" y="4552398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X2, Y2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76457" y="2436223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429897" y="2442754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83337" y="2436223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130186" y="2442754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897188" y="3443151"/>
            <a:ext cx="418012" cy="44413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29897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8604068" y="4297680"/>
            <a:ext cx="418012" cy="44413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83337" y="414636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051324" y="2420435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758999" y="3257546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17563" y="3257546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18273" y="2420435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57805" y="4118598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0.0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252754" y="2811780"/>
            <a:ext cx="4275909" cy="1707969"/>
          </a:xfrm>
          <a:prstGeom prst="line">
            <a:avLst/>
          </a:prstGeom>
          <a:ln w="285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463113" y="4118598"/>
            <a:ext cx="472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225228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algorithm is based on the “Midpoint” of the next pixel to be drawn.</a:t>
            </a:r>
          </a:p>
          <a:p>
            <a:r>
              <a:rPr lang="en-US" dirty="0"/>
              <a:t>The midpoint is the upper middle point of the “next” pixel relative to the line’s primary direction. (ex: +X, -X, +Y, -Y)</a:t>
            </a:r>
          </a:p>
          <a:p>
            <a:r>
              <a:rPr lang="en-US" dirty="0"/>
              <a:t>If the midpoint is below the “true” line we shift the next pixel to be closer to the line.</a:t>
            </a:r>
          </a:p>
          <a:p>
            <a:r>
              <a:rPr lang="en-US" dirty="0"/>
              <a:t>We can use the “implicit line equation” discussed earlier to make this determination.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</p:spPr>
      </p:pic>
      <p:sp>
        <p:nvSpPr>
          <p:cNvPr id="23" name="Rectangle 22"/>
          <p:cNvSpPr/>
          <p:nvPr/>
        </p:nvSpPr>
        <p:spPr>
          <a:xfrm>
            <a:off x="10131364" y="414636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81233" y="1600200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Midpoint Line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4361344" cy="2819399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CurrY</a:t>
            </a:r>
            <a:r>
              <a:rPr lang="en-US" dirty="0"/>
              <a:t> = </a:t>
            </a:r>
            <a:r>
              <a:rPr lang="en-US" dirty="0" err="1"/>
              <a:t>StartY</a:t>
            </a:r>
            <a:endParaRPr lang="en-US" dirty="0"/>
          </a:p>
          <a:p>
            <a:pPr algn="l"/>
            <a:r>
              <a:rPr lang="en-US" dirty="0"/>
              <a:t>FOR </a:t>
            </a:r>
            <a:r>
              <a:rPr lang="en-US" dirty="0" err="1"/>
              <a:t>StartX</a:t>
            </a:r>
            <a:r>
              <a:rPr lang="en-US" dirty="0"/>
              <a:t> to </a:t>
            </a:r>
            <a:r>
              <a:rPr lang="en-US" dirty="0" err="1"/>
              <a:t>EndX</a:t>
            </a:r>
            <a:endParaRPr lang="en-US" dirty="0"/>
          </a:p>
          <a:p>
            <a:pPr algn="l"/>
            <a:r>
              <a:rPr lang="en-US" dirty="0"/>
              <a:t>	</a:t>
            </a:r>
            <a:r>
              <a:rPr lang="en-US" dirty="0" err="1"/>
              <a:t>PlotPixel</a:t>
            </a:r>
            <a:r>
              <a:rPr lang="en-US" dirty="0"/>
              <a:t> ( </a:t>
            </a:r>
            <a:r>
              <a:rPr lang="en-US" dirty="0" err="1"/>
              <a:t>CurrX</a:t>
            </a:r>
            <a:r>
              <a:rPr lang="en-US" dirty="0"/>
              <a:t>, </a:t>
            </a:r>
            <a:r>
              <a:rPr lang="en-US" dirty="0" err="1"/>
              <a:t>CurrY</a:t>
            </a:r>
            <a:r>
              <a:rPr lang="en-US" dirty="0"/>
              <a:t> )</a:t>
            </a:r>
          </a:p>
          <a:p>
            <a:pPr algn="l"/>
            <a:r>
              <a:rPr lang="en-US" dirty="0"/>
              <a:t>	Midpoint = </a:t>
            </a:r>
            <a:r>
              <a:rPr lang="en-US" dirty="0" err="1"/>
              <a:t>CurrX</a:t>
            </a:r>
            <a:r>
              <a:rPr lang="en-US" dirty="0"/>
              <a:t> + 1, </a:t>
            </a:r>
            <a:r>
              <a:rPr lang="en-US" dirty="0" err="1"/>
              <a:t>CurrY</a:t>
            </a:r>
            <a:r>
              <a:rPr lang="en-US" dirty="0"/>
              <a:t> + 0.5 </a:t>
            </a:r>
          </a:p>
          <a:p>
            <a:pPr algn="l"/>
            <a:r>
              <a:rPr lang="en-US" dirty="0"/>
              <a:t>	IF  </a:t>
            </a:r>
            <a:r>
              <a:rPr lang="en-US" dirty="0" err="1"/>
              <a:t>ImplicitLineEquation</a:t>
            </a:r>
            <a:r>
              <a:rPr lang="en-US" dirty="0"/>
              <a:t> ( Midpoint ) &lt; 0</a:t>
            </a:r>
          </a:p>
          <a:p>
            <a:pPr algn="l"/>
            <a:r>
              <a:rPr lang="en-US" dirty="0"/>
              <a:t>		</a:t>
            </a:r>
            <a:r>
              <a:rPr lang="en-US" dirty="0" err="1"/>
              <a:t>CurrY</a:t>
            </a:r>
            <a:r>
              <a:rPr lang="en-US" dirty="0"/>
              <a:t> += 1</a:t>
            </a:r>
          </a:p>
          <a:p>
            <a:pPr algn="l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21905" y="244710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75214" y="2447109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872893" y="1608908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X1, Y1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6064" y="4530623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X2, Y2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21905" y="1600200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575214" y="160890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429243" y="160890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269195" y="160890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6060462" y="2593247"/>
            <a:ext cx="418012" cy="44413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429897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749385" y="3455126"/>
            <a:ext cx="418012" cy="44413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61860" y="329401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6278880" y="1959429"/>
            <a:ext cx="4241074" cy="2542902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>
            <a:off x="9457008" y="4291147"/>
            <a:ext cx="418012" cy="444137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0124621" y="1608908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067858" y="2349138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7908344" y="3215641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768877" y="3206931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600872" y="4057105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0484619" y="4057105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20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Calculates a ratio based on how much line we have already drawn.</a:t>
            </a:r>
          </a:p>
          <a:p>
            <a:r>
              <a:rPr lang="en-US" dirty="0"/>
              <a:t>This ratio is then fed into the “parametric line equation” to get XY.</a:t>
            </a:r>
          </a:p>
          <a:p>
            <a:r>
              <a:rPr lang="en-US" dirty="0"/>
              <a:t>Computes the “true” location of a pixel on the “true” line.</a:t>
            </a:r>
          </a:p>
          <a:p>
            <a:r>
              <a:rPr lang="en-US" dirty="0"/>
              <a:t>This result must be rounded to the nearest pixel.</a:t>
            </a:r>
          </a:p>
          <a:p>
            <a:r>
              <a:rPr lang="en-US" dirty="0"/>
              <a:t>Essentially this is linear interpolation for line drawing.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</p:spPr>
      </p:pic>
      <p:sp>
        <p:nvSpPr>
          <p:cNvPr id="23" name="Rectangle 22"/>
          <p:cNvSpPr/>
          <p:nvPr/>
        </p:nvSpPr>
        <p:spPr>
          <a:xfrm>
            <a:off x="10127715" y="2456507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67788" y="4142963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Parametric Line Algorithm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4361344" cy="28193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FOR </a:t>
            </a:r>
            <a:r>
              <a:rPr lang="en-US" dirty="0" err="1"/>
              <a:t>StartX</a:t>
            </a:r>
            <a:r>
              <a:rPr lang="en-US" dirty="0"/>
              <a:t> to </a:t>
            </a:r>
            <a:r>
              <a:rPr lang="en-US" dirty="0" err="1"/>
              <a:t>EndX</a:t>
            </a:r>
            <a:endParaRPr lang="en-US" dirty="0"/>
          </a:p>
          <a:p>
            <a:pPr algn="l"/>
            <a:r>
              <a:rPr lang="en-US" dirty="0"/>
              <a:t>	Ratio = ( </a:t>
            </a:r>
            <a:r>
              <a:rPr lang="en-US" dirty="0" err="1"/>
              <a:t>CurrX</a:t>
            </a:r>
            <a:r>
              <a:rPr lang="en-US" dirty="0"/>
              <a:t> – </a:t>
            </a:r>
            <a:r>
              <a:rPr lang="en-US" dirty="0" err="1"/>
              <a:t>StartX</a:t>
            </a:r>
            <a:r>
              <a:rPr lang="en-US" dirty="0"/>
              <a:t> ) / </a:t>
            </a:r>
            <a:r>
              <a:rPr lang="el-GR" dirty="0"/>
              <a:t>Δ</a:t>
            </a:r>
            <a:r>
              <a:rPr lang="en-US" dirty="0"/>
              <a:t>X 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CurrY</a:t>
            </a:r>
            <a:r>
              <a:rPr lang="en-US" dirty="0"/>
              <a:t> = Lerp ( </a:t>
            </a:r>
            <a:r>
              <a:rPr lang="en-US" dirty="0" err="1"/>
              <a:t>StartY</a:t>
            </a:r>
            <a:r>
              <a:rPr lang="en-US" dirty="0"/>
              <a:t>, </a:t>
            </a:r>
            <a:r>
              <a:rPr lang="en-US" dirty="0" err="1"/>
              <a:t>EndY</a:t>
            </a:r>
            <a:r>
              <a:rPr lang="en-US" dirty="0"/>
              <a:t>, Ratio )</a:t>
            </a:r>
          </a:p>
          <a:p>
            <a:pPr algn="l"/>
            <a:r>
              <a:rPr lang="en-US" dirty="0"/>
              <a:t>	</a:t>
            </a:r>
            <a:r>
              <a:rPr lang="en-US" dirty="0" err="1"/>
              <a:t>PlotPixel</a:t>
            </a:r>
            <a:r>
              <a:rPr lang="en-US" dirty="0"/>
              <a:t> ( </a:t>
            </a:r>
            <a:r>
              <a:rPr lang="en-US" dirty="0" err="1"/>
              <a:t>CurrX</a:t>
            </a:r>
            <a:r>
              <a:rPr lang="en-US" dirty="0"/>
              <a:t>, Floor ( </a:t>
            </a:r>
            <a:r>
              <a:rPr lang="en-US" dirty="0" err="1"/>
              <a:t>CurrY</a:t>
            </a:r>
            <a:r>
              <a:rPr lang="en-US" dirty="0"/>
              <a:t> + 0.5 ) )</a:t>
            </a:r>
          </a:p>
          <a:p>
            <a:pPr algn="l"/>
            <a:r>
              <a:rPr lang="en-US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8418531" y="3279460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537189" y="4569404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X1, Y1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112415" y="2444797"/>
            <a:ext cx="796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X2, Y2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21097" y="4135079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274406" y="4131269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0127715" y="4131269"/>
            <a:ext cx="766354" cy="7424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74406" y="3270461"/>
            <a:ext cx="766354" cy="742406"/>
          </a:xfrm>
          <a:prstGeom prst="rect">
            <a:avLst/>
          </a:prstGeom>
          <a:solidFill>
            <a:srgbClr val="CF01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687127" y="2364509"/>
            <a:ext cx="0" cy="2543449"/>
          </a:xfrm>
          <a:prstGeom prst="line">
            <a:avLst/>
          </a:prstGeom>
          <a:ln w="76200">
            <a:solidFill>
              <a:srgbClr val="00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47177" y="4116838"/>
            <a:ext cx="0" cy="3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846077" y="4515748"/>
            <a:ext cx="1089588" cy="2228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803634" y="4470623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6845018" y="4076789"/>
            <a:ext cx="1759050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803634" y="4044183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025072" y="3572823"/>
            <a:ext cx="0" cy="3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27187" y="3980088"/>
            <a:ext cx="1689089" cy="0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981529" y="3926608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7031622" y="3541483"/>
            <a:ext cx="2344166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6981529" y="3500168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212936" y="2984724"/>
            <a:ext cx="0" cy="3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215051" y="3391989"/>
            <a:ext cx="2425338" cy="0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7169393" y="3338509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219486" y="2953384"/>
            <a:ext cx="3021794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7169393" y="2912069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6467173" y="2690318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467173" y="2953384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480236" y="3236413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480236" y="3533721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80236" y="3801563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80236" y="4082632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480236" y="4366096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80236" y="4648689"/>
            <a:ext cx="219954" cy="0"/>
          </a:xfrm>
          <a:prstGeom prst="line">
            <a:avLst/>
          </a:prstGeom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7382753" y="2405162"/>
            <a:ext cx="0" cy="330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384868" y="2812427"/>
            <a:ext cx="3090131" cy="0"/>
          </a:xfrm>
          <a:prstGeom prst="line">
            <a:avLst/>
          </a:prstGeom>
          <a:ln w="19050">
            <a:solidFill>
              <a:srgbClr val="00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7339210" y="2758947"/>
            <a:ext cx="87086" cy="87086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>
            <a:off x="7389303" y="2373822"/>
            <a:ext cx="3546191" cy="0"/>
          </a:xfrm>
          <a:prstGeom prst="line">
            <a:avLst/>
          </a:prstGeom>
          <a:ln w="1905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7339210" y="2332507"/>
            <a:ext cx="87086" cy="870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7950965" y="2800264"/>
            <a:ext cx="2565594" cy="1713903"/>
          </a:xfrm>
          <a:prstGeom prst="line">
            <a:avLst/>
          </a:prstGeom>
          <a:ln w="28575">
            <a:solidFill>
              <a:srgbClr val="7030A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839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Varying Slope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666998"/>
            <a:ext cx="7259096" cy="385103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pseudo code for the various line algorithms all describe how to draw a line with positive slope in the first octant only.</a:t>
            </a:r>
          </a:p>
          <a:p>
            <a:r>
              <a:rPr lang="en-US" dirty="0"/>
              <a:t>You will need to adapt these formulas to handle a variety of lines which may not even have slope, let alone positive slope.</a:t>
            </a:r>
          </a:p>
          <a:p>
            <a:r>
              <a:rPr lang="en-US" dirty="0"/>
              <a:t>Here are some Tips:</a:t>
            </a:r>
          </a:p>
          <a:p>
            <a:pPr lvl="1"/>
            <a:r>
              <a:rPr lang="en-US" dirty="0"/>
              <a:t>Determine what direction the line is traveling in.(+X,-X,+Y,-Y)</a:t>
            </a:r>
          </a:p>
          <a:p>
            <a:pPr lvl="1"/>
            <a:r>
              <a:rPr lang="en-US" dirty="0"/>
              <a:t>Is the line “Steep”? Does it have a greater change in Y than X?</a:t>
            </a:r>
          </a:p>
          <a:p>
            <a:pPr lvl="1"/>
            <a:r>
              <a:rPr lang="en-US" dirty="0"/>
              <a:t>Dividing by 0 is a problem, dividing by “almost 0” isn’t.</a:t>
            </a:r>
          </a:p>
          <a:p>
            <a:pPr lvl="1"/>
            <a:r>
              <a:rPr lang="en-US" dirty="0"/>
              <a:t>While some line drawing algorithms could be done only with integer arithmetic, others require floating point calculations.</a:t>
            </a:r>
          </a:p>
          <a:p>
            <a:pPr lvl="1"/>
            <a:r>
              <a:rPr lang="en-US" dirty="0"/>
              <a:t>The midpoint algorithm is challenging to generalize completely. Look for a recurring pattern based on X dir Y dir and line “Steepness”.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682771" y="4239984"/>
            <a:ext cx="3200400" cy="544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0343607" y="2666999"/>
            <a:ext cx="0" cy="3200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292412" y="390154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870401" y="533245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+Y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9205896" y="3129529"/>
            <a:ext cx="2250710" cy="2275340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9203214" y="3119026"/>
            <a:ext cx="2370477" cy="2370476"/>
          </a:xfrm>
          <a:prstGeom prst="line">
            <a:avLst/>
          </a:prstGeom>
          <a:ln w="127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969646" y="440955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0466975" y="4893188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nd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00147" y="4893188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262583" y="44095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260718" y="373374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804781" y="32707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466975" y="327072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961632" y="373741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en-US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</a:t>
            </a:r>
            <a:endParaRPr lang="en-US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708401" y="5931331"/>
            <a:ext cx="127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OCTANTS</a:t>
            </a:r>
          </a:p>
        </p:txBody>
      </p:sp>
    </p:spTree>
    <p:extLst>
      <p:ext uri="{BB962C8B-B14F-4D97-AF65-F5344CB8AC3E}">
        <p14:creationId xmlns:p14="http://schemas.microsoft.com/office/powerpoint/2010/main" val="258304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Applicable 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next time read:</a:t>
            </a:r>
          </a:p>
          <a:p>
            <a:pPr lvl="1"/>
            <a:r>
              <a:rPr lang="en-US" dirty="0"/>
              <a:t>In Chapter 2 Miscellaneous Math:</a:t>
            </a:r>
          </a:p>
          <a:p>
            <a:pPr lvl="2"/>
            <a:r>
              <a:rPr lang="en-US" dirty="0"/>
              <a:t>Read section 2.7</a:t>
            </a:r>
          </a:p>
          <a:p>
            <a:pPr lvl="1"/>
            <a:r>
              <a:rPr lang="en-US" dirty="0"/>
              <a:t>In Chapter 5 Linear Algebra:</a:t>
            </a:r>
          </a:p>
          <a:p>
            <a:pPr lvl="2"/>
            <a:r>
              <a:rPr lang="en-US" dirty="0"/>
              <a:t>Read section 5.2</a:t>
            </a:r>
          </a:p>
          <a:p>
            <a:pPr lvl="1"/>
            <a:r>
              <a:rPr lang="en-US" dirty="0"/>
              <a:t>In Chapter 6 Transformation Matrices</a:t>
            </a:r>
          </a:p>
          <a:p>
            <a:pPr lvl="2"/>
            <a:r>
              <a:rPr lang="en-US" dirty="0"/>
              <a:t>Read sections 6.1 – 6.2 </a:t>
            </a:r>
          </a:p>
          <a:p>
            <a:pPr lvl="1"/>
            <a:r>
              <a:rPr lang="en-US" dirty="0"/>
              <a:t>In Chapter 3 Raster Algorithms (From 2</a:t>
            </a:r>
            <a:r>
              <a:rPr lang="en-US" baseline="30000" dirty="0"/>
              <a:t>nd</a:t>
            </a:r>
            <a:r>
              <a:rPr lang="en-US" dirty="0"/>
              <a:t> Edition):</a:t>
            </a:r>
          </a:p>
          <a:p>
            <a:pPr lvl="2"/>
            <a:r>
              <a:rPr lang="en-US" dirty="0"/>
              <a:t>Read section 3.6 </a:t>
            </a:r>
          </a:p>
        </p:txBody>
      </p:sp>
    </p:spTree>
    <p:extLst>
      <p:ext uri="{BB962C8B-B14F-4D97-AF65-F5344CB8AC3E}">
        <p14:creationId xmlns:p14="http://schemas.microsoft.com/office/powerpoint/2010/main" val="1959012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Graphics on a Raster Grid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056" y="2438399"/>
            <a:ext cx="8221222" cy="412490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 rot="16200000">
            <a:off x="1318825" y="3063628"/>
            <a:ext cx="1619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Origin: X0,Y0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9087896" y="4607920"/>
            <a:ext cx="354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Dimensions: Width X, Height 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18485" y="5136534"/>
            <a:ext cx="86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X1, Y1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7027" y="2438396"/>
            <a:ext cx="886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X2, Y2</a:t>
            </a:r>
          </a:p>
        </p:txBody>
      </p:sp>
      <p:sp>
        <p:nvSpPr>
          <p:cNvPr id="9" name="Down Arrow 8"/>
          <p:cNvSpPr/>
          <p:nvPr/>
        </p:nvSpPr>
        <p:spPr>
          <a:xfrm>
            <a:off x="2990335" y="5486400"/>
            <a:ext cx="271849" cy="42836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7788876" y="2807728"/>
            <a:ext cx="271849" cy="37594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9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Not much to say here, its as simple as you think it is.</a:t>
            </a:r>
          </a:p>
          <a:p>
            <a:r>
              <a:rPr lang="en-US" dirty="0"/>
              <a:t>Choose a location X, Y and a color.</a:t>
            </a:r>
          </a:p>
          <a:p>
            <a:r>
              <a:rPr lang="en-US" dirty="0"/>
              <a:t>Determine where in the Raster Grid the point falls &amp; edit the value.</a:t>
            </a:r>
          </a:p>
          <a:p>
            <a:pPr lvl="1"/>
            <a:r>
              <a:rPr lang="en-US" dirty="0"/>
              <a:t>You may need to perform a simple 2D to 1D conversion. (Y * WIDTH + X)</a:t>
            </a:r>
          </a:p>
          <a:p>
            <a:pPr lvl="1"/>
            <a:r>
              <a:rPr lang="en-US" dirty="0"/>
              <a:t>Don’t forget to adds bounds checking in debug mode to catch errors.</a:t>
            </a:r>
          </a:p>
          <a:p>
            <a:r>
              <a:rPr lang="en-US" dirty="0"/>
              <a:t>Adding a third dimension, sorting based on depth, and blending overlapping points together can make this much more interesting.</a:t>
            </a:r>
          </a:p>
          <a:p>
            <a:r>
              <a:rPr lang="en-US" dirty="0"/>
              <a:t>For now though, we will just stick to the basics.</a:t>
            </a:r>
          </a:p>
        </p:txBody>
      </p:sp>
    </p:spTree>
    <p:extLst>
      <p:ext uri="{BB962C8B-B14F-4D97-AF65-F5344CB8AC3E}">
        <p14:creationId xmlns:p14="http://schemas.microsoft.com/office/powerpoint/2010/main" val="306309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Lines requires Line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not quite as simple…</a:t>
            </a:r>
          </a:p>
          <a:p>
            <a:r>
              <a:rPr lang="en-US" dirty="0"/>
              <a:t>Unlike a Vector Display the Raster Display cannot represent lines directly.</a:t>
            </a:r>
          </a:p>
          <a:p>
            <a:r>
              <a:rPr lang="en-US" dirty="0"/>
              <a:t>Instead we must plot a set of pixels that try to follow the “true” line.</a:t>
            </a:r>
          </a:p>
          <a:p>
            <a:pPr lvl="1"/>
            <a:r>
              <a:rPr lang="en-US" dirty="0"/>
              <a:t>Lines have a starting point &amp; an ending point. (</a:t>
            </a:r>
            <a:r>
              <a:rPr lang="en-US" i="1" dirty="0"/>
              <a:t>coding tip:</a:t>
            </a:r>
            <a:r>
              <a:rPr lang="en-US" dirty="0"/>
              <a:t> use a structure)</a:t>
            </a:r>
          </a:p>
          <a:p>
            <a:pPr lvl="1"/>
            <a:r>
              <a:rPr lang="en-US" dirty="0"/>
              <a:t>The final line should not be “thicker” than one pixel perpendicular to said line.</a:t>
            </a:r>
          </a:p>
          <a:p>
            <a:r>
              <a:rPr lang="en-US" dirty="0"/>
              <a:t>There are several effective ways to approach this problem.</a:t>
            </a:r>
          </a:p>
          <a:p>
            <a:r>
              <a:rPr lang="en-US" dirty="0"/>
              <a:t>But first we need to have a strong understanding of lines themselves. </a:t>
            </a:r>
          </a:p>
        </p:txBody>
      </p:sp>
    </p:spTree>
    <p:extLst>
      <p:ext uri="{BB962C8B-B14F-4D97-AF65-F5344CB8AC3E}">
        <p14:creationId xmlns:p14="http://schemas.microsoft.com/office/powerpoint/2010/main" val="29161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Lines Can Have Slope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3676" y="2970084"/>
            <a:ext cx="4570392" cy="1707637"/>
          </a:xfrm>
        </p:spPr>
        <p:txBody>
          <a:bodyPr>
            <a:normAutofit/>
          </a:bodyPr>
          <a:lstStyle/>
          <a:p>
            <a:r>
              <a:rPr lang="en-US" dirty="0"/>
              <a:t>The slope of a line is often described as it’s </a:t>
            </a:r>
            <a:r>
              <a:rPr lang="en-US" dirty="0">
                <a:solidFill>
                  <a:schemeClr val="accent1"/>
                </a:solidFill>
              </a:rPr>
              <a:t>Rise</a:t>
            </a:r>
            <a:r>
              <a:rPr lang="en-US" dirty="0"/>
              <a:t> (change in Y) over its </a:t>
            </a:r>
            <a:r>
              <a:rPr lang="en-US" dirty="0">
                <a:solidFill>
                  <a:schemeClr val="accent1"/>
                </a:solidFill>
              </a:rPr>
              <a:t>Run</a:t>
            </a:r>
            <a:r>
              <a:rPr lang="en-US" dirty="0"/>
              <a:t> (change in X).</a:t>
            </a:r>
          </a:p>
          <a:p>
            <a:r>
              <a:rPr lang="en-US" dirty="0"/>
              <a:t>Slope = Rise / Run</a:t>
            </a:r>
          </a:p>
          <a:p>
            <a:r>
              <a:rPr lang="en-US" dirty="0"/>
              <a:t>M = (Y2 – Y1) / (X2 – X1)</a:t>
            </a:r>
          </a:p>
          <a:p>
            <a:r>
              <a:rPr lang="en-US" dirty="0"/>
              <a:t>Slope Intercept Line Equation: Y = MX + B </a:t>
            </a:r>
          </a:p>
        </p:txBody>
      </p:sp>
      <p:pic>
        <p:nvPicPr>
          <p:cNvPr id="7" name="Picture 2" descr="C:\Users\lnorri\Downloads\PP Images\2D_Cartesian_Coordinat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653" y="581495"/>
            <a:ext cx="5674282" cy="53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6689124" y="1425146"/>
            <a:ext cx="2883244" cy="288324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6659" y="4308389"/>
            <a:ext cx="86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X1, Y1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55890" y="1415534"/>
            <a:ext cx="8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X2, Y2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29600" y="2785418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y axis intercept  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8005819" y="2733243"/>
            <a:ext cx="249854" cy="236842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545654" y="5893273"/>
            <a:ext cx="5674282" cy="5404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Not Bad… Could this work for any 2D line?</a:t>
            </a:r>
          </a:p>
        </p:txBody>
      </p:sp>
    </p:spTree>
    <p:extLst>
      <p:ext uri="{BB962C8B-B14F-4D97-AF65-F5344CB8AC3E}">
        <p14:creationId xmlns:p14="http://schemas.microsoft.com/office/powerpoint/2010/main" val="420843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Vertical Lines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1" y="2970084"/>
            <a:ext cx="4573562" cy="29231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Unfortunately slope intercept does not work on vertical lines because they have no slope.</a:t>
            </a:r>
          </a:p>
          <a:p>
            <a:r>
              <a:rPr lang="en-US" dirty="0"/>
              <a:t>A different line equation is required to handle any line regardless if it has slope or not:</a:t>
            </a:r>
          </a:p>
          <a:p>
            <a:r>
              <a:rPr lang="en-US" dirty="0"/>
              <a:t>General Line Equation: </a:t>
            </a:r>
            <a:r>
              <a:rPr lang="en-US" dirty="0">
                <a:solidFill>
                  <a:schemeClr val="accent1"/>
                </a:solidFill>
              </a:rPr>
              <a:t>Ax + By + C = 0</a:t>
            </a:r>
          </a:p>
          <a:p>
            <a:r>
              <a:rPr lang="en-US" dirty="0"/>
              <a:t>Where A, B &amp; C are constant values.</a:t>
            </a:r>
          </a:p>
          <a:p>
            <a:r>
              <a:rPr lang="en-US" dirty="0"/>
              <a:t>A or B can be 0 but never at the same time.</a:t>
            </a:r>
          </a:p>
          <a:p>
            <a:r>
              <a:rPr lang="en-US" dirty="0"/>
              <a:t>There are infinite combinations of A,B,C that describe the line. We just need a valid one!</a:t>
            </a:r>
          </a:p>
          <a:p>
            <a:endParaRPr lang="en-US" dirty="0"/>
          </a:p>
        </p:txBody>
      </p:sp>
      <p:pic>
        <p:nvPicPr>
          <p:cNvPr id="7" name="Picture 2" descr="C:\Users\lnorri\Downloads\PP Images\2D_Cartesian_Coordinat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653" y="581495"/>
            <a:ext cx="5674282" cy="53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5" name="TextBox 14"/>
          <p:cNvSpPr txBox="1"/>
          <p:nvPr/>
        </p:nvSpPr>
        <p:spPr>
          <a:xfrm>
            <a:off x="9485869" y="3920864"/>
            <a:ext cx="199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 = ???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545654" y="5893272"/>
            <a:ext cx="5674282" cy="493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We need to handle cases without slope!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8865325" y="2521779"/>
            <a:ext cx="0" cy="1728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407242" y="4290196"/>
            <a:ext cx="91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X1, Y1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407242" y="2152447"/>
            <a:ext cx="91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X2, Y2</a:t>
            </a:r>
          </a:p>
        </p:txBody>
      </p:sp>
      <p:sp>
        <p:nvSpPr>
          <p:cNvPr id="21" name="5-Point Star 20"/>
          <p:cNvSpPr/>
          <p:nvPr/>
        </p:nvSpPr>
        <p:spPr>
          <a:xfrm>
            <a:off x="9279712" y="3970684"/>
            <a:ext cx="249854" cy="236842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4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3934"/>
            <a:ext cx="3549121" cy="1371600"/>
          </a:xfrm>
        </p:spPr>
        <p:txBody>
          <a:bodyPr/>
          <a:lstStyle/>
          <a:p>
            <a:r>
              <a:rPr lang="en-US" dirty="0"/>
              <a:t>Implicit Line Equation Using the Gradient Vector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91" y="1492495"/>
            <a:ext cx="4573562" cy="440077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Vector parallel to the line.</a:t>
            </a:r>
          </a:p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</a:t>
            </a:r>
            <a:r>
              <a:rPr lang="en-US" dirty="0"/>
              <a:t> = (X2 - X1, Y2 – Y1)</a:t>
            </a:r>
          </a:p>
          <a:p>
            <a:r>
              <a:rPr lang="en-US" dirty="0"/>
              <a:t>The gradient vector is the vector which is perpendicular to this vector. (dot product of 0)</a:t>
            </a:r>
          </a:p>
          <a:p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</a:t>
            </a:r>
            <a:r>
              <a:rPr lang="en-US" dirty="0"/>
              <a:t> = (Y1 – Y2, X2 – X1)</a:t>
            </a:r>
          </a:p>
          <a:p>
            <a:r>
              <a:rPr lang="en-US" dirty="0"/>
              <a:t>You can use the gradient vector to solve for C in the general line equation.(All points on the line lie somewhere along the gradient vector)</a:t>
            </a:r>
          </a:p>
          <a:p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dirty="0"/>
              <a:t>x + </a:t>
            </a:r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en-US" dirty="0"/>
              <a:t>y + C = 0</a:t>
            </a:r>
          </a:p>
          <a:p>
            <a:r>
              <a:rPr lang="en-US" dirty="0"/>
              <a:t>C = -Ax - By</a:t>
            </a:r>
          </a:p>
          <a:p>
            <a:r>
              <a:rPr lang="en-US" dirty="0"/>
              <a:t>C = -(Y1 – Y2)X1 - (X2 – X1)Y1</a:t>
            </a:r>
          </a:p>
          <a:p>
            <a:r>
              <a:rPr lang="en-US" dirty="0"/>
              <a:t>C = X1Y2 – Y1X2</a:t>
            </a:r>
          </a:p>
          <a:p>
            <a:r>
              <a:rPr lang="en-US" dirty="0"/>
              <a:t>Which yields the Implicit Line Equation:</a:t>
            </a:r>
          </a:p>
          <a:p>
            <a:r>
              <a:rPr lang="en-US" dirty="0"/>
              <a:t>(Y1 – Y2)x + (X2 – X1)y + X1Y2 – Y1X2 = 0</a:t>
            </a:r>
          </a:p>
          <a:p>
            <a:endParaRPr lang="en-US" dirty="0"/>
          </a:p>
        </p:txBody>
      </p:sp>
      <p:pic>
        <p:nvPicPr>
          <p:cNvPr id="7" name="Picture 2" descr="C:\Users\lnorri\Downloads\PP Images\2D_Cartesian_Coordinat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653" y="581495"/>
            <a:ext cx="5674282" cy="53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7" name="Title 1"/>
          <p:cNvSpPr txBox="1">
            <a:spLocks/>
          </p:cNvSpPr>
          <p:nvPr/>
        </p:nvSpPr>
        <p:spPr>
          <a:xfrm>
            <a:off x="5545654" y="5893272"/>
            <a:ext cx="5674282" cy="49345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Implicit Line Equation has no division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18" idx="2"/>
          </p:cNvCxnSpPr>
          <p:nvPr/>
        </p:nvCxnSpPr>
        <p:spPr>
          <a:xfrm flipV="1">
            <a:off x="8865325" y="2521779"/>
            <a:ext cx="0" cy="17287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407242" y="4290196"/>
            <a:ext cx="91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X1, Y1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407242" y="2152447"/>
            <a:ext cx="91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X2, Y2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6339840" y="1415534"/>
            <a:ext cx="1807913" cy="1821849"/>
            <a:chOff x="6339840" y="1415534"/>
            <a:chExt cx="1807913" cy="1821849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7617569" y="2128158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XY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997574" y="2840780"/>
              <a:ext cx="49244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AB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851556" y="2953422"/>
              <a:ext cx="283961" cy="28396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6339840" y="3210112"/>
              <a:ext cx="1807913" cy="0"/>
            </a:xfrm>
            <a:prstGeom prst="straightConnector1">
              <a:avLst/>
            </a:prstGeom>
            <a:ln w="76200">
              <a:solidFill>
                <a:srgbClr val="92D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126860" y="1415534"/>
              <a:ext cx="2" cy="1794578"/>
            </a:xfrm>
            <a:prstGeom prst="straightConnector1">
              <a:avLst/>
            </a:prstGeom>
            <a:ln w="76200">
              <a:solidFill>
                <a:srgbClr val="FFC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606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Result of the Implicit Line Equation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3676" y="2970084"/>
            <a:ext cx="4570392" cy="292318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result of 0 is what is to be expected if a point lies directly on the line.</a:t>
            </a:r>
          </a:p>
          <a:p>
            <a:r>
              <a:rPr lang="en-US" dirty="0"/>
              <a:t>However a point that does not lie exactly on the line is still somewhere along the gradient vector.</a:t>
            </a:r>
          </a:p>
          <a:p>
            <a:r>
              <a:rPr lang="en-US" dirty="0"/>
              <a:t>The result of the equation is actually a signed distance from the original line proportional to the length of the gradient vector.</a:t>
            </a:r>
          </a:p>
          <a:p>
            <a:r>
              <a:rPr lang="en-US" dirty="0"/>
              <a:t>You can then convert this to an actual distance:</a:t>
            </a:r>
          </a:p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/>
              <a:t> = Implicit Result / Gradient Length</a:t>
            </a:r>
          </a:p>
          <a:p>
            <a:r>
              <a:rPr lang="en-US" dirty="0"/>
              <a:t>This is incredibly valuable information that will come in handy more than once.</a:t>
            </a:r>
          </a:p>
        </p:txBody>
      </p:sp>
      <p:pic>
        <p:nvPicPr>
          <p:cNvPr id="7" name="Picture 2" descr="C:\Users\lnorri\Downloads\PP Images\2D_Cartesian_Coordinat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653" y="581495"/>
            <a:ext cx="5674282" cy="53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 flipV="1">
            <a:off x="7409408" y="2873829"/>
            <a:ext cx="2146482" cy="106244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974512" y="3936276"/>
            <a:ext cx="86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X1, Y1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19642" y="2827576"/>
            <a:ext cx="86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X2, Y2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545654" y="5893273"/>
            <a:ext cx="5674282" cy="5404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This could come in handy…</a:t>
            </a:r>
          </a:p>
        </p:txBody>
      </p:sp>
      <p:grpSp>
        <p:nvGrpSpPr>
          <p:cNvPr id="25" name="Group 24"/>
          <p:cNvGrpSpPr/>
          <p:nvPr/>
        </p:nvGrpSpPr>
        <p:grpSpPr>
          <a:xfrm rot="3853136">
            <a:off x="6406880" y="1335494"/>
            <a:ext cx="2768764" cy="2824660"/>
            <a:chOff x="5903718" y="958194"/>
            <a:chExt cx="2768764" cy="2824660"/>
          </a:xfrm>
        </p:grpSpPr>
        <p:sp>
          <p:nvSpPr>
            <p:cNvPr id="26" name="Rectangle 25"/>
            <p:cNvSpPr/>
            <p:nvPr/>
          </p:nvSpPr>
          <p:spPr>
            <a:xfrm rot="16200000">
              <a:off x="7591674" y="1301389"/>
              <a:ext cx="74092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∝</a:t>
              </a:r>
              <a:r>
                <a:rPr lang="en-US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XY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72424" y="2832940"/>
              <a:ext cx="7025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∝</a:t>
              </a:r>
              <a:r>
                <a:rPr lang="en-US" dirty="0">
                  <a:solidFill>
                    <a:srgbClr val="92D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AB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993560" y="3032106"/>
              <a:ext cx="168992" cy="1689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17746864" flipH="1" flipV="1">
              <a:off x="6417046" y="2183222"/>
              <a:ext cx="1086304" cy="2112959"/>
            </a:xfrm>
            <a:prstGeom prst="straightConnector1">
              <a:avLst/>
            </a:prstGeom>
            <a:ln w="76200">
              <a:solidFill>
                <a:srgbClr val="92D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17746864" flipV="1">
              <a:off x="7090559" y="1494428"/>
              <a:ext cx="2118158" cy="1045689"/>
            </a:xfrm>
            <a:prstGeom prst="straightConnector1">
              <a:avLst/>
            </a:prstGeom>
            <a:ln w="76200">
              <a:solidFill>
                <a:srgbClr val="FFC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/>
          <p:cNvCxnSpPr/>
          <p:nvPr/>
        </p:nvCxnSpPr>
        <p:spPr>
          <a:xfrm flipV="1">
            <a:off x="5731034" y="2611618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731034" y="3025448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916416" y="3324204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5729449" y="2163168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5727864" y="1731934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726279" y="1300700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5726279" y="884152"/>
            <a:ext cx="5303520" cy="256032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20054161">
            <a:off x="5940320" y="4161759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52" name="TextBox 51"/>
          <p:cNvSpPr txBox="1"/>
          <p:nvPr/>
        </p:nvSpPr>
        <p:spPr>
          <a:xfrm rot="20054161">
            <a:off x="6082106" y="4532904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-1</a:t>
            </a:r>
          </a:p>
        </p:txBody>
      </p:sp>
      <p:sp>
        <p:nvSpPr>
          <p:cNvPr id="53" name="TextBox 52"/>
          <p:cNvSpPr txBox="1"/>
          <p:nvPr/>
        </p:nvSpPr>
        <p:spPr>
          <a:xfrm rot="20054161">
            <a:off x="6419913" y="5217769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-3</a:t>
            </a:r>
          </a:p>
        </p:txBody>
      </p:sp>
      <p:sp>
        <p:nvSpPr>
          <p:cNvPr id="54" name="TextBox 53"/>
          <p:cNvSpPr txBox="1"/>
          <p:nvPr/>
        </p:nvSpPr>
        <p:spPr>
          <a:xfrm rot="20054161">
            <a:off x="5785125" y="3820505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0054161">
            <a:off x="5629930" y="3432325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 rot="20054161">
            <a:off x="6267488" y="4897129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-2</a:t>
            </a:r>
          </a:p>
        </p:txBody>
      </p:sp>
      <p:sp>
        <p:nvSpPr>
          <p:cNvPr id="58" name="TextBox 57"/>
          <p:cNvSpPr txBox="1"/>
          <p:nvPr/>
        </p:nvSpPr>
        <p:spPr>
          <a:xfrm rot="20054161">
            <a:off x="9904200" y="2240335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0</a:t>
            </a:r>
          </a:p>
        </p:txBody>
      </p:sp>
      <p:sp>
        <p:nvSpPr>
          <p:cNvPr id="59" name="TextBox 58"/>
          <p:cNvSpPr txBox="1"/>
          <p:nvPr/>
        </p:nvSpPr>
        <p:spPr>
          <a:xfrm rot="20054161">
            <a:off x="10067714" y="2647673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-1</a:t>
            </a:r>
          </a:p>
        </p:txBody>
      </p:sp>
      <p:sp>
        <p:nvSpPr>
          <p:cNvPr id="60" name="TextBox 59"/>
          <p:cNvSpPr txBox="1"/>
          <p:nvPr/>
        </p:nvSpPr>
        <p:spPr>
          <a:xfrm rot="20054161">
            <a:off x="10397155" y="3289813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-3</a:t>
            </a:r>
          </a:p>
        </p:txBody>
      </p:sp>
      <p:sp>
        <p:nvSpPr>
          <p:cNvPr id="61" name="TextBox 60"/>
          <p:cNvSpPr txBox="1"/>
          <p:nvPr/>
        </p:nvSpPr>
        <p:spPr>
          <a:xfrm rot="20054161">
            <a:off x="9714063" y="1909906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 rot="20054161">
            <a:off x="9554797" y="1590826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2</a:t>
            </a:r>
          </a:p>
        </p:txBody>
      </p:sp>
      <p:sp>
        <p:nvSpPr>
          <p:cNvPr id="63" name="TextBox 62"/>
          <p:cNvSpPr txBox="1"/>
          <p:nvPr/>
        </p:nvSpPr>
        <p:spPr>
          <a:xfrm rot="20054161">
            <a:off x="10209251" y="2977934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-2</a:t>
            </a:r>
          </a:p>
        </p:txBody>
      </p:sp>
      <p:sp>
        <p:nvSpPr>
          <p:cNvPr id="64" name="TextBox 63"/>
          <p:cNvSpPr txBox="1"/>
          <p:nvPr/>
        </p:nvSpPr>
        <p:spPr>
          <a:xfrm rot="20054161">
            <a:off x="9364661" y="1253891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 rot="20054161">
            <a:off x="5497322" y="3123381"/>
            <a:ext cx="399112" cy="36933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3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79219" y="4301003"/>
            <a:ext cx="87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X3, Y3</a:t>
            </a:r>
          </a:p>
        </p:txBody>
      </p:sp>
      <p:cxnSp>
        <p:nvCxnSpPr>
          <p:cNvPr id="70" name="Straight Connector 69"/>
          <p:cNvCxnSpPr/>
          <p:nvPr/>
        </p:nvCxnSpPr>
        <p:spPr>
          <a:xfrm flipH="1" flipV="1">
            <a:off x="8369932" y="3500312"/>
            <a:ext cx="460560" cy="793016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 rot="20112677">
            <a:off x="8564911" y="3712518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en-US" dirty="0"/>
          </a:p>
        </p:txBody>
      </p:sp>
      <p:sp>
        <p:nvSpPr>
          <p:cNvPr id="66" name="5-Point Star 65"/>
          <p:cNvSpPr/>
          <p:nvPr/>
        </p:nvSpPr>
        <p:spPr>
          <a:xfrm>
            <a:off x="8751963" y="4222741"/>
            <a:ext cx="198409" cy="17345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5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Parametric Line Equation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3676" y="2970084"/>
            <a:ext cx="4570392" cy="2923189"/>
          </a:xfrm>
        </p:spPr>
        <p:txBody>
          <a:bodyPr>
            <a:normAutofit/>
          </a:bodyPr>
          <a:lstStyle/>
          <a:p>
            <a:r>
              <a:rPr lang="en-US" dirty="0"/>
              <a:t>Written in Vector Form:</a:t>
            </a:r>
          </a:p>
          <a:p>
            <a:r>
              <a:rPr lang="en-US" dirty="0">
                <a:solidFill>
                  <a:srgbClr val="C00000"/>
                </a:solidFill>
              </a:rPr>
              <a:t>P(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) = P1 +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>
                <a:solidFill>
                  <a:srgbClr val="C00000"/>
                </a:solidFill>
              </a:rPr>
              <a:t>(P2 – P1) </a:t>
            </a:r>
          </a:p>
          <a:p>
            <a:r>
              <a:rPr lang="en-US" dirty="0"/>
              <a:t>Looks a lot like linear interpolation doesn’t it?</a:t>
            </a:r>
          </a:p>
          <a:p>
            <a:r>
              <a:rPr lang="en-US" dirty="0"/>
              <a:t>That’s because that’s exactly what it is!</a:t>
            </a:r>
          </a:p>
          <a:p>
            <a:r>
              <a:rPr lang="en-US" dirty="0"/>
              <a:t>The only time you need to be cautious is when deriving </a:t>
            </a:r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/>
              <a:t>. </a:t>
            </a:r>
          </a:p>
          <a:p>
            <a:r>
              <a:rPr lang="en-US" dirty="0"/>
              <a:t>Can you see a possible issue when choosing a pair of Deltas?</a:t>
            </a:r>
          </a:p>
        </p:txBody>
      </p:sp>
      <p:pic>
        <p:nvPicPr>
          <p:cNvPr id="7" name="Picture 2" descr="C:\Users\lnorri\Downloads\PP Images\2D_Cartesian_Coordinates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5653" y="581495"/>
            <a:ext cx="5674282" cy="53140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7785463" y="1447113"/>
            <a:ext cx="1770427" cy="2861276"/>
          </a:xfrm>
          <a:prstGeom prst="straightConnector1">
            <a:avLst/>
          </a:prstGeom>
          <a:ln w="76200">
            <a:gradFill>
              <a:gsLst>
                <a:gs pos="1000">
                  <a:srgbClr val="00B050"/>
                </a:gs>
                <a:gs pos="100000">
                  <a:srgbClr val="CF01A8"/>
                </a:gs>
              </a:gsLst>
              <a:lin ang="5400000" scaled="1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375516" y="1058010"/>
            <a:ext cx="535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55890" y="4308389"/>
            <a:ext cx="52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274157" y="3475642"/>
            <a:ext cx="16720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/>
              <a:t> = </a:t>
            </a:r>
            <a:r>
              <a:rPr lang="el-G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</a:t>
            </a:r>
            <a:r>
              <a:rPr lang="en-US" dirty="0"/>
              <a:t>/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</a:p>
          <a:p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/>
              <a:t>= </a:t>
            </a:r>
            <a:r>
              <a:rPr lang="el-G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</a:t>
            </a:r>
            <a:r>
              <a:rPr lang="en-US" dirty="0"/>
              <a:t>/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l-G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</a:p>
          <a:p>
            <a:endParaRPr lang="en-US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 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5545654" y="5893273"/>
            <a:ext cx="5674282" cy="54047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Simple and VERY Effective!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785463" y="1427342"/>
            <a:ext cx="0" cy="2881047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85463" y="4308389"/>
            <a:ext cx="1768842" cy="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785463" y="1427342"/>
            <a:ext cx="1390312" cy="0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9175775" y="1427342"/>
            <a:ext cx="25508" cy="2226848"/>
          </a:xfrm>
          <a:prstGeom prst="line">
            <a:avLst/>
          </a:prstGeom>
          <a:ln w="381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5-Point Star 15"/>
          <p:cNvSpPr/>
          <p:nvPr/>
        </p:nvSpPr>
        <p:spPr>
          <a:xfrm>
            <a:off x="9050848" y="3535769"/>
            <a:ext cx="249854" cy="236842"/>
          </a:xfrm>
          <a:prstGeom prst="star5">
            <a:avLst/>
          </a:prstGeom>
          <a:solidFill>
            <a:srgbClr val="FFFF00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420543" y="4296270"/>
            <a:ext cx="75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PX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7215820" y="2593718"/>
            <a:ext cx="75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94047" y="1067896"/>
            <a:ext cx="52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 rot="5400000">
            <a:off x="9151462" y="2135551"/>
            <a:ext cx="52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Δ</a:t>
            </a:r>
            <a:r>
              <a:rPr 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0615643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2365</TotalTime>
  <Words>1446</Words>
  <Application>Microsoft Office PowerPoint</Application>
  <PresentationFormat>Widescreen</PresentationFormat>
  <Paragraphs>199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Parallax</vt:lpstr>
      <vt:lpstr>Computer Graphics</vt:lpstr>
      <vt:lpstr>Vector Graphics on a Raster Grid</vt:lpstr>
      <vt:lpstr>Drawing Points</vt:lpstr>
      <vt:lpstr>Drawing Lines requires Line Equations</vt:lpstr>
      <vt:lpstr>Lines Can Have Slope</vt:lpstr>
      <vt:lpstr>Dealing with Vertical Lines</vt:lpstr>
      <vt:lpstr>Implicit Line Equation Using the Gradient Vector</vt:lpstr>
      <vt:lpstr>The Result of the Implicit Line Equation</vt:lpstr>
      <vt:lpstr>The Parametric Line Equation</vt:lpstr>
      <vt:lpstr>Line Drawing Algorithms</vt:lpstr>
      <vt:lpstr>Bresenham Line</vt:lpstr>
      <vt:lpstr>Bresenham Line Algorithm</vt:lpstr>
      <vt:lpstr>Midpoint Line</vt:lpstr>
      <vt:lpstr>Midpoint Line Algorithm</vt:lpstr>
      <vt:lpstr>Parametric Line</vt:lpstr>
      <vt:lpstr>Parametric Line Algorithm</vt:lpstr>
      <vt:lpstr>Dealing with Varying Slope</vt:lpstr>
      <vt:lpstr>Applicable 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I</dc:title>
  <dc:creator>Microsoft account</dc:creator>
  <cp:lastModifiedBy>Lari Norri</cp:lastModifiedBy>
  <cp:revision>191</cp:revision>
  <dcterms:created xsi:type="dcterms:W3CDTF">2014-10-08T17:14:56Z</dcterms:created>
  <dcterms:modified xsi:type="dcterms:W3CDTF">2022-01-01T19:53:09Z</dcterms:modified>
</cp:coreProperties>
</file>