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9144000"/>
  <p:notesSz cx="6858000" cy="9144000"/>
  <p:embeddedFontLst>
    <p:embeddedFont>
      <p:font typeface="Playfair Display"/>
      <p:regular r:id="rId26"/>
      <p:bold r:id="rId27"/>
      <p:italic r:id="rId28"/>
      <p:boldItalic r:id="rId29"/>
    </p:embeddedFont>
    <p:embeddedFont>
      <p:font typeface="Tahoma"/>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2" roundtripDataSignature="AMtx7mhNiRu5FEVi0FpYj7Nvy+ZzJdCr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layfairDisplay-regular.fntdata"/><Relationship Id="rId25" Type="http://schemas.openxmlformats.org/officeDocument/2006/relationships/slide" Target="slides/slide19.xml"/><Relationship Id="rId28" Type="http://schemas.openxmlformats.org/officeDocument/2006/relationships/font" Target="fonts/PlayfairDisplay-italic.fntdata"/><Relationship Id="rId27" Type="http://schemas.openxmlformats.org/officeDocument/2006/relationships/font" Target="fonts/PlayfairDisplay-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layfairDisplay-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Tahoma-bold.fntdata"/><Relationship Id="rId30" Type="http://schemas.openxmlformats.org/officeDocument/2006/relationships/font" Target="fonts/Tahoma-regular.fntdata"/><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gdf3d64ea6b_0_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7" name="Google Shape;37;gdf3d64ea6b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 name="Google Shape;38;gdf3d64ea6b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05b74f7fb_1_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ge05b74f7fb_1_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ge05b74f7fb_1_4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05b74f7fb_1_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ge05b74f7fb_1_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ge05b74f7fb_1_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db2502bb5_3_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ddb2502bb5_3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fc12029f9_1_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dfc12029f9_1_9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df3d64ea6b_1_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df3d64ea6b_1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Without a pulse sequence sent to the system the system decays (defocuses) over time. </a:t>
            </a:r>
            <a:r>
              <a:rPr lang="en-US"/>
              <a:t>example: magnetization in nmr</a:t>
            </a:r>
            <a:endParaRPr/>
          </a:p>
          <a:p>
            <a:pPr indent="0" lvl="0" marL="0" rtl="0" algn="l">
              <a:spcBef>
                <a:spcPts val="0"/>
              </a:spcBef>
              <a:spcAft>
                <a:spcPts val="0"/>
              </a:spcAft>
              <a:buNone/>
            </a:pPr>
            <a:r>
              <a:rPr lang="en-US"/>
              <a:t>When a pulse sequence is sent into the system, the system refocuses and tents back towards initial state. Probability the system will be found in the state identical to initial state is higher after pulse sequence than without it. </a:t>
            </a:r>
            <a:endParaRPr/>
          </a:p>
          <a:p>
            <a:pPr indent="0" lvl="0" marL="0" rtl="0" algn="l">
              <a:spcBef>
                <a:spcPts val="0"/>
              </a:spcBef>
              <a:spcAft>
                <a:spcPts val="0"/>
              </a:spcAft>
              <a:buNone/>
            </a:pPr>
            <a:r>
              <a:t/>
            </a:r>
            <a:endParaRPr/>
          </a:p>
        </p:txBody>
      </p:sp>
      <p:sp>
        <p:nvSpPr>
          <p:cNvPr id="202" name="Google Shape;202;gdf3d64ea6b_1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df3d64ea6b_0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df3d64ea6b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df3d64ea6b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df3d64ea6b_1_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df3d64ea6b_1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df3d64ea6b_1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f3d64ea6b_1_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df3d64ea6b_1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We start with well defined states so purity is 1 but it decays over time as states develop and decoherence occurs.</a:t>
            </a:r>
            <a:endParaRPr/>
          </a:p>
          <a:p>
            <a:pPr indent="0" lvl="0" marL="0" rtl="0" algn="l">
              <a:spcBef>
                <a:spcPts val="0"/>
              </a:spcBef>
              <a:spcAft>
                <a:spcPts val="0"/>
              </a:spcAft>
              <a:buNone/>
            </a:pPr>
            <a:r>
              <a:rPr lang="en-US"/>
              <a:t>Probability state will be found in up state initially is equal to ½ by the definition of entangled states. For long time the states become </a:t>
            </a:r>
            <a:r>
              <a:rPr lang="en-US"/>
              <a:t>completely</a:t>
            </a:r>
            <a:r>
              <a:rPr lang="en-US"/>
              <a:t> evenly mixed so the 4x4 identity matrix is Identity matrix, meaning that the purity, </a:t>
            </a:r>
            <a:r>
              <a:rPr lang="en-US"/>
              <a:t>fidelity</a:t>
            </a:r>
            <a:r>
              <a:rPr lang="en-US"/>
              <a:t> and P go to 0.25. </a:t>
            </a:r>
            <a:endParaRPr/>
          </a:p>
        </p:txBody>
      </p:sp>
      <p:sp>
        <p:nvSpPr>
          <p:cNvPr id="229" name="Google Shape;229;gdf3d64ea6b_1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dfc12029f9_1_1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dfc12029f9_1_1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We start with well defined states so purity is 1 but it decays over time as states develop and decoherence occurs.</a:t>
            </a:r>
            <a:endParaRPr/>
          </a:p>
          <a:p>
            <a:pPr indent="0" lvl="0" marL="0" rtl="0" algn="l">
              <a:spcBef>
                <a:spcPts val="0"/>
              </a:spcBef>
              <a:spcAft>
                <a:spcPts val="0"/>
              </a:spcAft>
              <a:buNone/>
            </a:pPr>
            <a:r>
              <a:rPr lang="en-US"/>
              <a:t>Probability state will be found in up state initially is equal to ½ by the definition of entangled states. For long time the states become completely evenly mixed so the 4x4 identity matrix is Identity matrix, meaning that the purity, fidelity and P go to 0.25. </a:t>
            </a:r>
            <a:endParaRPr/>
          </a:p>
        </p:txBody>
      </p:sp>
      <p:sp>
        <p:nvSpPr>
          <p:cNvPr id="238" name="Google Shape;238;gdfc12029f9_1_1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dfc12029f9_1_1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dfc12029f9_1_1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We start with well defined states so purity is 1 but it decays over time as states develop and decoherence occurs.</a:t>
            </a:r>
            <a:endParaRPr/>
          </a:p>
          <a:p>
            <a:pPr indent="0" lvl="0" marL="0" rtl="0" algn="l">
              <a:spcBef>
                <a:spcPts val="0"/>
              </a:spcBef>
              <a:spcAft>
                <a:spcPts val="0"/>
              </a:spcAft>
              <a:buNone/>
            </a:pPr>
            <a:r>
              <a:rPr lang="en-US"/>
              <a:t>Probability state will be found in up state initially is equal to ½ by the definition of entangled states. For long time the states become completely evenly mixed so the 4x4 identity matrix is Identity matrix, meaning that the purity, fidelity and P go to 0.25. </a:t>
            </a:r>
            <a:endParaRPr/>
          </a:p>
        </p:txBody>
      </p:sp>
      <p:sp>
        <p:nvSpPr>
          <p:cNvPr id="245" name="Google Shape;245;gdfc12029f9_1_1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gdfc12029f9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5" name="Google Shape;45;gdfc12029f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 name="Google Shape;46;gdfc12029f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dfc12029f9_1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52" name="Google Shape;52;gdfc12029f9_1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 name="Google Shape;53;gdfc12029f9_1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dfc12029f9_1_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68" name="Google Shape;68;gdfc12029f9_1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gdfc12029f9_1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fc12029f9_1_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85" name="Google Shape;85;gdfc12029f9_1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gdfc12029f9_1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fc12029f9_1_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98" name="Google Shape;98;gdfc12029f9_1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gdfc12029f9_1_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05b74f7fb_1_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ge05b74f7fb_1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ge05b74f7fb_1_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05b74f7fb_1_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ge05b74f7fb_1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ge05b74f7fb_1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05b74f7fb_1_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ge05b74f7fb_1_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ge05b74f7fb_1_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59"/>
          <p:cNvSpPr txBox="1"/>
          <p:nvPr>
            <p:ph type="ctrTitle"/>
          </p:nvPr>
        </p:nvSpPr>
        <p:spPr>
          <a:xfrm>
            <a:off x="1802192" y="822995"/>
            <a:ext cx="7265534" cy="297271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A6D6"/>
              </a:buClr>
              <a:buSzPts val="7800"/>
              <a:buFont typeface="Arial"/>
              <a:buNone/>
              <a:defRPr sz="7800">
                <a:solidFill>
                  <a:srgbClr val="00A6D6"/>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59"/>
          <p:cNvSpPr txBox="1"/>
          <p:nvPr>
            <p:ph idx="1" type="subTitle"/>
          </p:nvPr>
        </p:nvSpPr>
        <p:spPr>
          <a:xfrm>
            <a:off x="1802192" y="4271063"/>
            <a:ext cx="7067378" cy="1367736"/>
          </a:xfrm>
          <a:prstGeom prst="rect">
            <a:avLst/>
          </a:prstGeom>
          <a:noFill/>
          <a:ln>
            <a:noFill/>
          </a:ln>
        </p:spPr>
        <p:txBody>
          <a:bodyPr anchorCtr="0" anchor="t" bIns="45700" lIns="91425" spcFirstLastPara="1" rIns="91425" wrap="square" tIns="45700">
            <a:normAutofit/>
          </a:bodyPr>
          <a:lstStyle>
            <a:lvl1pPr lvl="0" algn="l">
              <a:spcBef>
                <a:spcPts val="560"/>
              </a:spcBef>
              <a:spcAft>
                <a:spcPts val="0"/>
              </a:spcAft>
              <a:buSzPts val="2800"/>
              <a:buNone/>
              <a:defRPr sz="2800">
                <a:solidFill>
                  <a:schemeClr val="dk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80"/>
              </a:spcBef>
              <a:spcAft>
                <a:spcPts val="0"/>
              </a:spcAft>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60"/>
          <p:cNvSpPr txBox="1"/>
          <p:nvPr>
            <p:ph type="title"/>
          </p:nvPr>
        </p:nvSpPr>
        <p:spPr>
          <a:xfrm>
            <a:off x="1763106" y="274638"/>
            <a:ext cx="7106464"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00A6D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60"/>
          <p:cNvSpPr txBox="1"/>
          <p:nvPr>
            <p:ph idx="1" type="body"/>
          </p:nvPr>
        </p:nvSpPr>
        <p:spPr>
          <a:xfrm>
            <a:off x="1763106" y="1600200"/>
            <a:ext cx="7106464" cy="4648162"/>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1" name="Shape 2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ge05b74f7fb_1_6"/>
          <p:cNvSpPr txBox="1"/>
          <p:nvPr>
            <p:ph type="title"/>
          </p:nvPr>
        </p:nvSpPr>
        <p:spPr>
          <a:xfrm>
            <a:off x="1763106" y="274638"/>
            <a:ext cx="7106464" cy="11430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00A6D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ge05b74f7fb_1_6"/>
          <p:cNvSpPr txBox="1"/>
          <p:nvPr>
            <p:ph idx="1" type="body"/>
          </p:nvPr>
        </p:nvSpPr>
        <p:spPr>
          <a:xfrm>
            <a:off x="1763106" y="1600200"/>
            <a:ext cx="7106464" cy="464816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 name="Shape 31"/>
        <p:cNvGrpSpPr/>
        <p:nvPr/>
      </p:nvGrpSpPr>
      <p:grpSpPr>
        <a:xfrm>
          <a:off x="0" y="0"/>
          <a:ext cx="0" cy="0"/>
          <a:chOff x="0" y="0"/>
          <a:chExt cx="0" cy="0"/>
        </a:xfrm>
      </p:grpSpPr>
      <p:sp>
        <p:nvSpPr>
          <p:cNvPr id="32" name="Google Shape;32;ge05b74f7fb_1_9"/>
          <p:cNvSpPr txBox="1"/>
          <p:nvPr>
            <p:ph type="ctrTitle"/>
          </p:nvPr>
        </p:nvSpPr>
        <p:spPr>
          <a:xfrm>
            <a:off x="1802192" y="822995"/>
            <a:ext cx="7265534" cy="297271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00A6D6"/>
              </a:buClr>
              <a:buSzPts val="7800"/>
              <a:buFont typeface="Arial"/>
              <a:buNone/>
              <a:defRPr sz="7800">
                <a:solidFill>
                  <a:srgbClr val="00A6D6"/>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ge05b74f7fb_1_9"/>
          <p:cNvSpPr txBox="1"/>
          <p:nvPr>
            <p:ph idx="1" type="subTitle"/>
          </p:nvPr>
        </p:nvSpPr>
        <p:spPr>
          <a:xfrm>
            <a:off x="1802192" y="4271063"/>
            <a:ext cx="7067378" cy="136773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560"/>
              </a:spcBef>
              <a:spcAft>
                <a:spcPts val="0"/>
              </a:spcAft>
              <a:buSzPts val="2800"/>
              <a:buNone/>
              <a:defRPr sz="2800">
                <a:solidFill>
                  <a:schemeClr val="dk1"/>
                </a:solidFill>
                <a:latin typeface="Arial"/>
                <a:ea typeface="Arial"/>
                <a:cs typeface="Arial"/>
                <a:sym typeface="Arial"/>
              </a:defRPr>
            </a:lvl1pPr>
            <a:lvl2pPr lvl="1" algn="ctr">
              <a:lnSpc>
                <a:spcPct val="100000"/>
              </a:lnSpc>
              <a:spcBef>
                <a:spcPts val="480"/>
              </a:spcBef>
              <a:spcAft>
                <a:spcPts val="0"/>
              </a:spcAft>
              <a:buSzPts val="2400"/>
              <a:buNone/>
              <a:defRPr>
                <a:solidFill>
                  <a:srgbClr val="888888"/>
                </a:solidFill>
              </a:defRPr>
            </a:lvl2pPr>
            <a:lvl3pPr lvl="2" algn="ctr">
              <a:lnSpc>
                <a:spcPct val="100000"/>
              </a:lnSpc>
              <a:spcBef>
                <a:spcPts val="480"/>
              </a:spcBef>
              <a:spcAft>
                <a:spcPts val="0"/>
              </a:spcAft>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34" name="Shape 3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8"/>
          <p:cNvSpPr txBox="1"/>
          <p:nvPr>
            <p:ph type="title"/>
          </p:nvPr>
        </p:nvSpPr>
        <p:spPr>
          <a:xfrm>
            <a:off x="1763106" y="274638"/>
            <a:ext cx="7106464"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00A6D6"/>
              </a:buClr>
              <a:buSzPts val="3600"/>
              <a:buFont typeface="Arial"/>
              <a:buNone/>
              <a:defRPr b="0" i="0" sz="3600" u="none" cap="none" strike="noStrike">
                <a:solidFill>
                  <a:srgbClr val="00A6D6"/>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8"/>
          <p:cNvSpPr txBox="1"/>
          <p:nvPr>
            <p:ph idx="1" type="body"/>
          </p:nvPr>
        </p:nvSpPr>
        <p:spPr>
          <a:xfrm>
            <a:off x="1763106" y="1600200"/>
            <a:ext cx="7106464" cy="4648162"/>
          </a:xfrm>
          <a:prstGeom prst="rect">
            <a:avLst/>
          </a:prstGeom>
          <a:noFill/>
          <a:ln>
            <a:noFill/>
          </a:ln>
        </p:spPr>
        <p:txBody>
          <a:bodyPr anchorCtr="0" anchor="t" bIns="45700" lIns="91425" spcFirstLastPara="1" rIns="91425" wrap="square" tIns="45700">
            <a:normAutofit/>
          </a:bodyPr>
          <a:lstStyle>
            <a:lvl1pPr indent="-406400" lvl="0" marL="457200" marR="0" rtl="0" algn="l">
              <a:spcBef>
                <a:spcPts val="560"/>
              </a:spcBef>
              <a:spcAft>
                <a:spcPts val="0"/>
              </a:spcAft>
              <a:buClr>
                <a:srgbClr val="00A6D6"/>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rgbClr val="00A6D6"/>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rgbClr val="00A6D6"/>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58"/>
          <p:cNvSpPr/>
          <p:nvPr/>
        </p:nvSpPr>
        <p:spPr>
          <a:xfrm>
            <a:off x="-1" y="13"/>
            <a:ext cx="1576384" cy="6857987"/>
          </a:xfrm>
          <a:prstGeom prst="rect">
            <a:avLst/>
          </a:prstGeom>
          <a:solidFill>
            <a:srgbClr val="00A6D6"/>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2100" u="none" cap="none" strike="noStrike">
              <a:solidFill>
                <a:schemeClr val="dk1"/>
              </a:solidFill>
              <a:latin typeface="Tahoma"/>
              <a:ea typeface="Tahoma"/>
              <a:cs typeface="Tahoma"/>
              <a:sym typeface="Tahoma"/>
            </a:endParaRPr>
          </a:p>
        </p:txBody>
      </p:sp>
      <p:pic>
        <p:nvPicPr>
          <p:cNvPr descr="TU_P5#white.eps" id="13" name="Google Shape;13;p58"/>
          <p:cNvPicPr preferRelativeResize="0"/>
          <p:nvPr/>
        </p:nvPicPr>
        <p:blipFill rotWithShape="1">
          <a:blip r:embed="rId1">
            <a:alphaModFix/>
          </a:blip>
          <a:srcRect b="0" l="0" r="0" t="0"/>
          <a:stretch/>
        </p:blipFill>
        <p:spPr>
          <a:xfrm>
            <a:off x="100263" y="6108245"/>
            <a:ext cx="1368883" cy="843232"/>
          </a:xfrm>
          <a:prstGeom prst="rect">
            <a:avLst/>
          </a:prstGeom>
          <a:noFill/>
          <a:ln>
            <a:noFill/>
          </a:ln>
        </p:spPr>
      </p:pic>
      <p:sp>
        <p:nvSpPr>
          <p:cNvPr id="14" name="Google Shape;14;p58"/>
          <p:cNvSpPr txBox="1"/>
          <p:nvPr/>
        </p:nvSpPr>
        <p:spPr>
          <a:xfrm>
            <a:off x="6651560" y="6420935"/>
            <a:ext cx="231637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000" u="none" cap="none" strike="noStrike">
                <a:solidFill>
                  <a:srgbClr val="00A6D6"/>
                </a:solidFill>
                <a:latin typeface="Arial"/>
                <a:ea typeface="Arial"/>
                <a:cs typeface="Arial"/>
                <a:sym typeface="Arial"/>
              </a:rPr>
              <a:t>‹#›</a:t>
            </a:fld>
            <a:endParaRPr b="0" i="0" sz="1000" u="none" cap="none" strike="noStrike">
              <a:solidFill>
                <a:srgbClr val="00A6D6"/>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sp>
        <p:nvSpPr>
          <p:cNvPr id="23" name="Google Shape;23;ge05b74f7fb_1_0"/>
          <p:cNvSpPr txBox="1"/>
          <p:nvPr>
            <p:ph type="title"/>
          </p:nvPr>
        </p:nvSpPr>
        <p:spPr>
          <a:xfrm>
            <a:off x="1763106" y="274638"/>
            <a:ext cx="7106464" cy="114300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rgbClr val="00A6D6"/>
              </a:buClr>
              <a:buSzPts val="3600"/>
              <a:buFont typeface="Arial"/>
              <a:buNone/>
              <a:defRPr b="0" i="0" sz="3600" u="none" cap="none" strike="noStrike">
                <a:solidFill>
                  <a:srgbClr val="00A6D6"/>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4" name="Google Shape;24;ge05b74f7fb_1_0"/>
          <p:cNvSpPr txBox="1"/>
          <p:nvPr>
            <p:ph idx="1" type="body"/>
          </p:nvPr>
        </p:nvSpPr>
        <p:spPr>
          <a:xfrm>
            <a:off x="1763106" y="1600200"/>
            <a:ext cx="7106464" cy="4648162"/>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00000"/>
              </a:lnSpc>
              <a:spcBef>
                <a:spcPts val="560"/>
              </a:spcBef>
              <a:spcAft>
                <a:spcPts val="0"/>
              </a:spcAft>
              <a:buClr>
                <a:srgbClr val="00A6D6"/>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100000"/>
              </a:lnSpc>
              <a:spcBef>
                <a:spcPts val="480"/>
              </a:spcBef>
              <a:spcAft>
                <a:spcPts val="0"/>
              </a:spcAft>
              <a:buClr>
                <a:srgbClr val="00A6D6"/>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rgbClr val="00A6D6"/>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5" name="Google Shape;25;ge05b74f7fb_1_0"/>
          <p:cNvSpPr/>
          <p:nvPr/>
        </p:nvSpPr>
        <p:spPr>
          <a:xfrm>
            <a:off x="-1" y="13"/>
            <a:ext cx="1576384" cy="6857987"/>
          </a:xfrm>
          <a:prstGeom prst="rect">
            <a:avLst/>
          </a:prstGeom>
          <a:solidFill>
            <a:srgbClr val="00A6D6"/>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Tahoma"/>
              <a:ea typeface="Tahoma"/>
              <a:cs typeface="Tahoma"/>
              <a:sym typeface="Tahoma"/>
            </a:endParaRPr>
          </a:p>
        </p:txBody>
      </p:sp>
      <p:pic>
        <p:nvPicPr>
          <p:cNvPr descr="TU_P5#white.eps" id="26" name="Google Shape;26;ge05b74f7fb_1_0"/>
          <p:cNvPicPr preferRelativeResize="0"/>
          <p:nvPr/>
        </p:nvPicPr>
        <p:blipFill rotWithShape="1">
          <a:blip r:embed="rId1">
            <a:alphaModFix/>
          </a:blip>
          <a:srcRect b="0" l="0" r="0" t="0"/>
          <a:stretch/>
        </p:blipFill>
        <p:spPr>
          <a:xfrm>
            <a:off x="100263" y="6108245"/>
            <a:ext cx="1368883" cy="843232"/>
          </a:xfrm>
          <a:prstGeom prst="rect">
            <a:avLst/>
          </a:prstGeom>
          <a:noFill/>
          <a:ln>
            <a:noFill/>
          </a:ln>
        </p:spPr>
      </p:pic>
      <p:sp>
        <p:nvSpPr>
          <p:cNvPr id="27" name="Google Shape;27;ge05b74f7fb_1_0"/>
          <p:cNvSpPr txBox="1"/>
          <p:nvPr/>
        </p:nvSpPr>
        <p:spPr>
          <a:xfrm>
            <a:off x="6651560" y="6420935"/>
            <a:ext cx="231637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00A6D6"/>
                </a:solidFill>
                <a:latin typeface="Arial"/>
                <a:ea typeface="Arial"/>
                <a:cs typeface="Arial"/>
                <a:sym typeface="Arial"/>
              </a:rPr>
              <a:t>‹#›</a:t>
            </a:fld>
            <a:endParaRPr b="0" i="0" sz="1000" u="none" cap="none" strike="noStrike">
              <a:solidFill>
                <a:srgbClr val="00A6D6"/>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3" r:id="rId2"/>
    <p:sldLayoutId id="2147483654" r:id="rId3"/>
    <p:sldLayoutId id="2147483655"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21.png"/><Relationship Id="rId5" Type="http://schemas.openxmlformats.org/officeDocument/2006/relationships/image" Target="../media/image25.png"/><Relationship Id="rId6" Type="http://schemas.openxmlformats.org/officeDocument/2006/relationships/image" Target="../media/image3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24.png"/><Relationship Id="rId5" Type="http://schemas.openxmlformats.org/officeDocument/2006/relationships/image" Target="../media/image28.png"/><Relationship Id="rId6" Type="http://schemas.openxmlformats.org/officeDocument/2006/relationships/image" Target="../media/image27.png"/><Relationship Id="rId7" Type="http://schemas.openxmlformats.org/officeDocument/2006/relationships/image" Target="../media/image4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0.png"/><Relationship Id="rId4" Type="http://schemas.openxmlformats.org/officeDocument/2006/relationships/image" Target="../media/image33.png"/><Relationship Id="rId9" Type="http://schemas.openxmlformats.org/officeDocument/2006/relationships/image" Target="../media/image28.png"/><Relationship Id="rId5" Type="http://schemas.openxmlformats.org/officeDocument/2006/relationships/image" Target="../media/image35.png"/><Relationship Id="rId6" Type="http://schemas.openxmlformats.org/officeDocument/2006/relationships/image" Target="../media/image37.png"/><Relationship Id="rId7" Type="http://schemas.openxmlformats.org/officeDocument/2006/relationships/image" Target="../media/image31.png"/><Relationship Id="rId8"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8.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9.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2.png"/><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11.png"/><Relationship Id="rId6"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0.png"/><Relationship Id="rId5" Type="http://schemas.openxmlformats.org/officeDocument/2006/relationships/image" Target="../media/image13.png"/><Relationship Id="rId6" Type="http://schemas.openxmlformats.org/officeDocument/2006/relationships/image" Target="../media/image12.png"/><Relationship Id="rId7"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2.png"/><Relationship Id="rId4" Type="http://schemas.openxmlformats.org/officeDocument/2006/relationships/image" Target="../media/image23.png"/><Relationship Id="rId10" Type="http://schemas.openxmlformats.org/officeDocument/2006/relationships/image" Target="../media/image32.png"/><Relationship Id="rId9" Type="http://schemas.openxmlformats.org/officeDocument/2006/relationships/image" Target="../media/image18.png"/><Relationship Id="rId5" Type="http://schemas.openxmlformats.org/officeDocument/2006/relationships/image" Target="../media/image21.png"/><Relationship Id="rId6" Type="http://schemas.openxmlformats.org/officeDocument/2006/relationships/image" Target="../media/image25.png"/><Relationship Id="rId7" Type="http://schemas.openxmlformats.org/officeDocument/2006/relationships/image" Target="../media/image26.png"/><Relationship Id="rId8"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9" name="Shape 39"/>
        <p:cNvGrpSpPr/>
        <p:nvPr/>
      </p:nvGrpSpPr>
      <p:grpSpPr>
        <a:xfrm>
          <a:off x="0" y="0"/>
          <a:ext cx="0" cy="0"/>
          <a:chOff x="0" y="0"/>
          <a:chExt cx="0" cy="0"/>
        </a:xfrm>
      </p:grpSpPr>
      <p:sp>
        <p:nvSpPr>
          <p:cNvPr id="40" name="Google Shape;40;gdf3d64ea6b_0_1"/>
          <p:cNvSpPr txBox="1"/>
          <p:nvPr>
            <p:ph type="title"/>
          </p:nvPr>
        </p:nvSpPr>
        <p:spPr>
          <a:xfrm>
            <a:off x="1763106" y="274638"/>
            <a:ext cx="71064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41" name="Google Shape;41;gdf3d64ea6b_0_1"/>
          <p:cNvSpPr txBox="1"/>
          <p:nvPr>
            <p:ph type="title"/>
          </p:nvPr>
        </p:nvSpPr>
        <p:spPr>
          <a:xfrm>
            <a:off x="1018806" y="1757313"/>
            <a:ext cx="7106400" cy="11430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sz="5600">
                <a:solidFill>
                  <a:schemeClr val="lt1"/>
                </a:solidFill>
                <a:latin typeface="Playfair Display"/>
                <a:ea typeface="Playfair Display"/>
                <a:cs typeface="Playfair Display"/>
                <a:sym typeface="Playfair Display"/>
              </a:rPr>
              <a:t>Simulation of the Lindblad equation</a:t>
            </a:r>
            <a:endParaRPr sz="5600">
              <a:solidFill>
                <a:schemeClr val="lt1"/>
              </a:solidFill>
              <a:latin typeface="Playfair Display"/>
              <a:ea typeface="Playfair Display"/>
              <a:cs typeface="Playfair Display"/>
              <a:sym typeface="Playfair Display"/>
            </a:endParaRPr>
          </a:p>
        </p:txBody>
      </p:sp>
      <p:sp>
        <p:nvSpPr>
          <p:cNvPr id="42" name="Google Shape;42;gdf3d64ea6b_0_1"/>
          <p:cNvSpPr txBox="1"/>
          <p:nvPr>
            <p:ph type="title"/>
          </p:nvPr>
        </p:nvSpPr>
        <p:spPr>
          <a:xfrm>
            <a:off x="896500" y="4308956"/>
            <a:ext cx="7106400" cy="1736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solidFill>
                  <a:schemeClr val="lt1"/>
                </a:solidFill>
                <a:latin typeface="Playfair Display"/>
                <a:ea typeface="Playfair Display"/>
                <a:cs typeface="Playfair Display"/>
                <a:sym typeface="Playfair Display"/>
              </a:rPr>
              <a:t>Computational Physics (AP3082)</a:t>
            </a:r>
            <a:endParaRPr>
              <a:solidFill>
                <a:schemeClr val="lt1"/>
              </a:solidFill>
              <a:latin typeface="Playfair Display"/>
              <a:ea typeface="Playfair Display"/>
              <a:cs typeface="Playfair Display"/>
              <a:sym typeface="Playfair Display"/>
            </a:endParaRPr>
          </a:p>
          <a:p>
            <a:pPr indent="0" lvl="0" marL="0" rtl="0" algn="ctr">
              <a:spcBef>
                <a:spcPts val="0"/>
              </a:spcBef>
              <a:spcAft>
                <a:spcPts val="0"/>
              </a:spcAft>
              <a:buNone/>
            </a:pPr>
            <a:r>
              <a:rPr lang="en-US" sz="2188">
                <a:solidFill>
                  <a:schemeClr val="lt1"/>
                </a:solidFill>
                <a:latin typeface="Playfair Display"/>
                <a:ea typeface="Playfair Display"/>
                <a:cs typeface="Playfair Display"/>
                <a:sym typeface="Playfair Display"/>
              </a:rPr>
              <a:t>By: Klara Chmiel, Nico Kerkhoven and David Bakker</a:t>
            </a:r>
            <a:endParaRPr sz="2188">
              <a:solidFill>
                <a:schemeClr val="lt1"/>
              </a:solidFill>
              <a:latin typeface="Playfair Display"/>
              <a:ea typeface="Playfair Display"/>
              <a:cs typeface="Playfair Display"/>
              <a:sym typeface="Playfair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ge05b74f7fb_1_47"/>
          <p:cNvPicPr preferRelativeResize="0"/>
          <p:nvPr/>
        </p:nvPicPr>
        <p:blipFill rotWithShape="1">
          <a:blip r:embed="rId3">
            <a:alphaModFix/>
          </a:blip>
          <a:srcRect b="0" l="0" r="0" t="0"/>
          <a:stretch/>
        </p:blipFill>
        <p:spPr>
          <a:xfrm>
            <a:off x="2119750" y="2719921"/>
            <a:ext cx="6245622" cy="4087279"/>
          </a:xfrm>
          <a:prstGeom prst="rect">
            <a:avLst/>
          </a:prstGeom>
          <a:noFill/>
          <a:ln>
            <a:noFill/>
          </a:ln>
        </p:spPr>
      </p:pic>
      <p:sp>
        <p:nvSpPr>
          <p:cNvPr id="157" name="Google Shape;157;ge05b74f7fb_1_47"/>
          <p:cNvSpPr txBox="1"/>
          <p:nvPr>
            <p:ph type="title"/>
          </p:nvPr>
        </p:nvSpPr>
        <p:spPr>
          <a:xfrm>
            <a:off x="1763106" y="274638"/>
            <a:ext cx="71064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en-US">
                <a:solidFill>
                  <a:schemeClr val="dk2"/>
                </a:solidFill>
              </a:rPr>
              <a:t>Spin ½, decay</a:t>
            </a:r>
            <a:endParaRPr/>
          </a:p>
        </p:txBody>
      </p:sp>
      <p:sp>
        <p:nvSpPr>
          <p:cNvPr id="158" name="Google Shape;158;ge05b74f7fb_1_47"/>
          <p:cNvSpPr txBox="1"/>
          <p:nvPr>
            <p:ph idx="1" type="body"/>
          </p:nvPr>
        </p:nvSpPr>
        <p:spPr>
          <a:xfrm>
            <a:off x="1681375" y="2776684"/>
            <a:ext cx="2617200" cy="348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rPr lang="en-US" sz="1100"/>
              <a:t>Ref: Quantum hardware 1 (lecture 4)</a:t>
            </a:r>
            <a:endParaRPr sz="1300"/>
          </a:p>
        </p:txBody>
      </p:sp>
      <p:pic>
        <p:nvPicPr>
          <p:cNvPr id="159" name="Google Shape;159;ge05b74f7fb_1_47"/>
          <p:cNvPicPr preferRelativeResize="0"/>
          <p:nvPr/>
        </p:nvPicPr>
        <p:blipFill rotWithShape="1">
          <a:blip r:embed="rId4">
            <a:alphaModFix/>
          </a:blip>
          <a:srcRect b="0" l="0" r="0" t="0"/>
          <a:stretch/>
        </p:blipFill>
        <p:spPr>
          <a:xfrm>
            <a:off x="1681375" y="1341450"/>
            <a:ext cx="4726426" cy="1452175"/>
          </a:xfrm>
          <a:prstGeom prst="rect">
            <a:avLst/>
          </a:prstGeom>
          <a:noFill/>
          <a:ln>
            <a:noFill/>
          </a:ln>
        </p:spPr>
      </p:pic>
      <p:pic>
        <p:nvPicPr>
          <p:cNvPr id="160" name="Google Shape;160;ge05b74f7fb_1_47"/>
          <p:cNvPicPr preferRelativeResize="0"/>
          <p:nvPr/>
        </p:nvPicPr>
        <p:blipFill rotWithShape="1">
          <a:blip r:embed="rId4">
            <a:alphaModFix/>
          </a:blip>
          <a:srcRect b="0" l="0" r="0" t="0"/>
          <a:stretch/>
        </p:blipFill>
        <p:spPr>
          <a:xfrm>
            <a:off x="2777075" y="1321600"/>
            <a:ext cx="4726426" cy="1452175"/>
          </a:xfrm>
          <a:prstGeom prst="rect">
            <a:avLst/>
          </a:prstGeom>
          <a:noFill/>
          <a:ln>
            <a:noFill/>
          </a:ln>
        </p:spPr>
      </p:pic>
      <p:pic>
        <p:nvPicPr>
          <p:cNvPr id="161" name="Google Shape;161;ge05b74f7fb_1_47"/>
          <p:cNvPicPr preferRelativeResize="0"/>
          <p:nvPr/>
        </p:nvPicPr>
        <p:blipFill rotWithShape="1">
          <a:blip r:embed="rId5">
            <a:alphaModFix/>
          </a:blip>
          <a:srcRect b="0" l="0" r="0" t="0"/>
          <a:stretch/>
        </p:blipFill>
        <p:spPr>
          <a:xfrm>
            <a:off x="7630500" y="1716070"/>
            <a:ext cx="1531000" cy="747250"/>
          </a:xfrm>
          <a:prstGeom prst="rect">
            <a:avLst/>
          </a:prstGeom>
          <a:noFill/>
          <a:ln>
            <a:noFill/>
          </a:ln>
        </p:spPr>
      </p:pic>
      <p:pic>
        <p:nvPicPr>
          <p:cNvPr id="162" name="Google Shape;162;ge05b74f7fb_1_47"/>
          <p:cNvPicPr preferRelativeResize="0"/>
          <p:nvPr/>
        </p:nvPicPr>
        <p:blipFill>
          <a:blip r:embed="rId6">
            <a:alphaModFix/>
          </a:blip>
          <a:stretch>
            <a:fillRect/>
          </a:stretch>
        </p:blipFill>
        <p:spPr>
          <a:xfrm>
            <a:off x="1601550" y="1437750"/>
            <a:ext cx="1643027" cy="1117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e05b74f7fb_1_56"/>
          <p:cNvSpPr txBox="1"/>
          <p:nvPr>
            <p:ph type="title"/>
          </p:nvPr>
        </p:nvSpPr>
        <p:spPr>
          <a:xfrm>
            <a:off x="1763106" y="274638"/>
            <a:ext cx="71064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en-US"/>
              <a:t>Ramsey Experiment, MRI</a:t>
            </a:r>
            <a:endParaRPr/>
          </a:p>
        </p:txBody>
      </p:sp>
      <p:sp>
        <p:nvSpPr>
          <p:cNvPr id="169" name="Google Shape;169;ge05b74f7fb_1_56"/>
          <p:cNvSpPr txBox="1"/>
          <p:nvPr>
            <p:ph idx="1" type="body"/>
          </p:nvPr>
        </p:nvSpPr>
        <p:spPr>
          <a:xfrm>
            <a:off x="1760912" y="2971800"/>
            <a:ext cx="7106400" cy="3057900"/>
          </a:xfrm>
          <a:prstGeom prst="rect">
            <a:avLst/>
          </a:prstGeom>
          <a:blipFill rotWithShape="1">
            <a:blip r:embed="rId3">
              <a:alphaModFix/>
            </a:blip>
            <a:stretch>
              <a:fillRect b="0" l="-942" r="0" t="0"/>
            </a:stretch>
          </a:blipFill>
          <a:ln>
            <a:noFill/>
          </a:ln>
        </p:spPr>
        <p:txBody>
          <a:bodyPr anchorCtr="0" anchor="t" bIns="45700" lIns="91425" spcFirstLastPara="1" rIns="91425" wrap="square" tIns="45700">
            <a:normAutofit/>
          </a:bodyPr>
          <a:lstStyle/>
          <a:p>
            <a:pPr indent="0" lvl="0" marL="457200" rtl="0" algn="l">
              <a:lnSpc>
                <a:spcPct val="100000"/>
              </a:lnSpc>
              <a:spcBef>
                <a:spcPts val="360"/>
              </a:spcBef>
              <a:spcAft>
                <a:spcPts val="0"/>
              </a:spcAft>
              <a:buNone/>
            </a:pPr>
            <a:r>
              <a:rPr lang="en-US"/>
              <a:t> </a:t>
            </a:r>
            <a:endParaRPr/>
          </a:p>
        </p:txBody>
      </p:sp>
      <p:pic>
        <p:nvPicPr>
          <p:cNvPr id="170" name="Google Shape;170;ge05b74f7fb_1_56"/>
          <p:cNvPicPr preferRelativeResize="0"/>
          <p:nvPr/>
        </p:nvPicPr>
        <p:blipFill rotWithShape="1">
          <a:blip r:embed="rId4">
            <a:alphaModFix/>
          </a:blip>
          <a:srcRect b="0" l="0" r="0" t="0"/>
          <a:stretch/>
        </p:blipFill>
        <p:spPr>
          <a:xfrm>
            <a:off x="1763106" y="1346199"/>
            <a:ext cx="6644294" cy="1590419"/>
          </a:xfrm>
          <a:prstGeom prst="rect">
            <a:avLst/>
          </a:prstGeom>
          <a:noFill/>
          <a:ln>
            <a:noFill/>
          </a:ln>
        </p:spPr>
      </p:pic>
      <p:sp>
        <p:nvSpPr>
          <p:cNvPr id="171" name="Google Shape;171;ge05b74f7fb_1_56"/>
          <p:cNvSpPr txBox="1"/>
          <p:nvPr/>
        </p:nvSpPr>
        <p:spPr>
          <a:xfrm>
            <a:off x="1763106" y="2540718"/>
            <a:ext cx="2617200" cy="3486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360"/>
              </a:spcBef>
              <a:spcAft>
                <a:spcPts val="0"/>
              </a:spcAft>
              <a:buClr>
                <a:srgbClr val="00A6D6"/>
              </a:buClr>
              <a:buSzPts val="1800"/>
              <a:buFont typeface="Arial"/>
              <a:buNone/>
            </a:pPr>
            <a:r>
              <a:rPr b="0" i="0" lang="en-US" sz="1100" u="none" cap="none" strike="noStrike">
                <a:solidFill>
                  <a:schemeClr val="dk1"/>
                </a:solidFill>
                <a:latin typeface="Arial"/>
                <a:ea typeface="Arial"/>
                <a:cs typeface="Arial"/>
                <a:sym typeface="Arial"/>
              </a:rPr>
              <a:t>Ref: Quantum hardware 1 (lecture 3)</a:t>
            </a:r>
            <a:endParaRPr b="0" i="0" sz="1300" u="none" cap="none" strike="noStrike">
              <a:solidFill>
                <a:schemeClr val="dk1"/>
              </a:solidFill>
              <a:latin typeface="Arial"/>
              <a:ea typeface="Arial"/>
              <a:cs typeface="Arial"/>
              <a:sym typeface="Arial"/>
            </a:endParaRPr>
          </a:p>
        </p:txBody>
      </p:sp>
      <p:pic>
        <p:nvPicPr>
          <p:cNvPr id="172" name="Google Shape;172;ge05b74f7fb_1_56"/>
          <p:cNvPicPr preferRelativeResize="0"/>
          <p:nvPr/>
        </p:nvPicPr>
        <p:blipFill rotWithShape="1">
          <a:blip r:embed="rId5">
            <a:alphaModFix/>
          </a:blip>
          <a:srcRect b="0" l="0" r="0" t="0"/>
          <a:stretch/>
        </p:blipFill>
        <p:spPr>
          <a:xfrm>
            <a:off x="1776759" y="3409950"/>
            <a:ext cx="5207095" cy="579179"/>
          </a:xfrm>
          <a:prstGeom prst="rect">
            <a:avLst/>
          </a:prstGeom>
          <a:noFill/>
          <a:ln>
            <a:noFill/>
          </a:ln>
        </p:spPr>
      </p:pic>
      <p:pic>
        <p:nvPicPr>
          <p:cNvPr id="173" name="Google Shape;173;ge05b74f7fb_1_56"/>
          <p:cNvPicPr preferRelativeResize="0"/>
          <p:nvPr/>
        </p:nvPicPr>
        <p:blipFill>
          <a:blip r:embed="rId6">
            <a:alphaModFix/>
          </a:blip>
          <a:stretch>
            <a:fillRect/>
          </a:stretch>
        </p:blipFill>
        <p:spPr>
          <a:xfrm>
            <a:off x="2081548" y="4462450"/>
            <a:ext cx="2363575" cy="661225"/>
          </a:xfrm>
          <a:prstGeom prst="rect">
            <a:avLst/>
          </a:prstGeom>
          <a:noFill/>
          <a:ln>
            <a:noFill/>
          </a:ln>
        </p:spPr>
      </p:pic>
      <p:pic>
        <p:nvPicPr>
          <p:cNvPr id="174" name="Google Shape;174;ge05b74f7fb_1_56"/>
          <p:cNvPicPr preferRelativeResize="0"/>
          <p:nvPr/>
        </p:nvPicPr>
        <p:blipFill>
          <a:blip r:embed="rId7">
            <a:alphaModFix/>
          </a:blip>
          <a:stretch>
            <a:fillRect/>
          </a:stretch>
        </p:blipFill>
        <p:spPr>
          <a:xfrm>
            <a:off x="1776738" y="5195600"/>
            <a:ext cx="6181725" cy="1409700"/>
          </a:xfrm>
          <a:prstGeom prst="rect">
            <a:avLst/>
          </a:prstGeom>
          <a:noFill/>
          <a:ln>
            <a:noFill/>
          </a:ln>
        </p:spPr>
      </p:pic>
      <p:pic>
        <p:nvPicPr>
          <p:cNvPr id="175" name="Google Shape;175;ge05b74f7fb_1_56"/>
          <p:cNvPicPr preferRelativeResize="0"/>
          <p:nvPr/>
        </p:nvPicPr>
        <p:blipFill rotWithShape="1">
          <a:blip r:embed="rId5">
            <a:alphaModFix/>
          </a:blip>
          <a:srcRect b="0" l="0" r="83186" t="0"/>
          <a:stretch/>
        </p:blipFill>
        <p:spPr>
          <a:xfrm>
            <a:off x="1767507" y="4616425"/>
            <a:ext cx="875501" cy="579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ddb2502bb5_3_0"/>
          <p:cNvSpPr txBox="1"/>
          <p:nvPr>
            <p:ph type="title"/>
          </p:nvPr>
        </p:nvSpPr>
        <p:spPr>
          <a:xfrm>
            <a:off x="1763106" y="274638"/>
            <a:ext cx="7106464"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00A6D6"/>
              </a:buClr>
              <a:buSzPts val="1800"/>
              <a:buNone/>
            </a:pPr>
            <a:r>
              <a:rPr lang="en-US"/>
              <a:t>Ramsey Experiment, MRI</a:t>
            </a:r>
            <a:endParaRPr/>
          </a:p>
        </p:txBody>
      </p:sp>
      <p:pic>
        <p:nvPicPr>
          <p:cNvPr id="181" name="Google Shape;181;gddb2502bb5_3_0"/>
          <p:cNvPicPr preferRelativeResize="0"/>
          <p:nvPr/>
        </p:nvPicPr>
        <p:blipFill rotWithShape="1">
          <a:blip r:embed="rId3">
            <a:alphaModFix/>
          </a:blip>
          <a:srcRect b="0" l="0" r="0" t="0"/>
          <a:stretch/>
        </p:blipFill>
        <p:spPr>
          <a:xfrm>
            <a:off x="4690029" y="2833694"/>
            <a:ext cx="4683900" cy="3122600"/>
          </a:xfrm>
          <a:prstGeom prst="rect">
            <a:avLst/>
          </a:prstGeom>
          <a:noFill/>
          <a:ln>
            <a:noFill/>
          </a:ln>
        </p:spPr>
      </p:pic>
      <p:pic>
        <p:nvPicPr>
          <p:cNvPr id="182" name="Google Shape;182;gddb2502bb5_3_0"/>
          <p:cNvPicPr preferRelativeResize="0"/>
          <p:nvPr/>
        </p:nvPicPr>
        <p:blipFill rotWithShape="1">
          <a:blip r:embed="rId4">
            <a:alphaModFix/>
          </a:blip>
          <a:srcRect b="0" l="0" r="0" t="0"/>
          <a:stretch/>
        </p:blipFill>
        <p:spPr>
          <a:xfrm>
            <a:off x="323629" y="2833693"/>
            <a:ext cx="4683900" cy="3122600"/>
          </a:xfrm>
          <a:prstGeom prst="rect">
            <a:avLst/>
          </a:prstGeom>
          <a:noFill/>
          <a:ln>
            <a:noFill/>
          </a:ln>
        </p:spPr>
      </p:pic>
      <p:pic>
        <p:nvPicPr>
          <p:cNvPr id="183" name="Google Shape;183;gddb2502bb5_3_0"/>
          <p:cNvPicPr preferRelativeResize="0"/>
          <p:nvPr/>
        </p:nvPicPr>
        <p:blipFill rotWithShape="1">
          <a:blip r:embed="rId5">
            <a:alphaModFix/>
          </a:blip>
          <a:srcRect b="0" l="0" r="0" t="0"/>
          <a:stretch/>
        </p:blipFill>
        <p:spPr>
          <a:xfrm>
            <a:off x="4690029" y="2164253"/>
            <a:ext cx="4179541" cy="464885"/>
          </a:xfrm>
          <a:prstGeom prst="rect">
            <a:avLst/>
          </a:prstGeom>
          <a:noFill/>
          <a:ln>
            <a:noFill/>
          </a:ln>
        </p:spPr>
      </p:pic>
      <p:sp>
        <p:nvSpPr>
          <p:cNvPr id="184" name="Google Shape;184;gddb2502bb5_3_0"/>
          <p:cNvSpPr txBox="1"/>
          <p:nvPr/>
        </p:nvSpPr>
        <p:spPr>
          <a:xfrm>
            <a:off x="2011101" y="2833692"/>
            <a:ext cx="984629" cy="215444"/>
          </a:xfrm>
          <a:prstGeom prst="rect">
            <a:avLst/>
          </a:prstGeom>
          <a:blipFill rotWithShape="1">
            <a:blip r:embed="rId6">
              <a:alphaModFix/>
            </a:blip>
            <a:stretch>
              <a:fillRect b="-17141" l="-3105" r="-3105"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185" name="Google Shape;185;gddb2502bb5_3_0"/>
          <p:cNvSpPr txBox="1"/>
          <p:nvPr/>
        </p:nvSpPr>
        <p:spPr>
          <a:xfrm>
            <a:off x="6527498" y="2833710"/>
            <a:ext cx="889500" cy="215400"/>
          </a:xfrm>
          <a:prstGeom prst="rect">
            <a:avLst/>
          </a:prstGeom>
          <a:blipFill rotWithShape="1">
            <a:blip r:embed="rId7">
              <a:alphaModFix/>
            </a:blip>
            <a:stretch>
              <a:fillRect b="-13888" l="-3446" r="-4136"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pic>
        <p:nvPicPr>
          <p:cNvPr id="186" name="Google Shape;186;gddb2502bb5_3_0"/>
          <p:cNvPicPr preferRelativeResize="0"/>
          <p:nvPr/>
        </p:nvPicPr>
        <p:blipFill>
          <a:blip r:embed="rId8">
            <a:alphaModFix/>
          </a:blip>
          <a:stretch>
            <a:fillRect/>
          </a:stretch>
        </p:blipFill>
        <p:spPr>
          <a:xfrm>
            <a:off x="1764150" y="2045494"/>
            <a:ext cx="1600200" cy="447675"/>
          </a:xfrm>
          <a:prstGeom prst="rect">
            <a:avLst/>
          </a:prstGeom>
          <a:noFill/>
          <a:ln>
            <a:noFill/>
          </a:ln>
        </p:spPr>
      </p:pic>
      <p:pic>
        <p:nvPicPr>
          <p:cNvPr id="187" name="Google Shape;187;gddb2502bb5_3_0"/>
          <p:cNvPicPr preferRelativeResize="0"/>
          <p:nvPr/>
        </p:nvPicPr>
        <p:blipFill rotWithShape="1">
          <a:blip r:embed="rId9">
            <a:alphaModFix/>
          </a:blip>
          <a:srcRect b="0" l="0" r="83186" t="0"/>
          <a:stretch/>
        </p:blipFill>
        <p:spPr>
          <a:xfrm>
            <a:off x="1611753" y="2156117"/>
            <a:ext cx="572675" cy="37884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dfc12029f9_1_96"/>
          <p:cNvSpPr txBox="1"/>
          <p:nvPr>
            <p:ph type="title"/>
          </p:nvPr>
        </p:nvSpPr>
        <p:spPr>
          <a:xfrm>
            <a:off x="1763106" y="274638"/>
            <a:ext cx="71064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00A6D6"/>
              </a:buClr>
              <a:buSzPts val="1800"/>
              <a:buNone/>
            </a:pPr>
            <a:r>
              <a:rPr lang="en-US"/>
              <a:t>Ramsey Experiment, MRI</a:t>
            </a:r>
            <a:endParaRPr/>
          </a:p>
        </p:txBody>
      </p:sp>
      <p:pic>
        <p:nvPicPr>
          <p:cNvPr id="193" name="Google Shape;193;gdfc12029f9_1_96"/>
          <p:cNvPicPr preferRelativeResize="0"/>
          <p:nvPr/>
        </p:nvPicPr>
        <p:blipFill>
          <a:blip r:embed="rId3">
            <a:alphaModFix/>
          </a:blip>
          <a:stretch>
            <a:fillRect/>
          </a:stretch>
        </p:blipFill>
        <p:spPr>
          <a:xfrm>
            <a:off x="1916450" y="2430938"/>
            <a:ext cx="6715125" cy="3600450"/>
          </a:xfrm>
          <a:prstGeom prst="rect">
            <a:avLst/>
          </a:prstGeom>
          <a:noFill/>
          <a:ln>
            <a:noFill/>
          </a:ln>
        </p:spPr>
      </p:pic>
      <p:sp>
        <p:nvSpPr>
          <p:cNvPr id="194" name="Google Shape;194;gdfc12029f9_1_96"/>
          <p:cNvSpPr txBox="1"/>
          <p:nvPr/>
        </p:nvSpPr>
        <p:spPr>
          <a:xfrm>
            <a:off x="1916450" y="1124050"/>
            <a:ext cx="5615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t>Our code which does the T1 and Ramsey experiment:</a:t>
            </a:r>
            <a:endParaRPr sz="1600"/>
          </a:p>
        </p:txBody>
      </p:sp>
      <p:cxnSp>
        <p:nvCxnSpPr>
          <p:cNvPr id="195" name="Google Shape;195;gdfc12029f9_1_96"/>
          <p:cNvCxnSpPr/>
          <p:nvPr/>
        </p:nvCxnSpPr>
        <p:spPr>
          <a:xfrm rot="10800000">
            <a:off x="5273100" y="2061488"/>
            <a:ext cx="1800" cy="316800"/>
          </a:xfrm>
          <a:prstGeom prst="straightConnector1">
            <a:avLst/>
          </a:prstGeom>
          <a:noFill/>
          <a:ln cap="flat" cmpd="sng" w="9525">
            <a:solidFill>
              <a:schemeClr val="dk2"/>
            </a:solidFill>
            <a:prstDash val="solid"/>
            <a:round/>
            <a:headEnd len="med" w="med" type="none"/>
            <a:tailEnd len="med" w="med" type="triangle"/>
          </a:ln>
        </p:spPr>
      </p:cxnSp>
      <p:sp>
        <p:nvSpPr>
          <p:cNvPr id="196" name="Google Shape;196;gdfc12029f9_1_96"/>
          <p:cNvSpPr txBox="1"/>
          <p:nvPr/>
        </p:nvSpPr>
        <p:spPr>
          <a:xfrm>
            <a:off x="3828450" y="1684850"/>
            <a:ext cx="334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a:t>system parameters, initializations etc.</a:t>
            </a:r>
            <a:endParaRPr i="1"/>
          </a:p>
        </p:txBody>
      </p:sp>
      <p:cxnSp>
        <p:nvCxnSpPr>
          <p:cNvPr id="197" name="Google Shape;197;gdfc12029f9_1_96"/>
          <p:cNvCxnSpPr/>
          <p:nvPr/>
        </p:nvCxnSpPr>
        <p:spPr>
          <a:xfrm flipH="1">
            <a:off x="5269063" y="6084050"/>
            <a:ext cx="9900" cy="307200"/>
          </a:xfrm>
          <a:prstGeom prst="straightConnector1">
            <a:avLst/>
          </a:prstGeom>
          <a:noFill/>
          <a:ln cap="flat" cmpd="sng" w="9525">
            <a:solidFill>
              <a:schemeClr val="dk2"/>
            </a:solidFill>
            <a:prstDash val="solid"/>
            <a:round/>
            <a:headEnd len="med" w="med" type="none"/>
            <a:tailEnd len="med" w="med" type="triangle"/>
          </a:ln>
        </p:spPr>
      </p:cxnSp>
      <p:sp>
        <p:nvSpPr>
          <p:cNvPr id="198" name="Google Shape;198;gdfc12029f9_1_96"/>
          <p:cNvSpPr txBox="1"/>
          <p:nvPr/>
        </p:nvSpPr>
        <p:spPr>
          <a:xfrm>
            <a:off x="4488650" y="6377300"/>
            <a:ext cx="334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a:t>plotting &amp; curve fitting</a:t>
            </a:r>
            <a:endParaRPr i="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df3d64ea6b_1_2"/>
          <p:cNvSpPr txBox="1"/>
          <p:nvPr>
            <p:ph type="title"/>
          </p:nvPr>
        </p:nvSpPr>
        <p:spPr>
          <a:xfrm>
            <a:off x="1763100" y="274650"/>
            <a:ext cx="72360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solidFill>
                  <a:schemeClr val="dk2"/>
                </a:solidFill>
              </a:rPr>
              <a:t>Spin Echo Experiment</a:t>
            </a:r>
            <a:endParaRPr>
              <a:solidFill>
                <a:schemeClr val="dk2"/>
              </a:solidFill>
            </a:endParaRPr>
          </a:p>
          <a:p>
            <a:pPr indent="0" lvl="0" marL="0" rtl="0" algn="l">
              <a:spcBef>
                <a:spcPts val="0"/>
              </a:spcBef>
              <a:spcAft>
                <a:spcPts val="0"/>
              </a:spcAft>
              <a:buNone/>
            </a:pPr>
            <a:r>
              <a:rPr lang="en-US" sz="2966"/>
              <a:t>Theory</a:t>
            </a:r>
            <a:endParaRPr sz="2966"/>
          </a:p>
        </p:txBody>
      </p:sp>
      <p:sp>
        <p:nvSpPr>
          <p:cNvPr id="205" name="Google Shape;205;gdf3d64ea6b_1_2"/>
          <p:cNvSpPr txBox="1"/>
          <p:nvPr>
            <p:ph idx="1" type="body"/>
          </p:nvPr>
        </p:nvSpPr>
        <p:spPr>
          <a:xfrm>
            <a:off x="1763106" y="1417650"/>
            <a:ext cx="7106400" cy="46482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a:t>System state decays\defocuses over time.</a:t>
            </a:r>
            <a:endParaRPr/>
          </a:p>
          <a:p>
            <a:pPr indent="0" lvl="0" marL="0" rtl="0" algn="l">
              <a:spcBef>
                <a:spcPts val="360"/>
              </a:spcBef>
              <a:spcAft>
                <a:spcPts val="0"/>
              </a:spcAft>
              <a:buNone/>
            </a:pPr>
            <a:r>
              <a:t/>
            </a:r>
            <a:endParaRPr sz="1600"/>
          </a:p>
          <a:p>
            <a:pPr indent="0" lvl="0" marL="0" rtl="0" algn="l">
              <a:spcBef>
                <a:spcPts val="360"/>
              </a:spcBef>
              <a:spcAft>
                <a:spcPts val="0"/>
              </a:spcAft>
              <a:buNone/>
            </a:pPr>
            <a:r>
              <a:rPr lang="en-US"/>
              <a:t>When a pulse sequence is applied it helps to refocus the system and regain a state similar to the initial state. </a:t>
            </a:r>
            <a:endParaRPr/>
          </a:p>
        </p:txBody>
      </p:sp>
      <p:pic>
        <p:nvPicPr>
          <p:cNvPr id="206" name="Google Shape;206;gdf3d64ea6b_1_2"/>
          <p:cNvPicPr preferRelativeResize="0"/>
          <p:nvPr/>
        </p:nvPicPr>
        <p:blipFill>
          <a:blip r:embed="rId3">
            <a:alphaModFix/>
          </a:blip>
          <a:stretch>
            <a:fillRect/>
          </a:stretch>
        </p:blipFill>
        <p:spPr>
          <a:xfrm>
            <a:off x="3780325" y="3656450"/>
            <a:ext cx="3201550" cy="3201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df3d64ea6b_0_7"/>
          <p:cNvSpPr txBox="1"/>
          <p:nvPr>
            <p:ph type="title"/>
          </p:nvPr>
        </p:nvSpPr>
        <p:spPr>
          <a:xfrm>
            <a:off x="1763106" y="274638"/>
            <a:ext cx="71064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Spin Echo Experiment</a:t>
            </a:r>
            <a:endParaRPr/>
          </a:p>
          <a:p>
            <a:pPr indent="0" lvl="0" marL="0" rtl="0" algn="l">
              <a:spcBef>
                <a:spcPts val="0"/>
              </a:spcBef>
              <a:spcAft>
                <a:spcPts val="0"/>
              </a:spcAft>
              <a:buNone/>
            </a:pPr>
            <a:r>
              <a:rPr lang="en-US" sz="2966"/>
              <a:t>Results</a:t>
            </a:r>
            <a:endParaRPr sz="2966"/>
          </a:p>
        </p:txBody>
      </p:sp>
      <p:sp>
        <p:nvSpPr>
          <p:cNvPr id="213" name="Google Shape;213;gdf3d64ea6b_0_7"/>
          <p:cNvSpPr txBox="1"/>
          <p:nvPr>
            <p:ph idx="1" type="body"/>
          </p:nvPr>
        </p:nvSpPr>
        <p:spPr>
          <a:xfrm>
            <a:off x="1763106" y="1600200"/>
            <a:ext cx="7106400" cy="46482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pic>
        <p:nvPicPr>
          <p:cNvPr id="214" name="Google Shape;214;gdf3d64ea6b_0_7"/>
          <p:cNvPicPr preferRelativeResize="0"/>
          <p:nvPr/>
        </p:nvPicPr>
        <p:blipFill rotWithShape="1">
          <a:blip r:embed="rId3">
            <a:alphaModFix/>
          </a:blip>
          <a:srcRect b="19756" l="27103" r="39055" t="40004"/>
          <a:stretch/>
        </p:blipFill>
        <p:spPr>
          <a:xfrm>
            <a:off x="1862200" y="1721150"/>
            <a:ext cx="6908198" cy="44062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df3d64ea6b_1_16"/>
          <p:cNvSpPr txBox="1"/>
          <p:nvPr>
            <p:ph type="title"/>
          </p:nvPr>
        </p:nvSpPr>
        <p:spPr>
          <a:xfrm>
            <a:off x="1763106" y="274638"/>
            <a:ext cx="7106400" cy="11430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Entangled States Simulation</a:t>
            </a:r>
            <a:endParaRPr/>
          </a:p>
          <a:p>
            <a:pPr indent="0" lvl="0" marL="0" rtl="0" algn="l">
              <a:spcBef>
                <a:spcPts val="0"/>
              </a:spcBef>
              <a:spcAft>
                <a:spcPts val="0"/>
              </a:spcAft>
              <a:buNone/>
            </a:pPr>
            <a:r>
              <a:rPr lang="en-US"/>
              <a:t>Theory</a:t>
            </a:r>
            <a:endParaRPr/>
          </a:p>
        </p:txBody>
      </p:sp>
      <p:sp>
        <p:nvSpPr>
          <p:cNvPr id="221" name="Google Shape;221;gdf3d64ea6b_1_16"/>
          <p:cNvSpPr txBox="1"/>
          <p:nvPr>
            <p:ph idx="1" type="body"/>
          </p:nvPr>
        </p:nvSpPr>
        <p:spPr>
          <a:xfrm>
            <a:off x="1763106" y="1560575"/>
            <a:ext cx="7106400" cy="46482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a:t>Entangled state: can’t be written as a product state.</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When we measure in the Z-basis, the two-particle state collapses in one of these states: </a:t>
            </a:r>
            <a:endParaRPr/>
          </a:p>
        </p:txBody>
      </p:sp>
      <p:pic>
        <p:nvPicPr>
          <p:cNvPr id="222" name="Google Shape;222;gdf3d64ea6b_1_16"/>
          <p:cNvPicPr preferRelativeResize="0"/>
          <p:nvPr/>
        </p:nvPicPr>
        <p:blipFill>
          <a:blip r:embed="rId3">
            <a:alphaModFix/>
          </a:blip>
          <a:stretch>
            <a:fillRect/>
          </a:stretch>
        </p:blipFill>
        <p:spPr>
          <a:xfrm>
            <a:off x="3165175" y="2489500"/>
            <a:ext cx="4234050" cy="1091900"/>
          </a:xfrm>
          <a:prstGeom prst="rect">
            <a:avLst/>
          </a:prstGeom>
          <a:noFill/>
          <a:ln>
            <a:noFill/>
          </a:ln>
        </p:spPr>
      </p:pic>
      <p:sp>
        <p:nvSpPr>
          <p:cNvPr id="223" name="Google Shape;223;gdf3d64ea6b_1_16"/>
          <p:cNvSpPr txBox="1"/>
          <p:nvPr/>
        </p:nvSpPr>
        <p:spPr>
          <a:xfrm>
            <a:off x="2904400" y="3338050"/>
            <a:ext cx="184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not entangled</a:t>
            </a:r>
            <a:endParaRPr/>
          </a:p>
        </p:txBody>
      </p:sp>
      <p:sp>
        <p:nvSpPr>
          <p:cNvPr id="224" name="Google Shape;224;gdf3d64ea6b_1_16"/>
          <p:cNvSpPr txBox="1"/>
          <p:nvPr/>
        </p:nvSpPr>
        <p:spPr>
          <a:xfrm>
            <a:off x="5685500" y="3367125"/>
            <a:ext cx="604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entangled</a:t>
            </a:r>
            <a:endParaRPr/>
          </a:p>
        </p:txBody>
      </p:sp>
      <p:pic>
        <p:nvPicPr>
          <p:cNvPr id="225" name="Google Shape;225;gdf3d64ea6b_1_16"/>
          <p:cNvPicPr preferRelativeResize="0"/>
          <p:nvPr/>
        </p:nvPicPr>
        <p:blipFill>
          <a:blip r:embed="rId4">
            <a:alphaModFix/>
          </a:blip>
          <a:stretch>
            <a:fillRect/>
          </a:stretch>
        </p:blipFill>
        <p:spPr>
          <a:xfrm>
            <a:off x="3241375" y="5642250"/>
            <a:ext cx="3161300" cy="696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df3d64ea6b_1_23"/>
          <p:cNvSpPr txBox="1"/>
          <p:nvPr>
            <p:ph type="title"/>
          </p:nvPr>
        </p:nvSpPr>
        <p:spPr>
          <a:xfrm>
            <a:off x="1763106" y="274638"/>
            <a:ext cx="7106400" cy="11430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Entangled States Simulation</a:t>
            </a:r>
            <a:endParaRPr/>
          </a:p>
          <a:p>
            <a:pPr indent="0" lvl="0" marL="0" rtl="0" algn="l">
              <a:spcBef>
                <a:spcPts val="0"/>
              </a:spcBef>
              <a:spcAft>
                <a:spcPts val="0"/>
              </a:spcAft>
              <a:buNone/>
            </a:pPr>
            <a:r>
              <a:rPr lang="en-US"/>
              <a:t>Results</a:t>
            </a:r>
            <a:endParaRPr/>
          </a:p>
        </p:txBody>
      </p:sp>
      <p:sp>
        <p:nvSpPr>
          <p:cNvPr id="232" name="Google Shape;232;gdf3d64ea6b_1_23"/>
          <p:cNvSpPr txBox="1"/>
          <p:nvPr>
            <p:ph idx="1" type="body"/>
          </p:nvPr>
        </p:nvSpPr>
        <p:spPr>
          <a:xfrm>
            <a:off x="1763106" y="1600200"/>
            <a:ext cx="7106400" cy="46482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pic>
        <p:nvPicPr>
          <p:cNvPr id="233" name="Google Shape;233;gdf3d64ea6b_1_23"/>
          <p:cNvPicPr preferRelativeResize="0"/>
          <p:nvPr/>
        </p:nvPicPr>
        <p:blipFill rotWithShape="1">
          <a:blip r:embed="rId3">
            <a:alphaModFix/>
          </a:blip>
          <a:srcRect b="14432" l="27170" r="41154" t="44506"/>
          <a:stretch/>
        </p:blipFill>
        <p:spPr>
          <a:xfrm>
            <a:off x="1873300" y="1583025"/>
            <a:ext cx="6733608" cy="4682550"/>
          </a:xfrm>
          <a:prstGeom prst="rect">
            <a:avLst/>
          </a:prstGeom>
          <a:noFill/>
          <a:ln>
            <a:noFill/>
          </a:ln>
        </p:spPr>
      </p:pic>
      <p:pic>
        <p:nvPicPr>
          <p:cNvPr id="234" name="Google Shape;234;gdf3d64ea6b_1_23"/>
          <p:cNvPicPr preferRelativeResize="0"/>
          <p:nvPr/>
        </p:nvPicPr>
        <p:blipFill>
          <a:blip r:embed="rId4">
            <a:alphaModFix/>
          </a:blip>
          <a:stretch>
            <a:fillRect/>
          </a:stretch>
        </p:blipFill>
        <p:spPr>
          <a:xfrm>
            <a:off x="5906596" y="891696"/>
            <a:ext cx="2627025" cy="691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dfc12029f9_1_112"/>
          <p:cNvSpPr txBox="1"/>
          <p:nvPr>
            <p:ph type="title"/>
          </p:nvPr>
        </p:nvSpPr>
        <p:spPr>
          <a:xfrm>
            <a:off x="1763106" y="274638"/>
            <a:ext cx="71064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Conclusion</a:t>
            </a:r>
            <a:endParaRPr/>
          </a:p>
        </p:txBody>
      </p:sp>
      <p:sp>
        <p:nvSpPr>
          <p:cNvPr id="241" name="Google Shape;241;gdfc12029f9_1_112"/>
          <p:cNvSpPr txBox="1"/>
          <p:nvPr>
            <p:ph idx="1" type="body"/>
          </p:nvPr>
        </p:nvSpPr>
        <p:spPr>
          <a:xfrm>
            <a:off x="1763106" y="1600200"/>
            <a:ext cx="7106400" cy="4648200"/>
          </a:xfrm>
          <a:prstGeom prst="rect">
            <a:avLst/>
          </a:prstGeom>
        </p:spPr>
        <p:txBody>
          <a:bodyPr anchorCtr="0" anchor="t" bIns="45700" lIns="91425" spcFirstLastPara="1" rIns="91425" wrap="square" tIns="45700">
            <a:normAutofit/>
          </a:bodyPr>
          <a:lstStyle/>
          <a:p>
            <a:pPr indent="-342900" lvl="0" marL="457200" rtl="0" algn="l">
              <a:spcBef>
                <a:spcPts val="360"/>
              </a:spcBef>
              <a:spcAft>
                <a:spcPts val="0"/>
              </a:spcAft>
              <a:buSzPts val="1800"/>
              <a:buChar char="-"/>
            </a:pPr>
            <a:r>
              <a:rPr lang="en-US"/>
              <a:t>We can solve the Lindblad equation</a:t>
            </a:r>
            <a:endParaRPr/>
          </a:p>
          <a:p>
            <a:pPr indent="-342900" lvl="0" marL="457200" rtl="0" algn="l">
              <a:spcBef>
                <a:spcPts val="0"/>
              </a:spcBef>
              <a:spcAft>
                <a:spcPts val="0"/>
              </a:spcAft>
              <a:buSzPts val="1800"/>
              <a:buChar char="-"/>
            </a:pPr>
            <a:r>
              <a:rPr lang="en-US"/>
              <a:t>Spin ½ </a:t>
            </a:r>
            <a:endParaRPr/>
          </a:p>
          <a:p>
            <a:pPr indent="-342900" lvl="0" marL="457200" rtl="0" algn="l">
              <a:spcBef>
                <a:spcPts val="0"/>
              </a:spcBef>
              <a:spcAft>
                <a:spcPts val="0"/>
              </a:spcAft>
              <a:buSzPts val="1800"/>
              <a:buChar char="-"/>
            </a:pPr>
            <a:r>
              <a:rPr lang="en-US"/>
              <a:t>Larger systems</a:t>
            </a:r>
            <a:endParaRPr/>
          </a:p>
          <a:p>
            <a:pPr indent="-342900" lvl="0" marL="457200" rtl="0" algn="l">
              <a:spcBef>
                <a:spcPts val="0"/>
              </a:spcBef>
              <a:spcAft>
                <a:spcPts val="0"/>
              </a:spcAft>
              <a:buSzPts val="1800"/>
              <a:buChar char="-"/>
            </a:pPr>
            <a:r>
              <a:rPr lang="en-US"/>
              <a:t>Time dependent Hamiltonians?</a:t>
            </a:r>
            <a:endParaRPr/>
          </a:p>
          <a:p>
            <a:pPr indent="-342900" lvl="0" marL="457200" rtl="0" algn="l">
              <a:spcBef>
                <a:spcPts val="0"/>
              </a:spcBef>
              <a:spcAft>
                <a:spcPts val="0"/>
              </a:spcAft>
              <a:buSzPts val="1800"/>
              <a:buChar char="-"/>
            </a:pPr>
            <a:r>
              <a:rPr lang="en-US"/>
              <a:t>Different types of noise?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dfc12029f9_1_120"/>
          <p:cNvSpPr txBox="1"/>
          <p:nvPr>
            <p:ph type="title"/>
          </p:nvPr>
        </p:nvSpPr>
        <p:spPr>
          <a:xfrm>
            <a:off x="3961456" y="2857488"/>
            <a:ext cx="71064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gdfc12029f9_0_0"/>
          <p:cNvSpPr txBox="1"/>
          <p:nvPr>
            <p:ph type="title"/>
          </p:nvPr>
        </p:nvSpPr>
        <p:spPr>
          <a:xfrm>
            <a:off x="1763106" y="274638"/>
            <a:ext cx="71064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Introduction	</a:t>
            </a:r>
            <a:endParaRPr/>
          </a:p>
        </p:txBody>
      </p:sp>
      <p:sp>
        <p:nvSpPr>
          <p:cNvPr id="49" name="Google Shape;49;gdfc12029f9_0_0"/>
          <p:cNvSpPr txBox="1"/>
          <p:nvPr>
            <p:ph idx="1" type="body"/>
          </p:nvPr>
        </p:nvSpPr>
        <p:spPr>
          <a:xfrm>
            <a:off x="1695856" y="1600200"/>
            <a:ext cx="7106400" cy="4648200"/>
          </a:xfrm>
          <a:prstGeom prst="rect">
            <a:avLst/>
          </a:prstGeom>
        </p:spPr>
        <p:txBody>
          <a:bodyPr anchorCtr="0" anchor="t" bIns="45700" lIns="91425" spcFirstLastPara="1" rIns="91425" wrap="square" tIns="45700">
            <a:normAutofit/>
          </a:bodyPr>
          <a:lstStyle/>
          <a:p>
            <a:pPr indent="-393700" lvl="0" marL="457200" rtl="0" algn="l">
              <a:spcBef>
                <a:spcPts val="360"/>
              </a:spcBef>
              <a:spcAft>
                <a:spcPts val="0"/>
              </a:spcAft>
              <a:buSzPts val="2600"/>
              <a:buChar char="-"/>
            </a:pPr>
            <a:r>
              <a:rPr lang="en-US" sz="2600"/>
              <a:t>Goal of our project</a:t>
            </a:r>
            <a:endParaRPr sz="2600"/>
          </a:p>
          <a:p>
            <a:pPr indent="-393700" lvl="0" marL="457200" rtl="0" algn="l">
              <a:spcBef>
                <a:spcPts val="0"/>
              </a:spcBef>
              <a:spcAft>
                <a:spcPts val="0"/>
              </a:spcAft>
              <a:buSzPts val="2600"/>
              <a:buChar char="-"/>
            </a:pPr>
            <a:r>
              <a:rPr lang="en-US" sz="2600"/>
              <a:t>Theoretical background</a:t>
            </a:r>
            <a:endParaRPr sz="2600"/>
          </a:p>
          <a:p>
            <a:pPr indent="-393700" lvl="0" marL="457200" rtl="0" algn="l">
              <a:spcBef>
                <a:spcPts val="0"/>
              </a:spcBef>
              <a:spcAft>
                <a:spcPts val="0"/>
              </a:spcAft>
              <a:buSzPts val="2600"/>
              <a:buChar char="-"/>
            </a:pPr>
            <a:r>
              <a:rPr lang="en-US" sz="2600"/>
              <a:t>Code overview</a:t>
            </a:r>
            <a:endParaRPr sz="2600"/>
          </a:p>
          <a:p>
            <a:pPr indent="-393700" lvl="0" marL="457200" rtl="0" algn="l">
              <a:spcBef>
                <a:spcPts val="0"/>
              </a:spcBef>
              <a:spcAft>
                <a:spcPts val="0"/>
              </a:spcAft>
              <a:buSzPts val="2600"/>
              <a:buChar char="-"/>
            </a:pPr>
            <a:r>
              <a:rPr lang="en-US" sz="2600"/>
              <a:t>Spin ½ system</a:t>
            </a:r>
            <a:endParaRPr sz="2600"/>
          </a:p>
          <a:p>
            <a:pPr indent="-393700" lvl="0" marL="457200" rtl="0" algn="l">
              <a:spcBef>
                <a:spcPts val="0"/>
              </a:spcBef>
              <a:spcAft>
                <a:spcPts val="0"/>
              </a:spcAft>
              <a:buSzPts val="2600"/>
              <a:buChar char="-"/>
            </a:pPr>
            <a:r>
              <a:rPr lang="en-US" sz="2600"/>
              <a:t>Spin echo</a:t>
            </a:r>
            <a:endParaRPr sz="2600"/>
          </a:p>
          <a:p>
            <a:pPr indent="-393700" lvl="0" marL="457200" rtl="0" algn="l">
              <a:spcBef>
                <a:spcPts val="0"/>
              </a:spcBef>
              <a:spcAft>
                <a:spcPts val="0"/>
              </a:spcAft>
              <a:buSzPts val="2600"/>
              <a:buChar char="-"/>
            </a:pPr>
            <a:r>
              <a:rPr lang="en-US" sz="2600"/>
              <a:t>Two spin ½ system</a:t>
            </a:r>
            <a:endParaRPr sz="2600"/>
          </a:p>
          <a:p>
            <a:pPr indent="-393700" lvl="0" marL="457200" rtl="0" algn="l">
              <a:spcBef>
                <a:spcPts val="0"/>
              </a:spcBef>
              <a:spcAft>
                <a:spcPts val="0"/>
              </a:spcAft>
              <a:buSzPts val="2600"/>
              <a:buChar char="-"/>
            </a:pPr>
            <a:r>
              <a:rPr lang="en-US" sz="2600"/>
              <a:t>Conclusion</a:t>
            </a:r>
            <a:endParaRPr sz="2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gdfc12029f9_1_7"/>
          <p:cNvSpPr txBox="1"/>
          <p:nvPr>
            <p:ph type="title"/>
          </p:nvPr>
        </p:nvSpPr>
        <p:spPr>
          <a:xfrm>
            <a:off x="1763106" y="274638"/>
            <a:ext cx="71064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Goal of the project</a:t>
            </a:r>
            <a:endParaRPr/>
          </a:p>
        </p:txBody>
      </p:sp>
      <p:sp>
        <p:nvSpPr>
          <p:cNvPr id="56" name="Google Shape;56;gdfc12029f9_1_7"/>
          <p:cNvSpPr txBox="1"/>
          <p:nvPr>
            <p:ph idx="1" type="body"/>
          </p:nvPr>
        </p:nvSpPr>
        <p:spPr>
          <a:xfrm>
            <a:off x="1695856" y="1600200"/>
            <a:ext cx="7106400" cy="46482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sz="2600"/>
              <a:t>Study decoherence of spin systems using the Lindblad equation.</a:t>
            </a:r>
            <a:endParaRPr sz="2600"/>
          </a:p>
        </p:txBody>
      </p:sp>
      <p:sp>
        <p:nvSpPr>
          <p:cNvPr id="57" name="Google Shape;57;gdfc12029f9_1_7"/>
          <p:cNvSpPr/>
          <p:nvPr/>
        </p:nvSpPr>
        <p:spPr>
          <a:xfrm>
            <a:off x="2595175" y="3206975"/>
            <a:ext cx="3986400" cy="25260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gdfc12029f9_1_7"/>
          <p:cNvSpPr/>
          <p:nvPr/>
        </p:nvSpPr>
        <p:spPr>
          <a:xfrm>
            <a:off x="4016125" y="3917450"/>
            <a:ext cx="1618200" cy="1450800"/>
          </a:xfrm>
          <a:prstGeom prst="ellipse">
            <a:avLst/>
          </a:prstGeom>
          <a:solidFill>
            <a:schemeClr val="l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gdfc12029f9_1_7"/>
          <p:cNvSpPr txBox="1"/>
          <p:nvPr/>
        </p:nvSpPr>
        <p:spPr>
          <a:xfrm>
            <a:off x="2595175" y="3206975"/>
            <a:ext cx="75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Bath</a:t>
            </a:r>
            <a:endParaRPr/>
          </a:p>
        </p:txBody>
      </p:sp>
      <p:sp>
        <p:nvSpPr>
          <p:cNvPr id="60" name="Google Shape;60;gdfc12029f9_1_7"/>
          <p:cNvSpPr txBox="1"/>
          <p:nvPr/>
        </p:nvSpPr>
        <p:spPr>
          <a:xfrm>
            <a:off x="4430575" y="4442750"/>
            <a:ext cx="113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accent2"/>
                </a:solidFill>
              </a:rPr>
              <a:t>System</a:t>
            </a:r>
            <a:endParaRPr>
              <a:solidFill>
                <a:schemeClr val="accent2"/>
              </a:solidFill>
            </a:endParaRPr>
          </a:p>
        </p:txBody>
      </p:sp>
      <p:cxnSp>
        <p:nvCxnSpPr>
          <p:cNvPr id="61" name="Google Shape;61;gdfc12029f9_1_7"/>
          <p:cNvCxnSpPr/>
          <p:nvPr/>
        </p:nvCxnSpPr>
        <p:spPr>
          <a:xfrm flipH="1" rot="10800000">
            <a:off x="4657525" y="4941600"/>
            <a:ext cx="5100" cy="268500"/>
          </a:xfrm>
          <a:prstGeom prst="straightConnector1">
            <a:avLst/>
          </a:prstGeom>
          <a:noFill/>
          <a:ln cap="flat" cmpd="sng" w="9525">
            <a:solidFill>
              <a:schemeClr val="dk2"/>
            </a:solidFill>
            <a:prstDash val="solid"/>
            <a:round/>
            <a:headEnd len="med" w="med" type="none"/>
            <a:tailEnd len="med" w="med" type="triangle"/>
          </a:ln>
        </p:spPr>
      </p:cxnSp>
      <p:cxnSp>
        <p:nvCxnSpPr>
          <p:cNvPr id="62" name="Google Shape;62;gdfc12029f9_1_7"/>
          <p:cNvCxnSpPr/>
          <p:nvPr/>
        </p:nvCxnSpPr>
        <p:spPr>
          <a:xfrm flipH="1" rot="10800000">
            <a:off x="5105950" y="4896650"/>
            <a:ext cx="5100" cy="268500"/>
          </a:xfrm>
          <a:prstGeom prst="straightConnector1">
            <a:avLst/>
          </a:prstGeom>
          <a:noFill/>
          <a:ln cap="flat" cmpd="sng" w="9525">
            <a:solidFill>
              <a:schemeClr val="dk2"/>
            </a:solidFill>
            <a:prstDash val="solid"/>
            <a:round/>
            <a:headEnd len="med" w="med" type="none"/>
            <a:tailEnd len="med" w="med" type="triangle"/>
          </a:ln>
        </p:spPr>
      </p:cxnSp>
      <p:cxnSp>
        <p:nvCxnSpPr>
          <p:cNvPr id="63" name="Google Shape;63;gdfc12029f9_1_7"/>
          <p:cNvCxnSpPr/>
          <p:nvPr/>
        </p:nvCxnSpPr>
        <p:spPr>
          <a:xfrm flipH="1" rot="10800000">
            <a:off x="4873500" y="4121500"/>
            <a:ext cx="5100" cy="268500"/>
          </a:xfrm>
          <a:prstGeom prst="straightConnector1">
            <a:avLst/>
          </a:prstGeom>
          <a:noFill/>
          <a:ln cap="flat" cmpd="sng" w="9525">
            <a:solidFill>
              <a:schemeClr val="dk2"/>
            </a:solidFill>
            <a:prstDash val="solid"/>
            <a:round/>
            <a:headEnd len="med" w="med" type="none"/>
            <a:tailEnd len="med" w="med" type="triangle"/>
          </a:ln>
        </p:spPr>
      </p:cxnSp>
      <p:cxnSp>
        <p:nvCxnSpPr>
          <p:cNvPr id="64" name="Google Shape;64;gdfc12029f9_1_7"/>
          <p:cNvCxnSpPr/>
          <p:nvPr/>
        </p:nvCxnSpPr>
        <p:spPr>
          <a:xfrm flipH="1" rot="10800000">
            <a:off x="4315450" y="4335725"/>
            <a:ext cx="5100" cy="268500"/>
          </a:xfrm>
          <a:prstGeom prst="straightConnector1">
            <a:avLst/>
          </a:prstGeom>
          <a:noFill/>
          <a:ln cap="flat" cmpd="sng" w="9525">
            <a:solidFill>
              <a:schemeClr val="dk2"/>
            </a:solidFill>
            <a:prstDash val="solid"/>
            <a:round/>
            <a:headEnd len="med" w="med" type="none"/>
            <a:tailEnd len="med" w="med" type="triangle"/>
          </a:ln>
        </p:spPr>
      </p:cxnSp>
      <p:cxnSp>
        <p:nvCxnSpPr>
          <p:cNvPr id="65" name="Google Shape;65;gdfc12029f9_1_7"/>
          <p:cNvCxnSpPr/>
          <p:nvPr/>
        </p:nvCxnSpPr>
        <p:spPr>
          <a:xfrm flipH="1" rot="10800000">
            <a:off x="5313750" y="4442750"/>
            <a:ext cx="5100" cy="268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gdfc12029f9_1_13"/>
          <p:cNvSpPr txBox="1"/>
          <p:nvPr>
            <p:ph type="title"/>
          </p:nvPr>
        </p:nvSpPr>
        <p:spPr>
          <a:xfrm>
            <a:off x="1763106" y="274638"/>
            <a:ext cx="71064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Theoretical background</a:t>
            </a:r>
            <a:endParaRPr/>
          </a:p>
        </p:txBody>
      </p:sp>
      <p:sp>
        <p:nvSpPr>
          <p:cNvPr id="72" name="Google Shape;72;gdfc12029f9_1_13"/>
          <p:cNvSpPr txBox="1"/>
          <p:nvPr>
            <p:ph idx="1" type="body"/>
          </p:nvPr>
        </p:nvSpPr>
        <p:spPr>
          <a:xfrm>
            <a:off x="1686906" y="1590350"/>
            <a:ext cx="7106400" cy="46482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sz="2600"/>
              <a:t>L</a:t>
            </a:r>
            <a:r>
              <a:rPr lang="en-US" sz="2600"/>
              <a:t>indblad equation:</a:t>
            </a:r>
            <a:endParaRPr sz="2600"/>
          </a:p>
        </p:txBody>
      </p:sp>
      <p:pic>
        <p:nvPicPr>
          <p:cNvPr id="73" name="Google Shape;73;gdfc12029f9_1_13"/>
          <p:cNvPicPr preferRelativeResize="0"/>
          <p:nvPr/>
        </p:nvPicPr>
        <p:blipFill>
          <a:blip r:embed="rId3">
            <a:alphaModFix/>
          </a:blip>
          <a:stretch>
            <a:fillRect/>
          </a:stretch>
        </p:blipFill>
        <p:spPr>
          <a:xfrm>
            <a:off x="1763100" y="2286002"/>
            <a:ext cx="7338313" cy="1143000"/>
          </a:xfrm>
          <a:prstGeom prst="rect">
            <a:avLst/>
          </a:prstGeom>
          <a:noFill/>
          <a:ln>
            <a:noFill/>
          </a:ln>
        </p:spPr>
      </p:pic>
      <p:cxnSp>
        <p:nvCxnSpPr>
          <p:cNvPr id="74" name="Google Shape;74;gdfc12029f9_1_13"/>
          <p:cNvCxnSpPr/>
          <p:nvPr/>
        </p:nvCxnSpPr>
        <p:spPr>
          <a:xfrm flipH="1">
            <a:off x="3364825" y="3049100"/>
            <a:ext cx="9900" cy="848700"/>
          </a:xfrm>
          <a:prstGeom prst="straightConnector1">
            <a:avLst/>
          </a:prstGeom>
          <a:noFill/>
          <a:ln cap="flat" cmpd="sng" w="9525">
            <a:solidFill>
              <a:schemeClr val="dk2"/>
            </a:solidFill>
            <a:prstDash val="solid"/>
            <a:round/>
            <a:headEnd len="med" w="med" type="none"/>
            <a:tailEnd len="med" w="med" type="triangle"/>
          </a:ln>
        </p:spPr>
      </p:cxnSp>
      <p:cxnSp>
        <p:nvCxnSpPr>
          <p:cNvPr id="75" name="Google Shape;75;gdfc12029f9_1_13"/>
          <p:cNvCxnSpPr/>
          <p:nvPr/>
        </p:nvCxnSpPr>
        <p:spPr>
          <a:xfrm>
            <a:off x="6384350" y="3137900"/>
            <a:ext cx="536100" cy="1140900"/>
          </a:xfrm>
          <a:prstGeom prst="straightConnector1">
            <a:avLst/>
          </a:prstGeom>
          <a:noFill/>
          <a:ln cap="flat" cmpd="sng" w="9525">
            <a:solidFill>
              <a:schemeClr val="dk2"/>
            </a:solidFill>
            <a:prstDash val="solid"/>
            <a:round/>
            <a:headEnd len="med" w="med" type="none"/>
            <a:tailEnd len="med" w="med" type="triangle"/>
          </a:ln>
        </p:spPr>
      </p:cxnSp>
      <p:cxnSp>
        <p:nvCxnSpPr>
          <p:cNvPr id="76" name="Google Shape;76;gdfc12029f9_1_13"/>
          <p:cNvCxnSpPr/>
          <p:nvPr/>
        </p:nvCxnSpPr>
        <p:spPr>
          <a:xfrm flipH="1">
            <a:off x="1934025" y="3131350"/>
            <a:ext cx="3300" cy="776100"/>
          </a:xfrm>
          <a:prstGeom prst="straightConnector1">
            <a:avLst/>
          </a:prstGeom>
          <a:noFill/>
          <a:ln cap="flat" cmpd="sng" w="9525">
            <a:solidFill>
              <a:schemeClr val="dk2"/>
            </a:solidFill>
            <a:prstDash val="solid"/>
            <a:round/>
            <a:headEnd len="med" w="med" type="none"/>
            <a:tailEnd len="med" w="med" type="triangle"/>
          </a:ln>
        </p:spPr>
      </p:cxnSp>
      <p:sp>
        <p:nvSpPr>
          <p:cNvPr id="77" name="Google Shape;77;gdfc12029f9_1_13"/>
          <p:cNvSpPr txBox="1"/>
          <p:nvPr/>
        </p:nvSpPr>
        <p:spPr>
          <a:xfrm>
            <a:off x="2862700" y="3863725"/>
            <a:ext cx="1460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   System Hamiltonian</a:t>
            </a:r>
            <a:endParaRPr/>
          </a:p>
        </p:txBody>
      </p:sp>
      <p:sp>
        <p:nvSpPr>
          <p:cNvPr id="78" name="Google Shape;78;gdfc12029f9_1_13"/>
          <p:cNvSpPr txBox="1"/>
          <p:nvPr/>
        </p:nvSpPr>
        <p:spPr>
          <a:xfrm>
            <a:off x="6277075" y="4196600"/>
            <a:ext cx="243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Jump operators</a:t>
            </a:r>
            <a:endParaRPr/>
          </a:p>
        </p:txBody>
      </p:sp>
      <p:sp>
        <p:nvSpPr>
          <p:cNvPr id="79" name="Google Shape;79;gdfc12029f9_1_13"/>
          <p:cNvSpPr txBox="1"/>
          <p:nvPr/>
        </p:nvSpPr>
        <p:spPr>
          <a:xfrm>
            <a:off x="1599075" y="3870725"/>
            <a:ext cx="1282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Time derivative of </a:t>
            </a:r>
            <a:endParaRPr/>
          </a:p>
          <a:p>
            <a:pPr indent="0" lvl="0" marL="0" rtl="0" algn="l">
              <a:spcBef>
                <a:spcPts val="0"/>
              </a:spcBef>
              <a:spcAft>
                <a:spcPts val="0"/>
              </a:spcAft>
              <a:buNone/>
            </a:pPr>
            <a:r>
              <a:rPr lang="en-US"/>
              <a:t>density matrix</a:t>
            </a:r>
            <a:endParaRPr/>
          </a:p>
        </p:txBody>
      </p:sp>
      <p:sp>
        <p:nvSpPr>
          <p:cNvPr id="80" name="Google Shape;80;gdfc12029f9_1_13"/>
          <p:cNvSpPr/>
          <p:nvPr/>
        </p:nvSpPr>
        <p:spPr>
          <a:xfrm rot="-5400000">
            <a:off x="2563600" y="3880500"/>
            <a:ext cx="447900" cy="21609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gdfc12029f9_1_13"/>
          <p:cNvSpPr txBox="1"/>
          <p:nvPr/>
        </p:nvSpPr>
        <p:spPr>
          <a:xfrm>
            <a:off x="1920900" y="5176125"/>
            <a:ext cx="56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Schrodinger equation</a:t>
            </a:r>
            <a:endParaRPr/>
          </a:p>
        </p:txBody>
      </p:sp>
      <p:pic>
        <p:nvPicPr>
          <p:cNvPr id="82" name="Google Shape;82;gdfc12029f9_1_13"/>
          <p:cNvPicPr preferRelativeResize="0"/>
          <p:nvPr/>
        </p:nvPicPr>
        <p:blipFill>
          <a:blip r:embed="rId4">
            <a:alphaModFix/>
          </a:blip>
          <a:stretch>
            <a:fillRect/>
          </a:stretch>
        </p:blipFill>
        <p:spPr>
          <a:xfrm>
            <a:off x="5233037" y="4648200"/>
            <a:ext cx="3758138" cy="129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dfc12029f9_1_32"/>
          <p:cNvSpPr txBox="1"/>
          <p:nvPr>
            <p:ph type="title"/>
          </p:nvPr>
        </p:nvSpPr>
        <p:spPr>
          <a:xfrm>
            <a:off x="1763106" y="274638"/>
            <a:ext cx="71064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Theoretical background</a:t>
            </a:r>
            <a:endParaRPr/>
          </a:p>
        </p:txBody>
      </p:sp>
      <p:sp>
        <p:nvSpPr>
          <p:cNvPr id="89" name="Google Shape;89;gdfc12029f9_1_32"/>
          <p:cNvSpPr txBox="1"/>
          <p:nvPr>
            <p:ph idx="1" type="body"/>
          </p:nvPr>
        </p:nvSpPr>
        <p:spPr>
          <a:xfrm>
            <a:off x="1686906" y="1590350"/>
            <a:ext cx="7106400" cy="46482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sz="2600"/>
              <a:t>Density matrix:</a:t>
            </a:r>
            <a:endParaRPr sz="2600"/>
          </a:p>
          <a:p>
            <a:pPr indent="0" lvl="0" marL="0" rtl="0" algn="l">
              <a:spcBef>
                <a:spcPts val="360"/>
              </a:spcBef>
              <a:spcAft>
                <a:spcPts val="0"/>
              </a:spcAft>
              <a:buNone/>
            </a:pPr>
            <a:r>
              <a:t/>
            </a:r>
            <a:endParaRPr sz="2600"/>
          </a:p>
        </p:txBody>
      </p:sp>
      <p:pic>
        <p:nvPicPr>
          <p:cNvPr id="90" name="Google Shape;90;gdfc12029f9_1_32"/>
          <p:cNvPicPr preferRelativeResize="0"/>
          <p:nvPr/>
        </p:nvPicPr>
        <p:blipFill>
          <a:blip r:embed="rId3">
            <a:alphaModFix/>
          </a:blip>
          <a:stretch>
            <a:fillRect/>
          </a:stretch>
        </p:blipFill>
        <p:spPr>
          <a:xfrm>
            <a:off x="2421063" y="3765525"/>
            <a:ext cx="4835475" cy="2487175"/>
          </a:xfrm>
          <a:prstGeom prst="rect">
            <a:avLst/>
          </a:prstGeom>
          <a:noFill/>
          <a:ln>
            <a:noFill/>
          </a:ln>
        </p:spPr>
      </p:pic>
      <p:pic>
        <p:nvPicPr>
          <p:cNvPr id="91" name="Google Shape;91;gdfc12029f9_1_32"/>
          <p:cNvPicPr preferRelativeResize="0"/>
          <p:nvPr/>
        </p:nvPicPr>
        <p:blipFill>
          <a:blip r:embed="rId4">
            <a:alphaModFix/>
          </a:blip>
          <a:stretch>
            <a:fillRect/>
          </a:stretch>
        </p:blipFill>
        <p:spPr>
          <a:xfrm>
            <a:off x="4061050" y="1329072"/>
            <a:ext cx="3712225" cy="1315075"/>
          </a:xfrm>
          <a:prstGeom prst="rect">
            <a:avLst/>
          </a:prstGeom>
          <a:noFill/>
          <a:ln>
            <a:noFill/>
          </a:ln>
        </p:spPr>
      </p:pic>
      <p:pic>
        <p:nvPicPr>
          <p:cNvPr id="92" name="Google Shape;92;gdfc12029f9_1_32"/>
          <p:cNvPicPr preferRelativeResize="0"/>
          <p:nvPr/>
        </p:nvPicPr>
        <p:blipFill>
          <a:blip r:embed="rId5">
            <a:alphaModFix/>
          </a:blip>
          <a:stretch>
            <a:fillRect/>
          </a:stretch>
        </p:blipFill>
        <p:spPr>
          <a:xfrm>
            <a:off x="4160950" y="2497599"/>
            <a:ext cx="2602100" cy="1015000"/>
          </a:xfrm>
          <a:prstGeom prst="rect">
            <a:avLst/>
          </a:prstGeom>
          <a:noFill/>
          <a:ln>
            <a:noFill/>
          </a:ln>
        </p:spPr>
      </p:pic>
      <p:sp>
        <p:nvSpPr>
          <p:cNvPr id="93" name="Google Shape;93;gdfc12029f9_1_32"/>
          <p:cNvSpPr txBox="1"/>
          <p:nvPr/>
        </p:nvSpPr>
        <p:spPr>
          <a:xfrm>
            <a:off x="3001100" y="2677800"/>
            <a:ext cx="5683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t>Purity: </a:t>
            </a:r>
            <a:endParaRPr sz="2400"/>
          </a:p>
        </p:txBody>
      </p:sp>
      <p:pic>
        <p:nvPicPr>
          <p:cNvPr id="94" name="Google Shape;94;gdfc12029f9_1_32"/>
          <p:cNvPicPr preferRelativeResize="0"/>
          <p:nvPr/>
        </p:nvPicPr>
        <p:blipFill rotWithShape="1">
          <a:blip r:embed="rId6">
            <a:alphaModFix/>
          </a:blip>
          <a:srcRect b="0" l="0" r="7621" t="0"/>
          <a:stretch/>
        </p:blipFill>
        <p:spPr>
          <a:xfrm>
            <a:off x="6872001" y="2347575"/>
            <a:ext cx="2272000" cy="1315050"/>
          </a:xfrm>
          <a:prstGeom prst="rect">
            <a:avLst/>
          </a:prstGeom>
          <a:noFill/>
          <a:ln>
            <a:noFill/>
          </a:ln>
        </p:spPr>
      </p:pic>
      <p:sp>
        <p:nvSpPr>
          <p:cNvPr id="95" name="Google Shape;95;gdfc12029f9_1_32"/>
          <p:cNvSpPr/>
          <p:nvPr/>
        </p:nvSpPr>
        <p:spPr>
          <a:xfrm>
            <a:off x="6872000" y="2536500"/>
            <a:ext cx="191700" cy="9372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dfc12029f9_1_48"/>
          <p:cNvSpPr txBox="1"/>
          <p:nvPr>
            <p:ph type="title"/>
          </p:nvPr>
        </p:nvSpPr>
        <p:spPr>
          <a:xfrm>
            <a:off x="1763106" y="274638"/>
            <a:ext cx="71064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Code overview</a:t>
            </a:r>
            <a:endParaRPr/>
          </a:p>
        </p:txBody>
      </p:sp>
      <p:sp>
        <p:nvSpPr>
          <p:cNvPr id="102" name="Google Shape;102;gdfc12029f9_1_48"/>
          <p:cNvSpPr txBox="1"/>
          <p:nvPr/>
        </p:nvSpPr>
        <p:spPr>
          <a:xfrm>
            <a:off x="1785750" y="2946025"/>
            <a:ext cx="226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state = State(rho_0, ...)</a:t>
            </a:r>
            <a:endParaRPr/>
          </a:p>
        </p:txBody>
      </p:sp>
      <p:sp>
        <p:nvSpPr>
          <p:cNvPr id="103" name="Google Shape;103;gdfc12029f9_1_48"/>
          <p:cNvSpPr txBox="1"/>
          <p:nvPr/>
        </p:nvSpPr>
        <p:spPr>
          <a:xfrm>
            <a:off x="4869125" y="2946025"/>
            <a:ext cx="153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solve_lindblad()</a:t>
            </a:r>
            <a:endParaRPr/>
          </a:p>
        </p:txBody>
      </p:sp>
      <p:cxnSp>
        <p:nvCxnSpPr>
          <p:cNvPr id="104" name="Google Shape;104;gdfc12029f9_1_48"/>
          <p:cNvCxnSpPr/>
          <p:nvPr/>
        </p:nvCxnSpPr>
        <p:spPr>
          <a:xfrm>
            <a:off x="3780425" y="3146125"/>
            <a:ext cx="1012500" cy="0"/>
          </a:xfrm>
          <a:prstGeom prst="straightConnector1">
            <a:avLst/>
          </a:prstGeom>
          <a:noFill/>
          <a:ln cap="flat" cmpd="sng" w="9525">
            <a:solidFill>
              <a:schemeClr val="dk2"/>
            </a:solidFill>
            <a:prstDash val="solid"/>
            <a:round/>
            <a:headEnd len="med" w="med" type="none"/>
            <a:tailEnd len="med" w="med" type="triangle"/>
          </a:ln>
        </p:spPr>
      </p:cxnSp>
      <p:sp>
        <p:nvSpPr>
          <p:cNvPr id="105" name="Google Shape;105;gdfc12029f9_1_48"/>
          <p:cNvSpPr txBox="1"/>
          <p:nvPr/>
        </p:nvSpPr>
        <p:spPr>
          <a:xfrm>
            <a:off x="5817550" y="3373075"/>
            <a:ext cx="2457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t>Returns the evolved state</a:t>
            </a:r>
            <a:endParaRPr sz="1200"/>
          </a:p>
        </p:txBody>
      </p:sp>
      <p:sp>
        <p:nvSpPr>
          <p:cNvPr id="106" name="Google Shape;106;gdfc12029f9_1_48"/>
          <p:cNvSpPr txBox="1"/>
          <p:nvPr/>
        </p:nvSpPr>
        <p:spPr>
          <a:xfrm>
            <a:off x="4869125" y="3731725"/>
            <a:ext cx="153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state = State(...)</a:t>
            </a:r>
            <a:endParaRPr/>
          </a:p>
        </p:txBody>
      </p:sp>
      <p:cxnSp>
        <p:nvCxnSpPr>
          <p:cNvPr id="107" name="Google Shape;107;gdfc12029f9_1_48"/>
          <p:cNvCxnSpPr>
            <a:stCxn id="103" idx="2"/>
            <a:endCxn id="106" idx="0"/>
          </p:cNvCxnSpPr>
          <p:nvPr/>
        </p:nvCxnSpPr>
        <p:spPr>
          <a:xfrm>
            <a:off x="5638775" y="3346225"/>
            <a:ext cx="0" cy="385500"/>
          </a:xfrm>
          <a:prstGeom prst="straightConnector1">
            <a:avLst/>
          </a:prstGeom>
          <a:noFill/>
          <a:ln cap="flat" cmpd="sng" w="9525">
            <a:solidFill>
              <a:schemeClr val="dk2"/>
            </a:solidFill>
            <a:prstDash val="solid"/>
            <a:round/>
            <a:headEnd len="med" w="med" type="none"/>
            <a:tailEnd len="med" w="med" type="triangle"/>
          </a:ln>
        </p:spPr>
      </p:cxnSp>
      <p:grpSp>
        <p:nvGrpSpPr>
          <p:cNvPr id="108" name="Google Shape;108;gdfc12029f9_1_48"/>
          <p:cNvGrpSpPr/>
          <p:nvPr/>
        </p:nvGrpSpPr>
        <p:grpSpPr>
          <a:xfrm>
            <a:off x="5411325" y="4138725"/>
            <a:ext cx="2269650" cy="1298475"/>
            <a:chOff x="5487525" y="4214925"/>
            <a:chExt cx="2269650" cy="1298475"/>
          </a:xfrm>
        </p:grpSpPr>
        <p:sp>
          <p:nvSpPr>
            <p:cNvPr id="109" name="Google Shape;109;gdfc12029f9_1_48"/>
            <p:cNvSpPr txBox="1"/>
            <p:nvPr/>
          </p:nvSpPr>
          <p:spPr>
            <a:xfrm>
              <a:off x="5487525" y="4214925"/>
              <a:ext cx="2269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Methods:</a:t>
              </a:r>
              <a:endParaRPr/>
            </a:p>
            <a:p>
              <a:pPr indent="-317500" lvl="0" marL="457200" rtl="0" algn="l">
                <a:spcBef>
                  <a:spcPts val="0"/>
                </a:spcBef>
                <a:spcAft>
                  <a:spcPts val="0"/>
                </a:spcAft>
                <a:buSzPts val="1400"/>
                <a:buChar char="-"/>
              </a:pPr>
              <a:r>
                <a:rPr lang="en-US"/>
                <a:t>calc_observable()</a:t>
              </a:r>
              <a:endParaRPr/>
            </a:p>
            <a:p>
              <a:pPr indent="-317500" lvl="0" marL="457200" rtl="0" algn="l">
                <a:spcBef>
                  <a:spcPts val="0"/>
                </a:spcBef>
                <a:spcAft>
                  <a:spcPts val="0"/>
                </a:spcAft>
                <a:buSzPts val="1400"/>
                <a:buChar char="-"/>
              </a:pPr>
              <a:r>
                <a:rPr lang="en-US"/>
                <a:t>P()   (probability)</a:t>
              </a:r>
              <a:endParaRPr/>
            </a:p>
            <a:p>
              <a:pPr indent="-317500" lvl="0" marL="457200" rtl="0" algn="l">
                <a:spcBef>
                  <a:spcPts val="0"/>
                </a:spcBef>
                <a:spcAft>
                  <a:spcPts val="0"/>
                </a:spcAft>
                <a:buSzPts val="1400"/>
                <a:buChar char="-"/>
              </a:pPr>
              <a:r>
                <a:rPr lang="en-US"/>
                <a:t>fidelity()</a:t>
              </a:r>
              <a:endParaRPr/>
            </a:p>
            <a:p>
              <a:pPr indent="-317500" lvl="0" marL="457200" rtl="0" algn="l">
                <a:spcBef>
                  <a:spcPts val="0"/>
                </a:spcBef>
                <a:spcAft>
                  <a:spcPts val="0"/>
                </a:spcAft>
                <a:buSzPts val="1400"/>
                <a:buChar char="-"/>
              </a:pPr>
              <a:r>
                <a:rPr lang="en-US"/>
                <a:t>purity()</a:t>
              </a:r>
              <a:endParaRPr/>
            </a:p>
          </p:txBody>
        </p:sp>
        <p:sp>
          <p:nvSpPr>
            <p:cNvPr id="110" name="Google Shape;110;gdfc12029f9_1_48"/>
            <p:cNvSpPr/>
            <p:nvPr/>
          </p:nvSpPr>
          <p:spPr>
            <a:xfrm>
              <a:off x="5526975" y="4251300"/>
              <a:ext cx="2230200" cy="1262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1" name="Google Shape;111;gdfc12029f9_1_48"/>
          <p:cNvCxnSpPr>
            <a:endCxn id="103" idx="0"/>
          </p:cNvCxnSpPr>
          <p:nvPr/>
        </p:nvCxnSpPr>
        <p:spPr>
          <a:xfrm>
            <a:off x="5634275" y="2170825"/>
            <a:ext cx="4500" cy="775200"/>
          </a:xfrm>
          <a:prstGeom prst="straightConnector1">
            <a:avLst/>
          </a:prstGeom>
          <a:noFill/>
          <a:ln cap="flat" cmpd="sng" w="9525">
            <a:solidFill>
              <a:schemeClr val="dk2"/>
            </a:solidFill>
            <a:prstDash val="solid"/>
            <a:round/>
            <a:headEnd len="med" w="med" type="none"/>
            <a:tailEnd len="med" w="med" type="triangle"/>
          </a:ln>
        </p:spPr>
      </p:cxnSp>
      <p:sp>
        <p:nvSpPr>
          <p:cNvPr id="112" name="Google Shape;112;gdfc12029f9_1_48"/>
          <p:cNvSpPr txBox="1"/>
          <p:nvPr/>
        </p:nvSpPr>
        <p:spPr>
          <a:xfrm>
            <a:off x="3888400" y="1598550"/>
            <a:ext cx="3493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Hamiltonian, jump operators, pulse_sequence, etc.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e05b74f7fb_1_13"/>
          <p:cNvSpPr txBox="1"/>
          <p:nvPr>
            <p:ph type="title"/>
          </p:nvPr>
        </p:nvSpPr>
        <p:spPr>
          <a:xfrm>
            <a:off x="1763106" y="274638"/>
            <a:ext cx="71064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en-US"/>
              <a:t>Spin ½, decay</a:t>
            </a:r>
            <a:endParaRPr/>
          </a:p>
        </p:txBody>
      </p:sp>
      <p:sp>
        <p:nvSpPr>
          <p:cNvPr id="119" name="Google Shape;119;ge05b74f7fb_1_13"/>
          <p:cNvSpPr txBox="1"/>
          <p:nvPr>
            <p:ph idx="1" type="body"/>
          </p:nvPr>
        </p:nvSpPr>
        <p:spPr>
          <a:xfrm>
            <a:off x="1695850" y="1552525"/>
            <a:ext cx="7106400" cy="5013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rPr lang="en-US" sz="2000"/>
              <a:t>Start in up or down state, decay with same rate</a:t>
            </a:r>
            <a:endParaRPr sz="2000"/>
          </a:p>
          <a:p>
            <a:pPr indent="0" lvl="0" marL="0" rtl="0" algn="l">
              <a:lnSpc>
                <a:spcPct val="100000"/>
              </a:lnSpc>
              <a:spcBef>
                <a:spcPts val="360"/>
              </a:spcBef>
              <a:spcAft>
                <a:spcPts val="0"/>
              </a:spcAft>
              <a:buSzPts val="1800"/>
              <a:buNone/>
            </a:pPr>
            <a:r>
              <a:t/>
            </a:r>
            <a:endParaRPr sz="2600"/>
          </a:p>
        </p:txBody>
      </p:sp>
      <p:pic>
        <p:nvPicPr>
          <p:cNvPr id="120" name="Google Shape;120;ge05b74f7fb_1_13"/>
          <p:cNvPicPr preferRelativeResize="0"/>
          <p:nvPr/>
        </p:nvPicPr>
        <p:blipFill rotWithShape="1">
          <a:blip r:embed="rId3">
            <a:alphaModFix/>
          </a:blip>
          <a:srcRect b="0" l="0" r="0" t="0"/>
          <a:stretch/>
        </p:blipFill>
        <p:spPr>
          <a:xfrm>
            <a:off x="1695850" y="2195962"/>
            <a:ext cx="6567623" cy="4373888"/>
          </a:xfrm>
          <a:prstGeom prst="rect">
            <a:avLst/>
          </a:prstGeom>
          <a:noFill/>
          <a:ln>
            <a:noFill/>
          </a:ln>
        </p:spPr>
      </p:pic>
      <p:sp>
        <p:nvSpPr>
          <p:cNvPr id="121" name="Google Shape;121;ge05b74f7fb_1_13"/>
          <p:cNvSpPr txBox="1"/>
          <p:nvPr/>
        </p:nvSpPr>
        <p:spPr>
          <a:xfrm>
            <a:off x="1695850" y="1965586"/>
            <a:ext cx="5607050" cy="565155"/>
          </a:xfrm>
          <a:prstGeom prst="rect">
            <a:avLst/>
          </a:prstGeom>
          <a:blipFill rotWithShape="1">
            <a:blip r:embed="rId4">
              <a:alphaModFix/>
            </a:blip>
            <a:stretch>
              <a:fillRect b="-4298" l="-1086" r="0" t="-3225"/>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122" name="Google Shape;122;ge05b74f7fb_1_13"/>
          <p:cNvSpPr txBox="1"/>
          <p:nvPr/>
        </p:nvSpPr>
        <p:spPr>
          <a:xfrm>
            <a:off x="4979661" y="2801893"/>
            <a:ext cx="1644296" cy="430887"/>
          </a:xfrm>
          <a:prstGeom prst="rect">
            <a:avLst/>
          </a:prstGeom>
          <a:blipFill rotWithShape="1">
            <a:blip r:embed="rId5">
              <a:alphaModFix/>
            </a:blip>
            <a:stretch>
              <a:fillRect b="-25711" l="-6666" r="0" t="-14285"/>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pic>
        <p:nvPicPr>
          <p:cNvPr id="123" name="Google Shape;123;ge05b74f7fb_1_13"/>
          <p:cNvPicPr preferRelativeResize="0"/>
          <p:nvPr/>
        </p:nvPicPr>
        <p:blipFill>
          <a:blip r:embed="rId6">
            <a:alphaModFix/>
          </a:blip>
          <a:stretch>
            <a:fillRect/>
          </a:stretch>
        </p:blipFill>
        <p:spPr>
          <a:xfrm>
            <a:off x="7021747" y="1855288"/>
            <a:ext cx="2122250" cy="785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e05b74f7fb_1_24"/>
          <p:cNvSpPr txBox="1"/>
          <p:nvPr>
            <p:ph type="title"/>
          </p:nvPr>
        </p:nvSpPr>
        <p:spPr>
          <a:xfrm>
            <a:off x="1763106" y="274638"/>
            <a:ext cx="71064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en-US">
                <a:solidFill>
                  <a:schemeClr val="dk2"/>
                </a:solidFill>
              </a:rPr>
              <a:t>Spin ½, decay</a:t>
            </a:r>
            <a:endParaRPr/>
          </a:p>
        </p:txBody>
      </p:sp>
      <p:sp>
        <p:nvSpPr>
          <p:cNvPr id="130" name="Google Shape;130;ge05b74f7fb_1_24"/>
          <p:cNvSpPr txBox="1"/>
          <p:nvPr/>
        </p:nvSpPr>
        <p:spPr>
          <a:xfrm>
            <a:off x="1763106" y="1368686"/>
            <a:ext cx="5607050" cy="565155"/>
          </a:xfrm>
          <a:prstGeom prst="rect">
            <a:avLst/>
          </a:prstGeom>
          <a:blipFill rotWithShape="1">
            <a:blip r:embed="rId3">
              <a:alphaModFix/>
            </a:blip>
            <a:stretch>
              <a:fillRect b="-5433" l="-1086" r="0" t="-326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pic>
        <p:nvPicPr>
          <p:cNvPr id="131" name="Google Shape;131;ge05b74f7fb_1_24"/>
          <p:cNvPicPr preferRelativeResize="0"/>
          <p:nvPr/>
        </p:nvPicPr>
        <p:blipFill rotWithShape="1">
          <a:blip r:embed="rId4">
            <a:alphaModFix/>
          </a:blip>
          <a:srcRect b="0" l="0" r="0" t="0"/>
          <a:stretch/>
        </p:blipFill>
        <p:spPr>
          <a:xfrm>
            <a:off x="196850" y="2330076"/>
            <a:ext cx="4756151" cy="2995158"/>
          </a:xfrm>
          <a:prstGeom prst="rect">
            <a:avLst/>
          </a:prstGeom>
          <a:noFill/>
          <a:ln>
            <a:noFill/>
          </a:ln>
        </p:spPr>
      </p:pic>
      <p:pic>
        <p:nvPicPr>
          <p:cNvPr id="132" name="Google Shape;132;ge05b74f7fb_1_24"/>
          <p:cNvPicPr preferRelativeResize="0"/>
          <p:nvPr/>
        </p:nvPicPr>
        <p:blipFill rotWithShape="1">
          <a:blip r:embed="rId5">
            <a:alphaModFix/>
          </a:blip>
          <a:srcRect b="0" l="0" r="0" t="0"/>
          <a:stretch/>
        </p:blipFill>
        <p:spPr>
          <a:xfrm>
            <a:off x="4566631" y="2330076"/>
            <a:ext cx="4492738" cy="2995158"/>
          </a:xfrm>
          <a:prstGeom prst="rect">
            <a:avLst/>
          </a:prstGeom>
          <a:noFill/>
          <a:ln>
            <a:noFill/>
          </a:ln>
        </p:spPr>
      </p:pic>
      <p:sp>
        <p:nvSpPr>
          <p:cNvPr id="133" name="Google Shape;133;ge05b74f7fb_1_24"/>
          <p:cNvSpPr txBox="1"/>
          <p:nvPr/>
        </p:nvSpPr>
        <p:spPr>
          <a:xfrm>
            <a:off x="1811011" y="2782174"/>
            <a:ext cx="1933222" cy="215444"/>
          </a:xfrm>
          <a:prstGeom prst="rect">
            <a:avLst/>
          </a:prstGeom>
          <a:blipFill rotWithShape="1">
            <a:blip r:embed="rId6">
              <a:alphaModFix/>
            </a:blip>
            <a:stretch>
              <a:fillRect b="-47221" l="-2207" r="-2206" t="-24999"/>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134" name="Google Shape;134;ge05b74f7fb_1_24"/>
          <p:cNvSpPr txBox="1"/>
          <p:nvPr/>
        </p:nvSpPr>
        <p:spPr>
          <a:xfrm>
            <a:off x="5993229" y="2782174"/>
            <a:ext cx="1933222" cy="215444"/>
          </a:xfrm>
          <a:prstGeom prst="rect">
            <a:avLst/>
          </a:prstGeom>
          <a:blipFill rotWithShape="1">
            <a:blip r:embed="rId7">
              <a:alphaModFix/>
            </a:blip>
            <a:stretch>
              <a:fillRect b="-47221" l="-2207" r="-2206" t="-24999"/>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ge05b74f7fb_1_34"/>
          <p:cNvPicPr preferRelativeResize="0"/>
          <p:nvPr/>
        </p:nvPicPr>
        <p:blipFill rotWithShape="1">
          <a:blip r:embed="rId3">
            <a:alphaModFix/>
          </a:blip>
          <a:srcRect b="0" l="0" r="0" t="0"/>
          <a:stretch/>
        </p:blipFill>
        <p:spPr>
          <a:xfrm>
            <a:off x="714263" y="3340818"/>
            <a:ext cx="4282514" cy="2855009"/>
          </a:xfrm>
          <a:prstGeom prst="rect">
            <a:avLst/>
          </a:prstGeom>
          <a:noFill/>
          <a:ln>
            <a:noFill/>
          </a:ln>
        </p:spPr>
      </p:pic>
      <p:sp>
        <p:nvSpPr>
          <p:cNvPr id="141" name="Google Shape;141;ge05b74f7fb_1_34"/>
          <p:cNvSpPr txBox="1"/>
          <p:nvPr>
            <p:ph type="title"/>
          </p:nvPr>
        </p:nvSpPr>
        <p:spPr>
          <a:xfrm>
            <a:off x="1763106" y="274638"/>
            <a:ext cx="71064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en-US">
                <a:solidFill>
                  <a:schemeClr val="dk2"/>
                </a:solidFill>
              </a:rPr>
              <a:t>Spin ½, decay</a:t>
            </a:r>
            <a:endParaRPr/>
          </a:p>
        </p:txBody>
      </p:sp>
      <p:pic>
        <p:nvPicPr>
          <p:cNvPr id="142" name="Google Shape;142;ge05b74f7fb_1_34"/>
          <p:cNvPicPr preferRelativeResize="0"/>
          <p:nvPr/>
        </p:nvPicPr>
        <p:blipFill rotWithShape="1">
          <a:blip r:embed="rId4">
            <a:alphaModFix/>
          </a:blip>
          <a:srcRect b="0" l="0" r="0" t="0"/>
          <a:stretch/>
        </p:blipFill>
        <p:spPr>
          <a:xfrm>
            <a:off x="4572000" y="3249835"/>
            <a:ext cx="4666937" cy="3036999"/>
          </a:xfrm>
          <a:prstGeom prst="rect">
            <a:avLst/>
          </a:prstGeom>
          <a:noFill/>
          <a:ln>
            <a:noFill/>
          </a:ln>
        </p:spPr>
      </p:pic>
      <p:sp>
        <p:nvSpPr>
          <p:cNvPr id="143" name="Google Shape;143;ge05b74f7fb_1_34"/>
          <p:cNvSpPr txBox="1"/>
          <p:nvPr>
            <p:ph idx="1" type="body"/>
          </p:nvPr>
        </p:nvSpPr>
        <p:spPr>
          <a:xfrm>
            <a:off x="1998350" y="2773775"/>
            <a:ext cx="2617200" cy="348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rPr lang="en-US" sz="1100"/>
              <a:t>Ref: Quantum hardware 1 (lecture 4)</a:t>
            </a:r>
            <a:endParaRPr sz="1300"/>
          </a:p>
        </p:txBody>
      </p:sp>
      <p:pic>
        <p:nvPicPr>
          <p:cNvPr id="144" name="Google Shape;144;ge05b74f7fb_1_34"/>
          <p:cNvPicPr preferRelativeResize="0"/>
          <p:nvPr/>
        </p:nvPicPr>
        <p:blipFill rotWithShape="1">
          <a:blip r:embed="rId5">
            <a:alphaModFix/>
          </a:blip>
          <a:srcRect b="0" l="0" r="0" t="0"/>
          <a:stretch/>
        </p:blipFill>
        <p:spPr>
          <a:xfrm>
            <a:off x="2777075" y="1321600"/>
            <a:ext cx="4726426" cy="1452175"/>
          </a:xfrm>
          <a:prstGeom prst="rect">
            <a:avLst/>
          </a:prstGeom>
          <a:noFill/>
          <a:ln>
            <a:noFill/>
          </a:ln>
        </p:spPr>
      </p:pic>
      <p:pic>
        <p:nvPicPr>
          <p:cNvPr id="145" name="Google Shape;145;ge05b74f7fb_1_34"/>
          <p:cNvPicPr preferRelativeResize="0"/>
          <p:nvPr/>
        </p:nvPicPr>
        <p:blipFill rotWithShape="1">
          <a:blip r:embed="rId6">
            <a:alphaModFix/>
          </a:blip>
          <a:srcRect b="0" l="0" r="0" t="0"/>
          <a:stretch/>
        </p:blipFill>
        <p:spPr>
          <a:xfrm>
            <a:off x="7554300" y="1716070"/>
            <a:ext cx="1531000" cy="747250"/>
          </a:xfrm>
          <a:prstGeom prst="rect">
            <a:avLst/>
          </a:prstGeom>
          <a:noFill/>
          <a:ln>
            <a:noFill/>
          </a:ln>
        </p:spPr>
      </p:pic>
      <p:sp>
        <p:nvSpPr>
          <p:cNvPr id="146" name="Google Shape;146;ge05b74f7fb_1_34"/>
          <p:cNvSpPr txBox="1"/>
          <p:nvPr/>
        </p:nvSpPr>
        <p:spPr>
          <a:xfrm>
            <a:off x="8299400" y="3581400"/>
            <a:ext cx="295400" cy="268150"/>
          </a:xfrm>
          <a:prstGeom prst="rect">
            <a:avLst/>
          </a:prstGeom>
          <a:blipFill rotWithShape="1">
            <a:blip r:embed="rId7">
              <a:alphaModFix/>
            </a:blip>
            <a:stretch>
              <a:fillRect b="-27906" l="-4080" r="-4079"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147" name="Google Shape;147;ge05b74f7fb_1_34"/>
          <p:cNvSpPr txBox="1"/>
          <p:nvPr/>
        </p:nvSpPr>
        <p:spPr>
          <a:xfrm>
            <a:off x="5553744" y="3105340"/>
            <a:ext cx="3148156" cy="425437"/>
          </a:xfrm>
          <a:prstGeom prst="rect">
            <a:avLst/>
          </a:prstGeom>
          <a:blipFill rotWithShape="1">
            <a:blip r:embed="rId8">
              <a:alphaModFix/>
            </a:blip>
            <a:stretch>
              <a:fillRect b="-9998" l="-1936"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pic>
        <p:nvPicPr>
          <p:cNvPr id="148" name="Google Shape;148;ge05b74f7fb_1_34"/>
          <p:cNvPicPr preferRelativeResize="0"/>
          <p:nvPr/>
        </p:nvPicPr>
        <p:blipFill>
          <a:blip r:embed="rId9">
            <a:alphaModFix/>
          </a:blip>
          <a:stretch>
            <a:fillRect/>
          </a:stretch>
        </p:blipFill>
        <p:spPr>
          <a:xfrm>
            <a:off x="7942100" y="5175850"/>
            <a:ext cx="695325" cy="323850"/>
          </a:xfrm>
          <a:prstGeom prst="rect">
            <a:avLst/>
          </a:prstGeom>
          <a:noFill/>
          <a:ln>
            <a:noFill/>
          </a:ln>
        </p:spPr>
      </p:pic>
      <p:sp>
        <p:nvSpPr>
          <p:cNvPr id="149" name="Google Shape;149;ge05b74f7fb_1_34"/>
          <p:cNvSpPr txBox="1"/>
          <p:nvPr/>
        </p:nvSpPr>
        <p:spPr>
          <a:xfrm>
            <a:off x="1623113" y="3274763"/>
            <a:ext cx="261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Difference with </a:t>
            </a:r>
            <a:r>
              <a:rPr lang="en-US"/>
              <a:t>respect</a:t>
            </a:r>
            <a:r>
              <a:rPr lang="en-US"/>
              <a:t> to one</a:t>
            </a:r>
            <a:endParaRPr/>
          </a:p>
        </p:txBody>
      </p:sp>
      <p:pic>
        <p:nvPicPr>
          <p:cNvPr id="150" name="Google Shape;150;ge05b74f7fb_1_34"/>
          <p:cNvPicPr preferRelativeResize="0"/>
          <p:nvPr/>
        </p:nvPicPr>
        <p:blipFill>
          <a:blip r:embed="rId10">
            <a:alphaModFix/>
          </a:blip>
          <a:stretch>
            <a:fillRect/>
          </a:stretch>
        </p:blipFill>
        <p:spPr>
          <a:xfrm>
            <a:off x="1601550" y="1437750"/>
            <a:ext cx="1643027" cy="1117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TU Delft">
      <a:dk1>
        <a:srgbClr val="000000"/>
      </a:dk1>
      <a:lt1>
        <a:srgbClr val="FFFFFF"/>
      </a:lt1>
      <a:dk2>
        <a:srgbClr val="00A6D6"/>
      </a:dk2>
      <a:lt2>
        <a:srgbClr val="FFFFFF"/>
      </a:lt2>
      <a:accent1>
        <a:srgbClr val="A5CA1A"/>
      </a:accent1>
      <a:accent2>
        <a:srgbClr val="E21A1A"/>
      </a:accent2>
      <a:accent3>
        <a:srgbClr val="6D177F"/>
      </a:accent3>
      <a:accent4>
        <a:srgbClr val="E64616"/>
      </a:accent4>
      <a:accent5>
        <a:srgbClr val="008891"/>
      </a:accent5>
      <a:accent6>
        <a:srgbClr val="6B8689"/>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TU Delft">
      <a:dk1>
        <a:srgbClr val="000000"/>
      </a:dk1>
      <a:lt1>
        <a:srgbClr val="FFFFFF"/>
      </a:lt1>
      <a:dk2>
        <a:srgbClr val="00A6D6"/>
      </a:dk2>
      <a:lt2>
        <a:srgbClr val="FFFFFF"/>
      </a:lt2>
      <a:accent1>
        <a:srgbClr val="A5CA1A"/>
      </a:accent1>
      <a:accent2>
        <a:srgbClr val="E21A1A"/>
      </a:accent2>
      <a:accent3>
        <a:srgbClr val="6D177F"/>
      </a:accent3>
      <a:accent4>
        <a:srgbClr val="E64616"/>
      </a:accent4>
      <a:accent5>
        <a:srgbClr val="008891"/>
      </a:accent5>
      <a:accent6>
        <a:srgbClr val="6B8689"/>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2015-07-09T11:57:30Z</dcterms:created>
  <dc:creator>Saskia de Been</dc:creator>
</cp:coreProperties>
</file>