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32"/>
  </p:notesMasterIdLst>
  <p:sldIdLst>
    <p:sldId id="257" r:id="rId5"/>
    <p:sldId id="258" r:id="rId6"/>
    <p:sldId id="259" r:id="rId7"/>
    <p:sldId id="268" r:id="rId8"/>
    <p:sldId id="269" r:id="rId9"/>
    <p:sldId id="261" r:id="rId10"/>
    <p:sldId id="270" r:id="rId11"/>
    <p:sldId id="262" r:id="rId12"/>
    <p:sldId id="271" r:id="rId13"/>
    <p:sldId id="272" r:id="rId14"/>
    <p:sldId id="263" r:id="rId15"/>
    <p:sldId id="273" r:id="rId16"/>
    <p:sldId id="264" r:id="rId17"/>
    <p:sldId id="26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7" r:id="rId28"/>
    <p:sldId id="283" r:id="rId29"/>
    <p:sldId id="266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95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758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63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9424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49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4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0592" y="1228255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u="sng"/>
              <a:t>Student Details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0315AA-91B7-E7D3-9A05-7F3C0E4AE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7045" y="2494058"/>
            <a:ext cx="6835641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       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 Pudi Abhiram Reddy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SkillsBuildEmail 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 pudiabhi@gmail.com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College Name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 Sree Vidyanikethan Engineering College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                   :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Andhra Pradesh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                 :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Intelligence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and end date: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25/08/2023 – 30/09/2023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A630E6B7-10BB-5A67-B6EC-CE3AB6B53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2" r="9542"/>
          <a:stretch/>
        </p:blipFill>
        <p:spPr>
          <a:xfrm>
            <a:off x="879109" y="2012668"/>
            <a:ext cx="2313052" cy="2940332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5B-3D2E-5BB3-DDF3-6EF385EA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80323" cy="685800"/>
          </a:xfrm>
        </p:spPr>
        <p:txBody>
          <a:bodyPr/>
          <a:lstStyle/>
          <a:p>
            <a:r>
              <a:rPr lang="en-US" sz="3600" dirty="0"/>
              <a:t>WHO ARE THE END USERS of this project?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D635-4B29-E2AF-C1B7-C5802544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295400"/>
            <a:ext cx="11057467" cy="5562600"/>
          </a:xfrm>
        </p:spPr>
        <p:txBody>
          <a:bodyPr>
            <a:normAutofit fontScale="70000" lnSpcReduction="20000"/>
          </a:bodyPr>
          <a:lstStyle/>
          <a:p>
            <a:r>
              <a:rPr lang="en-IN" sz="3100" b="1" dirty="0"/>
              <a:t>2. Restaurant Customers:</a:t>
            </a:r>
          </a:p>
          <a:p>
            <a:pPr marL="0" indent="0">
              <a:buNone/>
            </a:pPr>
            <a:r>
              <a:rPr lang="en-US" sz="2600" b="1" dirty="0"/>
              <a:t>Characteristics:</a:t>
            </a:r>
          </a:p>
          <a:p>
            <a:r>
              <a:rPr lang="en-US" sz="2600" dirty="0"/>
              <a:t>Individuals or groups who dine at restaurants.</a:t>
            </a:r>
          </a:p>
          <a:p>
            <a:r>
              <a:rPr lang="en-US" sz="2600" dirty="0"/>
              <a:t>May rely on online reviews and ratings to make dining choices.</a:t>
            </a:r>
          </a:p>
          <a:p>
            <a:r>
              <a:rPr lang="en-US" sz="2600" dirty="0"/>
              <a:t>Varying preferences and expectations when dining out.</a:t>
            </a:r>
          </a:p>
          <a:p>
            <a:pPr marL="0" indent="0">
              <a:buNone/>
            </a:pPr>
            <a:r>
              <a:rPr lang="en-US" sz="2600" b="1" dirty="0"/>
              <a:t>Needs:</a:t>
            </a:r>
          </a:p>
          <a:p>
            <a:r>
              <a:rPr lang="en-US" sz="2600" dirty="0"/>
              <a:t>Reliable and trustworthy restaurant recommendations.</a:t>
            </a:r>
          </a:p>
          <a:p>
            <a:r>
              <a:rPr lang="en-US" sz="2600" dirty="0"/>
              <a:t>Information on the quality of restaurant services.</a:t>
            </a:r>
          </a:p>
          <a:p>
            <a:r>
              <a:rPr lang="en-US" sz="2600" dirty="0"/>
              <a:t>A platform to share their experiences and feedback.</a:t>
            </a:r>
          </a:p>
          <a:p>
            <a:pPr marL="0" indent="0">
              <a:buNone/>
            </a:pPr>
            <a:r>
              <a:rPr lang="en-US" sz="2900" b="1" dirty="0"/>
              <a:t>Benefits:</a:t>
            </a:r>
          </a:p>
          <a:p>
            <a:r>
              <a:rPr lang="en-US" sz="2600" dirty="0"/>
              <a:t>Informed Dining Choices: They can make more informed decisions when choosing restaurants based on the sentiment analysis of reviews.</a:t>
            </a:r>
          </a:p>
          <a:p>
            <a:r>
              <a:rPr lang="en-US" sz="2600" dirty="0"/>
              <a:t>Enhanced Dining Experience: The project helps customers select restaurants that align with their preferences and expectations.</a:t>
            </a:r>
          </a:p>
          <a:p>
            <a:r>
              <a:rPr lang="en-US" sz="2600" dirty="0"/>
              <a:t>Opportunity to Share Feedback: Customers can easily share their experiences and provide feedback to restaurants.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0719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34" y="163286"/>
            <a:ext cx="7583095" cy="942530"/>
          </a:xfrm>
        </p:spPr>
        <p:txBody>
          <a:bodyPr anchor="ctr">
            <a:normAutofit/>
          </a:bodyPr>
          <a:lstStyle/>
          <a:p>
            <a:r>
              <a:rPr lang="en-US" sz="2700" dirty="0"/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34" y="1105816"/>
            <a:ext cx="11029615" cy="575218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Solution: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1" dirty="0"/>
              <a:t>Data Collection and Processing: </a:t>
            </a:r>
            <a:r>
              <a:rPr lang="en-US" sz="2000" dirty="0"/>
              <a:t>Gather restaurant reviews from various online sources and preprocess the data. Data preprocessing steps include tokenization, lowercasing, removal of punctuation, handling of stopwords, and potentially stemming or lemmatization.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Sentiment Analysis Model: </a:t>
            </a:r>
            <a:r>
              <a:rPr lang="en-US" sz="2000" dirty="0"/>
              <a:t>Implement a state-of-the-art sentiment analysis model, such as Natural Language Processing (NLP) techniques, to analyze and classify restaurant reviews based on sentiment. This model will have been trained on a dataset of reviews to accurately determine whether a review expresses a positive or negative sentiment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Real-time Analysis: </a:t>
            </a:r>
            <a:r>
              <a:rPr lang="en-US" sz="2000" dirty="0"/>
              <a:t>Ensure that the sentiment analysis system can perform real-time analysis, allowing restaurant owners to receive immediate insights into customer feedback as new reviews are posted.</a:t>
            </a: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1F48-EC1A-E6D7-205B-F1B8E68B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81809" cy="685800"/>
          </a:xfrm>
        </p:spPr>
        <p:txBody>
          <a:bodyPr>
            <a:normAutofit/>
          </a:bodyPr>
          <a:lstStyle/>
          <a:p>
            <a:r>
              <a:rPr lang="en-US" sz="2400" dirty="0"/>
              <a:t>YOUR SOLUTION AND ITS VALUE PROPOSITION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2413-96BD-8C3E-B3B0-6028651C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5399"/>
            <a:ext cx="10121296" cy="5127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</a:rPr>
              <a:t>How the Solution Addresses the Needs of the End User:</a:t>
            </a:r>
          </a:p>
          <a:p>
            <a:r>
              <a:rPr lang="en-US" sz="2000" b="1" dirty="0"/>
              <a:t>Valuable Insights: </a:t>
            </a:r>
            <a:r>
              <a:rPr lang="en-US" sz="2000" dirty="0"/>
              <a:t>The sentiment analysis model provides restaurant owners with valuable insights into customer feedback, helping them understand the sentiments expressed in reviews</a:t>
            </a:r>
            <a:r>
              <a:rPr lang="en-US" sz="2000" b="1" dirty="0"/>
              <a:t>.</a:t>
            </a:r>
          </a:p>
          <a:p>
            <a:r>
              <a:rPr lang="en-US" sz="2000" b="1" i="0" dirty="0">
                <a:effectLst/>
              </a:rPr>
              <a:t>Data-Driven Decisions: </a:t>
            </a:r>
            <a:r>
              <a:rPr lang="en-US" sz="2000" i="0" dirty="0">
                <a:effectLst/>
              </a:rPr>
              <a:t>By categorizing reviews into positive and negative sentiments, the solution assists owners in making data-driven decisions to improve their restaurant services</a:t>
            </a:r>
            <a:r>
              <a:rPr lang="en-US" sz="2000" b="1" i="0" dirty="0">
                <a:effectLst/>
              </a:rPr>
              <a:t>.</a:t>
            </a:r>
          </a:p>
          <a:p>
            <a:r>
              <a:rPr lang="en-US" sz="2000" b="1" i="0" dirty="0">
                <a:effectLst/>
              </a:rPr>
              <a:t>Efficiency: </a:t>
            </a:r>
            <a:r>
              <a:rPr lang="en-US" sz="2000" i="0" dirty="0">
                <a:effectLst/>
              </a:rPr>
              <a:t>The real-time analysis feature ensures that owners can respond promptly to customer concerns and feedback, enhancing the efficiency of addressing issues.</a:t>
            </a:r>
          </a:p>
          <a:p>
            <a:r>
              <a:rPr lang="en-US" sz="2000" b="1" i="0" dirty="0">
                <a:effectLst/>
              </a:rPr>
              <a:t>Competitive Advantage: </a:t>
            </a:r>
            <a:r>
              <a:rPr lang="en-US" sz="2000" i="0" dirty="0">
                <a:effectLst/>
              </a:rPr>
              <a:t>Access to sentiment trends and insights gives restaurants a competitive advantage by allowing them to proactively improve services and stand out in the market.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7674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How did I customize the project and make it my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Highlights of my Project:</a:t>
            </a:r>
          </a:p>
          <a:p>
            <a:r>
              <a:rPr lang="en-US" sz="2000" dirty="0"/>
              <a:t>I have used GradientBoostClassifier which is a powerful ML model.</a:t>
            </a:r>
          </a:p>
          <a:p>
            <a:r>
              <a:rPr lang="en-US" sz="2000" dirty="0"/>
              <a:t>I have tuned the hyperparameters for the GradientBoostClassifier.</a:t>
            </a:r>
          </a:p>
          <a:p>
            <a:r>
              <a:rPr lang="en-US" sz="2000" dirty="0"/>
              <a:t>As the max_features parameters increases the Accuracy of the model also increased.</a:t>
            </a:r>
          </a:p>
          <a:p>
            <a:r>
              <a:rPr lang="en-US" sz="2000" dirty="0"/>
              <a:t>I got </a:t>
            </a:r>
            <a:r>
              <a:rPr lang="en-US" sz="2000" b="1" dirty="0"/>
              <a:t>79% </a:t>
            </a:r>
            <a:r>
              <a:rPr lang="en-US" sz="2000" dirty="0"/>
              <a:t>accuracy after tuning hyperparameters. At max_features = 10 for the GradientBoostClassifier.</a:t>
            </a:r>
          </a:p>
          <a:p>
            <a:r>
              <a:rPr lang="en-US" sz="2000" dirty="0"/>
              <a:t>I got precision score of 85%.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5932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Data Analysis:</a:t>
            </a:r>
          </a:p>
        </p:txBody>
      </p:sp>
      <p:pic>
        <p:nvPicPr>
          <p:cNvPr id="7" name="Picture 6" descr="A screenshot of a menu&#10;&#10;Description automatically generated">
            <a:extLst>
              <a:ext uri="{FF2B5EF4-FFF2-40B4-BE49-F238E27FC236}">
                <a16:creationId xmlns:a16="http://schemas.microsoft.com/office/drawing/2014/main" id="{2D725310-3E66-7E33-5DA0-914A8654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2067708"/>
            <a:ext cx="9248610" cy="44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AB3E-BB1F-E472-25BF-B84CB1B0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172"/>
            <a:ext cx="8596668" cy="740229"/>
          </a:xfrm>
        </p:spPr>
        <p:txBody>
          <a:bodyPr>
            <a:normAutofit fontScale="90000"/>
          </a:bodyPr>
          <a:lstStyle/>
          <a:p>
            <a:r>
              <a:rPr lang="en-IN" dirty="0"/>
              <a:t>Modelling</a:t>
            </a:r>
            <a:br>
              <a:rPr lang="en-IN" dirty="0"/>
            </a:br>
            <a:r>
              <a:rPr lang="en-IN" sz="2700" b="1" dirty="0">
                <a:solidFill>
                  <a:schemeClr val="tx1"/>
                </a:solidFill>
              </a:rPr>
              <a:t>Data Analysis</a:t>
            </a:r>
            <a:r>
              <a:rPr lang="en-IN" dirty="0"/>
              <a:t>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2FFF05-AA1E-BFA3-BD75-EDAEF39AD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73918"/>
            <a:ext cx="6479794" cy="3881438"/>
          </a:xfrm>
        </p:spPr>
      </p:pic>
    </p:spTree>
    <p:extLst>
      <p:ext uri="{BB962C8B-B14F-4D97-AF65-F5344CB8AC3E}">
        <p14:creationId xmlns:p14="http://schemas.microsoft.com/office/powerpoint/2010/main" val="111782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DFD4-69F7-DA7B-4F99-8F115CAC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Modelling:</a:t>
            </a:r>
            <a:br>
              <a:rPr lang="en-IN" dirty="0"/>
            </a:br>
            <a:r>
              <a:rPr lang="en-IN" sz="2700" b="1" dirty="0">
                <a:solidFill>
                  <a:schemeClr val="tx1"/>
                </a:solidFill>
              </a:rPr>
              <a:t>Data Preprocessing: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42131D5-C705-7AB2-0AB4-091E6634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49" y="1661886"/>
            <a:ext cx="6542995" cy="3881438"/>
          </a:xfrm>
        </p:spPr>
      </p:pic>
    </p:spTree>
    <p:extLst>
      <p:ext uri="{BB962C8B-B14F-4D97-AF65-F5344CB8AC3E}">
        <p14:creationId xmlns:p14="http://schemas.microsoft.com/office/powerpoint/2010/main" val="265511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BB38-76F9-79F3-1481-2A3C9DC2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Modelling:</a:t>
            </a:r>
            <a:br>
              <a:rPr lang="en-IN" dirty="0"/>
            </a:br>
            <a:r>
              <a:rPr lang="en-IN" sz="2400" b="1" dirty="0">
                <a:solidFill>
                  <a:schemeClr val="tx1"/>
                </a:solidFill>
              </a:rPr>
              <a:t>Data after preprocessing: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952524-3791-6C8B-F5AC-DC6868429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92" y="1720901"/>
            <a:ext cx="8122067" cy="2419474"/>
          </a:xfrm>
        </p:spPr>
      </p:pic>
    </p:spTree>
    <p:extLst>
      <p:ext uri="{BB962C8B-B14F-4D97-AF65-F5344CB8AC3E}">
        <p14:creationId xmlns:p14="http://schemas.microsoft.com/office/powerpoint/2010/main" val="250404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2401-9E5C-7247-2B66-D32CAA0B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Modelling:</a:t>
            </a:r>
            <a:br>
              <a:rPr lang="en-IN" dirty="0"/>
            </a:br>
            <a:r>
              <a:rPr lang="en-IN" sz="2400" b="1" dirty="0">
                <a:solidFill>
                  <a:schemeClr val="tx1"/>
                </a:solidFill>
              </a:rPr>
              <a:t>Obtaining Vectors and Splitting: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103088-6D0D-FBF1-C36B-46FE22FB7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76639"/>
            <a:ext cx="7477125" cy="3881438"/>
          </a:xfrm>
        </p:spPr>
      </p:pic>
    </p:spTree>
    <p:extLst>
      <p:ext uri="{BB962C8B-B14F-4D97-AF65-F5344CB8AC3E}">
        <p14:creationId xmlns:p14="http://schemas.microsoft.com/office/powerpoint/2010/main" val="147436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5CCD-6D95-220E-068F-8285C923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694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/>
              <a:t>Modelling:</a:t>
            </a:r>
            <a:br>
              <a:rPr lang="en-IN" dirty="0"/>
            </a:br>
            <a:r>
              <a:rPr lang="en-IN" sz="2700" b="1" dirty="0">
                <a:solidFill>
                  <a:schemeClr val="tx1"/>
                </a:solidFill>
              </a:rPr>
              <a:t>GradientBoostClassifier training and Predicting test data: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823930-4FE4-6950-C87F-93F2A4B5F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013" y="1890003"/>
            <a:ext cx="8596312" cy="3220840"/>
          </a:xfrm>
        </p:spPr>
      </p:pic>
    </p:spTree>
    <p:extLst>
      <p:ext uri="{BB962C8B-B14F-4D97-AF65-F5344CB8AC3E}">
        <p14:creationId xmlns:p14="http://schemas.microsoft.com/office/powerpoint/2010/main" val="215525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171"/>
            <a:ext cx="8596668" cy="816429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Project Title/Problem Statement</a:t>
            </a:r>
            <a:br>
              <a:rPr lang="en-GB" u="sng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9337523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Title:  </a:t>
            </a:r>
            <a:r>
              <a:rPr lang="en-US" sz="2800" u="sng" dirty="0"/>
              <a:t>Sentiment Analysis of Restaurant Reviews</a:t>
            </a:r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r>
              <a:rPr lang="en-US" sz="2800" b="1" dirty="0"/>
              <a:t>Statement:</a:t>
            </a:r>
          </a:p>
          <a:p>
            <a:pPr marL="0" indent="0">
              <a:buNone/>
            </a:pPr>
            <a:r>
              <a:rPr lang="en-US" sz="2000" dirty="0"/>
              <a:t>Sentimental reviews of customers towards the restaurant services and their like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Dislike are in 0 &amp; 1.Python comes with a huge number of inbuilt libraries. Many of the libraries are for Artificial Intelligence, Machine Learning and Deep Learning.</a:t>
            </a:r>
            <a:endParaRPr lang="en-US" sz="2000" b="1" dirty="0"/>
          </a:p>
          <a:p>
            <a:pPr marL="0" indent="0">
              <a:buNone/>
            </a:pP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F4EC-6944-0A6E-78E1-0E5783EC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br>
              <a:rPr lang="en-IN" dirty="0"/>
            </a:br>
            <a:r>
              <a:rPr lang="en-IN" sz="2400" b="1" dirty="0">
                <a:solidFill>
                  <a:schemeClr val="tx1"/>
                </a:solidFill>
              </a:rPr>
              <a:t>Obtaining Accuracy: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17E2AD-45E5-D804-ECB8-1D40C4CF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762540"/>
            <a:ext cx="6947807" cy="3332920"/>
          </a:xfrm>
        </p:spPr>
      </p:pic>
    </p:spTree>
    <p:extLst>
      <p:ext uri="{BB962C8B-B14F-4D97-AF65-F5344CB8AC3E}">
        <p14:creationId xmlns:p14="http://schemas.microsoft.com/office/powerpoint/2010/main" val="155633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4C84-9C73-2808-F816-0EC732CD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568779"/>
            <a:ext cx="8596668" cy="1320800"/>
          </a:xfrm>
        </p:spPr>
        <p:txBody>
          <a:bodyPr/>
          <a:lstStyle/>
          <a:p>
            <a:r>
              <a:rPr lang="en-IN" dirty="0"/>
              <a:t>Modelling:</a:t>
            </a:r>
            <a:br>
              <a:rPr lang="en-IN" dirty="0"/>
            </a:br>
            <a:r>
              <a:rPr lang="en-IN" sz="2400" b="1" dirty="0">
                <a:solidFill>
                  <a:schemeClr val="tx1"/>
                </a:solidFill>
              </a:rPr>
              <a:t>Hyperparameter tuning:</a:t>
            </a:r>
          </a:p>
        </p:txBody>
      </p:sp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16D0C1-FDDB-C6A7-0417-62512985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24" y="1687060"/>
            <a:ext cx="8253505" cy="3962626"/>
          </a:xfrm>
        </p:spPr>
      </p:pic>
    </p:spTree>
    <p:extLst>
      <p:ext uri="{BB962C8B-B14F-4D97-AF65-F5344CB8AC3E}">
        <p14:creationId xmlns:p14="http://schemas.microsoft.com/office/powerpoint/2010/main" val="33957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FD81-DFF1-8323-2E82-058151E8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br>
              <a:rPr lang="en-IN" dirty="0"/>
            </a:br>
            <a:r>
              <a:rPr lang="en-IN" sz="2400" b="1" dirty="0">
                <a:solidFill>
                  <a:schemeClr val="tx1"/>
                </a:solidFill>
              </a:rPr>
              <a:t>Output of Hyperparameter tuning: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E47B0-4080-2C49-9309-B5B12EEAE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329" y="1930400"/>
            <a:ext cx="7004410" cy="3321221"/>
          </a:xfrm>
        </p:spPr>
      </p:pic>
    </p:spTree>
    <p:extLst>
      <p:ext uri="{BB962C8B-B14F-4D97-AF65-F5344CB8AC3E}">
        <p14:creationId xmlns:p14="http://schemas.microsoft.com/office/powerpoint/2010/main" val="146367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5934-86C4-7378-A9AC-4B8D9C4E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  <a:br>
              <a:rPr lang="en-IN" dirty="0"/>
            </a:br>
            <a:r>
              <a:rPr lang="en-IN" sz="2400" b="1" dirty="0">
                <a:solidFill>
                  <a:schemeClr val="tx1"/>
                </a:solidFill>
              </a:rPr>
              <a:t>Function for Predicting sample reviews: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91D149-46AA-7E57-2912-4F2F0712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825" y="1784742"/>
            <a:ext cx="8596313" cy="4044557"/>
          </a:xfrm>
        </p:spPr>
      </p:pic>
    </p:spTree>
    <p:extLst>
      <p:ext uri="{BB962C8B-B14F-4D97-AF65-F5344CB8AC3E}">
        <p14:creationId xmlns:p14="http://schemas.microsoft.com/office/powerpoint/2010/main" val="98895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sz="2400" b="1" dirty="0">
                <a:solidFill>
                  <a:schemeClr val="tx1"/>
                </a:solidFill>
              </a:rPr>
              <a:t>Predictions: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FA4AF4-2D48-0AB3-D2A5-3F0D66B5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73" y="1905819"/>
            <a:ext cx="7626481" cy="4091858"/>
          </a:xfr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0704-CD5C-DC30-B3A7-5A761D70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sz="2400" b="1" dirty="0">
                <a:solidFill>
                  <a:schemeClr val="tx1"/>
                </a:solidFill>
              </a:rPr>
              <a:t>Predictions: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7DA644-CA2C-E046-8664-5403D2B5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18" y="1772716"/>
            <a:ext cx="7753748" cy="4475684"/>
          </a:xfrm>
        </p:spPr>
      </p:pic>
    </p:spTree>
    <p:extLst>
      <p:ext uri="{BB962C8B-B14F-4D97-AF65-F5344CB8AC3E}">
        <p14:creationId xmlns:p14="http://schemas.microsoft.com/office/powerpoint/2010/main" val="238110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b="1" dirty="0"/>
              <a:t>Project Github Link: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https://github.com/PudiAbhiramReddy/review_sentiment_analysis.git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3B1F-C026-E403-CF79-64D63EEA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48" y="252548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59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5" y="1572760"/>
            <a:ext cx="8596668" cy="437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Sentiment Analysis of Restaurant Reviews:</a:t>
            </a:r>
          </a:p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000" dirty="0"/>
              <a:t>Prediction of the sentiment of Restaurant Reviews using the Python Libraries. The like and Dislike are in 0 and 1 in the dataset.</a:t>
            </a:r>
          </a:p>
          <a:p>
            <a:pPr marL="0" indent="0">
              <a:buNone/>
            </a:pPr>
            <a:r>
              <a:rPr lang="en-US" sz="2400" b="1" dirty="0"/>
              <a:t>Exploratory Data Analysis:</a:t>
            </a:r>
          </a:p>
          <a:p>
            <a:r>
              <a:rPr lang="en-US" sz="2000" dirty="0"/>
              <a:t>Importing the Dataset.</a:t>
            </a:r>
          </a:p>
          <a:p>
            <a:r>
              <a:rPr lang="en-US" sz="2000" dirty="0"/>
              <a:t>Finding the shape of the dataset.</a:t>
            </a:r>
          </a:p>
          <a:p>
            <a:r>
              <a:rPr lang="en-US" sz="2000" dirty="0"/>
              <a:t>Printing the Info of the dataset.</a:t>
            </a:r>
          </a:p>
          <a:p>
            <a:r>
              <a:rPr lang="en-US" sz="2000" dirty="0"/>
              <a:t>Finding the different columns Labels present in the dataset.</a:t>
            </a:r>
          </a:p>
          <a:p>
            <a:r>
              <a:rPr lang="en-US" sz="2000" dirty="0"/>
              <a:t>Visualizing the Dataset.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A0C9-03A1-2C79-C8DC-B7A09846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257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42BC-6CFE-9D42-952C-8DAB1F2B3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1858"/>
            <a:ext cx="8596668" cy="5072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Data Preprocessing:</a:t>
            </a:r>
          </a:p>
          <a:p>
            <a:r>
              <a:rPr lang="en-IN" sz="2000" dirty="0"/>
              <a:t>Removing any special character other than letters in the Review dataset.</a:t>
            </a:r>
          </a:p>
          <a:p>
            <a:r>
              <a:rPr lang="en-IN" sz="2000" dirty="0"/>
              <a:t>Converting each review in the corpus into lowercase letters.</a:t>
            </a:r>
          </a:p>
          <a:p>
            <a:r>
              <a:rPr lang="en-IN" sz="2000" dirty="0"/>
              <a:t>Removing stop words which doesn’t add any meaning to the sentence.</a:t>
            </a:r>
          </a:p>
          <a:p>
            <a:r>
              <a:rPr lang="en-IN" sz="2000" dirty="0"/>
              <a:t>Stemming each sentence for reducing the total number of words.</a:t>
            </a:r>
          </a:p>
          <a:p>
            <a:r>
              <a:rPr lang="en-IN" sz="2000" dirty="0"/>
              <a:t>Combining all the processed texts into single corpus.</a:t>
            </a:r>
          </a:p>
          <a:p>
            <a:pPr marL="0" indent="0">
              <a:buNone/>
            </a:pPr>
            <a:r>
              <a:rPr lang="en-IN" sz="2400" b="1" dirty="0"/>
              <a:t>Feature Extraction:</a:t>
            </a:r>
          </a:p>
          <a:p>
            <a:r>
              <a:rPr lang="en-IN" sz="2000" dirty="0"/>
              <a:t>The Vectors are obtained by CountVectorizer.</a:t>
            </a:r>
          </a:p>
          <a:p>
            <a:r>
              <a:rPr lang="en-IN" sz="2000" dirty="0"/>
              <a:t>Number of max_features taken is 1600.</a:t>
            </a:r>
          </a:p>
          <a:p>
            <a:r>
              <a:rPr lang="en-IN" sz="2000" dirty="0"/>
              <a:t>Obtaining Vectors for sentence in the Corpus.</a:t>
            </a:r>
          </a:p>
          <a:p>
            <a:r>
              <a:rPr lang="en-IN" sz="2000" dirty="0"/>
              <a:t>Splitting the Dataset into train and test sets.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5340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F4E0-0A90-5FBD-FA84-3B2BA76D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72352" cy="72934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8514-CEAE-751C-E6E7-3F417009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338943"/>
            <a:ext cx="8717037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Modelling:</a:t>
            </a:r>
          </a:p>
          <a:p>
            <a:r>
              <a:rPr lang="en-IN" sz="2000" dirty="0"/>
              <a:t>Selecting the suitable model for the Sentiment Analysis of the Restaurant reviews dataset.</a:t>
            </a:r>
          </a:p>
          <a:p>
            <a:r>
              <a:rPr lang="en-IN" sz="2000" dirty="0"/>
              <a:t>Training the ML model with given dataset.</a:t>
            </a:r>
          </a:p>
          <a:p>
            <a:r>
              <a:rPr lang="en-IN" sz="2000" dirty="0"/>
              <a:t>Obtaining the Accuracy score on the test dataset.</a:t>
            </a:r>
          </a:p>
          <a:p>
            <a:r>
              <a:rPr lang="en-IN" sz="2000" dirty="0"/>
              <a:t>Fine Tuning the ML model for a better Accuracy.</a:t>
            </a:r>
          </a:p>
          <a:p>
            <a:pPr marL="0" indent="0">
              <a:buNone/>
            </a:pPr>
            <a:r>
              <a:rPr lang="en-IN" sz="2400" dirty="0"/>
              <a:t>Predicting</a:t>
            </a:r>
          </a:p>
          <a:p>
            <a:r>
              <a:rPr lang="en-IN" sz="2000" dirty="0"/>
              <a:t>After fine tuning the model for hyperparameters, Predicting the sentiment of the sample reviews.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352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2504"/>
            <a:ext cx="9391952" cy="5165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i="0" dirty="0">
                <a:effectLst/>
              </a:rPr>
              <a:t>Purpose of the Project: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The purpose of this project is to conduct sentiment analysis on restaurant reviews with the aim of understanding and categorizing customer sentiments towards restaurant services. </a:t>
            </a:r>
          </a:p>
          <a:p>
            <a:r>
              <a:rPr lang="en-US" sz="2000" dirty="0">
                <a:solidFill>
                  <a:srgbClr val="374151"/>
                </a:solidFill>
              </a:rPr>
              <a:t>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nalyzing and classifying reviews as positive or negative, this project seeks to provide valuable insights to both restaurant owners and potential customers.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This will enable restaurant owners to enhance their services based on feedback and help customers make informed dining choices.</a:t>
            </a:r>
            <a:endParaRPr lang="en-US" sz="2000" dirty="0">
              <a:solidFill>
                <a:srgbClr val="374151"/>
              </a:solidFill>
            </a:endParaRPr>
          </a:p>
          <a:p>
            <a:pPr marL="0" indent="0">
              <a:buNone/>
            </a:pPr>
            <a:r>
              <a:rPr lang="en-IN" sz="2400" b="1" i="0" dirty="0">
                <a:effectLst/>
                <a:latin typeface="Söhne"/>
              </a:rPr>
              <a:t>Scope of the Project: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Sentiment analysis will be applied to restaurant reviews, specifically those available in text format (e.g., online reviews).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Data preprocessing, feature extraction, and sentiment classification will be within the project's scope.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1C39-CC4F-3B22-1523-6F06C177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19" y="952275"/>
            <a:ext cx="8096552" cy="718457"/>
          </a:xfrm>
        </p:spPr>
        <p:txBody>
          <a:bodyPr/>
          <a:lstStyle/>
          <a:p>
            <a:r>
              <a:rPr lang="en-US" dirty="0"/>
              <a:t>PROJECT 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8FEF-1237-C2EA-5640-54AF1A78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0732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project will employ natural language processing (NLP) techniques for sentiment analysis.</a:t>
            </a:r>
          </a:p>
          <a:p>
            <a:pPr marL="0" indent="0">
              <a:buNone/>
            </a:pPr>
            <a:r>
              <a:rPr lang="en-US" sz="2400" b="1" dirty="0"/>
              <a:t>Objectives:</a:t>
            </a:r>
          </a:p>
          <a:p>
            <a:r>
              <a:rPr lang="en-US" sz="2000" dirty="0"/>
              <a:t>To classify restaurant reviews into two categories: positive and negative sentiments.</a:t>
            </a:r>
          </a:p>
          <a:p>
            <a:r>
              <a:rPr lang="en-US" sz="2000" dirty="0"/>
              <a:t>To develop a practical sentiment analysis model that can be applied to new restaurant reviews, facilitating real-time analysis and decision-making.</a:t>
            </a:r>
          </a:p>
          <a:p>
            <a:r>
              <a:rPr lang="en-US" sz="2000" dirty="0"/>
              <a:t>To provide insights into customer preferences, identifying what they like and dislike about restaurant services.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001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874"/>
            <a:ext cx="8596668" cy="511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Restaurant Owners/Managers:</a:t>
            </a:r>
            <a:endParaRPr lang="en-US" dirty="0"/>
          </a:p>
          <a:p>
            <a:pPr marL="0" indent="0">
              <a:buNone/>
            </a:pPr>
            <a:r>
              <a:rPr lang="en-US" sz="2000" b="1" dirty="0"/>
              <a:t>Characteristics:</a:t>
            </a:r>
            <a:endParaRPr lang="en-US" dirty="0"/>
          </a:p>
          <a:p>
            <a:r>
              <a:rPr lang="en-US" dirty="0"/>
              <a:t>Business owners or managers of restaurants.</a:t>
            </a:r>
          </a:p>
          <a:p>
            <a:r>
              <a:rPr lang="en-US" dirty="0"/>
              <a:t>Typically interested in improving their restaurant's services and overall customer experience.</a:t>
            </a:r>
          </a:p>
          <a:p>
            <a:r>
              <a:rPr lang="en-US" dirty="0"/>
              <a:t>May have varying levels of technical expertise.</a:t>
            </a:r>
          </a:p>
          <a:p>
            <a:pPr marL="0" indent="0">
              <a:buNone/>
            </a:pPr>
            <a:r>
              <a:rPr lang="en-US" sz="2000" b="1" dirty="0"/>
              <a:t>Needs:</a:t>
            </a:r>
          </a:p>
          <a:p>
            <a:r>
              <a:rPr lang="en-US" dirty="0"/>
              <a:t>Valuable insights into customer feedback and sentiment.</a:t>
            </a:r>
          </a:p>
          <a:p>
            <a:r>
              <a:rPr lang="en-US" dirty="0"/>
              <a:t>Actionable information to make data-driven decisions.</a:t>
            </a:r>
          </a:p>
          <a:p>
            <a:r>
              <a:rPr lang="en-US" dirty="0"/>
              <a:t>Efficient and automated sentiment analysis tools.</a:t>
            </a:r>
          </a:p>
          <a:p>
            <a:r>
              <a:rPr lang="en-US" dirty="0"/>
              <a:t>Access to real-time feedback and sentiment trends.</a:t>
            </a: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E7F2-B458-0E95-234C-8F97FC72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36780" cy="696686"/>
          </a:xfrm>
        </p:spPr>
        <p:txBody>
          <a:bodyPr/>
          <a:lstStyle/>
          <a:p>
            <a:r>
              <a:rPr lang="en-US" sz="3600" dirty="0"/>
              <a:t>WHO ARE THE END USERS of this project?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3E3A-047A-BB4E-4CE9-B4D0179B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3887"/>
            <a:ext cx="8596668" cy="488747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Benefits:</a:t>
            </a:r>
            <a:endParaRPr lang="en-US" dirty="0"/>
          </a:p>
          <a:p>
            <a:r>
              <a:rPr lang="en-US" dirty="0"/>
              <a:t>Improved Customer Experience: They can identify areas that need improvement based on customer feedback, leading to a better dining experience.</a:t>
            </a:r>
          </a:p>
          <a:p>
            <a:r>
              <a:rPr lang="en-US" dirty="0"/>
              <a:t>Competitive Advantage: Understanding customer sentiment can help them stand out in the highly competitive restaurant industry.</a:t>
            </a:r>
          </a:p>
          <a:p>
            <a:r>
              <a:rPr lang="en-US" dirty="0"/>
              <a:t>Efficient Resource Allocation: They can allocate resources more effectively to address specific issues mentioned in reviews.</a:t>
            </a:r>
          </a:p>
          <a:p>
            <a:r>
              <a:rPr lang="en-US" dirty="0"/>
              <a:t>Real-time Feedback: Access to real-time sentiment analysis allows for prompt response to customer concerns and issues.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4875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1233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Söhne</vt:lpstr>
      <vt:lpstr>Trebuchet MS</vt:lpstr>
      <vt:lpstr>Wingdings 3</vt:lpstr>
      <vt:lpstr>Facet</vt:lpstr>
      <vt:lpstr>Student Details</vt:lpstr>
      <vt:lpstr>Project Title/Problem Statement </vt:lpstr>
      <vt:lpstr>AGENDA</vt:lpstr>
      <vt:lpstr>AGENDA</vt:lpstr>
      <vt:lpstr>AGENDA</vt:lpstr>
      <vt:lpstr>PROJECT  OVERVIEW</vt:lpstr>
      <vt:lpstr>PROJECT  OVERVIEW</vt:lpstr>
      <vt:lpstr>WHO ARE THE END USERS of this project?</vt:lpstr>
      <vt:lpstr>WHO ARE THE END USERS of this project?</vt:lpstr>
      <vt:lpstr>WHO ARE THE END USERS of this project?</vt:lpstr>
      <vt:lpstr>YOUR SOLUTION AND ITS VALUE PROPOSITION</vt:lpstr>
      <vt:lpstr>YOUR SOLUTION AND ITS VALUE PROPOSITION</vt:lpstr>
      <vt:lpstr>How did I customize the project and make it my own</vt:lpstr>
      <vt:lpstr>MODELLING</vt:lpstr>
      <vt:lpstr>Modelling Data Analysis:</vt:lpstr>
      <vt:lpstr>Modelling: Data Preprocessing: </vt:lpstr>
      <vt:lpstr>Modelling: Data after preprocessing:</vt:lpstr>
      <vt:lpstr>Modelling: Obtaining Vectors and Splitting:</vt:lpstr>
      <vt:lpstr>Modelling: GradientBoostClassifier training and Predicting test data:</vt:lpstr>
      <vt:lpstr>Modelling Obtaining Accuracy:</vt:lpstr>
      <vt:lpstr>Modelling: Hyperparameter tuning:</vt:lpstr>
      <vt:lpstr>Modelling Output of Hyperparameter tuning:</vt:lpstr>
      <vt:lpstr>Modelling Function for Predicting sample reviews:</vt:lpstr>
      <vt:lpstr>Results Predictions:</vt:lpstr>
      <vt:lpstr>Results Predictions: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20121A04J1 - ABHIRAM REDDY PUDI</cp:lastModifiedBy>
  <cp:revision>5</cp:revision>
  <dcterms:created xsi:type="dcterms:W3CDTF">2021-05-26T16:50:10Z</dcterms:created>
  <dcterms:modified xsi:type="dcterms:W3CDTF">2023-09-29T15:11:48Z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