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76" r:id="rId5"/>
    <p:sldId id="259" r:id="rId6"/>
    <p:sldId id="260" r:id="rId7"/>
    <p:sldId id="275" r:id="rId8"/>
    <p:sldId id="262" r:id="rId9"/>
    <p:sldId id="263" r:id="rId10"/>
    <p:sldId id="264" r:id="rId11"/>
    <p:sldId id="265" r:id="rId12"/>
    <p:sldId id="27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70590" cy="67237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Integrated Tourism Web </a:t>
            </a:r>
            <a:r>
              <a:rPr lang="en-GB" dirty="0" err="1">
                <a:solidFill>
                  <a:schemeClr val="tx1"/>
                </a:solidFill>
                <a:latin typeface="Cambria" panose="02040503050406030204" pitchFamily="18" charset="0"/>
                <a:ea typeface="Cambria" panose="02040503050406030204" pitchFamily="18" charset="0"/>
              </a:rPr>
              <a:t>Appilication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54858"/>
            <a:ext cx="3970500" cy="40790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 G-23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406162400"/>
              </p:ext>
            </p:extLst>
          </p:nvPr>
        </p:nvGraphicFramePr>
        <p:xfrm>
          <a:off x="530760" y="2262759"/>
          <a:ext cx="5418675" cy="2346018"/>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76061">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ctr" rtl="0">
                        <a:spcBef>
                          <a:spcPts val="0"/>
                        </a:spcBef>
                        <a:spcAft>
                          <a:spcPts val="0"/>
                        </a:spcAft>
                        <a:buFont typeface="+mj-lt"/>
                        <a:buNone/>
                      </a:pPr>
                      <a:r>
                        <a:rPr lang="en-US" sz="1800" u="none" strike="noStrike" cap="none" dirty="0"/>
                        <a:t>20211CIT0005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J </a:t>
                      </a:r>
                      <a:r>
                        <a:rPr lang="en-US" sz="1800" u="none" strike="noStrike" cap="none" dirty="0" err="1"/>
                        <a:t>Jaswanth</a:t>
                      </a:r>
                      <a:r>
                        <a:rPr lang="en-US" sz="1800" u="none" strike="noStrike" cap="none" dirty="0"/>
                        <a:t> Kumar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0900">
                <a:tc>
                  <a:txBody>
                    <a:bodyPr/>
                    <a:lstStyle/>
                    <a:p>
                      <a:pPr marL="0" marR="0" lvl="0" indent="0" algn="ctr" rtl="0">
                        <a:spcBef>
                          <a:spcPts val="0"/>
                        </a:spcBef>
                        <a:spcAft>
                          <a:spcPts val="0"/>
                        </a:spcAft>
                        <a:buNone/>
                      </a:pPr>
                      <a:r>
                        <a:rPr lang="en-US" sz="1800" u="none" strike="noStrike" cap="none" dirty="0"/>
                        <a:t>20211CIT0006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 Gopi Chandu</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0900">
                <a:tc>
                  <a:txBody>
                    <a:bodyPr/>
                    <a:lstStyle/>
                    <a:p>
                      <a:pPr marL="0" marR="0" lvl="0" indent="0" algn="ctr" rtl="0">
                        <a:spcBef>
                          <a:spcPts val="0"/>
                        </a:spcBef>
                        <a:spcAft>
                          <a:spcPts val="0"/>
                        </a:spcAft>
                        <a:buNone/>
                      </a:pPr>
                      <a:r>
                        <a:rPr lang="en-US" sz="1800" u="none" strike="noStrike" cap="none" dirty="0"/>
                        <a:t>20211CIT0007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Lekkala</a:t>
                      </a:r>
                      <a:r>
                        <a:rPr lang="en-US" sz="1800" u="none" strike="noStrike" cap="none" dirty="0"/>
                        <a:t> Vardhan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6877">
                <a:tc>
                  <a:txBody>
                    <a:bodyPr/>
                    <a:lstStyle/>
                    <a:p>
                      <a:pPr marL="0" marR="0" lvl="0" indent="0" algn="ctr" rtl="0">
                        <a:spcBef>
                          <a:spcPts val="0"/>
                        </a:spcBef>
                        <a:spcAft>
                          <a:spcPts val="0"/>
                        </a:spcAft>
                        <a:buNone/>
                      </a:pPr>
                      <a:r>
                        <a:rPr lang="en-US" sz="1800" u="none" strike="noStrike" cap="none" dirty="0"/>
                        <a:t>20211CIT0048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B </a:t>
                      </a:r>
                      <a:r>
                        <a:rPr lang="en-US" sz="1800" u="none" strike="noStrike" cap="none"/>
                        <a:t>Ashok Kumar Reddy</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0900">
                <a:tc>
                  <a:txBody>
                    <a:bodyPr/>
                    <a:lstStyle/>
                    <a:p>
                      <a:pPr marL="0" marR="0" lvl="0" indent="0" algn="ctr" rtl="0">
                        <a:spcBef>
                          <a:spcPts val="0"/>
                        </a:spcBef>
                        <a:spcAft>
                          <a:spcPts val="0"/>
                        </a:spcAft>
                        <a:buNone/>
                      </a:pPr>
                      <a:r>
                        <a:rPr lang="en-US" sz="1800" u="none" strike="noStrike" cap="none" dirty="0"/>
                        <a:t>20211CIT0174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 </a:t>
                      </a:r>
                      <a:r>
                        <a:rPr lang="en-US" sz="1800" u="none" strike="noStrike" cap="none" dirty="0" err="1"/>
                        <a:t>Punith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124957" y="2694785"/>
            <a:ext cx="6134707" cy="131378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Ms </a:t>
            </a:r>
            <a:r>
              <a:rPr lang="en-GB" sz="1700" b="1" dirty="0">
                <a:solidFill>
                  <a:srgbClr val="17365D"/>
                </a:solidFill>
                <a:latin typeface="Cambria" panose="02040503050406030204" pitchFamily="18" charset="0"/>
                <a:ea typeface="Cambria" panose="02040503050406030204" pitchFamily="18" charset="0"/>
                <a:cs typeface="Verdana"/>
                <a:sym typeface="Verdana"/>
              </a:rPr>
              <a:t>. Amreen Khanum D</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 </a:t>
            </a: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 voice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22159"/>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B.TECH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S P </a:t>
            </a:r>
            <a:r>
              <a:rPr lang="en-US" sz="2000" b="1" dirty="0" err="1">
                <a:latin typeface="Cambria" panose="02040503050406030204" pitchFamily="18" charset="0"/>
                <a:ea typeface="Cambria" panose="02040503050406030204" pitchFamily="18" charset="0"/>
                <a:cs typeface="Verdana"/>
                <a:sym typeface="Verdana"/>
              </a:rPr>
              <a:t>Anandaraj</a:t>
            </a:r>
            <a:endParaRPr lang="en-US" sz="2000" b="1"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 </a:t>
            </a:r>
            <a:r>
              <a:rPr lang="en-US" sz="2000" b="1" i="0" u="none" strike="noStrike" cap="none" dirty="0" err="1">
                <a:latin typeface="Cambria" panose="02040503050406030204" pitchFamily="18" charset="0"/>
                <a:ea typeface="Cambria" panose="02040503050406030204" pitchFamily="18" charset="0"/>
                <a:cs typeface="Verdana"/>
                <a:sym typeface="Verdana"/>
              </a:rPr>
              <a:t>Sharmasth</a:t>
            </a:r>
            <a:r>
              <a:rPr lang="en-US" sz="2000" b="1" i="0" u="none" strike="noStrike" cap="none" dirty="0">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US" sz="1800" dirty="0">
                <a:effectLst/>
                <a:latin typeface="Times New Roman" panose="02020603050405020304" pitchFamily="18" charset="0"/>
                <a:ea typeface="Times New Roman" panose="02020603050405020304" pitchFamily="18" charset="0"/>
              </a:rPr>
              <a:t>The development and deployment of the tourism service platform has been a significant achievement, fulfilling its primary objective of integrating multiple travel-related services into a single, user-friendly application. The platform successfully addresses a common problem faced by travelers: the need to navigate through several different apps or websites to book hotels, cabs, and events. By consolidating these services, the platform not only saves users time but also enhances their overall travel experience. The ease of use, combined with the efficiency of having all services in one place, has proven to be highly beneficial, as evidenced by the positive feedback from users.</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In conclusion, the tourism service platform has proven to be a successful and valuable tool for both users and service providers. It has not only simplified the travel planning process but also delivered significant operational benefits to businesses in the tourism industry. With continued development and the addition of new features, the platform has the potential to become a leading solution in the travel and tourism sector, providing users with a one-stop shop for all their travel needs.</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75765"/>
            <a:ext cx="10793507" cy="4706470"/>
          </a:xfrm>
        </p:spPr>
        <p:txBody>
          <a:bodyPr>
            <a:normAutofit fontScale="85000" lnSpcReduction="20000"/>
          </a:bodyPr>
          <a:lstStyle/>
          <a:p>
            <a:pPr marL="342900" lvl="0" indent="-342900" algn="just">
              <a:lnSpc>
                <a:spcPct val="150000"/>
              </a:lnSpc>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Smith, J.</a:t>
            </a:r>
            <a:r>
              <a:rPr lang="en-US" sz="1800" dirty="0">
                <a:effectLst/>
                <a:latin typeface="Times New Roman" panose="02020603050405020304" pitchFamily="18" charset="0"/>
                <a:ea typeface="Times New Roman" panose="02020603050405020304" pitchFamily="18" charset="0"/>
              </a:rPr>
              <a:t> (2020). </a:t>
            </a:r>
            <a:r>
              <a:rPr lang="en-US" sz="1800" i="1" dirty="0">
                <a:effectLst/>
                <a:latin typeface="Times New Roman" panose="02020603050405020304" pitchFamily="18" charset="0"/>
                <a:ea typeface="Times New Roman" panose="02020603050405020304" pitchFamily="18" charset="0"/>
              </a:rPr>
              <a:t>Tourism and Travel in the Digital Age: Trends and Insights</a:t>
            </a:r>
            <a:r>
              <a:rPr lang="en-US" sz="1800" dirty="0">
                <a:effectLst/>
                <a:latin typeface="Times New Roman" panose="02020603050405020304" pitchFamily="18" charset="0"/>
                <a:ea typeface="Times New Roman" panose="02020603050405020304" pitchFamily="18" charset="0"/>
              </a:rPr>
              <a:t>. Journal of Tourism Technology, 15(3), 45-59.</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Johnson, A. &amp; Williams, L.</a:t>
            </a:r>
            <a:r>
              <a:rPr lang="en-US" sz="1800" dirty="0">
                <a:effectLst/>
                <a:latin typeface="Times New Roman" panose="02020603050405020304" pitchFamily="18" charset="0"/>
                <a:ea typeface="Times New Roman" panose="02020603050405020304" pitchFamily="18" charset="0"/>
              </a:rPr>
              <a:t> (2019). </a:t>
            </a:r>
            <a:r>
              <a:rPr lang="en-US" sz="1800" i="1" dirty="0">
                <a:effectLst/>
                <a:latin typeface="Times New Roman" panose="02020603050405020304" pitchFamily="18" charset="0"/>
                <a:ea typeface="Times New Roman" panose="02020603050405020304" pitchFamily="18" charset="0"/>
              </a:rPr>
              <a:t>Smart Tourism: Leveraging Technology for Seamless Travel Experiences</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Singh, R., Gupta, M., &amp; Sharma, S.</a:t>
            </a:r>
            <a:r>
              <a:rPr lang="en-US" sz="1800" dirty="0">
                <a:effectLst/>
                <a:latin typeface="Times New Roman" panose="02020603050405020304" pitchFamily="18" charset="0"/>
                <a:ea typeface="Times New Roman" panose="02020603050405020304" pitchFamily="18" charset="0"/>
              </a:rPr>
              <a:t> (2021). </a:t>
            </a:r>
            <a:r>
              <a:rPr lang="en-US" sz="1800" i="1" dirty="0">
                <a:effectLst/>
                <a:latin typeface="Times New Roman" panose="02020603050405020304" pitchFamily="18" charset="0"/>
                <a:ea typeface="Times New Roman" panose="02020603050405020304" pitchFamily="18" charset="0"/>
              </a:rPr>
              <a:t>A Comprehensive Review of Mobile Applications in the Tourism Industry</a:t>
            </a:r>
            <a:r>
              <a:rPr lang="en-US" sz="1800" dirty="0">
                <a:effectLst/>
                <a:latin typeface="Times New Roman" panose="02020603050405020304" pitchFamily="18" charset="0"/>
                <a:ea typeface="Times New Roman" panose="02020603050405020304" pitchFamily="18" charset="0"/>
              </a:rPr>
              <a:t>. Journal of Hospitality and Tourism Management, 18(2), 134-142.</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Miller, P.</a:t>
            </a:r>
            <a:r>
              <a:rPr lang="en-US" sz="1800" dirty="0">
                <a:effectLst/>
                <a:latin typeface="Times New Roman" panose="02020603050405020304" pitchFamily="18" charset="0"/>
                <a:ea typeface="Times New Roman" panose="02020603050405020304" pitchFamily="18" charset="0"/>
              </a:rPr>
              <a:t> (2020). </a:t>
            </a:r>
            <a:r>
              <a:rPr lang="en-US" sz="1800" i="1" dirty="0">
                <a:effectLst/>
                <a:latin typeface="Times New Roman" panose="02020603050405020304" pitchFamily="18" charset="0"/>
                <a:ea typeface="Times New Roman" panose="02020603050405020304" pitchFamily="18" charset="0"/>
              </a:rPr>
              <a:t>Integration of Travel Services: A Study of Multi-Service Platforms in the Tourism Sector</a:t>
            </a:r>
            <a:r>
              <a:rPr lang="en-US" sz="1800" dirty="0">
                <a:effectLst/>
                <a:latin typeface="Times New Roman" panose="02020603050405020304" pitchFamily="18" charset="0"/>
                <a:ea typeface="Times New Roman" panose="02020603050405020304" pitchFamily="18" charset="0"/>
              </a:rPr>
              <a:t>. Journal of Business and Economics, 29(1), 72-85.</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Kumar, R. &amp; Patel, S.</a:t>
            </a:r>
            <a:r>
              <a:rPr lang="en-US" sz="1800" dirty="0">
                <a:effectLst/>
                <a:latin typeface="Times New Roman" panose="02020603050405020304" pitchFamily="18" charset="0"/>
                <a:ea typeface="Times New Roman" panose="02020603050405020304" pitchFamily="18" charset="0"/>
              </a:rPr>
              <a:t> (2022). </a:t>
            </a:r>
            <a:r>
              <a:rPr lang="en-US" sz="1800" i="1" dirty="0">
                <a:effectLst/>
                <a:latin typeface="Times New Roman" panose="02020603050405020304" pitchFamily="18" charset="0"/>
                <a:ea typeface="Times New Roman" panose="02020603050405020304" pitchFamily="18" charset="0"/>
              </a:rPr>
              <a:t>Mobile Apps for Tourism: The Rise of One-Stop Solutions</a:t>
            </a:r>
            <a:r>
              <a:rPr lang="en-US" sz="1800" dirty="0">
                <a:effectLst/>
                <a:latin typeface="Times New Roman" panose="02020603050405020304" pitchFamily="18" charset="0"/>
                <a:ea typeface="Times New Roman" panose="02020603050405020304" pitchFamily="18" charset="0"/>
              </a:rPr>
              <a:t>. International Journal of Mobile Technology, 11(1), 56-68.</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Bennett, T. &amp; Clark, D.</a:t>
            </a:r>
            <a:r>
              <a:rPr lang="en-US" sz="1800" dirty="0">
                <a:effectLst/>
                <a:latin typeface="Times New Roman" panose="02020603050405020304" pitchFamily="18" charset="0"/>
                <a:ea typeface="Times New Roman" panose="02020603050405020304" pitchFamily="18" charset="0"/>
              </a:rPr>
              <a:t> (2020). </a:t>
            </a:r>
            <a:r>
              <a:rPr lang="en-US" sz="1800" i="1" dirty="0">
                <a:effectLst/>
                <a:latin typeface="Times New Roman" panose="02020603050405020304" pitchFamily="18" charset="0"/>
                <a:ea typeface="Times New Roman" panose="02020603050405020304" pitchFamily="18" charset="0"/>
              </a:rPr>
              <a:t>The Role of Cloud Computing in the Evolution of Tourism Applications</a:t>
            </a:r>
            <a:r>
              <a:rPr lang="en-US" sz="1800" dirty="0">
                <a:effectLst/>
                <a:latin typeface="Times New Roman" panose="02020603050405020304" pitchFamily="18" charset="0"/>
                <a:ea typeface="Times New Roman" panose="02020603050405020304" pitchFamily="18" charset="0"/>
              </a:rPr>
              <a:t>. Journal of Cloud Computing and Tourism, 12(3), 29-41.</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Firebase Documentation</a:t>
            </a:r>
            <a:r>
              <a:rPr lang="en-US" sz="1800" dirty="0">
                <a:effectLst/>
                <a:latin typeface="Times New Roman" panose="02020603050405020304" pitchFamily="18" charset="0"/>
                <a:ea typeface="Times New Roman" panose="02020603050405020304" pitchFamily="18" charset="0"/>
              </a:rPr>
              <a:t> (2023). </a:t>
            </a:r>
            <a:r>
              <a:rPr lang="en-US" sz="1800" i="1" dirty="0">
                <a:effectLst/>
                <a:latin typeface="Times New Roman" panose="02020603050405020304" pitchFamily="18" charset="0"/>
                <a:ea typeface="Times New Roman" panose="02020603050405020304" pitchFamily="18" charset="0"/>
              </a:rPr>
              <a:t>Firebase Realtime Database Overview</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Flask Documentation</a:t>
            </a:r>
            <a:r>
              <a:rPr lang="en-US" sz="1800" dirty="0">
                <a:effectLst/>
                <a:latin typeface="Times New Roman" panose="02020603050405020304" pitchFamily="18" charset="0"/>
                <a:ea typeface="Times New Roman" panose="02020603050405020304" pitchFamily="18" charset="0"/>
              </a:rPr>
              <a:t> (2023). </a:t>
            </a:r>
            <a:r>
              <a:rPr lang="en-US" sz="1800" i="1" dirty="0">
                <a:effectLst/>
                <a:latin typeface="Times New Roman" panose="02020603050405020304" pitchFamily="18" charset="0"/>
                <a:ea typeface="Times New Roman" panose="02020603050405020304" pitchFamily="18" charset="0"/>
              </a:rPr>
              <a:t>Flask Web Development: A Guide to Building Python Web Applications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800" b="1" dirty="0" err="1">
                <a:effectLst/>
                <a:latin typeface="Times New Roman" panose="02020603050405020304" pitchFamily="18" charset="0"/>
                <a:ea typeface="Times New Roman" panose="02020603050405020304" pitchFamily="18" charset="0"/>
              </a:rPr>
              <a:t>Razorpay</a:t>
            </a:r>
            <a:r>
              <a:rPr lang="en-US" sz="1800" b="1" dirty="0">
                <a:effectLst/>
                <a:latin typeface="Times New Roman" panose="02020603050405020304" pitchFamily="18" charset="0"/>
                <a:ea typeface="Times New Roman" panose="02020603050405020304" pitchFamily="18" charset="0"/>
              </a:rPr>
              <a:t> Documentation</a:t>
            </a:r>
            <a:r>
              <a:rPr lang="en-US" sz="1800" dirty="0">
                <a:effectLst/>
                <a:latin typeface="Times New Roman" panose="02020603050405020304" pitchFamily="18" charset="0"/>
                <a:ea typeface="Times New Roman" panose="02020603050405020304" pitchFamily="18" charset="0"/>
              </a:rPr>
              <a:t> (2023). </a:t>
            </a:r>
            <a:r>
              <a:rPr lang="en-US" sz="1800" i="1" dirty="0" err="1">
                <a:effectLst/>
                <a:latin typeface="Times New Roman" panose="02020603050405020304" pitchFamily="18" charset="0"/>
                <a:ea typeface="Times New Roman" panose="02020603050405020304" pitchFamily="18" charset="0"/>
              </a:rPr>
              <a:t>Razorpay</a:t>
            </a:r>
            <a:r>
              <a:rPr lang="en-US" sz="1800" i="1" dirty="0">
                <a:effectLst/>
                <a:latin typeface="Times New Roman" panose="02020603050405020304" pitchFamily="18" charset="0"/>
                <a:ea typeface="Times New Roman" panose="02020603050405020304" pitchFamily="18" charset="0"/>
              </a:rPr>
              <a:t> Payment Gateway Integration Guide</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Tourism Industry Report</a:t>
            </a:r>
            <a:r>
              <a:rPr lang="en-US" sz="1800" dirty="0">
                <a:effectLst/>
                <a:latin typeface="Times New Roman" panose="02020603050405020304" pitchFamily="18" charset="0"/>
                <a:ea typeface="Times New Roman" panose="02020603050405020304" pitchFamily="18" charset="0"/>
              </a:rPr>
              <a:t> (2021). </a:t>
            </a:r>
            <a:r>
              <a:rPr lang="en-US" sz="1800" i="1" dirty="0">
                <a:effectLst/>
                <a:latin typeface="Times New Roman" panose="02020603050405020304" pitchFamily="18" charset="0"/>
                <a:ea typeface="Times New Roman" panose="02020603050405020304" pitchFamily="18" charset="0"/>
              </a:rPr>
              <a:t>Trends in Online Travel Booking: A Global Perspective</a:t>
            </a:r>
            <a:r>
              <a:rPr lang="en-US" sz="1800" dirty="0">
                <a:effectLst/>
                <a:latin typeface="Times New Roman" panose="02020603050405020304" pitchFamily="18" charset="0"/>
                <a:ea typeface="Times New Roman" panose="02020603050405020304" pitchFamily="18" charset="0"/>
              </a:rPr>
              <a:t>. World Tourism Organization, 5(2), 58-72.</a:t>
            </a:r>
            <a:endParaRPr lang="en-IN" sz="1800" dirty="0">
              <a:effectLst/>
              <a:latin typeface="Times New Roman" panose="02020603050405020304" pitchFamily="18" charset="0"/>
              <a:ea typeface="Times New Roman" panose="02020603050405020304" pitchFamily="18" charset="0"/>
            </a:endParaRPr>
          </a:p>
          <a:p>
            <a:pPr algn="just"/>
            <a:endParaRPr lang="en-GB" dirty="0"/>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E878-B0CA-2643-452A-589E565D855D}"/>
              </a:ext>
            </a:extLst>
          </p:cNvPr>
          <p:cNvSpPr>
            <a:spLocks noGrp="1"/>
          </p:cNvSpPr>
          <p:nvPr>
            <p:ph type="title"/>
          </p:nvPr>
        </p:nvSpPr>
        <p:spPr/>
        <p:txBody>
          <a:bodyPr/>
          <a:lstStyle/>
          <a:p>
            <a:r>
              <a:rPr lang="en-US" dirty="0"/>
              <a:t>Publication Details</a:t>
            </a:r>
            <a:endParaRPr lang="en-IN" dirty="0"/>
          </a:p>
        </p:txBody>
      </p:sp>
      <p:sp>
        <p:nvSpPr>
          <p:cNvPr id="3" name="Content Placeholder 2">
            <a:extLst>
              <a:ext uri="{FF2B5EF4-FFF2-40B4-BE49-F238E27FC236}">
                <a16:creationId xmlns:a16="http://schemas.microsoft.com/office/drawing/2014/main" id="{EBE2D478-2AF0-466D-3F22-B2E9EF8DCD1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765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Urban travel presents unique challenges for visitors, including navigating unfamiliar cities, finding suitable accommodations, booking transportation, and discovering local events.</a:t>
            </a:r>
          </a:p>
          <a:p>
            <a:pPr algn="just"/>
            <a:r>
              <a:rPr lang="en-US" dirty="0">
                <a:latin typeface="Times New Roman" panose="02020603050405020304" pitchFamily="18" charset="0"/>
                <a:cs typeface="Times New Roman" panose="02020603050405020304" pitchFamily="18" charset="0"/>
              </a:rPr>
              <a:t>Existing travel apps often address these needs individually, requiring users to switch between multiple platforms.</a:t>
            </a:r>
          </a:p>
          <a:p>
            <a:pPr algn="just"/>
            <a:r>
              <a:rPr lang="en-US" dirty="0">
                <a:latin typeface="Times New Roman" panose="02020603050405020304" pitchFamily="18" charset="0"/>
                <a:cs typeface="Times New Roman" panose="02020603050405020304" pitchFamily="18" charset="0"/>
              </a:rPr>
              <a:t>This fragmentation can be time-consuming and frustrating for travelers.</a:t>
            </a:r>
          </a:p>
          <a:p>
            <a:pPr algn="just"/>
            <a:r>
              <a:rPr lang="en-US" dirty="0">
                <a:latin typeface="Times New Roman" panose="02020603050405020304" pitchFamily="18" charset="0"/>
                <a:cs typeface="Times New Roman" panose="02020603050405020304" pitchFamily="18" charset="0"/>
              </a:rPr>
              <a:t>A review of existing travel apps reveals that while many offer individual functionalities, few have successfully integrated accommodation, transportation, and event booking into a single platform.</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5" name="Content Placeholder 4">
            <a:extLst>
              <a:ext uri="{FF2B5EF4-FFF2-40B4-BE49-F238E27FC236}">
                <a16:creationId xmlns:a16="http://schemas.microsoft.com/office/drawing/2014/main" id="{8E37B2AD-2AF4-1E59-C1A1-66D2BA652A43}"/>
              </a:ext>
            </a:extLst>
          </p:cNvPr>
          <p:cNvPicPr>
            <a:picLocks noGrp="1" noChangeAspect="1"/>
          </p:cNvPicPr>
          <p:nvPr>
            <p:ph idx="1"/>
          </p:nvPr>
        </p:nvPicPr>
        <p:blipFill>
          <a:blip r:embed="rId2"/>
          <a:stretch>
            <a:fillRect/>
          </a:stretch>
        </p:blipFill>
        <p:spPr>
          <a:xfrm>
            <a:off x="2374232" y="941776"/>
            <a:ext cx="8042564" cy="5095730"/>
          </a:xfr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88E1-A9C2-468D-E36D-929725B58867}"/>
              </a:ext>
            </a:extLst>
          </p:cNvPr>
          <p:cNvSpPr>
            <a:spLocks noGrp="1"/>
          </p:cNvSpPr>
          <p:nvPr>
            <p:ph type="title"/>
          </p:nvPr>
        </p:nvSpPr>
        <p:spPr/>
        <p:txBody>
          <a:bodyPr/>
          <a:lstStyle/>
          <a:p>
            <a:r>
              <a:rPr lang="en-US" dirty="0"/>
              <a:t>Research gaps identified </a:t>
            </a:r>
            <a:endParaRPr lang="en-IN" dirty="0"/>
          </a:p>
        </p:txBody>
      </p:sp>
      <p:graphicFrame>
        <p:nvGraphicFramePr>
          <p:cNvPr id="4" name="Content Placeholder 3">
            <a:extLst>
              <a:ext uri="{FF2B5EF4-FFF2-40B4-BE49-F238E27FC236}">
                <a16:creationId xmlns:a16="http://schemas.microsoft.com/office/drawing/2014/main" id="{23ABBF4E-1D9B-D3C2-D3DA-F56A13767F02}"/>
              </a:ext>
            </a:extLst>
          </p:cNvPr>
          <p:cNvGraphicFramePr>
            <a:graphicFrameLocks noGrp="1"/>
          </p:cNvGraphicFramePr>
          <p:nvPr>
            <p:ph idx="1"/>
            <p:extLst>
              <p:ext uri="{D42A27DB-BD31-4B8C-83A1-F6EECF244321}">
                <p14:modId xmlns:p14="http://schemas.microsoft.com/office/powerpoint/2010/main" val="757199826"/>
              </p:ext>
            </p:extLst>
          </p:nvPr>
        </p:nvGraphicFramePr>
        <p:xfrm>
          <a:off x="762000" y="1568823"/>
          <a:ext cx="10668000" cy="4087904"/>
        </p:xfrm>
        <a:graphic>
          <a:graphicData uri="http://schemas.openxmlformats.org/drawingml/2006/table">
            <a:tbl>
              <a:tblPr firstRow="1" firstCol="1" bandRow="1">
                <a:tableStyleId>{5C22544A-7EE6-4342-B048-85BDC9FD1C3A}</a:tableStyleId>
              </a:tblPr>
              <a:tblGrid>
                <a:gridCol w="3556000">
                  <a:extLst>
                    <a:ext uri="{9D8B030D-6E8A-4147-A177-3AD203B41FA5}">
                      <a16:colId xmlns:a16="http://schemas.microsoft.com/office/drawing/2014/main" val="3522440475"/>
                    </a:ext>
                  </a:extLst>
                </a:gridCol>
                <a:gridCol w="3556000">
                  <a:extLst>
                    <a:ext uri="{9D8B030D-6E8A-4147-A177-3AD203B41FA5}">
                      <a16:colId xmlns:a16="http://schemas.microsoft.com/office/drawing/2014/main" val="4261086101"/>
                    </a:ext>
                  </a:extLst>
                </a:gridCol>
                <a:gridCol w="3556000">
                  <a:extLst>
                    <a:ext uri="{9D8B030D-6E8A-4147-A177-3AD203B41FA5}">
                      <a16:colId xmlns:a16="http://schemas.microsoft.com/office/drawing/2014/main" val="564435021"/>
                    </a:ext>
                  </a:extLst>
                </a:gridCol>
              </a:tblGrid>
              <a:tr h="365358">
                <a:tc>
                  <a:txBody>
                    <a:bodyPr/>
                    <a:lstStyle/>
                    <a:p>
                      <a:pPr algn="just">
                        <a:lnSpc>
                          <a:spcPct val="150000"/>
                        </a:lnSpc>
                      </a:pPr>
                      <a:r>
                        <a:rPr lang="en-US" sz="1200" dirty="0">
                          <a:effectLst/>
                        </a:rPr>
                        <a:t>Area</a:t>
                      </a:r>
                      <a:endParaRPr lang="en-IN" sz="12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Gap Identified</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Impact</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extLst>
                  <a:ext uri="{0D108BD9-81ED-4DB2-BD59-A6C34878D82A}">
                    <a16:rowId xmlns:a16="http://schemas.microsoft.com/office/drawing/2014/main" val="4204028453"/>
                  </a:ext>
                </a:extLst>
              </a:tr>
              <a:tr h="751450">
                <a:tc>
                  <a:txBody>
                    <a:bodyPr/>
                    <a:lstStyle/>
                    <a:p>
                      <a:pPr algn="just">
                        <a:lnSpc>
                          <a:spcPct val="150000"/>
                        </a:lnSpc>
                      </a:pPr>
                      <a:r>
                        <a:rPr lang="en-US" sz="1200">
                          <a:effectLst/>
                        </a:rPr>
                        <a:t>Service Integration</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dirty="0">
                          <a:effectLst/>
                        </a:rPr>
                        <a:t>Fragmented platforms for different travel needs</a:t>
                      </a:r>
                      <a:endParaRPr lang="en-IN" sz="12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Inefficient and time-consuming user experience</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extLst>
                  <a:ext uri="{0D108BD9-81ED-4DB2-BD59-A6C34878D82A}">
                    <a16:rowId xmlns:a16="http://schemas.microsoft.com/office/drawing/2014/main" val="4287893195"/>
                  </a:ext>
                </a:extLst>
              </a:tr>
              <a:tr h="367049">
                <a:tc>
                  <a:txBody>
                    <a:bodyPr/>
                    <a:lstStyle/>
                    <a:p>
                      <a:pPr algn="just">
                        <a:lnSpc>
                          <a:spcPct val="150000"/>
                        </a:lnSpc>
                      </a:pPr>
                      <a:r>
                        <a:rPr lang="en-US" sz="1200">
                          <a:effectLst/>
                        </a:rPr>
                        <a:t>Personalization</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Lack of tailored recommendations</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Reduced user satisfaction and engagement</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extLst>
                  <a:ext uri="{0D108BD9-81ED-4DB2-BD59-A6C34878D82A}">
                    <a16:rowId xmlns:a16="http://schemas.microsoft.com/office/drawing/2014/main" val="4188076836"/>
                  </a:ext>
                </a:extLst>
              </a:tr>
              <a:tr h="367049">
                <a:tc>
                  <a:txBody>
                    <a:bodyPr/>
                    <a:lstStyle/>
                    <a:p>
                      <a:pPr algn="just">
                        <a:lnSpc>
                          <a:spcPct val="150000"/>
                        </a:lnSpc>
                      </a:pPr>
                      <a:r>
                        <a:rPr lang="en-US" sz="1200">
                          <a:effectLst/>
                        </a:rPr>
                        <a:t>Real-Time Data</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Delayed or unreliable updates</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Poor decision-making and reduced trust</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extLst>
                  <a:ext uri="{0D108BD9-81ED-4DB2-BD59-A6C34878D82A}">
                    <a16:rowId xmlns:a16="http://schemas.microsoft.com/office/drawing/2014/main" val="860942261"/>
                  </a:ext>
                </a:extLst>
              </a:tr>
              <a:tr h="367049">
                <a:tc>
                  <a:txBody>
                    <a:bodyPr/>
                    <a:lstStyle/>
                    <a:p>
                      <a:pPr algn="just">
                        <a:lnSpc>
                          <a:spcPct val="150000"/>
                        </a:lnSpc>
                      </a:pPr>
                      <a:r>
                        <a:rPr lang="en-US" sz="1200">
                          <a:effectLst/>
                        </a:rPr>
                        <a:t>Scalability</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Limited regional and operational scalability</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Inaccessibility for global users</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extLst>
                  <a:ext uri="{0D108BD9-81ED-4DB2-BD59-A6C34878D82A}">
                    <a16:rowId xmlns:a16="http://schemas.microsoft.com/office/drawing/2014/main" val="2981032032"/>
                  </a:ext>
                </a:extLst>
              </a:tr>
              <a:tr h="367049">
                <a:tc>
                  <a:txBody>
                    <a:bodyPr/>
                    <a:lstStyle/>
                    <a:p>
                      <a:pPr algn="just">
                        <a:lnSpc>
                          <a:spcPct val="150000"/>
                        </a:lnSpc>
                      </a:pPr>
                      <a:r>
                        <a:rPr lang="en-US" sz="1200">
                          <a:effectLst/>
                        </a:rPr>
                        <a:t>User Interface Design</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Complex and non-intuitive interfaces</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Challenges for less tech-savvy users</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extLst>
                  <a:ext uri="{0D108BD9-81ED-4DB2-BD59-A6C34878D82A}">
                    <a16:rowId xmlns:a16="http://schemas.microsoft.com/office/drawing/2014/main" val="2958818130"/>
                  </a:ext>
                </a:extLst>
              </a:tr>
              <a:tr h="751450">
                <a:tc>
                  <a:txBody>
                    <a:bodyPr/>
                    <a:lstStyle/>
                    <a:p>
                      <a:pPr algn="just">
                        <a:lnSpc>
                          <a:spcPct val="150000"/>
                        </a:lnSpc>
                      </a:pPr>
                      <a:r>
                        <a:rPr lang="en-US" sz="1200">
                          <a:effectLst/>
                        </a:rPr>
                        <a:t>Security and Privacy</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Inadequate measures for protecting user data</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Loss of user trust and potential legal consequences</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extLst>
                  <a:ext uri="{0D108BD9-81ED-4DB2-BD59-A6C34878D82A}">
                    <a16:rowId xmlns:a16="http://schemas.microsoft.com/office/drawing/2014/main" val="3215959718"/>
                  </a:ext>
                </a:extLst>
              </a:tr>
              <a:tr h="751450">
                <a:tc>
                  <a:txBody>
                    <a:bodyPr/>
                    <a:lstStyle/>
                    <a:p>
                      <a:pPr algn="just">
                        <a:lnSpc>
                          <a:spcPct val="150000"/>
                        </a:lnSpc>
                      </a:pPr>
                      <a:r>
                        <a:rPr lang="en-US" sz="1200">
                          <a:effectLst/>
                        </a:rPr>
                        <a:t>Holistic User Experience</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a:effectLst/>
                        </a:rPr>
                        <a:t>Absence of comprehensive travel planning</a:t>
                      </a:r>
                      <a:endParaRPr lang="en-IN" sz="120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tc>
                  <a:txBody>
                    <a:bodyPr/>
                    <a:lstStyle/>
                    <a:p>
                      <a:pPr algn="just">
                        <a:lnSpc>
                          <a:spcPct val="150000"/>
                        </a:lnSpc>
                      </a:pPr>
                      <a:r>
                        <a:rPr lang="en-US" sz="1200" dirty="0">
                          <a:effectLst/>
                        </a:rPr>
                        <a:t>Incomplete solutions that fail to meet user expectations</a:t>
                      </a:r>
                      <a:endParaRPr lang="en-IN" sz="12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9525" marR="9525" marT="9525" marB="9525" anchor="ctr"/>
                </a:tc>
                <a:extLst>
                  <a:ext uri="{0D108BD9-81ED-4DB2-BD59-A6C34878D82A}">
                    <a16:rowId xmlns:a16="http://schemas.microsoft.com/office/drawing/2014/main" val="1201610986"/>
                  </a:ext>
                </a:extLst>
              </a:tr>
            </a:tbl>
          </a:graphicData>
        </a:graphic>
      </p:graphicFrame>
    </p:spTree>
    <p:extLst>
      <p:ext uri="{BB962C8B-B14F-4D97-AF65-F5344CB8AC3E}">
        <p14:creationId xmlns:p14="http://schemas.microsoft.com/office/powerpoint/2010/main" val="77906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169895"/>
            <a:ext cx="10668000" cy="4952997"/>
          </a:xfrm>
        </p:spPr>
        <p:txBody>
          <a:bodyPr/>
          <a:lstStyle/>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rPr>
              <a:t>Key Features of the Proposed System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tabLst>
                <a:tab pos="457200" algn="l"/>
              </a:tabLst>
            </a:pPr>
            <a:r>
              <a:rPr lang="en-US" sz="1800" b="1" dirty="0">
                <a:effectLst/>
                <a:latin typeface="Times New Roman" panose="02020603050405020304" pitchFamily="18" charset="0"/>
                <a:ea typeface="Times New Roman" panose="02020603050405020304" pitchFamily="18" charset="0"/>
              </a:rPr>
              <a:t>Integrated Services</a:t>
            </a:r>
            <a:r>
              <a:rPr lang="en-US" sz="1800" dirty="0">
                <a:effectLst/>
                <a:latin typeface="Times New Roman" panose="02020603050405020304" pitchFamily="18" charset="0"/>
                <a:ea typeface="Times New Roman" panose="02020603050405020304" pitchFamily="18" charset="0"/>
              </a:rPr>
              <a:t>: A single platform for booking hotels, cabs, and events.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tabLst>
                <a:tab pos="457200" algn="l"/>
              </a:tabLst>
            </a:pPr>
            <a:r>
              <a:rPr lang="en-US" sz="1800" b="1" dirty="0">
                <a:effectLst/>
                <a:latin typeface="Times New Roman" panose="02020603050405020304" pitchFamily="18" charset="0"/>
                <a:ea typeface="Times New Roman" panose="02020603050405020304" pitchFamily="18" charset="0"/>
              </a:rPr>
              <a:t>Role-Based Access</a:t>
            </a:r>
            <a:r>
              <a:rPr lang="en-US" sz="1800" dirty="0">
                <a:effectLst/>
                <a:latin typeface="Times New Roman" panose="02020603050405020304" pitchFamily="18" charset="0"/>
                <a:ea typeface="Times New Roman" panose="02020603050405020304" pitchFamily="18" charset="0"/>
              </a:rPr>
              <a:t>: Distinct login portals for administrators, staff, and users, each with specific privileges.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tabLst>
                <a:tab pos="457200" algn="l"/>
              </a:tabLst>
            </a:pPr>
            <a:r>
              <a:rPr lang="en-US" sz="1800" b="1" dirty="0">
                <a:effectLst/>
                <a:latin typeface="Times New Roman" panose="02020603050405020304" pitchFamily="18" charset="0"/>
                <a:ea typeface="Times New Roman" panose="02020603050405020304" pitchFamily="18" charset="0"/>
              </a:rPr>
              <a:t>Real-Time Data Updates</a:t>
            </a:r>
            <a:r>
              <a:rPr lang="en-US" sz="1800" dirty="0">
                <a:effectLst/>
                <a:latin typeface="Times New Roman" panose="02020603050405020304" pitchFamily="18" charset="0"/>
                <a:ea typeface="Times New Roman" panose="02020603050405020304" pitchFamily="18" charset="0"/>
              </a:rPr>
              <a:t>: Ensuring accurate and up-to-date information on service availability and bookings.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tabLst>
                <a:tab pos="457200" algn="l"/>
              </a:tabLst>
            </a:pPr>
            <a:r>
              <a:rPr lang="en-US" sz="1800" b="1" dirty="0">
                <a:effectLst/>
                <a:latin typeface="Times New Roman" panose="02020603050405020304" pitchFamily="18" charset="0"/>
                <a:ea typeface="Times New Roman" panose="02020603050405020304" pitchFamily="18" charset="0"/>
              </a:rPr>
              <a:t>User-Friendly Interface</a:t>
            </a:r>
            <a:r>
              <a:rPr lang="en-US" sz="1800" dirty="0">
                <a:effectLst/>
                <a:latin typeface="Times New Roman" panose="02020603050405020304" pitchFamily="18" charset="0"/>
                <a:ea typeface="Times New Roman" panose="02020603050405020304" pitchFamily="18" charset="0"/>
              </a:rPr>
              <a:t>: An intuitive design that caters to users with varying levels of technical expertise.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tabLst>
                <a:tab pos="457200" algn="l"/>
              </a:tabLst>
            </a:pPr>
            <a:r>
              <a:rPr lang="en-US" sz="1800" b="1" dirty="0">
                <a:effectLst/>
                <a:latin typeface="Times New Roman" panose="02020603050405020304" pitchFamily="18" charset="0"/>
                <a:ea typeface="Times New Roman" panose="02020603050405020304" pitchFamily="18" charset="0"/>
              </a:rPr>
              <a:t>Secure Transactions</a:t>
            </a:r>
            <a:r>
              <a:rPr lang="en-US" sz="1800" dirty="0">
                <a:effectLst/>
                <a:latin typeface="Times New Roman" panose="02020603050405020304" pitchFamily="18" charset="0"/>
                <a:ea typeface="Times New Roman" panose="02020603050405020304" pitchFamily="18" charset="0"/>
              </a:rPr>
              <a:t>: A robust payment gateway (</a:t>
            </a:r>
            <a:r>
              <a:rPr lang="en-US" sz="1800" dirty="0" err="1">
                <a:effectLst/>
                <a:latin typeface="Times New Roman" panose="02020603050405020304" pitchFamily="18" charset="0"/>
                <a:ea typeface="Times New Roman" panose="02020603050405020304" pitchFamily="18" charset="0"/>
              </a:rPr>
              <a:t>Razorpay</a:t>
            </a:r>
            <a:r>
              <a:rPr lang="en-US" sz="1800" dirty="0">
                <a:effectLst/>
                <a:latin typeface="Times New Roman" panose="02020603050405020304" pitchFamily="18" charset="0"/>
                <a:ea typeface="Times New Roman" panose="02020603050405020304" pitchFamily="18" charset="0"/>
              </a:rPr>
              <a:t>) for safe and seamless financial transactions.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tabLst>
                <a:tab pos="457200" algn="l"/>
              </a:tabLst>
            </a:pPr>
            <a:r>
              <a:rPr lang="en-US" sz="1800" b="1" dirty="0">
                <a:effectLst/>
                <a:latin typeface="Times New Roman" panose="02020603050405020304" pitchFamily="18" charset="0"/>
                <a:ea typeface="Times New Roman" panose="02020603050405020304" pitchFamily="18" charset="0"/>
              </a:rPr>
              <a:t>Personalized Recommendations</a:t>
            </a:r>
            <a:r>
              <a:rPr lang="en-US" sz="1800" dirty="0">
                <a:effectLst/>
                <a:latin typeface="Times New Roman" panose="02020603050405020304" pitchFamily="18" charset="0"/>
                <a:ea typeface="Times New Roman" panose="02020603050405020304" pitchFamily="18" charset="0"/>
              </a:rPr>
              <a:t>: Leveraging user data to provide tailored suggestions for hotels, events, and transportation.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2000" y="1219200"/>
            <a:ext cx="10668000" cy="5011269"/>
          </a:xfrm>
        </p:spPr>
        <p:txBody>
          <a:bodyPr>
            <a:normAutofit fontScale="92500"/>
          </a:bodyPr>
          <a:lstStyle/>
          <a:p>
            <a:pPr marL="0" marR="266065" indent="0" fontAlgn="auto" hangingPunct="1">
              <a:lnSpc>
                <a:spcPct val="103000"/>
              </a:lnSpc>
              <a:spcAft>
                <a:spcPts val="20"/>
              </a:spcAft>
              <a:buNone/>
            </a:pPr>
            <a:r>
              <a:rPr lang="en-IN" sz="1800" b="1" i="1" dirty="0">
                <a:solidFill>
                  <a:srgbClr val="000000"/>
                </a:solidFill>
                <a:effectLst/>
                <a:latin typeface="Times New Roman" panose="02020603050405020304" pitchFamily="18" charset="0"/>
                <a:ea typeface="Times New Roman" panose="02020603050405020304" pitchFamily="18" charset="0"/>
              </a:rPr>
              <a:t> </a:t>
            </a:r>
            <a:r>
              <a:rPr lang="en-IN" sz="1800" dirty="0">
                <a:effectLst/>
                <a:latin typeface="Times" panose="02020603050405020304" pitchFamily="18" charset="0"/>
                <a:ea typeface="PMingLiU" panose="02020500000000000000" pitchFamily="18" charset="-120"/>
              </a:rPr>
              <a:t>The objectives of the Overall Tourism Booking System are designed to guide the development process and ensure that  the final product meets the needs of users while addressing existing gaps in the tourism booking landscape.</a:t>
            </a:r>
          </a:p>
          <a:p>
            <a:pPr marL="0" marR="266065" indent="0" fontAlgn="auto" hangingPunct="1">
              <a:lnSpc>
                <a:spcPct val="103000"/>
              </a:lnSpc>
              <a:spcAft>
                <a:spcPts val="20"/>
              </a:spcAft>
              <a:buNone/>
            </a:pPr>
            <a:r>
              <a:rPr lang="en-IN" sz="1800" dirty="0">
                <a:effectLst/>
                <a:latin typeface="Times" panose="02020603050405020304" pitchFamily="18" charset="0"/>
                <a:ea typeface="PMingLiU" panose="02020500000000000000" pitchFamily="18" charset="-120"/>
              </a:rPr>
              <a:t>The following objectives outline the key goals of the project:</a:t>
            </a:r>
          </a:p>
          <a:p>
            <a:pPr marL="0" marR="266065" indent="0" fontAlgn="auto" hangingPunct="1">
              <a:lnSpc>
                <a:spcPct val="103000"/>
              </a:lnSpc>
              <a:spcAft>
                <a:spcPts val="20"/>
              </a:spcAft>
              <a:buNone/>
            </a:pPr>
            <a:r>
              <a:rPr lang="en-IN" sz="1800" b="1" dirty="0">
                <a:latin typeface="Times" panose="02020603050405020304" pitchFamily="18" charset="0"/>
                <a:ea typeface="PMingLiU" panose="02020500000000000000" pitchFamily="18" charset="-120"/>
              </a:rPr>
              <a:t>1.</a:t>
            </a:r>
            <a:r>
              <a:rPr lang="en-IN" sz="1800" b="1" dirty="0">
                <a:effectLst/>
                <a:latin typeface="Times" panose="02020603050405020304" pitchFamily="18" charset="0"/>
                <a:ea typeface="PMingLiU" panose="02020500000000000000" pitchFamily="18" charset="-120"/>
              </a:rPr>
              <a:t>Secure User Authentication</a:t>
            </a:r>
            <a:endParaRPr lang="en-IN" sz="1800" dirty="0">
              <a:effectLst/>
              <a:latin typeface="Times" panose="02020603050405020304" pitchFamily="18" charset="0"/>
              <a:ea typeface="PMingLiU" panose="02020500000000000000" pitchFamily="18" charset="-120"/>
            </a:endParaRPr>
          </a:p>
          <a:p>
            <a:pPr marL="439420" marR="266065" fontAlgn="auto" hangingPunct="1">
              <a:lnSpc>
                <a:spcPct val="103000"/>
              </a:lnSpc>
              <a:spcAft>
                <a:spcPts val="20"/>
              </a:spcAft>
            </a:pPr>
            <a:r>
              <a:rPr lang="en-IN" sz="1800" b="1" dirty="0">
                <a:effectLst/>
                <a:latin typeface="Times" panose="02020603050405020304" pitchFamily="18" charset="0"/>
                <a:ea typeface="PMingLiU" panose="02020500000000000000" pitchFamily="18" charset="-120"/>
              </a:rPr>
              <a:t>Objective :</a:t>
            </a:r>
            <a:r>
              <a:rPr lang="en-IN" sz="1800" dirty="0">
                <a:effectLst/>
                <a:latin typeface="Times" panose="02020603050405020304" pitchFamily="18" charset="0"/>
                <a:ea typeface="PMingLiU" panose="02020500000000000000" pitchFamily="18" charset="-120"/>
              </a:rPr>
              <a:t> Implement a robust user authentication system to protect user data and ensure secure access.</a:t>
            </a:r>
          </a:p>
          <a:p>
            <a:pPr marL="439420" marR="266065" fontAlgn="auto" hangingPunct="1">
              <a:lnSpc>
                <a:spcPct val="103000"/>
              </a:lnSpc>
              <a:spcAft>
                <a:spcPts val="20"/>
              </a:spcAft>
            </a:pPr>
            <a:r>
              <a:rPr lang="en-IN" sz="1800" b="1" dirty="0">
                <a:effectLst/>
                <a:latin typeface="Times" panose="02020603050405020304" pitchFamily="18" charset="0"/>
                <a:ea typeface="PMingLiU" panose="02020500000000000000" pitchFamily="18" charset="-120"/>
              </a:rPr>
              <a:t>Goal :</a:t>
            </a:r>
            <a:r>
              <a:rPr lang="en-IN" sz="1800" dirty="0">
                <a:effectLst/>
                <a:latin typeface="Times" panose="02020603050405020304" pitchFamily="18" charset="0"/>
                <a:ea typeface="PMingLiU" panose="02020500000000000000" pitchFamily="18" charset="-120"/>
              </a:rPr>
              <a:t> Provide features such as sign-up, sign-in, password recovery, and secure session management to build user trust.</a:t>
            </a:r>
          </a:p>
          <a:p>
            <a:pPr marL="0" marR="266065" indent="0" fontAlgn="auto" hangingPunct="1">
              <a:lnSpc>
                <a:spcPct val="103000"/>
              </a:lnSpc>
              <a:spcAft>
                <a:spcPts val="20"/>
              </a:spcAft>
              <a:buNone/>
            </a:pPr>
            <a:r>
              <a:rPr lang="en-IN" sz="1800" b="1" dirty="0">
                <a:latin typeface="Times" panose="02020603050405020304" pitchFamily="18" charset="0"/>
                <a:ea typeface="PMingLiU" panose="02020500000000000000" pitchFamily="18" charset="-120"/>
              </a:rPr>
              <a:t>2</a:t>
            </a:r>
            <a:r>
              <a:rPr lang="en-IN" sz="1800" b="1" dirty="0">
                <a:effectLst/>
                <a:latin typeface="Times" panose="02020603050405020304" pitchFamily="18" charset="0"/>
                <a:ea typeface="PMingLiU" panose="02020500000000000000" pitchFamily="18" charset="-120"/>
              </a:rPr>
              <a:t>. Comprehensive Booking Options</a:t>
            </a:r>
            <a:endParaRPr lang="en-IN" sz="1800" dirty="0">
              <a:effectLst/>
              <a:latin typeface="Times" panose="02020603050405020304" pitchFamily="18" charset="0"/>
              <a:ea typeface="PMingLiU" panose="02020500000000000000" pitchFamily="18" charset="-120"/>
            </a:endParaRPr>
          </a:p>
          <a:p>
            <a:pPr marL="439420" marR="266065" fontAlgn="auto" hangingPunct="1">
              <a:lnSpc>
                <a:spcPct val="103000"/>
              </a:lnSpc>
              <a:spcAft>
                <a:spcPts val="20"/>
              </a:spcAft>
            </a:pPr>
            <a:r>
              <a:rPr lang="en-IN" sz="1800" b="1" dirty="0">
                <a:effectLst/>
                <a:latin typeface="Times" panose="02020603050405020304" pitchFamily="18" charset="0"/>
                <a:ea typeface="PMingLiU" panose="02020500000000000000" pitchFamily="18" charset="-120"/>
              </a:rPr>
              <a:t>Objective :</a:t>
            </a:r>
            <a:r>
              <a:rPr lang="en-IN" sz="1800" dirty="0">
                <a:effectLst/>
                <a:latin typeface="Times" panose="02020603050405020304" pitchFamily="18" charset="0"/>
                <a:ea typeface="PMingLiU" panose="02020500000000000000" pitchFamily="18" charset="-120"/>
              </a:rPr>
              <a:t> Offer a wide range of booking services, including destinations, hotels, transportation, and events.</a:t>
            </a:r>
          </a:p>
          <a:p>
            <a:pPr marL="439420" marR="266065" fontAlgn="auto" hangingPunct="1">
              <a:lnSpc>
                <a:spcPct val="103000"/>
              </a:lnSpc>
              <a:spcAft>
                <a:spcPts val="20"/>
              </a:spcAft>
            </a:pPr>
            <a:r>
              <a:rPr lang="en-IN" sz="1800" b="1" dirty="0">
                <a:effectLst/>
                <a:latin typeface="Times" panose="02020603050405020304" pitchFamily="18" charset="0"/>
                <a:ea typeface="PMingLiU" panose="02020500000000000000" pitchFamily="18" charset="-120"/>
              </a:rPr>
              <a:t>Goal :</a:t>
            </a:r>
            <a:r>
              <a:rPr lang="en-IN" sz="1800" dirty="0">
                <a:effectLst/>
                <a:latin typeface="Times" panose="02020603050405020304" pitchFamily="18" charset="0"/>
                <a:ea typeface="PMingLiU" panose="02020500000000000000" pitchFamily="18" charset="-120"/>
              </a:rPr>
              <a:t> Allow users to plan and book all aspects of their travel in one place, enhancing convenience and efficiency.</a:t>
            </a:r>
          </a:p>
          <a:p>
            <a:pPr marL="0" marR="266065" indent="0" fontAlgn="auto" hangingPunct="1">
              <a:lnSpc>
                <a:spcPct val="103000"/>
              </a:lnSpc>
              <a:spcAft>
                <a:spcPts val="20"/>
              </a:spcAft>
              <a:buNone/>
            </a:pPr>
            <a:r>
              <a:rPr lang="en-IN" sz="1800" b="1" dirty="0">
                <a:latin typeface="Times" panose="02020603050405020304" pitchFamily="18" charset="0"/>
                <a:ea typeface="PMingLiU" panose="02020500000000000000" pitchFamily="18" charset="-120"/>
              </a:rPr>
              <a:t>3</a:t>
            </a:r>
            <a:r>
              <a:rPr lang="en-IN" sz="1800" b="1" dirty="0">
                <a:effectLst/>
                <a:latin typeface="Times" panose="02020603050405020304" pitchFamily="18" charset="0"/>
                <a:ea typeface="PMingLiU" panose="02020500000000000000" pitchFamily="18" charset="-120"/>
              </a:rPr>
              <a:t>. Personalized Recommendations</a:t>
            </a:r>
            <a:endParaRPr lang="en-IN" sz="1800" dirty="0">
              <a:effectLst/>
              <a:latin typeface="Times" panose="02020603050405020304" pitchFamily="18" charset="0"/>
              <a:ea typeface="PMingLiU" panose="02020500000000000000" pitchFamily="18" charset="-120"/>
            </a:endParaRPr>
          </a:p>
          <a:p>
            <a:pPr marL="439420" marR="266065" fontAlgn="auto" hangingPunct="1">
              <a:lnSpc>
                <a:spcPct val="103000"/>
              </a:lnSpc>
              <a:spcAft>
                <a:spcPts val="20"/>
              </a:spcAft>
            </a:pPr>
            <a:r>
              <a:rPr lang="en-IN" sz="1800" b="1" dirty="0">
                <a:effectLst/>
                <a:latin typeface="Times" panose="02020603050405020304" pitchFamily="18" charset="0"/>
                <a:ea typeface="PMingLiU" panose="02020500000000000000" pitchFamily="18" charset="-120"/>
              </a:rPr>
              <a:t>Objective :</a:t>
            </a:r>
            <a:r>
              <a:rPr lang="en-IN" sz="1800" dirty="0">
                <a:effectLst/>
                <a:latin typeface="Times" panose="02020603050405020304" pitchFamily="18" charset="0"/>
                <a:ea typeface="PMingLiU" panose="02020500000000000000" pitchFamily="18" charset="-120"/>
              </a:rPr>
              <a:t> Utilize user data and preferences to provide   personalized destination and service recommendations.</a:t>
            </a:r>
          </a:p>
          <a:p>
            <a:pPr marL="439420" marR="266065" fontAlgn="auto" hangingPunct="1">
              <a:lnSpc>
                <a:spcPct val="103000"/>
              </a:lnSpc>
              <a:spcAft>
                <a:spcPts val="20"/>
              </a:spcAft>
            </a:pPr>
            <a:r>
              <a:rPr lang="en-IN" sz="1800" b="1" dirty="0">
                <a:effectLst/>
                <a:latin typeface="Times" panose="02020603050405020304" pitchFamily="18" charset="0"/>
                <a:ea typeface="PMingLiU" panose="02020500000000000000" pitchFamily="18" charset="-120"/>
              </a:rPr>
              <a:t>Goal :</a:t>
            </a:r>
            <a:r>
              <a:rPr lang="en-IN" sz="1800" dirty="0">
                <a:effectLst/>
                <a:latin typeface="Times" panose="02020603050405020304" pitchFamily="18" charset="0"/>
                <a:ea typeface="PMingLiU" panose="02020500000000000000" pitchFamily="18" charset="-120"/>
              </a:rPr>
              <a:t> Enhance user engagement and satisfaction by suggesting relevant options based on individual travel history and interests.</a:t>
            </a:r>
          </a:p>
          <a:p>
            <a:pPr marL="0" marR="266065" indent="0" fontAlgn="auto" hangingPunct="1">
              <a:lnSpc>
                <a:spcPct val="103000"/>
              </a:lnSpc>
              <a:spcAft>
                <a:spcPts val="20"/>
              </a:spcAft>
              <a:buNone/>
            </a:pPr>
            <a:endParaRPr lang="en-IN" sz="1800" dirty="0">
              <a:effectLst/>
              <a:latin typeface="Times" panose="02020603050405020304" pitchFamily="18" charset="0"/>
              <a:ea typeface="PMingLiU" panose="02020500000000000000" pitchFamily="18" charset="-12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sz="2400" dirty="0"/>
              <a:t>System Design And Implementation</a:t>
            </a:r>
            <a:endParaRPr lang="en-IN" sz="2400" dirty="0"/>
          </a:p>
        </p:txBody>
      </p:sp>
      <p:pic>
        <p:nvPicPr>
          <p:cNvPr id="4" name="Content Placeholder 3" descr="A screenshot of a computer screen&#10;&#10;Description automatically generated">
            <a:extLst>
              <a:ext uri="{FF2B5EF4-FFF2-40B4-BE49-F238E27FC236}">
                <a16:creationId xmlns:a16="http://schemas.microsoft.com/office/drawing/2014/main" id="{5DE33F60-B776-3A0D-CC3A-0F9B73E1163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63272" y="1219041"/>
            <a:ext cx="7736541" cy="4555900"/>
          </a:xfrm>
          <a:prstGeom prst="rect">
            <a:avLst/>
          </a:prstGeom>
          <a:noFill/>
          <a:ln>
            <a:noFill/>
          </a:ln>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4">
            <a:extLst>
              <a:ext uri="{FF2B5EF4-FFF2-40B4-BE49-F238E27FC236}">
                <a16:creationId xmlns:a16="http://schemas.microsoft.com/office/drawing/2014/main" id="{7415AE06-3292-3FB3-7E8B-8FAC8A62B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583" y="1823813"/>
            <a:ext cx="8840434" cy="3210373"/>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pic>
        <p:nvPicPr>
          <p:cNvPr id="5" name="Content Placeholder 4">
            <a:extLst>
              <a:ext uri="{FF2B5EF4-FFF2-40B4-BE49-F238E27FC236}">
                <a16:creationId xmlns:a16="http://schemas.microsoft.com/office/drawing/2014/main" id="{5D2505AA-C822-66DE-06C4-D8082A6F794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2800" y="1242143"/>
            <a:ext cx="4359835" cy="2023782"/>
          </a:xfrm>
        </p:spPr>
      </p:pic>
      <p:pic>
        <p:nvPicPr>
          <p:cNvPr id="7" name="Picture 6">
            <a:extLst>
              <a:ext uri="{FF2B5EF4-FFF2-40B4-BE49-F238E27FC236}">
                <a16:creationId xmlns:a16="http://schemas.microsoft.com/office/drawing/2014/main" id="{F194FCDE-ABC6-DAD1-BEB6-FB440ABC2E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4443" y="1271544"/>
            <a:ext cx="4863885" cy="1964980"/>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B9C934C-DC70-0D23-8E12-D590C8354C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117" y="3890681"/>
            <a:ext cx="4440518" cy="1929031"/>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A90E99BB-0064-F4C7-8AB2-CCBC7C56FE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4443" y="3828496"/>
            <a:ext cx="4976986" cy="20534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139</TotalTime>
  <Words>1040</Words>
  <Application>Microsoft Office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Cambria</vt:lpstr>
      <vt:lpstr>Times</vt:lpstr>
      <vt:lpstr>Times New Roman</vt:lpstr>
      <vt:lpstr>Verdana</vt:lpstr>
      <vt:lpstr>Bioinformatics</vt:lpstr>
      <vt:lpstr>Integrated Tourism Web Appilication</vt:lpstr>
      <vt:lpstr>Introduction</vt:lpstr>
      <vt:lpstr>Literature Review</vt:lpstr>
      <vt:lpstr>Research gaps identified </vt:lpstr>
      <vt:lpstr>Proposed Method</vt:lpstr>
      <vt:lpstr>Objectives</vt:lpstr>
      <vt:lpstr>System Design And Implementation</vt:lpstr>
      <vt:lpstr>Timeline of Project</vt:lpstr>
      <vt:lpstr>Outcomes</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Ashok Kumar Reddy</cp:lastModifiedBy>
  <cp:revision>27</cp:revision>
  <dcterms:created xsi:type="dcterms:W3CDTF">2023-03-16T03:26:27Z</dcterms:created>
  <dcterms:modified xsi:type="dcterms:W3CDTF">2025-01-21T08:23:11Z</dcterms:modified>
</cp:coreProperties>
</file>