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5143500" cx="9144000"/>
  <p:notesSz cx="6858000" cy="9144000"/>
  <p:embeddedFontLst>
    <p:embeddedFont>
      <p:font typeface="Oswald Medium"/>
      <p:regular r:id="rId72"/>
      <p:bold r:id="rId73"/>
    </p:embeddedFont>
    <p:embeddedFont>
      <p:font typeface="Roboto"/>
      <p:regular r:id="rId74"/>
      <p:bold r:id="rId75"/>
      <p:italic r:id="rId76"/>
      <p:boldItalic r:id="rId77"/>
    </p:embeddedFont>
    <p:embeddedFont>
      <p:font typeface="Nunito"/>
      <p:regular r:id="rId78"/>
      <p:bold r:id="rId79"/>
      <p:italic r:id="rId80"/>
      <p:boldItalic r:id="rId81"/>
    </p:embeddedFont>
    <p:embeddedFont>
      <p:font typeface="Old Standard TT"/>
      <p:regular r:id="rId82"/>
      <p:bold r:id="rId83"/>
      <p:italic r:id="rId84"/>
    </p:embeddedFont>
    <p:embeddedFont>
      <p:font typeface="Lexend"/>
      <p:regular r:id="rId85"/>
      <p:bold r:id="rId86"/>
    </p:embeddedFont>
    <p:embeddedFont>
      <p:font typeface="Oswald"/>
      <p:regular r:id="rId87"/>
      <p:bold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A20FF6-E48B-4F01-8E4D-E0C8C964366F}">
  <a:tblStyle styleId="{37A20FF6-E48B-4F01-8E4D-E0C8C96436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2075661-FE81-4759-A876-90811A2F7704}"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OldStandardTT-italic.fntdata"/><Relationship Id="rId83" Type="http://schemas.openxmlformats.org/officeDocument/2006/relationships/font" Target="fonts/OldStandardTT-bold.fntdata"/><Relationship Id="rId42" Type="http://schemas.openxmlformats.org/officeDocument/2006/relationships/slide" Target="slides/slide36.xml"/><Relationship Id="rId86" Type="http://schemas.openxmlformats.org/officeDocument/2006/relationships/font" Target="fonts/Lexend-bold.fntdata"/><Relationship Id="rId41" Type="http://schemas.openxmlformats.org/officeDocument/2006/relationships/slide" Target="slides/slide35.xml"/><Relationship Id="rId85" Type="http://schemas.openxmlformats.org/officeDocument/2006/relationships/font" Target="fonts/Lexend-regular.fntdata"/><Relationship Id="rId44" Type="http://schemas.openxmlformats.org/officeDocument/2006/relationships/slide" Target="slides/slide38.xml"/><Relationship Id="rId88" Type="http://schemas.openxmlformats.org/officeDocument/2006/relationships/font" Target="fonts/Oswald-bold.fntdata"/><Relationship Id="rId43" Type="http://schemas.openxmlformats.org/officeDocument/2006/relationships/slide" Target="slides/slide37.xml"/><Relationship Id="rId87" Type="http://schemas.openxmlformats.org/officeDocument/2006/relationships/font" Target="fonts/Oswald-regular.fntdata"/><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Nunito-italic.fntdata"/><Relationship Id="rId82" Type="http://schemas.openxmlformats.org/officeDocument/2006/relationships/font" Target="fonts/OldStandardTT-regular.fntdata"/><Relationship Id="rId81"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swaldMedium-bold.fntdata"/><Relationship Id="rId72" Type="http://schemas.openxmlformats.org/officeDocument/2006/relationships/font" Target="fonts/OswaldMedium-regular.fntdata"/><Relationship Id="rId31" Type="http://schemas.openxmlformats.org/officeDocument/2006/relationships/slide" Target="slides/slide25.xml"/><Relationship Id="rId75" Type="http://schemas.openxmlformats.org/officeDocument/2006/relationships/font" Target="fonts/Roboto-bold.fntdata"/><Relationship Id="rId30" Type="http://schemas.openxmlformats.org/officeDocument/2006/relationships/slide" Target="slides/slide24.xml"/><Relationship Id="rId74" Type="http://schemas.openxmlformats.org/officeDocument/2006/relationships/font" Target="fonts/Roboto-regular.fntdata"/><Relationship Id="rId33" Type="http://schemas.openxmlformats.org/officeDocument/2006/relationships/slide" Target="slides/slide27.xml"/><Relationship Id="rId77" Type="http://schemas.openxmlformats.org/officeDocument/2006/relationships/font" Target="fonts/Roboto-boldItalic.fntdata"/><Relationship Id="rId32" Type="http://schemas.openxmlformats.org/officeDocument/2006/relationships/slide" Target="slides/slide26.xml"/><Relationship Id="rId76" Type="http://schemas.openxmlformats.org/officeDocument/2006/relationships/font" Target="fonts/Roboto-italic.fntdata"/><Relationship Id="rId35" Type="http://schemas.openxmlformats.org/officeDocument/2006/relationships/slide" Target="slides/slide29.xml"/><Relationship Id="rId79" Type="http://schemas.openxmlformats.org/officeDocument/2006/relationships/font" Target="fonts/Nunito-bold.fntdata"/><Relationship Id="rId34" Type="http://schemas.openxmlformats.org/officeDocument/2006/relationships/slide" Target="slides/slide28.xml"/><Relationship Id="rId78" Type="http://schemas.openxmlformats.org/officeDocument/2006/relationships/font" Target="fonts/Nunito-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584c4803f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584c4803f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584c4803f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584c4803f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584c4803f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584c4803f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584c4803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1584c4803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584c4803f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584c4803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57969b6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57969b6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584c4803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584c4803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1584c4803f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1584c4803f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57969b63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57969b63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1584c4803f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1584c4803f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4.png"/><Relationship Id="rId7"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jp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3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www.bharatforge.com" TargetMode="External"/><Relationship Id="rId4" Type="http://schemas.openxmlformats.org/officeDocument/2006/relationships/hyperlink" Target="https://economictimes.indiatimes.com/bharat-forge-ltd/infocompanymanagement/companyid-20243.cms" TargetMode="External"/><Relationship Id="rId11" Type="http://schemas.openxmlformats.org/officeDocument/2006/relationships/hyperlink" Target="https://hal-india.co.in" TargetMode="External"/><Relationship Id="rId10" Type="http://schemas.openxmlformats.org/officeDocument/2006/relationships/hyperlink" Target="https://economictimes.indiatimes.com/bombay-dyeing-manufacturing-co-ltd/infocompanymanagement/companyid-14184.cms" TargetMode="External"/><Relationship Id="rId12" Type="http://schemas.openxmlformats.org/officeDocument/2006/relationships/hyperlink" Target="https://economictimes.indiatimes.com/hindustan-aeronautics-ltd/infocompanymanagement/companyid-34718.cms" TargetMode="External"/><Relationship Id="rId9" Type="http://schemas.openxmlformats.org/officeDocument/2006/relationships/hyperlink" Target="https://www.bombaydyeing.com" TargetMode="External"/><Relationship Id="rId5" Type="http://schemas.openxmlformats.org/officeDocument/2006/relationships/hyperlink" Target="https://www.larsentoubro.com" TargetMode="External"/><Relationship Id="rId6" Type="http://schemas.openxmlformats.org/officeDocument/2006/relationships/hyperlink" Target="https://economictimes.indiatimes.com/larsen-toubro-ltd/infocompanymanagement/companyid-11906.cms" TargetMode="External"/><Relationship Id="rId7" Type="http://schemas.openxmlformats.org/officeDocument/2006/relationships/hyperlink" Target="https://www.siemens.com" TargetMode="External"/><Relationship Id="rId8" Type="http://schemas.openxmlformats.org/officeDocument/2006/relationships/hyperlink" Target="https://economictimes.indiatimes.com/siemens-ltd/infocompanymanagement/companyid-13573.cm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12700" y="1524350"/>
            <a:ext cx="8151900" cy="2484600"/>
          </a:xfrm>
          <a:prstGeom prst="rect">
            <a:avLst/>
          </a:prstGeom>
          <a:solidFill>
            <a:srgbClr val="FFFFFF"/>
          </a:solid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990"/>
              <a:buNone/>
            </a:pPr>
            <a:r>
              <a:rPr lang="en" sz="3380">
                <a:latin typeface="Oswald"/>
                <a:ea typeface="Oswald"/>
                <a:cs typeface="Oswald"/>
                <a:sym typeface="Oswald"/>
              </a:rPr>
              <a:t>FINANCIAL MANAGEMENT</a:t>
            </a:r>
            <a:endParaRPr sz="3380">
              <a:latin typeface="Oswald"/>
              <a:ea typeface="Oswald"/>
              <a:cs typeface="Oswald"/>
              <a:sym typeface="Oswald"/>
            </a:endParaRPr>
          </a:p>
          <a:p>
            <a:pPr indent="0" lvl="0" marL="0" rtl="0" algn="ctr">
              <a:lnSpc>
                <a:spcPct val="100000"/>
              </a:lnSpc>
              <a:spcBef>
                <a:spcPts val="0"/>
              </a:spcBef>
              <a:spcAft>
                <a:spcPts val="0"/>
              </a:spcAft>
              <a:buSzPts val="990"/>
              <a:buNone/>
            </a:pPr>
            <a:r>
              <a:rPr lang="en" sz="3380">
                <a:latin typeface="Oswald"/>
                <a:ea typeface="Oswald"/>
                <a:cs typeface="Oswald"/>
                <a:sym typeface="Oswald"/>
              </a:rPr>
              <a:t> ASSIGNMENT</a:t>
            </a:r>
            <a:endParaRPr sz="3380">
              <a:latin typeface="Oswald"/>
              <a:ea typeface="Oswald"/>
              <a:cs typeface="Oswald"/>
              <a:sym typeface="Oswald"/>
            </a:endParaRPr>
          </a:p>
          <a:p>
            <a:pPr indent="0" lvl="0" marL="0" rtl="0" algn="ctr">
              <a:lnSpc>
                <a:spcPct val="100000"/>
              </a:lnSpc>
              <a:spcBef>
                <a:spcPts val="0"/>
              </a:spcBef>
              <a:spcAft>
                <a:spcPts val="0"/>
              </a:spcAft>
              <a:buSzPts val="990"/>
              <a:buNone/>
            </a:pPr>
            <a:r>
              <a:rPr lang="en" sz="3380">
                <a:latin typeface="Oswald"/>
                <a:ea typeface="Oswald"/>
                <a:cs typeface="Oswald"/>
                <a:sym typeface="Oswald"/>
              </a:rPr>
              <a:t>GROUP-8</a:t>
            </a:r>
            <a:endParaRPr sz="3380">
              <a:solidFill>
                <a:schemeClr val="lt2"/>
              </a:solidFill>
              <a:latin typeface="Oswald"/>
              <a:ea typeface="Oswald"/>
              <a:cs typeface="Oswald"/>
              <a:sym typeface="Oswald"/>
            </a:endParaRPr>
          </a:p>
          <a:p>
            <a:pPr indent="0" lvl="0" marL="0" rtl="0" algn="ctr">
              <a:lnSpc>
                <a:spcPct val="100000"/>
              </a:lnSpc>
              <a:spcBef>
                <a:spcPts val="0"/>
              </a:spcBef>
              <a:spcAft>
                <a:spcPts val="0"/>
              </a:spcAft>
              <a:buSzPts val="990"/>
              <a:buNone/>
            </a:pPr>
            <a:r>
              <a:t/>
            </a:r>
            <a:endParaRPr sz="3380"/>
          </a:p>
        </p:txBody>
      </p:sp>
      <p:sp>
        <p:nvSpPr>
          <p:cNvPr id="129" name="Google Shape;129;p13"/>
          <p:cNvSpPr txBox="1"/>
          <p:nvPr>
            <p:ph idx="1" type="subTitle"/>
          </p:nvPr>
        </p:nvSpPr>
        <p:spPr>
          <a:xfrm>
            <a:off x="512700" y="359158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75"/>
              <a:buNone/>
            </a:pPr>
            <a:r>
              <a:t/>
            </a:r>
            <a:endParaRPr sz="1600"/>
          </a:p>
          <a:p>
            <a:pPr indent="0" lvl="0" marL="0" rtl="0" algn="l">
              <a:lnSpc>
                <a:spcPct val="90000"/>
              </a:lnSpc>
              <a:spcBef>
                <a:spcPts val="0"/>
              </a:spcBef>
              <a:spcAft>
                <a:spcPts val="0"/>
              </a:spcAft>
              <a:buSzPts val="275"/>
              <a:buNone/>
            </a:pPr>
            <a:r>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idx="1" type="body"/>
          </p:nvPr>
        </p:nvSpPr>
        <p:spPr>
          <a:xfrm>
            <a:off x="291200" y="675675"/>
            <a:ext cx="8520600" cy="3397200"/>
          </a:xfrm>
          <a:prstGeom prst="rect">
            <a:avLst/>
          </a:prstGeom>
          <a:noFill/>
          <a:ln>
            <a:noFill/>
          </a:ln>
        </p:spPr>
        <p:txBody>
          <a:bodyPr anchorCtr="0" anchor="t" bIns="91425" lIns="91425" spcFirstLastPara="1" rIns="91425" wrap="square" tIns="91425">
            <a:normAutofit/>
          </a:bodyPr>
          <a:lstStyle/>
          <a:p>
            <a:pPr indent="-323850" lvl="0" marL="457200" marR="0" rtl="0" algn="l">
              <a:lnSpc>
                <a:spcPct val="115000"/>
              </a:lnSpc>
              <a:spcBef>
                <a:spcPts val="0"/>
              </a:spcBef>
              <a:spcAft>
                <a:spcPts val="0"/>
              </a:spcAft>
              <a:buClr>
                <a:srgbClr val="0D0D0D"/>
              </a:buClr>
              <a:buSzPts val="1500"/>
              <a:buFont typeface="Oswald"/>
              <a:buChar char="●"/>
            </a:pPr>
            <a:r>
              <a:rPr lang="en" sz="1500">
                <a:solidFill>
                  <a:srgbClr val="0D0D0D"/>
                </a:solidFill>
                <a:latin typeface="Oswald"/>
                <a:ea typeface="Oswald"/>
                <a:cs typeface="Oswald"/>
                <a:sym typeface="Oswald"/>
              </a:rPr>
              <a:t>Promoters holding remains unchanged at 51.14% in Sep 2024 qtr</a:t>
            </a:r>
            <a:endParaRPr sz="1500">
              <a:solidFill>
                <a:srgbClr val="0D0D0D"/>
              </a:solidFill>
              <a:latin typeface="Oswald"/>
              <a:ea typeface="Oswald"/>
              <a:cs typeface="Oswald"/>
              <a:sym typeface="Oswald"/>
            </a:endParaRPr>
          </a:p>
          <a:p>
            <a:pPr indent="-323850" lvl="0" marL="457200" marR="0" rtl="0" algn="l">
              <a:lnSpc>
                <a:spcPct val="115000"/>
              </a:lnSpc>
              <a:spcBef>
                <a:spcPts val="0"/>
              </a:spcBef>
              <a:spcAft>
                <a:spcPts val="0"/>
              </a:spcAft>
              <a:buClr>
                <a:srgbClr val="0D0D0D"/>
              </a:buClr>
              <a:buSzPts val="1500"/>
              <a:buFont typeface="Oswald"/>
              <a:buChar char="●"/>
            </a:pPr>
            <a:r>
              <a:rPr lang="en" sz="1500">
                <a:solidFill>
                  <a:srgbClr val="0D0D0D"/>
                </a:solidFill>
                <a:latin typeface="Oswald"/>
                <a:ea typeface="Oswald"/>
                <a:cs typeface="Oswald"/>
                <a:sym typeface="Oswald"/>
              </a:rPr>
              <a:t>Number of FII/FPI investors increased from 1405 to 1459 in Sep 2024 qtr</a:t>
            </a:r>
            <a:endParaRPr sz="1500">
              <a:solidFill>
                <a:srgbClr val="0D0D0D"/>
              </a:solidFill>
              <a:latin typeface="Oswald"/>
              <a:ea typeface="Oswald"/>
              <a:cs typeface="Oswald"/>
              <a:sym typeface="Oswald"/>
            </a:endParaRPr>
          </a:p>
          <a:p>
            <a:pPr indent="-323850" lvl="0" marL="457200" marR="0" rtl="0" algn="l">
              <a:lnSpc>
                <a:spcPct val="115000"/>
              </a:lnSpc>
              <a:spcBef>
                <a:spcPts val="0"/>
              </a:spcBef>
              <a:spcAft>
                <a:spcPts val="0"/>
              </a:spcAft>
              <a:buSzPts val="1500"/>
              <a:buFont typeface="Oswald"/>
              <a:buChar char="●"/>
            </a:pPr>
            <a:r>
              <a:rPr lang="en" sz="1500">
                <a:highlight>
                  <a:srgbClr val="FFFFFF"/>
                </a:highlight>
                <a:latin typeface="Oswald"/>
                <a:ea typeface="Oswald"/>
                <a:cs typeface="Oswald"/>
                <a:sym typeface="Oswald"/>
              </a:rPr>
              <a:t>FII/FPI have decreased holdings from 17.43% to 17.27% in Sep 2024 qtr</a:t>
            </a:r>
            <a:endParaRPr sz="1500">
              <a:highlight>
                <a:srgbClr val="FFFFFF"/>
              </a:highlight>
              <a:latin typeface="Oswald"/>
              <a:ea typeface="Oswald"/>
              <a:cs typeface="Oswald"/>
              <a:sym typeface="Oswald"/>
            </a:endParaRPr>
          </a:p>
          <a:p>
            <a:pPr indent="-323850" lvl="0" marL="457200" marR="0" rtl="0" algn="l">
              <a:lnSpc>
                <a:spcPct val="115000"/>
              </a:lnSpc>
              <a:spcBef>
                <a:spcPts val="0"/>
              </a:spcBef>
              <a:spcAft>
                <a:spcPts val="0"/>
              </a:spcAft>
              <a:buSzPts val="1500"/>
              <a:buFont typeface="Oswald"/>
              <a:buChar char="●"/>
            </a:pPr>
            <a:r>
              <a:rPr lang="en" sz="1500">
                <a:highlight>
                  <a:srgbClr val="FFFFFF"/>
                </a:highlight>
                <a:latin typeface="Oswald"/>
                <a:ea typeface="Oswald"/>
                <a:cs typeface="Oswald"/>
                <a:sym typeface="Oswald"/>
              </a:rPr>
              <a:t>Mutual Funds have decreased holdings from 16.08% to 15.81% in Sep 2024 qtr</a:t>
            </a:r>
            <a:endParaRPr sz="1500">
              <a:highlight>
                <a:srgbClr val="FFFFFF"/>
              </a:highlight>
              <a:latin typeface="Oswald"/>
              <a:ea typeface="Oswald"/>
              <a:cs typeface="Oswald"/>
              <a:sym typeface="Oswald"/>
            </a:endParaRPr>
          </a:p>
          <a:p>
            <a:pPr indent="-323850" lvl="0" marL="457200" marR="0" rtl="0" algn="l">
              <a:lnSpc>
                <a:spcPct val="115000"/>
              </a:lnSpc>
              <a:spcBef>
                <a:spcPts val="0"/>
              </a:spcBef>
              <a:spcAft>
                <a:spcPts val="0"/>
              </a:spcAft>
              <a:buSzPts val="1500"/>
              <a:buFont typeface="Oswald"/>
              <a:buChar char="●"/>
            </a:pPr>
            <a:r>
              <a:rPr lang="en" sz="1500">
                <a:highlight>
                  <a:srgbClr val="FFFFFF"/>
                </a:highlight>
                <a:latin typeface="Oswald"/>
                <a:ea typeface="Oswald"/>
                <a:cs typeface="Oswald"/>
                <a:sym typeface="Oswald"/>
              </a:rPr>
              <a:t>Number of MF schemes increased from 344 to 369 in Sep 2024 qt</a:t>
            </a:r>
            <a:endParaRPr sz="1500">
              <a:highlight>
                <a:srgbClr val="FFFFFF"/>
              </a:highlight>
              <a:latin typeface="Oswald"/>
              <a:ea typeface="Oswald"/>
              <a:cs typeface="Oswald"/>
              <a:sym typeface="Oswald"/>
            </a:endParaRPr>
          </a:p>
          <a:p>
            <a:pPr indent="-323850" lvl="0" marL="457200" marR="0" rtl="0" algn="l">
              <a:lnSpc>
                <a:spcPct val="115000"/>
              </a:lnSpc>
              <a:spcBef>
                <a:spcPts val="0"/>
              </a:spcBef>
              <a:spcAft>
                <a:spcPts val="0"/>
              </a:spcAft>
              <a:buSzPts val="1500"/>
              <a:buFont typeface="Oswald"/>
              <a:buChar char="●"/>
            </a:pPr>
            <a:r>
              <a:rPr lang="en" sz="1500">
                <a:highlight>
                  <a:srgbClr val="FFFFFF"/>
                </a:highlight>
                <a:latin typeface="Oswald"/>
                <a:ea typeface="Oswald"/>
                <a:cs typeface="Oswald"/>
                <a:sym typeface="Oswald"/>
              </a:rPr>
              <a:t>Institutional Investors have decreased holdings from 38.05% to 37.49% in Sep 2024 qtr</a:t>
            </a:r>
            <a:endParaRPr sz="1500">
              <a:highlight>
                <a:srgbClr val="FFFFFF"/>
              </a:highlight>
              <a:latin typeface="Oswald"/>
              <a:ea typeface="Oswald"/>
              <a:cs typeface="Oswald"/>
              <a:sym typeface="Oswald"/>
            </a:endParaRPr>
          </a:p>
          <a:p>
            <a:pPr indent="0" lvl="0" marL="0" rtl="0" algn="l">
              <a:lnSpc>
                <a:spcPct val="115000"/>
              </a:lnSpc>
              <a:spcBef>
                <a:spcPts val="1200"/>
              </a:spcBef>
              <a:spcAft>
                <a:spcPts val="1200"/>
              </a:spcAft>
              <a:buSzPts val="1800"/>
              <a:buNone/>
            </a:pPr>
            <a:r>
              <a:t/>
            </a:r>
            <a:endParaRPr sz="1500"/>
          </a:p>
        </p:txBody>
      </p:sp>
      <p:sp>
        <p:nvSpPr>
          <p:cNvPr id="184" name="Google Shape;184;p22"/>
          <p:cNvSpPr txBox="1"/>
          <p:nvPr>
            <p:ph type="title"/>
          </p:nvPr>
        </p:nvSpPr>
        <p:spPr>
          <a:xfrm>
            <a:off x="219550" y="225275"/>
            <a:ext cx="87216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Oswald"/>
                <a:ea typeface="Oswald"/>
                <a:cs typeface="Oswald"/>
                <a:sym typeface="Oswald"/>
              </a:rPr>
              <a:t>SHAREHOLDING PATTERN</a:t>
            </a:r>
            <a:endParaRPr>
              <a:latin typeface="Oswald"/>
              <a:ea typeface="Oswald"/>
              <a:cs typeface="Oswald"/>
              <a:sym typeface="Oswald"/>
            </a:endParaRPr>
          </a:p>
        </p:txBody>
      </p:sp>
      <p:pic>
        <p:nvPicPr>
          <p:cNvPr id="185" name="Google Shape;185;p22"/>
          <p:cNvPicPr preferRelativeResize="0"/>
          <p:nvPr/>
        </p:nvPicPr>
        <p:blipFill>
          <a:blip r:embed="rId3">
            <a:alphaModFix/>
          </a:blip>
          <a:stretch>
            <a:fillRect/>
          </a:stretch>
        </p:blipFill>
        <p:spPr>
          <a:xfrm>
            <a:off x="533050" y="2635575"/>
            <a:ext cx="8278749" cy="2233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11700" y="461225"/>
            <a:ext cx="85206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b="1" lang="en">
                <a:latin typeface="Oswald"/>
                <a:ea typeface="Oswald"/>
                <a:cs typeface="Oswald"/>
                <a:sym typeface="Oswald"/>
              </a:rPr>
              <a:t>BOARD OF DIRECTORS</a:t>
            </a:r>
            <a:endParaRPr b="1">
              <a:latin typeface="Oswald"/>
              <a:ea typeface="Oswald"/>
              <a:cs typeface="Oswald"/>
              <a:sym typeface="Oswald"/>
            </a:endParaRPr>
          </a:p>
        </p:txBody>
      </p:sp>
      <p:cxnSp>
        <p:nvCxnSpPr>
          <p:cNvPr id="191" name="Google Shape;191;p23"/>
          <p:cNvCxnSpPr/>
          <p:nvPr/>
        </p:nvCxnSpPr>
        <p:spPr>
          <a:xfrm flipH="1">
            <a:off x="302950" y="1473063"/>
            <a:ext cx="4439700" cy="2400"/>
          </a:xfrm>
          <a:prstGeom prst="straightConnector1">
            <a:avLst/>
          </a:prstGeom>
          <a:noFill/>
          <a:ln cap="flat" cmpd="sng" w="19050">
            <a:solidFill>
              <a:schemeClr val="dk1"/>
            </a:solidFill>
            <a:prstDash val="solid"/>
            <a:round/>
            <a:headEnd len="sm" w="sm" type="none"/>
            <a:tailEnd len="sm" w="sm" type="none"/>
          </a:ln>
        </p:spPr>
      </p:cxnSp>
      <p:pic>
        <p:nvPicPr>
          <p:cNvPr id="192" name="Google Shape;192;p23"/>
          <p:cNvPicPr preferRelativeResize="0"/>
          <p:nvPr/>
        </p:nvPicPr>
        <p:blipFill>
          <a:blip r:embed="rId3">
            <a:alphaModFix/>
          </a:blip>
          <a:stretch>
            <a:fillRect/>
          </a:stretch>
        </p:blipFill>
        <p:spPr>
          <a:xfrm>
            <a:off x="1409263" y="1089047"/>
            <a:ext cx="6325476" cy="1847575"/>
          </a:xfrm>
          <a:prstGeom prst="rect">
            <a:avLst/>
          </a:prstGeom>
          <a:noFill/>
          <a:ln>
            <a:noFill/>
          </a:ln>
        </p:spPr>
      </p:pic>
      <p:pic>
        <p:nvPicPr>
          <p:cNvPr id="193" name="Google Shape;193;p23"/>
          <p:cNvPicPr preferRelativeResize="0"/>
          <p:nvPr/>
        </p:nvPicPr>
        <p:blipFill>
          <a:blip r:embed="rId4">
            <a:alphaModFix/>
          </a:blip>
          <a:stretch>
            <a:fillRect/>
          </a:stretch>
        </p:blipFill>
        <p:spPr>
          <a:xfrm>
            <a:off x="1409263" y="2991050"/>
            <a:ext cx="6325475" cy="18079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207900" y="502700"/>
            <a:ext cx="87273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a:latin typeface="Oswald"/>
                <a:ea typeface="Oswald"/>
                <a:cs typeface="Oswald"/>
                <a:sym typeface="Oswald"/>
              </a:rPr>
              <a:t>Company Reference</a:t>
            </a:r>
            <a:endParaRPr b="1">
              <a:latin typeface="Oswald"/>
              <a:ea typeface="Oswald"/>
              <a:cs typeface="Oswald"/>
              <a:sym typeface="Oswald"/>
            </a:endParaRPr>
          </a:p>
        </p:txBody>
      </p:sp>
      <p:graphicFrame>
        <p:nvGraphicFramePr>
          <p:cNvPr id="199" name="Google Shape;199;p24"/>
          <p:cNvGraphicFramePr/>
          <p:nvPr/>
        </p:nvGraphicFramePr>
        <p:xfrm>
          <a:off x="683600" y="1294375"/>
          <a:ext cx="3000000" cy="3000000"/>
        </p:xfrm>
        <a:graphic>
          <a:graphicData uri="http://schemas.openxmlformats.org/drawingml/2006/table">
            <a:tbl>
              <a:tblPr>
                <a:noFill/>
                <a:tableStyleId>{02075661-FE81-4759-A876-90811A2F7704}</a:tableStyleId>
              </a:tblPr>
              <a:tblGrid>
                <a:gridCol w="3888400"/>
                <a:gridCol w="3888400"/>
              </a:tblGrid>
              <a:tr h="608425">
                <a:tc>
                  <a:txBody>
                    <a:bodyPr/>
                    <a:lstStyle/>
                    <a:p>
                      <a:pPr indent="0" lvl="0" marL="0" marR="0" rtl="0" algn="ctr">
                        <a:lnSpc>
                          <a:spcPct val="115000"/>
                        </a:lnSpc>
                        <a:spcBef>
                          <a:spcPts val="0"/>
                        </a:spcBef>
                        <a:spcAft>
                          <a:spcPts val="0"/>
                        </a:spcAft>
                        <a:buClr>
                          <a:schemeClr val="dk1"/>
                        </a:buClr>
                        <a:buSzPts val="1100"/>
                        <a:buFont typeface="Arial"/>
                        <a:buNone/>
                      </a:pPr>
                      <a:r>
                        <a:rPr lang="en" sz="1800" u="none" cap="none" strike="noStrike">
                          <a:solidFill>
                            <a:srgbClr val="0D0D0D"/>
                          </a:solidFill>
                          <a:latin typeface="Oswald"/>
                          <a:ea typeface="Oswald"/>
                          <a:cs typeface="Oswald"/>
                          <a:sym typeface="Oswald"/>
                        </a:rPr>
                        <a:t>Sector</a:t>
                      </a:r>
                      <a:endParaRPr sz="14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lang="en" sz="1800">
                          <a:solidFill>
                            <a:srgbClr val="0D0D0D"/>
                          </a:solidFill>
                          <a:latin typeface="Oswald"/>
                          <a:ea typeface="Oswald"/>
                          <a:cs typeface="Oswald"/>
                          <a:sym typeface="Oswald"/>
                        </a:rPr>
                        <a:t>Aerospace and Defense Electronics</a:t>
                      </a:r>
                      <a:endParaRPr sz="14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chemeClr val="dk1"/>
                        </a:buClr>
                        <a:buSzPts val="1100"/>
                        <a:buFont typeface="Arial"/>
                        <a:buNone/>
                      </a:pPr>
                      <a:r>
                        <a:rPr lang="en" sz="1800" u="none" cap="none" strike="noStrike">
                          <a:solidFill>
                            <a:srgbClr val="0D0D0D"/>
                          </a:solidFill>
                          <a:latin typeface="Oswald"/>
                          <a:ea typeface="Oswald"/>
                          <a:cs typeface="Oswald"/>
                          <a:sym typeface="Oswald"/>
                        </a:rPr>
                        <a:t>Industry</a:t>
                      </a:r>
                      <a:endParaRPr sz="14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lang="en" sz="1800">
                          <a:solidFill>
                            <a:srgbClr val="0D0D0D"/>
                          </a:solidFill>
                          <a:latin typeface="Oswald"/>
                          <a:ea typeface="Oswald"/>
                          <a:cs typeface="Oswald"/>
                          <a:sym typeface="Oswald"/>
                        </a:rPr>
                        <a:t>Electronics</a:t>
                      </a:r>
                      <a:endParaRPr sz="14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chemeClr val="dk1"/>
                        </a:buClr>
                        <a:buSzPts val="1100"/>
                        <a:buFont typeface="Arial"/>
                        <a:buNone/>
                      </a:pPr>
                      <a:r>
                        <a:rPr lang="en" sz="1800" u="none" cap="none" strike="noStrike">
                          <a:solidFill>
                            <a:srgbClr val="0D0D0D"/>
                          </a:solidFill>
                          <a:latin typeface="Oswald"/>
                          <a:ea typeface="Oswald"/>
                          <a:cs typeface="Oswald"/>
                          <a:sym typeface="Oswald"/>
                        </a:rPr>
                        <a:t>Market Cap</a:t>
                      </a:r>
                      <a:endParaRPr sz="14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chemeClr val="dk1"/>
                        </a:buClr>
                        <a:buSzPts val="1100"/>
                        <a:buFont typeface="Arial"/>
                        <a:buNone/>
                      </a:pPr>
                      <a:r>
                        <a:rPr lang="en" sz="1800">
                          <a:solidFill>
                            <a:srgbClr val="0D0D0D"/>
                          </a:solidFill>
                          <a:latin typeface="Oswald"/>
                          <a:ea typeface="Oswald"/>
                          <a:cs typeface="Oswald"/>
                          <a:sym typeface="Oswald"/>
                        </a:rPr>
                        <a:t>₹2,19,293 Cr</a:t>
                      </a:r>
                      <a:endParaRPr sz="1800">
                        <a:solidFill>
                          <a:srgbClr val="0D0D0D"/>
                        </a:solidFill>
                        <a:latin typeface="Oswald"/>
                        <a:ea typeface="Oswald"/>
                        <a:cs typeface="Oswald"/>
                        <a:sym typeface="Oswald"/>
                      </a:endParaRPr>
                    </a:p>
                    <a:p>
                      <a:pPr indent="0" lvl="0" marL="0" marR="0" rtl="0" algn="ctr">
                        <a:lnSpc>
                          <a:spcPct val="115000"/>
                        </a:lnSpc>
                        <a:spcBef>
                          <a:spcPts val="0"/>
                        </a:spcBef>
                        <a:spcAft>
                          <a:spcPts val="0"/>
                        </a:spcAft>
                        <a:buClr>
                          <a:schemeClr val="dk1"/>
                        </a:buClr>
                        <a:buSzPts val="1100"/>
                        <a:buFont typeface="Arial"/>
                        <a:buNone/>
                      </a:pPr>
                      <a:r>
                        <a:rPr lang="en" sz="1800">
                          <a:solidFill>
                            <a:srgbClr val="0D0D0D"/>
                          </a:solidFill>
                          <a:latin typeface="Oswald"/>
                          <a:ea typeface="Oswald"/>
                          <a:cs typeface="Oswald"/>
                          <a:sym typeface="Oswald"/>
                        </a:rPr>
                        <a:t> </a:t>
                      </a:r>
                      <a:endParaRPr sz="1800">
                        <a:solidFill>
                          <a:srgbClr val="0D0D0D"/>
                        </a:solidFill>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chemeClr val="dk1"/>
                        </a:buClr>
                        <a:buSzPts val="1100"/>
                        <a:buFont typeface="Arial"/>
                        <a:buNone/>
                      </a:pPr>
                      <a:r>
                        <a:rPr lang="en" sz="1800" u="none" cap="none" strike="noStrike">
                          <a:solidFill>
                            <a:srgbClr val="0D0D0D"/>
                          </a:solidFill>
                          <a:latin typeface="Oswald"/>
                          <a:ea typeface="Oswald"/>
                          <a:cs typeface="Oswald"/>
                          <a:sym typeface="Oswald"/>
                        </a:rPr>
                        <a:t>Category</a:t>
                      </a:r>
                      <a:endParaRPr sz="14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Large Cap</a:t>
                      </a:r>
                      <a:endParaRPr sz="14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chemeClr val="dk1"/>
                        </a:buClr>
                        <a:buSzPts val="11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3093709" y="-664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Oswald"/>
                <a:ea typeface="Oswald"/>
                <a:cs typeface="Oswald"/>
                <a:sym typeface="Oswald"/>
              </a:rPr>
              <a:t>CHOSEN COMPARABLE COMPANIES</a:t>
            </a:r>
            <a:endParaRPr b="1">
              <a:latin typeface="Oswald"/>
              <a:ea typeface="Oswald"/>
              <a:cs typeface="Oswald"/>
              <a:sym typeface="Oswald"/>
            </a:endParaRPr>
          </a:p>
        </p:txBody>
      </p:sp>
      <p:pic>
        <p:nvPicPr>
          <p:cNvPr id="205" name="Google Shape;205;p25"/>
          <p:cNvPicPr preferRelativeResize="0"/>
          <p:nvPr/>
        </p:nvPicPr>
        <p:blipFill>
          <a:blip r:embed="rId3">
            <a:alphaModFix/>
          </a:blip>
          <a:stretch>
            <a:fillRect/>
          </a:stretch>
        </p:blipFill>
        <p:spPr>
          <a:xfrm>
            <a:off x="323675" y="2050013"/>
            <a:ext cx="2637025" cy="612450"/>
          </a:xfrm>
          <a:prstGeom prst="rect">
            <a:avLst/>
          </a:prstGeom>
          <a:noFill/>
          <a:ln cap="flat" cmpd="sng" w="19050">
            <a:solidFill>
              <a:schemeClr val="dk2"/>
            </a:solidFill>
            <a:prstDash val="solid"/>
            <a:round/>
            <a:headEnd len="sm" w="sm" type="none"/>
            <a:tailEnd len="sm" w="sm" type="none"/>
          </a:ln>
        </p:spPr>
      </p:pic>
      <p:pic>
        <p:nvPicPr>
          <p:cNvPr id="206" name="Google Shape;206;p25"/>
          <p:cNvPicPr preferRelativeResize="0"/>
          <p:nvPr/>
        </p:nvPicPr>
        <p:blipFill>
          <a:blip r:embed="rId4">
            <a:alphaModFix/>
          </a:blip>
          <a:stretch>
            <a:fillRect/>
          </a:stretch>
        </p:blipFill>
        <p:spPr>
          <a:xfrm>
            <a:off x="3709050" y="1709013"/>
            <a:ext cx="1725900" cy="1294425"/>
          </a:xfrm>
          <a:prstGeom prst="rect">
            <a:avLst/>
          </a:prstGeom>
          <a:noFill/>
          <a:ln cap="flat" cmpd="sng" w="19050">
            <a:solidFill>
              <a:schemeClr val="dk2"/>
            </a:solidFill>
            <a:prstDash val="solid"/>
            <a:round/>
            <a:headEnd len="sm" w="sm" type="none"/>
            <a:tailEnd len="sm" w="sm" type="none"/>
          </a:ln>
        </p:spPr>
      </p:pic>
      <p:pic>
        <p:nvPicPr>
          <p:cNvPr id="207" name="Google Shape;207;p25"/>
          <p:cNvPicPr preferRelativeResize="0"/>
          <p:nvPr/>
        </p:nvPicPr>
        <p:blipFill>
          <a:blip r:embed="rId5">
            <a:alphaModFix/>
          </a:blip>
          <a:stretch>
            <a:fillRect/>
          </a:stretch>
        </p:blipFill>
        <p:spPr>
          <a:xfrm>
            <a:off x="6090100" y="1709025"/>
            <a:ext cx="1442600" cy="1294425"/>
          </a:xfrm>
          <a:prstGeom prst="rect">
            <a:avLst/>
          </a:prstGeom>
          <a:noFill/>
          <a:ln cap="flat" cmpd="sng" w="19050">
            <a:solidFill>
              <a:schemeClr val="dk2"/>
            </a:solidFill>
            <a:prstDash val="solid"/>
            <a:round/>
            <a:headEnd len="sm" w="sm" type="none"/>
            <a:tailEnd len="sm" w="sm" type="none"/>
          </a:ln>
        </p:spPr>
      </p:pic>
      <p:pic>
        <p:nvPicPr>
          <p:cNvPr id="208" name="Google Shape;208;p25"/>
          <p:cNvPicPr preferRelativeResize="0"/>
          <p:nvPr/>
        </p:nvPicPr>
        <p:blipFill>
          <a:blip r:embed="rId6">
            <a:alphaModFix/>
          </a:blip>
          <a:stretch>
            <a:fillRect/>
          </a:stretch>
        </p:blipFill>
        <p:spPr>
          <a:xfrm>
            <a:off x="323675" y="3533924"/>
            <a:ext cx="2726875" cy="1354850"/>
          </a:xfrm>
          <a:prstGeom prst="rect">
            <a:avLst/>
          </a:prstGeom>
          <a:noFill/>
          <a:ln cap="flat" cmpd="sng" w="19050">
            <a:solidFill>
              <a:schemeClr val="dk2"/>
            </a:solidFill>
            <a:prstDash val="solid"/>
            <a:round/>
            <a:headEnd len="sm" w="sm" type="none"/>
            <a:tailEnd len="sm" w="sm" type="none"/>
          </a:ln>
        </p:spPr>
      </p:pic>
      <p:pic>
        <p:nvPicPr>
          <p:cNvPr id="209" name="Google Shape;209;p25"/>
          <p:cNvPicPr preferRelativeResize="0"/>
          <p:nvPr/>
        </p:nvPicPr>
        <p:blipFill>
          <a:blip r:embed="rId7">
            <a:alphaModFix/>
          </a:blip>
          <a:stretch>
            <a:fillRect/>
          </a:stretch>
        </p:blipFill>
        <p:spPr>
          <a:xfrm>
            <a:off x="3508375" y="3533925"/>
            <a:ext cx="1354850" cy="13548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819150" y="414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Oswald"/>
                <a:ea typeface="Oswald"/>
                <a:cs typeface="Oswald"/>
                <a:sym typeface="Oswald"/>
              </a:rPr>
              <a:t>VARIOUS OBSERVATIONS FROM THE CODE</a:t>
            </a:r>
            <a:endParaRPr b="1">
              <a:latin typeface="Oswald"/>
              <a:ea typeface="Oswald"/>
              <a:cs typeface="Oswald"/>
              <a:sym typeface="Oswald"/>
            </a:endParaRPr>
          </a:p>
        </p:txBody>
      </p:sp>
      <p:sp>
        <p:nvSpPr>
          <p:cNvPr id="215" name="Google Shape;215;p26"/>
          <p:cNvSpPr txBox="1"/>
          <p:nvPr>
            <p:ph idx="1" type="body"/>
          </p:nvPr>
        </p:nvSpPr>
        <p:spPr>
          <a:xfrm>
            <a:off x="819150" y="1255925"/>
            <a:ext cx="5002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latin typeface="Oswald"/>
                <a:ea typeface="Oswald"/>
                <a:cs typeface="Oswald"/>
                <a:sym typeface="Oswald"/>
              </a:rPr>
              <a:t>REGRESSION FOR COMPANY RETURNS VS NIFTY RETURNS </a:t>
            </a:r>
            <a:endParaRPr sz="1700">
              <a:latin typeface="Oswald"/>
              <a:ea typeface="Oswald"/>
              <a:cs typeface="Oswald"/>
              <a:sym typeface="Oswald"/>
            </a:endParaRPr>
          </a:p>
        </p:txBody>
      </p:sp>
      <p:pic>
        <p:nvPicPr>
          <p:cNvPr id="216" name="Google Shape;216;p26"/>
          <p:cNvPicPr preferRelativeResize="0"/>
          <p:nvPr/>
        </p:nvPicPr>
        <p:blipFill>
          <a:blip r:embed="rId3">
            <a:alphaModFix/>
          </a:blip>
          <a:stretch>
            <a:fillRect/>
          </a:stretch>
        </p:blipFill>
        <p:spPr>
          <a:xfrm>
            <a:off x="834725" y="1678300"/>
            <a:ext cx="4148324" cy="3047851"/>
          </a:xfrm>
          <a:prstGeom prst="rect">
            <a:avLst/>
          </a:prstGeom>
          <a:noFill/>
          <a:ln>
            <a:noFill/>
          </a:ln>
        </p:spPr>
      </p:pic>
      <p:sp>
        <p:nvSpPr>
          <p:cNvPr id="217" name="Google Shape;217;p2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819150" y="443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Oswald"/>
                <a:ea typeface="Oswald"/>
                <a:cs typeface="Oswald"/>
                <a:sym typeface="Oswald"/>
              </a:rPr>
              <a:t>COMPARING WITH Rm              REGRESSION</a:t>
            </a:r>
            <a:endParaRPr b="1">
              <a:latin typeface="Oswald"/>
              <a:ea typeface="Oswald"/>
              <a:cs typeface="Oswald"/>
              <a:sym typeface="Oswald"/>
            </a:endParaRPr>
          </a:p>
        </p:txBody>
      </p:sp>
      <p:pic>
        <p:nvPicPr>
          <p:cNvPr id="223" name="Google Shape;223;p27"/>
          <p:cNvPicPr preferRelativeResize="0"/>
          <p:nvPr/>
        </p:nvPicPr>
        <p:blipFill rotWithShape="1">
          <a:blip r:embed="rId3">
            <a:alphaModFix/>
          </a:blip>
          <a:srcRect b="1400" l="1487" r="0" t="0"/>
          <a:stretch/>
        </p:blipFill>
        <p:spPr>
          <a:xfrm>
            <a:off x="819150" y="1316725"/>
            <a:ext cx="3239100" cy="3233074"/>
          </a:xfrm>
          <a:prstGeom prst="rect">
            <a:avLst/>
          </a:prstGeom>
          <a:noFill/>
          <a:ln>
            <a:noFill/>
          </a:ln>
        </p:spPr>
      </p:pic>
      <p:pic>
        <p:nvPicPr>
          <p:cNvPr id="224" name="Google Shape;224;p27"/>
          <p:cNvPicPr preferRelativeResize="0"/>
          <p:nvPr/>
        </p:nvPicPr>
        <p:blipFill>
          <a:blip r:embed="rId4">
            <a:alphaModFix/>
          </a:blip>
          <a:stretch>
            <a:fillRect/>
          </a:stretch>
        </p:blipFill>
        <p:spPr>
          <a:xfrm>
            <a:off x="4572000" y="1688075"/>
            <a:ext cx="3954026" cy="25721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nvSpPr>
        <p:spPr>
          <a:xfrm>
            <a:off x="214950" y="171200"/>
            <a:ext cx="8804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VARIOUS OBSERVATIONS FROM THE CODE</a:t>
            </a:r>
            <a:endParaRPr b="1" sz="3000">
              <a:solidFill>
                <a:schemeClr val="lt1"/>
              </a:solidFill>
              <a:latin typeface="Oswald"/>
              <a:ea typeface="Oswald"/>
              <a:cs typeface="Oswald"/>
              <a:sym typeface="Oswald"/>
            </a:endParaRPr>
          </a:p>
        </p:txBody>
      </p:sp>
      <p:sp>
        <p:nvSpPr>
          <p:cNvPr id="230" name="Google Shape;230;p28"/>
          <p:cNvSpPr txBox="1"/>
          <p:nvPr/>
        </p:nvSpPr>
        <p:spPr>
          <a:xfrm>
            <a:off x="3395400" y="694100"/>
            <a:ext cx="2443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Total Debt</a:t>
            </a:r>
            <a:endParaRPr b="1" sz="3000">
              <a:solidFill>
                <a:schemeClr val="lt1"/>
              </a:solidFill>
              <a:latin typeface="Oswald"/>
              <a:ea typeface="Oswald"/>
              <a:cs typeface="Oswald"/>
              <a:sym typeface="Oswald"/>
            </a:endParaRPr>
          </a:p>
        </p:txBody>
      </p:sp>
      <p:sp>
        <p:nvSpPr>
          <p:cNvPr id="231" name="Google Shape;231;p28"/>
          <p:cNvSpPr txBox="1"/>
          <p:nvPr/>
        </p:nvSpPr>
        <p:spPr>
          <a:xfrm>
            <a:off x="3765925" y="2736350"/>
            <a:ext cx="7922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Oswald"/>
                <a:ea typeface="Oswald"/>
                <a:cs typeface="Oswald"/>
                <a:sym typeface="Oswald"/>
              </a:rPr>
              <a:t>Total Equity</a:t>
            </a:r>
            <a:endParaRPr b="1" sz="3000">
              <a:solidFill>
                <a:schemeClr val="lt1"/>
              </a:solidFill>
              <a:latin typeface="Oswald"/>
              <a:ea typeface="Oswald"/>
              <a:cs typeface="Oswald"/>
              <a:sym typeface="Oswald"/>
            </a:endParaRPr>
          </a:p>
        </p:txBody>
      </p:sp>
      <p:pic>
        <p:nvPicPr>
          <p:cNvPr id="232" name="Google Shape;232;p28"/>
          <p:cNvPicPr preferRelativeResize="0"/>
          <p:nvPr/>
        </p:nvPicPr>
        <p:blipFill>
          <a:blip r:embed="rId3">
            <a:alphaModFix/>
          </a:blip>
          <a:stretch>
            <a:fillRect/>
          </a:stretch>
        </p:blipFill>
        <p:spPr>
          <a:xfrm>
            <a:off x="2526974" y="1279150"/>
            <a:ext cx="4090076" cy="1380401"/>
          </a:xfrm>
          <a:prstGeom prst="rect">
            <a:avLst/>
          </a:prstGeom>
          <a:noFill/>
          <a:ln cap="flat" cmpd="sng" w="19050">
            <a:solidFill>
              <a:schemeClr val="dk2"/>
            </a:solidFill>
            <a:prstDash val="solid"/>
            <a:round/>
            <a:headEnd len="sm" w="sm" type="none"/>
            <a:tailEnd len="sm" w="sm" type="none"/>
          </a:ln>
        </p:spPr>
      </p:pic>
      <p:pic>
        <p:nvPicPr>
          <p:cNvPr id="233" name="Google Shape;233;p28"/>
          <p:cNvPicPr preferRelativeResize="0"/>
          <p:nvPr/>
        </p:nvPicPr>
        <p:blipFill>
          <a:blip r:embed="rId4">
            <a:alphaModFix/>
          </a:blip>
          <a:stretch>
            <a:fillRect/>
          </a:stretch>
        </p:blipFill>
        <p:spPr>
          <a:xfrm>
            <a:off x="2586888" y="3336600"/>
            <a:ext cx="4060516" cy="14059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451275" y="174000"/>
            <a:ext cx="8118600" cy="2773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6667"/>
              <a:buNone/>
            </a:pPr>
            <a:r>
              <a:rPr b="1" lang="en" sz="4400">
                <a:latin typeface="Oswald"/>
                <a:ea typeface="Oswald"/>
                <a:cs typeface="Oswald"/>
                <a:sym typeface="Oswald"/>
              </a:rPr>
              <a:t>BHARAT FORGE</a:t>
            </a:r>
            <a:endParaRPr b="1" sz="4500">
              <a:latin typeface="Oswald"/>
              <a:ea typeface="Oswald"/>
              <a:cs typeface="Oswald"/>
              <a:sym typeface="Oswald"/>
            </a:endParaRPr>
          </a:p>
        </p:txBody>
      </p:sp>
      <p:pic>
        <p:nvPicPr>
          <p:cNvPr id="239" name="Google Shape;239;p29"/>
          <p:cNvPicPr preferRelativeResize="0"/>
          <p:nvPr/>
        </p:nvPicPr>
        <p:blipFill>
          <a:blip r:embed="rId3">
            <a:alphaModFix/>
          </a:blip>
          <a:stretch>
            <a:fillRect/>
          </a:stretch>
        </p:blipFill>
        <p:spPr>
          <a:xfrm>
            <a:off x="490200" y="3609525"/>
            <a:ext cx="3957250" cy="919100"/>
          </a:xfrm>
          <a:prstGeom prst="rect">
            <a:avLst/>
          </a:prstGeom>
          <a:noFill/>
          <a:ln cap="flat" cmpd="sng" w="19050">
            <a:solidFill>
              <a:schemeClr val="dk2"/>
            </a:solidFill>
            <a:prstDash val="solid"/>
            <a:round/>
            <a:headEnd len="sm" w="sm" type="none"/>
            <a:tailEnd len="sm" w="sm" type="none"/>
          </a:ln>
        </p:spPr>
      </p:pic>
      <p:sp>
        <p:nvSpPr>
          <p:cNvPr id="240" name="Google Shape;240;p29"/>
          <p:cNvSpPr txBox="1"/>
          <p:nvPr/>
        </p:nvSpPr>
        <p:spPr>
          <a:xfrm>
            <a:off x="-135200" y="1306950"/>
            <a:ext cx="5643300" cy="3849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217575" y="425925"/>
            <a:ext cx="8679000" cy="954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Oswald"/>
                <a:ea typeface="Oswald"/>
                <a:cs typeface="Oswald"/>
                <a:sym typeface="Oswald"/>
              </a:rPr>
              <a:t>Bharat Forge</a:t>
            </a:r>
            <a:endParaRPr b="1">
              <a:latin typeface="Oswald"/>
              <a:ea typeface="Oswald"/>
              <a:cs typeface="Oswald"/>
              <a:sym typeface="Oswald"/>
            </a:endParaRPr>
          </a:p>
          <a:p>
            <a:pPr indent="0" lvl="0" marL="0" rtl="0" algn="ctr">
              <a:lnSpc>
                <a:spcPct val="100000"/>
              </a:lnSpc>
              <a:spcBef>
                <a:spcPts val="0"/>
              </a:spcBef>
              <a:spcAft>
                <a:spcPts val="0"/>
              </a:spcAft>
              <a:buSzPct val="111111"/>
              <a:buNone/>
            </a:pPr>
            <a:r>
              <a:t/>
            </a:r>
            <a:endParaRPr b="1">
              <a:latin typeface="Arial"/>
              <a:ea typeface="Arial"/>
              <a:cs typeface="Arial"/>
              <a:sym typeface="Arial"/>
            </a:endParaRPr>
          </a:p>
        </p:txBody>
      </p:sp>
      <p:sp>
        <p:nvSpPr>
          <p:cNvPr id="246" name="Google Shape;246;p30"/>
          <p:cNvSpPr txBox="1"/>
          <p:nvPr>
            <p:ph idx="1" type="body"/>
          </p:nvPr>
        </p:nvSpPr>
        <p:spPr>
          <a:xfrm>
            <a:off x="311700" y="1184425"/>
            <a:ext cx="8520600" cy="3228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0"/>
              </a:spcAft>
              <a:buSzPts val="7200"/>
              <a:buNone/>
            </a:pPr>
            <a:r>
              <a:rPr lang="en" sz="1600">
                <a:solidFill>
                  <a:srgbClr val="202122"/>
                </a:solidFill>
                <a:highlight>
                  <a:srgbClr val="FFFFFF"/>
                </a:highlight>
                <a:latin typeface="Oswald"/>
                <a:ea typeface="Oswald"/>
                <a:cs typeface="Oswald"/>
                <a:sym typeface="Oswald"/>
              </a:rPr>
              <a:t>Bharat Forge Limited is an Indian multinational company involved in forging, automotives, energy, construction and mining, railways, marine, aerospace and defence industries.</a:t>
            </a:r>
            <a:endParaRPr sz="1600">
              <a:solidFill>
                <a:srgbClr val="202122"/>
              </a:solidFill>
              <a:highlight>
                <a:srgbClr val="FFFFFF"/>
              </a:highlight>
              <a:latin typeface="Oswald"/>
              <a:ea typeface="Oswald"/>
              <a:cs typeface="Oswald"/>
              <a:sym typeface="Oswald"/>
            </a:endParaRPr>
          </a:p>
          <a:p>
            <a:pPr indent="0" lvl="0" marL="0" rtl="0" algn="just">
              <a:lnSpc>
                <a:spcPct val="115000"/>
              </a:lnSpc>
              <a:spcBef>
                <a:spcPts val="1200"/>
              </a:spcBef>
              <a:spcAft>
                <a:spcPts val="1200"/>
              </a:spcAft>
              <a:buSzPts val="7200"/>
              <a:buNone/>
            </a:pPr>
            <a:r>
              <a:rPr lang="en" sz="1600">
                <a:solidFill>
                  <a:srgbClr val="202122"/>
                </a:solidFill>
                <a:highlight>
                  <a:srgbClr val="FFFFFF"/>
                </a:highlight>
                <a:latin typeface="Oswald"/>
                <a:ea typeface="Oswald"/>
                <a:cs typeface="Oswald"/>
                <a:sym typeface="Oswald"/>
              </a:rPr>
              <a:t>The company was founded by Nilkanthrao A. Kalyani on 19 June 1961. Headquartered in Pune, Maharashtra, it is the flagship company of the Kalyani Group. Bharat Forge's Special Economic Zone (SEZ) named Khed City is spread over an area of 1,000 hectares (4200 acres) in Khed taluka, and is the largest SEZ in Pune district. It was the first company promoted by the Kalyani Group and remains the Group's flagship company. The current chairman of the company is the founder's son, Baba Kalyani. Currently Bharat Forge is the "world’s largest single location forging facility consisting of fully automated forging press lines and state-of-the-art machining facility.</a:t>
            </a:r>
            <a:endParaRPr sz="1600">
              <a:solidFill>
                <a:srgbClr val="202122"/>
              </a:solidFill>
              <a:highlight>
                <a:srgbClr val="FFFFFF"/>
              </a:highlight>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idx="1" type="body"/>
          </p:nvPr>
        </p:nvSpPr>
        <p:spPr>
          <a:xfrm>
            <a:off x="819150" y="530950"/>
            <a:ext cx="7505700" cy="24480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700">
                <a:highlight>
                  <a:srgbClr val="FFFFFF"/>
                </a:highlight>
                <a:latin typeface="Oswald"/>
                <a:ea typeface="Oswald"/>
                <a:cs typeface="Oswald"/>
                <a:sym typeface="Oswald"/>
              </a:rPr>
              <a:t>For over a decade, Bharat Forge has established multiple capabilities in Defence manufacturing catering to the Indian and Global Armed Forces. The significant stride taken by the Government in FY 2022 towards self-reliance with the preparation of positive indigenization list has opened huge opportunities for Indian players.</a:t>
            </a:r>
            <a:endParaRPr sz="1700">
              <a:highlight>
                <a:srgbClr val="FFFFFF"/>
              </a:highlight>
              <a:latin typeface="Oswald"/>
              <a:ea typeface="Oswald"/>
              <a:cs typeface="Oswald"/>
              <a:sym typeface="Oswald"/>
            </a:endParaRPr>
          </a:p>
          <a:p>
            <a:pPr indent="0" lvl="0" marL="0" rtl="0" algn="l">
              <a:spcBef>
                <a:spcPts val="3000"/>
              </a:spcBef>
              <a:spcAft>
                <a:spcPts val="1200"/>
              </a:spcAft>
              <a:buNone/>
            </a:pPr>
            <a:r>
              <a:t/>
            </a:r>
            <a:endParaRPr/>
          </a:p>
        </p:txBody>
      </p:sp>
      <p:pic>
        <p:nvPicPr>
          <p:cNvPr id="252" name="Google Shape;252;p31"/>
          <p:cNvPicPr preferRelativeResize="0"/>
          <p:nvPr/>
        </p:nvPicPr>
        <p:blipFill>
          <a:blip r:embed="rId3">
            <a:alphaModFix/>
          </a:blip>
          <a:stretch>
            <a:fillRect/>
          </a:stretch>
        </p:blipFill>
        <p:spPr>
          <a:xfrm>
            <a:off x="1998351" y="2220200"/>
            <a:ext cx="5147300" cy="2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11700" y="456200"/>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Oswald"/>
                <a:ea typeface="Oswald"/>
                <a:cs typeface="Oswald"/>
                <a:sym typeface="Oswald"/>
              </a:rPr>
              <a:t>GROUP MEMBERS</a:t>
            </a:r>
            <a:endParaRPr>
              <a:latin typeface="Oswald"/>
              <a:ea typeface="Oswald"/>
              <a:cs typeface="Oswald"/>
              <a:sym typeface="Oswald"/>
            </a:endParaRPr>
          </a:p>
        </p:txBody>
      </p:sp>
      <p:graphicFrame>
        <p:nvGraphicFramePr>
          <p:cNvPr id="135" name="Google Shape;135;p14"/>
          <p:cNvGraphicFramePr/>
          <p:nvPr/>
        </p:nvGraphicFramePr>
        <p:xfrm>
          <a:off x="952500" y="1428750"/>
          <a:ext cx="3000000" cy="3000000"/>
        </p:xfrm>
        <a:graphic>
          <a:graphicData uri="http://schemas.openxmlformats.org/drawingml/2006/table">
            <a:tbl>
              <a:tblPr>
                <a:noFill/>
                <a:tableStyleId>{37A20FF6-E48B-4F01-8E4D-E0C8C964366F}</a:tableStyleId>
              </a:tblPr>
              <a:tblGrid>
                <a:gridCol w="3619500"/>
                <a:gridCol w="3619500"/>
              </a:tblGrid>
              <a:tr h="381000">
                <a:tc>
                  <a:txBody>
                    <a:bodyPr/>
                    <a:lstStyle/>
                    <a:p>
                      <a:pPr indent="0" lvl="0" marL="0" rtl="0" algn="l">
                        <a:spcBef>
                          <a:spcPts val="0"/>
                        </a:spcBef>
                        <a:spcAft>
                          <a:spcPts val="0"/>
                        </a:spcAft>
                        <a:buNone/>
                      </a:pPr>
                      <a:r>
                        <a:rPr b="1" lang="en">
                          <a:latin typeface="Oswald"/>
                          <a:ea typeface="Oswald"/>
                          <a:cs typeface="Oswald"/>
                          <a:sym typeface="Oswald"/>
                        </a:rPr>
                        <a:t>NAME </a:t>
                      </a:r>
                      <a:endParaRPr b="1">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b="1" lang="en">
                          <a:latin typeface="Oswald"/>
                          <a:ea typeface="Oswald"/>
                          <a:cs typeface="Oswald"/>
                          <a:sym typeface="Oswald"/>
                        </a:rPr>
                        <a:t>ID</a:t>
                      </a:r>
                      <a:endParaRPr b="1">
                        <a:latin typeface="Oswald"/>
                        <a:ea typeface="Oswald"/>
                        <a:cs typeface="Oswald"/>
                        <a:sym typeface="Oswald"/>
                      </a:endParaRPr>
                    </a:p>
                  </a:txBody>
                  <a:tcPr marT="91425" marB="91425" marR="91425" marL="91425"/>
                </a:tc>
              </a:tr>
              <a:tr h="381000">
                <a:tc>
                  <a:txBody>
                    <a:bodyPr/>
                    <a:lstStyle/>
                    <a:p>
                      <a:pPr indent="0" lvl="0" marL="0" rtl="0" algn="l">
                        <a:spcBef>
                          <a:spcPts val="0"/>
                        </a:spcBef>
                        <a:spcAft>
                          <a:spcPts val="0"/>
                        </a:spcAft>
                        <a:buNone/>
                      </a:pPr>
                      <a:r>
                        <a:rPr b="1" lang="en">
                          <a:latin typeface="Oswald"/>
                          <a:ea typeface="Oswald"/>
                          <a:cs typeface="Oswald"/>
                          <a:sym typeface="Oswald"/>
                        </a:rPr>
                        <a:t>RAJKUMAR SA</a:t>
                      </a:r>
                      <a:endParaRPr b="1">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b="1" lang="en">
                          <a:latin typeface="Oswald"/>
                          <a:ea typeface="Oswald"/>
                          <a:cs typeface="Oswald"/>
                          <a:sym typeface="Oswald"/>
                        </a:rPr>
                        <a:t>2022A8PS0851H</a:t>
                      </a:r>
                      <a:endParaRPr b="1">
                        <a:latin typeface="Oswald"/>
                        <a:ea typeface="Oswald"/>
                        <a:cs typeface="Oswald"/>
                        <a:sym typeface="Oswald"/>
                      </a:endParaRPr>
                    </a:p>
                  </a:txBody>
                  <a:tcPr marT="91425" marB="91425" marR="91425" marL="91425"/>
                </a:tc>
              </a:tr>
              <a:tr h="381000">
                <a:tc>
                  <a:txBody>
                    <a:bodyPr/>
                    <a:lstStyle/>
                    <a:p>
                      <a:pPr indent="0" lvl="0" marL="0" rtl="0" algn="l">
                        <a:spcBef>
                          <a:spcPts val="0"/>
                        </a:spcBef>
                        <a:spcAft>
                          <a:spcPts val="0"/>
                        </a:spcAft>
                        <a:buNone/>
                      </a:pPr>
                      <a:r>
                        <a:rPr b="1" lang="en">
                          <a:latin typeface="Oswald"/>
                          <a:ea typeface="Oswald"/>
                          <a:cs typeface="Oswald"/>
                          <a:sym typeface="Oswald"/>
                        </a:rPr>
                        <a:t>TANISHQ KURADE</a:t>
                      </a:r>
                      <a:endParaRPr b="1">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b="1" lang="en">
                          <a:latin typeface="Oswald"/>
                          <a:ea typeface="Oswald"/>
                          <a:cs typeface="Oswald"/>
                          <a:sym typeface="Oswald"/>
                        </a:rPr>
                        <a:t>2022A7PS0208H</a:t>
                      </a:r>
                      <a:endParaRPr b="1">
                        <a:latin typeface="Oswald"/>
                        <a:ea typeface="Oswald"/>
                        <a:cs typeface="Oswald"/>
                        <a:sym typeface="Oswald"/>
                      </a:endParaRPr>
                    </a:p>
                  </a:txBody>
                  <a:tcPr marT="91425" marB="91425" marR="91425" marL="91425"/>
                </a:tc>
              </a:tr>
              <a:tr h="381000">
                <a:tc>
                  <a:txBody>
                    <a:bodyPr/>
                    <a:lstStyle/>
                    <a:p>
                      <a:pPr indent="0" lvl="0" marL="0" rtl="0" algn="l">
                        <a:spcBef>
                          <a:spcPts val="0"/>
                        </a:spcBef>
                        <a:spcAft>
                          <a:spcPts val="0"/>
                        </a:spcAft>
                        <a:buNone/>
                      </a:pPr>
                      <a:r>
                        <a:rPr b="1" lang="en">
                          <a:latin typeface="Oswald"/>
                          <a:ea typeface="Oswald"/>
                          <a:cs typeface="Oswald"/>
                          <a:sym typeface="Oswald"/>
                        </a:rPr>
                        <a:t>VAISHNAVI CHANNUR</a:t>
                      </a:r>
                      <a:endParaRPr b="1">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b="1" lang="en">
                          <a:latin typeface="Oswald"/>
                          <a:ea typeface="Oswald"/>
                          <a:cs typeface="Oswald"/>
                          <a:sym typeface="Oswald"/>
                        </a:rPr>
                        <a:t>2022A2PS1428H</a:t>
                      </a:r>
                      <a:endParaRPr b="1">
                        <a:latin typeface="Oswald"/>
                        <a:ea typeface="Oswald"/>
                        <a:cs typeface="Oswald"/>
                        <a:sym typeface="Oswald"/>
                      </a:endParaRPr>
                    </a:p>
                  </a:txBody>
                  <a:tcPr marT="91425" marB="91425" marR="91425" marL="91425"/>
                </a:tc>
              </a:tr>
              <a:tr h="381000">
                <a:tc>
                  <a:txBody>
                    <a:bodyPr/>
                    <a:lstStyle/>
                    <a:p>
                      <a:pPr indent="0" lvl="0" marL="0" rtl="0" algn="l">
                        <a:spcBef>
                          <a:spcPts val="0"/>
                        </a:spcBef>
                        <a:spcAft>
                          <a:spcPts val="0"/>
                        </a:spcAft>
                        <a:buNone/>
                      </a:pPr>
                      <a:r>
                        <a:rPr b="1" lang="en">
                          <a:latin typeface="Oswald"/>
                          <a:ea typeface="Oswald"/>
                          <a:cs typeface="Oswald"/>
                          <a:sym typeface="Oswald"/>
                        </a:rPr>
                        <a:t>ARUNA SINDHURA KANAKALA</a:t>
                      </a:r>
                      <a:endParaRPr b="1">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b="1" lang="en">
                          <a:latin typeface="Oswald"/>
                          <a:ea typeface="Oswald"/>
                          <a:cs typeface="Oswald"/>
                          <a:sym typeface="Oswald"/>
                        </a:rPr>
                        <a:t>2022A2PS1840H</a:t>
                      </a:r>
                      <a:endParaRPr b="1">
                        <a:latin typeface="Oswald"/>
                        <a:ea typeface="Oswald"/>
                        <a:cs typeface="Oswald"/>
                        <a:sym typeface="Oswald"/>
                      </a:endParaRPr>
                    </a:p>
                  </a:txBody>
                  <a:tcPr marT="91425" marB="91425" marR="91425" marL="91425"/>
                </a:tc>
              </a:tr>
              <a:tr h="381000">
                <a:tc>
                  <a:txBody>
                    <a:bodyPr/>
                    <a:lstStyle/>
                    <a:p>
                      <a:pPr indent="0" lvl="0" marL="0" rtl="0" algn="l">
                        <a:spcBef>
                          <a:spcPts val="0"/>
                        </a:spcBef>
                        <a:spcAft>
                          <a:spcPts val="0"/>
                        </a:spcAft>
                        <a:buNone/>
                      </a:pPr>
                      <a:r>
                        <a:rPr b="1" lang="en">
                          <a:latin typeface="Oswald"/>
                          <a:ea typeface="Oswald"/>
                          <a:cs typeface="Oswald"/>
                          <a:sym typeface="Oswald"/>
                        </a:rPr>
                        <a:t>SHRI DARSHAN GUTURU</a:t>
                      </a:r>
                      <a:endParaRPr b="1">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b="1" lang="en">
                          <a:latin typeface="Oswald"/>
                          <a:ea typeface="Oswald"/>
                          <a:cs typeface="Oswald"/>
                          <a:sym typeface="Oswald"/>
                        </a:rPr>
                        <a:t>2022A1PS1694H</a:t>
                      </a:r>
                      <a:endParaRPr b="1">
                        <a:latin typeface="Oswald"/>
                        <a:ea typeface="Oswald"/>
                        <a:cs typeface="Oswald"/>
                        <a:sym typeface="Oswald"/>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311700" y="344050"/>
            <a:ext cx="85524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b="1" lang="en">
                <a:latin typeface="Oswald"/>
                <a:ea typeface="Oswald"/>
                <a:cs typeface="Oswald"/>
                <a:sym typeface="Oswald"/>
              </a:rPr>
              <a:t>SHAREHOLDING PATTERN</a:t>
            </a:r>
            <a:endParaRPr>
              <a:latin typeface="Oswald"/>
              <a:ea typeface="Oswald"/>
              <a:cs typeface="Oswald"/>
              <a:sym typeface="Oswald"/>
            </a:endParaRPr>
          </a:p>
        </p:txBody>
      </p:sp>
      <p:pic>
        <p:nvPicPr>
          <p:cNvPr id="258" name="Google Shape;258;p32"/>
          <p:cNvPicPr preferRelativeResize="0"/>
          <p:nvPr/>
        </p:nvPicPr>
        <p:blipFill>
          <a:blip r:embed="rId3">
            <a:alphaModFix/>
          </a:blip>
          <a:stretch>
            <a:fillRect/>
          </a:stretch>
        </p:blipFill>
        <p:spPr>
          <a:xfrm>
            <a:off x="1824038" y="1058425"/>
            <a:ext cx="5495925" cy="3533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idx="1" type="body"/>
          </p:nvPr>
        </p:nvSpPr>
        <p:spPr>
          <a:xfrm>
            <a:off x="311700" y="973725"/>
            <a:ext cx="8520600" cy="1821900"/>
          </a:xfrm>
          <a:prstGeom prst="rect">
            <a:avLst/>
          </a:prstGeom>
          <a:noFill/>
          <a:ln>
            <a:noFill/>
          </a:ln>
        </p:spPr>
        <p:txBody>
          <a:bodyPr anchorCtr="0" anchor="t" bIns="91425" lIns="91425" spcFirstLastPara="1" rIns="91425" wrap="square" tIns="91425">
            <a:normAutofit/>
          </a:bodyPr>
          <a:lstStyle/>
          <a:p>
            <a:pPr indent="-323850" lvl="0" marL="457200" rtl="0" algn="just">
              <a:lnSpc>
                <a:spcPct val="115000"/>
              </a:lnSpc>
              <a:spcBef>
                <a:spcPts val="1200"/>
              </a:spcBef>
              <a:spcAft>
                <a:spcPts val="0"/>
              </a:spcAft>
              <a:buClr>
                <a:srgbClr val="0D0D0D"/>
              </a:buClr>
              <a:buSzPts val="1500"/>
              <a:buFont typeface="Oswald"/>
              <a:buChar char="●"/>
            </a:pPr>
            <a:r>
              <a:rPr lang="en" sz="1500">
                <a:solidFill>
                  <a:srgbClr val="0D0D0D"/>
                </a:solidFill>
                <a:latin typeface="Oswald"/>
                <a:ea typeface="Oswald"/>
                <a:cs typeface="Oswald"/>
                <a:sym typeface="Oswald"/>
              </a:rPr>
              <a:t>Promoters holding remains unchanged at 45.25% in Sep 2024 qtr</a:t>
            </a:r>
            <a:endParaRPr sz="1500">
              <a:solidFill>
                <a:srgbClr val="0D0D0D"/>
              </a:solidFill>
              <a:latin typeface="Oswald"/>
              <a:ea typeface="Oswald"/>
              <a:cs typeface="Oswald"/>
              <a:sym typeface="Oswald"/>
            </a:endParaRPr>
          </a:p>
          <a:p>
            <a:pPr indent="-323850" lvl="0" marL="457200" rtl="0" algn="just">
              <a:lnSpc>
                <a:spcPct val="115000"/>
              </a:lnSpc>
              <a:spcBef>
                <a:spcPts val="0"/>
              </a:spcBef>
              <a:spcAft>
                <a:spcPts val="0"/>
              </a:spcAft>
              <a:buClr>
                <a:srgbClr val="0D0D0D"/>
              </a:buClr>
              <a:buSzPts val="1500"/>
              <a:buFont typeface="Oswald"/>
              <a:buChar char="●"/>
            </a:pPr>
            <a:r>
              <a:rPr lang="en" sz="1500">
                <a:solidFill>
                  <a:srgbClr val="0D0D0D"/>
                </a:solidFill>
                <a:latin typeface="Oswald"/>
                <a:ea typeface="Oswald"/>
                <a:cs typeface="Oswald"/>
                <a:sym typeface="Oswald"/>
              </a:rPr>
              <a:t>FII/FPI have increased holdings from 17.04% to 18.72% in Sep 2024 qtr.</a:t>
            </a:r>
            <a:endParaRPr sz="1500">
              <a:solidFill>
                <a:srgbClr val="0D0D0D"/>
              </a:solidFill>
              <a:latin typeface="Oswald"/>
              <a:ea typeface="Oswald"/>
              <a:cs typeface="Oswald"/>
              <a:sym typeface="Oswald"/>
            </a:endParaRPr>
          </a:p>
          <a:p>
            <a:pPr indent="-323850" lvl="0" marL="457200" rtl="0" algn="just">
              <a:lnSpc>
                <a:spcPct val="115000"/>
              </a:lnSpc>
              <a:spcBef>
                <a:spcPts val="0"/>
              </a:spcBef>
              <a:spcAft>
                <a:spcPts val="0"/>
              </a:spcAft>
              <a:buClr>
                <a:srgbClr val="0D0D0D"/>
              </a:buClr>
              <a:buSzPts val="1500"/>
              <a:buFont typeface="Oswald"/>
              <a:buChar char="●"/>
            </a:pPr>
            <a:r>
              <a:rPr lang="en" sz="1500">
                <a:solidFill>
                  <a:srgbClr val="0D0D0D"/>
                </a:solidFill>
                <a:latin typeface="Oswald"/>
                <a:ea typeface="Oswald"/>
                <a:cs typeface="Oswald"/>
                <a:sym typeface="Oswald"/>
              </a:rPr>
              <a:t>Number of FII/FPI investors increased from 588 to 610 in Sep 2024 qtr.</a:t>
            </a:r>
            <a:endParaRPr sz="1500">
              <a:solidFill>
                <a:srgbClr val="0D0D0D"/>
              </a:solidFill>
              <a:latin typeface="Oswald"/>
              <a:ea typeface="Oswald"/>
              <a:cs typeface="Oswald"/>
              <a:sym typeface="Oswald"/>
            </a:endParaRPr>
          </a:p>
          <a:p>
            <a:pPr indent="-323850" lvl="0" marL="457200" rtl="0" algn="just">
              <a:lnSpc>
                <a:spcPct val="115000"/>
              </a:lnSpc>
              <a:spcBef>
                <a:spcPts val="0"/>
              </a:spcBef>
              <a:spcAft>
                <a:spcPts val="0"/>
              </a:spcAft>
              <a:buClr>
                <a:srgbClr val="0D0D0D"/>
              </a:buClr>
              <a:buSzPts val="1500"/>
              <a:buFont typeface="Oswald"/>
              <a:buChar char="●"/>
            </a:pPr>
            <a:r>
              <a:rPr lang="en" sz="1500">
                <a:solidFill>
                  <a:srgbClr val="0D0D0D"/>
                </a:solidFill>
                <a:latin typeface="Oswald"/>
                <a:ea typeface="Oswald"/>
                <a:cs typeface="Oswald"/>
                <a:sym typeface="Oswald"/>
              </a:rPr>
              <a:t>Mutual Funds have decreased holdings from 19.35% to 16.46% in Sep 2024 qtr</a:t>
            </a:r>
            <a:endParaRPr sz="1500">
              <a:solidFill>
                <a:srgbClr val="0D0D0D"/>
              </a:solidFill>
              <a:latin typeface="Oswald"/>
              <a:ea typeface="Oswald"/>
              <a:cs typeface="Oswald"/>
              <a:sym typeface="Oswald"/>
            </a:endParaRPr>
          </a:p>
          <a:p>
            <a:pPr indent="-323850" lvl="0" marL="457200" rtl="0" algn="just">
              <a:lnSpc>
                <a:spcPct val="115000"/>
              </a:lnSpc>
              <a:spcBef>
                <a:spcPts val="0"/>
              </a:spcBef>
              <a:spcAft>
                <a:spcPts val="0"/>
              </a:spcAft>
              <a:buClr>
                <a:srgbClr val="0D0D0D"/>
              </a:buClr>
              <a:buSzPts val="1500"/>
              <a:buFont typeface="Oswald"/>
              <a:buChar char="●"/>
            </a:pPr>
            <a:r>
              <a:rPr lang="en" sz="1500">
                <a:solidFill>
                  <a:srgbClr val="0D0D0D"/>
                </a:solidFill>
                <a:latin typeface="Oswald"/>
                <a:ea typeface="Oswald"/>
                <a:cs typeface="Oswald"/>
                <a:sym typeface="Oswald"/>
              </a:rPr>
              <a:t>Number of MF schemes increased from 31 to 32 in Sep 2024 qtr.</a:t>
            </a:r>
            <a:endParaRPr sz="1500">
              <a:solidFill>
                <a:srgbClr val="0D0D0D"/>
              </a:solidFill>
              <a:latin typeface="Oswald"/>
              <a:ea typeface="Oswald"/>
              <a:cs typeface="Oswald"/>
              <a:sym typeface="Oswald"/>
            </a:endParaRPr>
          </a:p>
          <a:p>
            <a:pPr indent="-323850" lvl="0" marL="457200" rtl="0" algn="just">
              <a:lnSpc>
                <a:spcPct val="115000"/>
              </a:lnSpc>
              <a:spcBef>
                <a:spcPts val="0"/>
              </a:spcBef>
              <a:spcAft>
                <a:spcPts val="0"/>
              </a:spcAft>
              <a:buClr>
                <a:srgbClr val="0D0D0D"/>
              </a:buClr>
              <a:buSzPts val="1500"/>
              <a:buFont typeface="Roboto"/>
              <a:buChar char="●"/>
            </a:pPr>
            <a:r>
              <a:rPr lang="en" sz="1500">
                <a:solidFill>
                  <a:srgbClr val="0D0D0D"/>
                </a:solidFill>
                <a:latin typeface="Oswald"/>
                <a:ea typeface="Oswald"/>
                <a:cs typeface="Oswald"/>
                <a:sym typeface="Oswald"/>
              </a:rPr>
              <a:t>Institutional Investors have increased holdings from 45.18% to 45.20% in Sep 2024 qtr</a:t>
            </a:r>
            <a:r>
              <a:rPr lang="en" sz="1500">
                <a:solidFill>
                  <a:srgbClr val="0D0D0D"/>
                </a:solidFill>
                <a:latin typeface="Roboto"/>
                <a:ea typeface="Roboto"/>
                <a:cs typeface="Roboto"/>
                <a:sym typeface="Roboto"/>
              </a:rPr>
              <a:t>.</a:t>
            </a:r>
            <a:endParaRPr sz="1500">
              <a:solidFill>
                <a:srgbClr val="0D0D0D"/>
              </a:solidFill>
              <a:latin typeface="Roboto"/>
              <a:ea typeface="Roboto"/>
              <a:cs typeface="Roboto"/>
              <a:sym typeface="Roboto"/>
            </a:endParaRPr>
          </a:p>
        </p:txBody>
      </p:sp>
      <p:sp>
        <p:nvSpPr>
          <p:cNvPr id="264" name="Google Shape;264;p33"/>
          <p:cNvSpPr txBox="1"/>
          <p:nvPr>
            <p:ph type="title"/>
          </p:nvPr>
        </p:nvSpPr>
        <p:spPr>
          <a:xfrm>
            <a:off x="291225" y="203850"/>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highlight>
                  <a:schemeClr val="dk1"/>
                </a:highlight>
                <a:latin typeface="Oswald"/>
                <a:ea typeface="Oswald"/>
                <a:cs typeface="Oswald"/>
                <a:sym typeface="Oswald"/>
              </a:rPr>
              <a:t>SHAREHOLDING PATTERN</a:t>
            </a:r>
            <a:endParaRPr b="1">
              <a:highlight>
                <a:schemeClr val="dk1"/>
              </a:highlight>
              <a:latin typeface="Oswald"/>
              <a:ea typeface="Oswald"/>
              <a:cs typeface="Oswald"/>
              <a:sym typeface="Oswald"/>
            </a:endParaRPr>
          </a:p>
        </p:txBody>
      </p:sp>
      <p:pic>
        <p:nvPicPr>
          <p:cNvPr id="265" name="Google Shape;265;p33"/>
          <p:cNvPicPr preferRelativeResize="0"/>
          <p:nvPr/>
        </p:nvPicPr>
        <p:blipFill>
          <a:blip r:embed="rId3">
            <a:alphaModFix/>
          </a:blip>
          <a:stretch>
            <a:fillRect/>
          </a:stretch>
        </p:blipFill>
        <p:spPr>
          <a:xfrm>
            <a:off x="604650" y="2795625"/>
            <a:ext cx="7821274" cy="2043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227250" y="410575"/>
            <a:ext cx="86790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333"/>
              <a:buNone/>
            </a:pPr>
            <a:r>
              <a:rPr b="1" lang="en">
                <a:latin typeface="Oswald"/>
                <a:ea typeface="Oswald"/>
                <a:cs typeface="Oswald"/>
                <a:sym typeface="Oswald"/>
              </a:rPr>
              <a:t>BOARD OF DIRECTORS</a:t>
            </a:r>
            <a:endParaRPr b="1">
              <a:latin typeface="Oswald"/>
              <a:ea typeface="Oswald"/>
              <a:cs typeface="Oswald"/>
              <a:sym typeface="Oswald"/>
            </a:endParaRPr>
          </a:p>
        </p:txBody>
      </p:sp>
      <p:pic>
        <p:nvPicPr>
          <p:cNvPr id="271" name="Google Shape;271;p34"/>
          <p:cNvPicPr preferRelativeResize="0"/>
          <p:nvPr/>
        </p:nvPicPr>
        <p:blipFill>
          <a:blip r:embed="rId3">
            <a:alphaModFix/>
          </a:blip>
          <a:stretch>
            <a:fillRect/>
          </a:stretch>
        </p:blipFill>
        <p:spPr>
          <a:xfrm>
            <a:off x="1919250" y="1124950"/>
            <a:ext cx="5054070" cy="347352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244650" y="421600"/>
            <a:ext cx="8654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a:latin typeface="Oswald"/>
                <a:ea typeface="Oswald"/>
                <a:cs typeface="Oswald"/>
                <a:sym typeface="Oswald"/>
              </a:rPr>
              <a:t>Company Reference</a:t>
            </a:r>
            <a:endParaRPr>
              <a:latin typeface="Oswald"/>
              <a:ea typeface="Oswald"/>
              <a:cs typeface="Oswald"/>
              <a:sym typeface="Oswald"/>
            </a:endParaRPr>
          </a:p>
        </p:txBody>
      </p:sp>
      <p:graphicFrame>
        <p:nvGraphicFramePr>
          <p:cNvPr id="277" name="Google Shape;277;p35"/>
          <p:cNvGraphicFramePr/>
          <p:nvPr/>
        </p:nvGraphicFramePr>
        <p:xfrm>
          <a:off x="683600" y="1294375"/>
          <a:ext cx="3000000" cy="3000000"/>
        </p:xfrm>
        <a:graphic>
          <a:graphicData uri="http://schemas.openxmlformats.org/drawingml/2006/table">
            <a:tbl>
              <a:tblPr>
                <a:noFill/>
                <a:tableStyleId>{02075661-FE81-4759-A876-90811A2F7704}</a:tableStyleId>
              </a:tblPr>
              <a:tblGrid>
                <a:gridCol w="3888400"/>
                <a:gridCol w="3888400"/>
              </a:tblGrid>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Sector</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 sz="1800">
                          <a:solidFill>
                            <a:srgbClr val="0D0D0D"/>
                          </a:solidFill>
                          <a:latin typeface="Oswald"/>
                          <a:ea typeface="Oswald"/>
                          <a:cs typeface="Oswald"/>
                          <a:sym typeface="Oswald"/>
                        </a:rPr>
                        <a:t>Aerospace and Defense</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Industry</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Oswald"/>
                          <a:ea typeface="Oswald"/>
                          <a:cs typeface="Oswald"/>
                          <a:sym typeface="Oswald"/>
                        </a:rPr>
                        <a:t>Electronics</a:t>
                      </a:r>
                      <a:endParaRPr sz="1800">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Market Cap</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Oswald"/>
                          <a:ea typeface="Oswald"/>
                          <a:cs typeface="Oswald"/>
                          <a:sym typeface="Oswald"/>
                        </a:rPr>
                        <a:t>₹68,442 Cr</a:t>
                      </a:r>
                      <a:endParaRPr sz="1800">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Category</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Large Cap</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t/>
                      </a:r>
                      <a:endParaRPr sz="1400" u="none" cap="none" strike="noStrike">
                        <a:latin typeface="Georgia"/>
                        <a:ea typeface="Georgia"/>
                        <a:cs typeface="Georgia"/>
                        <a:sym typeface="Georgi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Georgia"/>
                          <a:ea typeface="Georgia"/>
                          <a:cs typeface="Georgia"/>
                          <a:sym typeface="Georgia"/>
                        </a:rPr>
                        <a:t>.</a:t>
                      </a:r>
                      <a:endParaRPr sz="1800" u="none" cap="none" strike="noStrike">
                        <a:solidFill>
                          <a:srgbClr val="0D0D0D"/>
                        </a:solidFill>
                        <a:latin typeface="Georgia"/>
                        <a:ea typeface="Georgia"/>
                        <a:cs typeface="Georgia"/>
                        <a:sym typeface="Georgi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1765859" y="1239450"/>
            <a:ext cx="5377500" cy="1646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6000"/>
              <a:buNone/>
            </a:pPr>
            <a:r>
              <a:rPr b="1" lang="en" sz="4200">
                <a:latin typeface="Oswald"/>
                <a:ea typeface="Oswald"/>
                <a:cs typeface="Oswald"/>
                <a:sym typeface="Oswald"/>
              </a:rPr>
              <a:t>LARSEN &amp; TOUBRO</a:t>
            </a:r>
            <a:endParaRPr b="1" sz="4200">
              <a:latin typeface="Oswald"/>
              <a:ea typeface="Oswald"/>
              <a:cs typeface="Oswald"/>
              <a:sym typeface="Oswald"/>
            </a:endParaRPr>
          </a:p>
        </p:txBody>
      </p:sp>
      <p:pic>
        <p:nvPicPr>
          <p:cNvPr id="283" name="Google Shape;283;p36"/>
          <p:cNvPicPr preferRelativeResize="0"/>
          <p:nvPr/>
        </p:nvPicPr>
        <p:blipFill>
          <a:blip r:embed="rId3">
            <a:alphaModFix/>
          </a:blip>
          <a:stretch>
            <a:fillRect/>
          </a:stretch>
        </p:blipFill>
        <p:spPr>
          <a:xfrm>
            <a:off x="757475" y="3315425"/>
            <a:ext cx="2077850" cy="1558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665600" y="415700"/>
            <a:ext cx="7505700" cy="954600"/>
          </a:xfrm>
          <a:prstGeom prst="rect">
            <a:avLst/>
          </a:prstGeom>
          <a:noFill/>
          <a:ln>
            <a:noFill/>
          </a:ln>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SzPct val="111111"/>
              <a:buNone/>
            </a:pPr>
            <a:r>
              <a:rPr b="1" lang="en">
                <a:latin typeface="Oswald"/>
                <a:ea typeface="Oswald"/>
                <a:cs typeface="Oswald"/>
                <a:sym typeface="Oswald"/>
              </a:rPr>
              <a:t>Larsen &amp; Toubro</a:t>
            </a:r>
            <a:endParaRPr b="1">
              <a:latin typeface="Oswald"/>
              <a:ea typeface="Oswald"/>
              <a:cs typeface="Oswald"/>
              <a:sym typeface="Oswald"/>
            </a:endParaRPr>
          </a:p>
          <a:p>
            <a:pPr indent="0" lvl="0" marL="0" marR="0" rtl="0" algn="ctr">
              <a:lnSpc>
                <a:spcPct val="100000"/>
              </a:lnSpc>
              <a:spcBef>
                <a:spcPts val="0"/>
              </a:spcBef>
              <a:spcAft>
                <a:spcPts val="0"/>
              </a:spcAft>
              <a:buSzPct val="111111"/>
              <a:buNone/>
            </a:pPr>
            <a:r>
              <a:t/>
            </a:r>
            <a:endParaRPr b="1">
              <a:latin typeface="Arial"/>
              <a:ea typeface="Arial"/>
              <a:cs typeface="Arial"/>
              <a:sym typeface="Arial"/>
            </a:endParaRPr>
          </a:p>
        </p:txBody>
      </p:sp>
      <p:sp>
        <p:nvSpPr>
          <p:cNvPr id="289" name="Google Shape;289;p37"/>
          <p:cNvSpPr txBox="1"/>
          <p:nvPr>
            <p:ph idx="1" type="body"/>
          </p:nvPr>
        </p:nvSpPr>
        <p:spPr>
          <a:xfrm>
            <a:off x="311700" y="1058225"/>
            <a:ext cx="8454300" cy="3641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0"/>
              </a:spcAft>
              <a:buSzPts val="7200"/>
              <a:buNone/>
            </a:pPr>
            <a:r>
              <a:rPr lang="en" sz="1600">
                <a:solidFill>
                  <a:srgbClr val="202122"/>
                </a:solidFill>
                <a:highlight>
                  <a:srgbClr val="FFFFFF"/>
                </a:highlight>
                <a:latin typeface="Oswald"/>
                <a:ea typeface="Oswald"/>
                <a:cs typeface="Oswald"/>
                <a:sym typeface="Oswald"/>
              </a:rPr>
              <a:t>Larsen &amp; Toubro is an Indian multinational engaged in EPC Projects, Hi-Tech Manufacturing and Services. It operates in over 50 countries worldwide. A strong, customer-focused approach and the constant quest for top-class quality have enabled L&amp;T to attain and sustain leadership in its major lines of business for over eight decades. We are engaged in core, high impact sectors of the economy and our integrated capabilities span the entire spectrum of ‘design to delivery’. Every aspect of L&amp;T's businesses is characterised by professionalism and high standards of corporate governance. Sustainability is embedded into our long-term strategy for growth. The Company’s manufacturing footprint extends across eight countries in addition to India. L&amp;T has several international offices and a supply chain that extends around the globe.</a:t>
            </a:r>
            <a:endParaRPr sz="1600">
              <a:solidFill>
                <a:srgbClr val="202122"/>
              </a:solidFill>
              <a:highlight>
                <a:srgbClr val="FFFFFF"/>
              </a:highlight>
              <a:latin typeface="Oswald"/>
              <a:ea typeface="Oswald"/>
              <a:cs typeface="Oswald"/>
              <a:sym typeface="Oswald"/>
            </a:endParaRPr>
          </a:p>
          <a:p>
            <a:pPr indent="0" lvl="0" marL="0" rtl="0" algn="just">
              <a:lnSpc>
                <a:spcPct val="115000"/>
              </a:lnSpc>
              <a:spcBef>
                <a:spcPts val="1200"/>
              </a:spcBef>
              <a:spcAft>
                <a:spcPts val="1200"/>
              </a:spcAft>
              <a:buSzPts val="7200"/>
              <a:buNone/>
            </a:pPr>
            <a:r>
              <a:rPr lang="en" sz="1600">
                <a:solidFill>
                  <a:srgbClr val="202122"/>
                </a:solidFill>
                <a:highlight>
                  <a:srgbClr val="FFFFFF"/>
                </a:highlight>
                <a:latin typeface="Oswald"/>
                <a:ea typeface="Oswald"/>
                <a:cs typeface="Oswald"/>
                <a:sym typeface="Oswald"/>
              </a:rPr>
              <a:t>Henning Holck-Larsen and Søren Kristian Toubro were in India to represent the interests of the Danish dairy equipment manufacturer FLSmidth when they founded L&amp;T through an oral agreement in 1938. The company was legally incorporated in 1946</a:t>
            </a:r>
            <a:endParaRPr sz="1600">
              <a:solidFill>
                <a:srgbClr val="202122"/>
              </a:solidFill>
              <a:highlight>
                <a:srgbClr val="FFFFFF"/>
              </a:highlight>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idx="1" type="body"/>
          </p:nvPr>
        </p:nvSpPr>
        <p:spPr>
          <a:xfrm>
            <a:off x="629700" y="393875"/>
            <a:ext cx="7884600" cy="4567500"/>
          </a:xfrm>
          <a:prstGeom prst="rect">
            <a:avLst/>
          </a:prstGeom>
        </p:spPr>
        <p:txBody>
          <a:bodyPr anchorCtr="0" anchor="t" bIns="91425" lIns="91425" spcFirstLastPara="1" rIns="91425" wrap="square" tIns="91425">
            <a:normAutofit fontScale="70000"/>
          </a:bodyPr>
          <a:lstStyle/>
          <a:p>
            <a:pPr indent="0" lvl="0" marL="0" marR="63500" rtl="0" algn="just">
              <a:spcBef>
                <a:spcPts val="0"/>
              </a:spcBef>
              <a:spcAft>
                <a:spcPts val="0"/>
              </a:spcAft>
              <a:buNone/>
            </a:pPr>
            <a:r>
              <a:rPr lang="en" sz="2050">
                <a:solidFill>
                  <a:srgbClr val="0D0D0D"/>
                </a:solidFill>
                <a:highlight>
                  <a:schemeClr val="dk1"/>
                </a:highlight>
                <a:latin typeface="Oswald"/>
                <a:ea typeface="Oswald"/>
                <a:cs typeface="Oswald"/>
                <a:sym typeface="Oswald"/>
              </a:rPr>
              <a:t>Larsen &amp; Toubro (L&amp;T) is a private sector company in India that has a long-standing partnership with the Indian Armed Forces and the Defence Research and Development Organisation (DRDO). L&amp;T is involved in the design, development, and production of a range of military equipment and systems, including: </a:t>
            </a:r>
            <a:endParaRPr sz="2050">
              <a:solidFill>
                <a:srgbClr val="0D0D0D"/>
              </a:solidFill>
              <a:highlight>
                <a:schemeClr val="dk1"/>
              </a:highlight>
              <a:latin typeface="Oswald"/>
              <a:ea typeface="Oswald"/>
              <a:cs typeface="Oswald"/>
              <a:sym typeface="Oswald"/>
            </a:endParaRPr>
          </a:p>
          <a:p>
            <a:pPr indent="0" lvl="0" marL="0" marR="63500" rtl="0" algn="just">
              <a:spcBef>
                <a:spcPts val="800"/>
              </a:spcBef>
              <a:spcAft>
                <a:spcPts val="0"/>
              </a:spcAft>
              <a:buNone/>
            </a:pPr>
            <a:r>
              <a:t/>
            </a:r>
            <a:endParaRPr sz="2050">
              <a:solidFill>
                <a:srgbClr val="0D0D0D"/>
              </a:solidFill>
              <a:highlight>
                <a:schemeClr val="dk1"/>
              </a:highlight>
              <a:latin typeface="Oswald"/>
              <a:ea typeface="Oswald"/>
              <a:cs typeface="Oswald"/>
              <a:sym typeface="Oswald"/>
            </a:endParaRPr>
          </a:p>
          <a:p>
            <a:pPr indent="-319722" lvl="0" marL="457200" marR="63500" rtl="0" algn="l">
              <a:spcBef>
                <a:spcPts val="800"/>
              </a:spcBef>
              <a:spcAft>
                <a:spcPts val="0"/>
              </a:spcAft>
              <a:buClr>
                <a:srgbClr val="0D0D0D"/>
              </a:buClr>
              <a:buSzPct val="100000"/>
              <a:buFont typeface="Arial"/>
              <a:buChar char="●"/>
            </a:pPr>
            <a:r>
              <a:rPr b="1" lang="en" sz="2050">
                <a:solidFill>
                  <a:srgbClr val="0D0D0D"/>
                </a:solidFill>
                <a:highlight>
                  <a:schemeClr val="dk1"/>
                </a:highlight>
                <a:latin typeface="Oswald"/>
                <a:ea typeface="Oswald"/>
                <a:cs typeface="Oswald"/>
                <a:sym typeface="Oswald"/>
              </a:rPr>
              <a:t>Radar systems</a:t>
            </a:r>
            <a:r>
              <a:rPr lang="en" sz="2050">
                <a:solidFill>
                  <a:srgbClr val="0D0D0D"/>
                </a:solidFill>
                <a:highlight>
                  <a:schemeClr val="dk1"/>
                </a:highlight>
                <a:latin typeface="Oswald"/>
                <a:ea typeface="Oswald"/>
                <a:cs typeface="Oswald"/>
                <a:sym typeface="Oswald"/>
              </a:rPr>
              <a:t>: L&amp;T has developed radar deployment systems and high-power radars </a:t>
            </a:r>
            <a:br>
              <a:rPr lang="en" sz="2050">
                <a:solidFill>
                  <a:srgbClr val="0D0D0D"/>
                </a:solidFill>
                <a:highlight>
                  <a:schemeClr val="dk1"/>
                </a:highlight>
                <a:latin typeface="Oswald"/>
                <a:ea typeface="Oswald"/>
                <a:cs typeface="Oswald"/>
                <a:sym typeface="Oswald"/>
              </a:rPr>
            </a:br>
            <a:endParaRPr sz="2050">
              <a:solidFill>
                <a:srgbClr val="0D0D0D"/>
              </a:solidFill>
              <a:highlight>
                <a:schemeClr val="dk1"/>
              </a:highlight>
              <a:latin typeface="Oswald"/>
              <a:ea typeface="Oswald"/>
              <a:cs typeface="Oswald"/>
              <a:sym typeface="Oswald"/>
            </a:endParaRPr>
          </a:p>
          <a:p>
            <a:pPr indent="-319722" lvl="0" marL="457200" marR="63500" rtl="0" algn="l">
              <a:spcBef>
                <a:spcPts val="0"/>
              </a:spcBef>
              <a:spcAft>
                <a:spcPts val="0"/>
              </a:spcAft>
              <a:buClr>
                <a:srgbClr val="0D0D0D"/>
              </a:buClr>
              <a:buSzPct val="100000"/>
              <a:buFont typeface="Arial"/>
              <a:buChar char="●"/>
            </a:pPr>
            <a:r>
              <a:rPr b="1" lang="en" sz="2050">
                <a:solidFill>
                  <a:srgbClr val="0D0D0D"/>
                </a:solidFill>
                <a:highlight>
                  <a:schemeClr val="dk1"/>
                </a:highlight>
                <a:latin typeface="Oswald"/>
                <a:ea typeface="Oswald"/>
                <a:cs typeface="Oswald"/>
                <a:sym typeface="Oswald"/>
              </a:rPr>
              <a:t>Weapon systems</a:t>
            </a:r>
            <a:r>
              <a:rPr lang="en" sz="2050">
                <a:solidFill>
                  <a:srgbClr val="0D0D0D"/>
                </a:solidFill>
                <a:highlight>
                  <a:schemeClr val="dk1"/>
                </a:highlight>
                <a:latin typeface="Oswald"/>
                <a:ea typeface="Oswald"/>
                <a:cs typeface="Oswald"/>
                <a:sym typeface="Oswald"/>
              </a:rPr>
              <a:t>: L&amp;T has supplied Close-In Weapon Systems (CIWS) to the Indian Air Force (IAF) </a:t>
            </a:r>
            <a:br>
              <a:rPr lang="en" sz="2050">
                <a:solidFill>
                  <a:srgbClr val="0D0D0D"/>
                </a:solidFill>
                <a:highlight>
                  <a:schemeClr val="dk1"/>
                </a:highlight>
                <a:latin typeface="Oswald"/>
                <a:ea typeface="Oswald"/>
                <a:cs typeface="Oswald"/>
                <a:sym typeface="Oswald"/>
              </a:rPr>
            </a:br>
            <a:endParaRPr sz="2050">
              <a:solidFill>
                <a:srgbClr val="0D0D0D"/>
              </a:solidFill>
              <a:highlight>
                <a:schemeClr val="dk1"/>
              </a:highlight>
              <a:latin typeface="Oswald"/>
              <a:ea typeface="Oswald"/>
              <a:cs typeface="Oswald"/>
              <a:sym typeface="Oswald"/>
            </a:endParaRPr>
          </a:p>
          <a:p>
            <a:pPr indent="-319722" lvl="0" marL="457200" marR="63500" rtl="0" algn="l">
              <a:spcBef>
                <a:spcPts val="0"/>
              </a:spcBef>
              <a:spcAft>
                <a:spcPts val="0"/>
              </a:spcAft>
              <a:buClr>
                <a:srgbClr val="0D0D0D"/>
              </a:buClr>
              <a:buSzPct val="100000"/>
              <a:buFont typeface="Arial"/>
              <a:buChar char="●"/>
            </a:pPr>
            <a:r>
              <a:rPr b="1" lang="en" sz="2050">
                <a:solidFill>
                  <a:srgbClr val="0D0D0D"/>
                </a:solidFill>
                <a:highlight>
                  <a:schemeClr val="dk1"/>
                </a:highlight>
                <a:latin typeface="Oswald"/>
                <a:ea typeface="Oswald"/>
                <a:cs typeface="Oswald"/>
                <a:sym typeface="Oswald"/>
              </a:rPr>
              <a:t>Missile systems</a:t>
            </a:r>
            <a:r>
              <a:rPr lang="en" sz="2050">
                <a:solidFill>
                  <a:srgbClr val="0D0D0D"/>
                </a:solidFill>
                <a:highlight>
                  <a:schemeClr val="dk1"/>
                </a:highlight>
                <a:latin typeface="Oswald"/>
                <a:ea typeface="Oswald"/>
                <a:cs typeface="Oswald"/>
                <a:sym typeface="Oswald"/>
              </a:rPr>
              <a:t>: L&amp;T has developed supersonic cruise missiles and ship-borne Brahmos systems </a:t>
            </a:r>
            <a:br>
              <a:rPr lang="en" sz="2050">
                <a:solidFill>
                  <a:srgbClr val="0D0D0D"/>
                </a:solidFill>
                <a:highlight>
                  <a:schemeClr val="dk1"/>
                </a:highlight>
                <a:latin typeface="Oswald"/>
                <a:ea typeface="Oswald"/>
                <a:cs typeface="Oswald"/>
                <a:sym typeface="Oswald"/>
              </a:rPr>
            </a:br>
            <a:endParaRPr sz="2050">
              <a:solidFill>
                <a:srgbClr val="0D0D0D"/>
              </a:solidFill>
              <a:highlight>
                <a:schemeClr val="dk1"/>
              </a:highlight>
              <a:latin typeface="Oswald"/>
              <a:ea typeface="Oswald"/>
              <a:cs typeface="Oswald"/>
              <a:sym typeface="Oswald"/>
            </a:endParaRPr>
          </a:p>
          <a:p>
            <a:pPr indent="-319722" lvl="0" marL="457200" marR="63500" rtl="0" algn="l">
              <a:spcBef>
                <a:spcPts val="0"/>
              </a:spcBef>
              <a:spcAft>
                <a:spcPts val="0"/>
              </a:spcAft>
              <a:buClr>
                <a:srgbClr val="0D0D0D"/>
              </a:buClr>
              <a:buSzPct val="100000"/>
              <a:buFont typeface="Arial"/>
              <a:buChar char="●"/>
            </a:pPr>
            <a:r>
              <a:rPr b="1" lang="en" sz="2050">
                <a:solidFill>
                  <a:srgbClr val="0D0D0D"/>
                </a:solidFill>
                <a:highlight>
                  <a:schemeClr val="dk1"/>
                </a:highlight>
                <a:latin typeface="Oswald"/>
                <a:ea typeface="Oswald"/>
                <a:cs typeface="Oswald"/>
                <a:sym typeface="Oswald"/>
              </a:rPr>
              <a:t>Submarines</a:t>
            </a:r>
            <a:r>
              <a:rPr lang="en" sz="2050">
                <a:solidFill>
                  <a:srgbClr val="0D0D0D"/>
                </a:solidFill>
                <a:highlight>
                  <a:schemeClr val="dk1"/>
                </a:highlight>
                <a:latin typeface="Oswald"/>
                <a:ea typeface="Oswald"/>
                <a:cs typeface="Oswald"/>
                <a:sym typeface="Oswald"/>
              </a:rPr>
              <a:t>: L&amp;T was involved in the design and construction of India's first nuclear-powered submarine </a:t>
            </a:r>
            <a:br>
              <a:rPr lang="en" sz="2050">
                <a:solidFill>
                  <a:srgbClr val="0D0D0D"/>
                </a:solidFill>
                <a:highlight>
                  <a:schemeClr val="dk1"/>
                </a:highlight>
                <a:latin typeface="Oswald"/>
                <a:ea typeface="Oswald"/>
                <a:cs typeface="Oswald"/>
                <a:sym typeface="Oswald"/>
              </a:rPr>
            </a:br>
            <a:endParaRPr sz="2050">
              <a:solidFill>
                <a:srgbClr val="0D0D0D"/>
              </a:solidFill>
              <a:highlight>
                <a:schemeClr val="dk1"/>
              </a:highlight>
              <a:latin typeface="Oswald"/>
              <a:ea typeface="Oswald"/>
              <a:cs typeface="Oswald"/>
              <a:sym typeface="Oswald"/>
            </a:endParaRPr>
          </a:p>
          <a:p>
            <a:pPr indent="-319722" lvl="0" marL="457200" marR="63500" rtl="0" algn="l">
              <a:spcBef>
                <a:spcPts val="0"/>
              </a:spcBef>
              <a:spcAft>
                <a:spcPts val="0"/>
              </a:spcAft>
              <a:buClr>
                <a:srgbClr val="0D0D0D"/>
              </a:buClr>
              <a:buSzPct val="100000"/>
              <a:buFont typeface="Arial"/>
              <a:buChar char="●"/>
            </a:pPr>
            <a:r>
              <a:rPr b="1" lang="en" sz="2050">
                <a:solidFill>
                  <a:srgbClr val="0D0D0D"/>
                </a:solidFill>
                <a:highlight>
                  <a:schemeClr val="dk1"/>
                </a:highlight>
                <a:latin typeface="Oswald"/>
                <a:ea typeface="Oswald"/>
                <a:cs typeface="Oswald"/>
                <a:sym typeface="Oswald"/>
              </a:rPr>
              <a:t>Communications systems</a:t>
            </a:r>
            <a:r>
              <a:rPr lang="en" sz="2050">
                <a:solidFill>
                  <a:srgbClr val="0D0D0D"/>
                </a:solidFill>
                <a:highlight>
                  <a:schemeClr val="dk1"/>
                </a:highlight>
                <a:latin typeface="Oswald"/>
                <a:ea typeface="Oswald"/>
                <a:cs typeface="Oswald"/>
                <a:sym typeface="Oswald"/>
              </a:rPr>
              <a:t>: L&amp;T has developed ruggedized tactical communications systems </a:t>
            </a:r>
            <a:br>
              <a:rPr lang="en" sz="2050">
                <a:solidFill>
                  <a:srgbClr val="0D0D0D"/>
                </a:solidFill>
                <a:highlight>
                  <a:schemeClr val="dk1"/>
                </a:highlight>
                <a:latin typeface="Oswald"/>
                <a:ea typeface="Oswald"/>
                <a:cs typeface="Oswald"/>
                <a:sym typeface="Oswald"/>
              </a:rPr>
            </a:br>
            <a:endParaRPr sz="2050">
              <a:solidFill>
                <a:srgbClr val="0D0D0D"/>
              </a:solidFill>
              <a:highlight>
                <a:schemeClr val="dk1"/>
              </a:highlight>
              <a:latin typeface="Oswald"/>
              <a:ea typeface="Oswald"/>
              <a:cs typeface="Oswald"/>
              <a:sym typeface="Oswald"/>
            </a:endParaRPr>
          </a:p>
          <a:p>
            <a:pPr indent="-319722" lvl="0" marL="457200" rtl="0" algn="l">
              <a:spcBef>
                <a:spcPts val="0"/>
              </a:spcBef>
              <a:spcAft>
                <a:spcPts val="0"/>
              </a:spcAft>
              <a:buClr>
                <a:srgbClr val="0D0D0D"/>
              </a:buClr>
              <a:buSzPct val="100000"/>
              <a:buFont typeface="Arial"/>
              <a:buChar char="●"/>
            </a:pPr>
            <a:r>
              <a:rPr b="1" lang="en" sz="2050">
                <a:solidFill>
                  <a:srgbClr val="0D0D0D"/>
                </a:solidFill>
                <a:highlight>
                  <a:schemeClr val="dk1"/>
                </a:highlight>
                <a:latin typeface="Oswald"/>
                <a:ea typeface="Oswald"/>
                <a:cs typeface="Oswald"/>
                <a:sym typeface="Oswald"/>
              </a:rPr>
              <a:t>Engineering systems</a:t>
            </a:r>
            <a:r>
              <a:rPr lang="en" sz="2050">
                <a:solidFill>
                  <a:srgbClr val="0D0D0D"/>
                </a:solidFill>
                <a:highlight>
                  <a:schemeClr val="dk1"/>
                </a:highlight>
                <a:latin typeface="Oswald"/>
                <a:ea typeface="Oswald"/>
                <a:cs typeface="Oswald"/>
                <a:sym typeface="Oswald"/>
              </a:rPr>
              <a:t>: L&amp;T has developed engineering systems for the military</a:t>
            </a:r>
            <a:endParaRPr sz="2050">
              <a:solidFill>
                <a:srgbClr val="0D0D0D"/>
              </a:solidFill>
              <a:highlight>
                <a:schemeClr val="dk1"/>
              </a:highlight>
              <a:latin typeface="Oswald"/>
              <a:ea typeface="Oswald"/>
              <a:cs typeface="Oswald"/>
              <a:sym typeface="Oswald"/>
            </a:endParaRPr>
          </a:p>
          <a:p>
            <a:pPr indent="0" lvl="0" marL="0" rtl="0" algn="l">
              <a:spcBef>
                <a:spcPts val="15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568375" y="379875"/>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333"/>
              <a:buNone/>
            </a:pPr>
            <a:r>
              <a:rPr b="1" lang="en">
                <a:latin typeface="Oswald"/>
                <a:ea typeface="Oswald"/>
                <a:cs typeface="Oswald"/>
                <a:sym typeface="Oswald"/>
              </a:rPr>
              <a:t>SHAREHOLDING PATTERN</a:t>
            </a:r>
            <a:endParaRPr>
              <a:latin typeface="Oswald"/>
              <a:ea typeface="Oswald"/>
              <a:cs typeface="Oswald"/>
              <a:sym typeface="Oswald"/>
            </a:endParaRPr>
          </a:p>
        </p:txBody>
      </p:sp>
      <p:pic>
        <p:nvPicPr>
          <p:cNvPr id="300" name="Google Shape;300;p39"/>
          <p:cNvPicPr preferRelativeResize="0"/>
          <p:nvPr/>
        </p:nvPicPr>
        <p:blipFill>
          <a:blip r:embed="rId3">
            <a:alphaModFix/>
          </a:blip>
          <a:stretch>
            <a:fillRect/>
          </a:stretch>
        </p:blipFill>
        <p:spPr>
          <a:xfrm>
            <a:off x="1669875" y="1125650"/>
            <a:ext cx="5302690" cy="3504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311700" y="232400"/>
            <a:ext cx="8520600" cy="6132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Oswald"/>
                <a:ea typeface="Oswald"/>
                <a:cs typeface="Oswald"/>
                <a:sym typeface="Oswald"/>
              </a:rPr>
              <a:t>SHAREHOLDING PATTERN</a:t>
            </a:r>
            <a:endParaRPr>
              <a:latin typeface="Oswald"/>
              <a:ea typeface="Oswald"/>
              <a:cs typeface="Oswald"/>
              <a:sym typeface="Oswald"/>
            </a:endParaRPr>
          </a:p>
        </p:txBody>
      </p:sp>
      <p:sp>
        <p:nvSpPr>
          <p:cNvPr id="306" name="Google Shape;306;p40"/>
          <p:cNvSpPr txBox="1"/>
          <p:nvPr>
            <p:ph idx="1" type="body"/>
          </p:nvPr>
        </p:nvSpPr>
        <p:spPr>
          <a:xfrm>
            <a:off x="311700" y="820000"/>
            <a:ext cx="8520600" cy="3397200"/>
          </a:xfrm>
          <a:prstGeom prst="rect">
            <a:avLst/>
          </a:prstGeom>
          <a:noFill/>
          <a:ln>
            <a:noFill/>
          </a:ln>
        </p:spPr>
        <p:txBody>
          <a:bodyPr anchorCtr="0" anchor="t" bIns="91425" lIns="91425" spcFirstLastPara="1" rIns="91425" wrap="square" tIns="91425">
            <a:normAutofit/>
          </a:bodyPr>
          <a:lstStyle/>
          <a:p>
            <a:pPr indent="-323850" lvl="0" marL="457200" rtl="0" algn="just">
              <a:lnSpc>
                <a:spcPct val="115000"/>
              </a:lnSpc>
              <a:spcBef>
                <a:spcPts val="1200"/>
              </a:spcBef>
              <a:spcAft>
                <a:spcPts val="0"/>
              </a:spcAft>
              <a:buSzPts val="1500"/>
              <a:buFont typeface="Oswald"/>
              <a:buChar char="●"/>
            </a:pPr>
            <a:r>
              <a:rPr lang="en" sz="1500">
                <a:latin typeface="Oswald"/>
                <a:ea typeface="Oswald"/>
                <a:cs typeface="Oswald"/>
                <a:sym typeface="Oswald"/>
              </a:rPr>
              <a:t>FII/FPI have decreased holdings from 22.85% to 21.72% in Sep 2024 qtr</a:t>
            </a:r>
            <a:endParaRPr sz="1500">
              <a:latin typeface="Oswald"/>
              <a:ea typeface="Oswald"/>
              <a:cs typeface="Oswald"/>
              <a:sym typeface="Oswald"/>
            </a:endParaRPr>
          </a:p>
          <a:p>
            <a:pPr indent="-323850" lvl="0" marL="457200" rtl="0" algn="just">
              <a:lnSpc>
                <a:spcPct val="115000"/>
              </a:lnSpc>
              <a:spcBef>
                <a:spcPts val="0"/>
              </a:spcBef>
              <a:spcAft>
                <a:spcPts val="0"/>
              </a:spcAft>
              <a:buSzPts val="1500"/>
              <a:buFont typeface="Oswald"/>
              <a:buChar char="●"/>
            </a:pPr>
            <a:r>
              <a:rPr lang="en" sz="1500">
                <a:latin typeface="Oswald"/>
                <a:ea typeface="Oswald"/>
                <a:cs typeface="Oswald"/>
                <a:sym typeface="Oswald"/>
              </a:rPr>
              <a:t>Number of FII/FPI investors decreased from 1287 to 1248 in Sep 2024 qtr</a:t>
            </a:r>
            <a:endParaRPr sz="1500">
              <a:latin typeface="Oswald"/>
              <a:ea typeface="Oswald"/>
              <a:cs typeface="Oswald"/>
              <a:sym typeface="Oswald"/>
            </a:endParaRPr>
          </a:p>
          <a:p>
            <a:pPr indent="-323850" lvl="0" marL="457200" rtl="0" algn="just">
              <a:lnSpc>
                <a:spcPct val="115000"/>
              </a:lnSpc>
              <a:spcBef>
                <a:spcPts val="0"/>
              </a:spcBef>
              <a:spcAft>
                <a:spcPts val="0"/>
              </a:spcAft>
              <a:buSzPts val="1500"/>
              <a:buFont typeface="Oswald"/>
              <a:buChar char="●"/>
            </a:pPr>
            <a:r>
              <a:rPr lang="en" sz="1500">
                <a:latin typeface="Oswald"/>
                <a:ea typeface="Oswald"/>
                <a:cs typeface="Oswald"/>
                <a:sym typeface="Oswald"/>
              </a:rPr>
              <a:t>Mutual Funds have increased holdings from 18.13% to 19.14% in Sep 2024 qtr.</a:t>
            </a:r>
            <a:endParaRPr sz="1500">
              <a:latin typeface="Oswald"/>
              <a:ea typeface="Oswald"/>
              <a:cs typeface="Oswald"/>
              <a:sym typeface="Oswald"/>
            </a:endParaRPr>
          </a:p>
          <a:p>
            <a:pPr indent="-323850" lvl="0" marL="457200" rtl="0" algn="just">
              <a:lnSpc>
                <a:spcPct val="115000"/>
              </a:lnSpc>
              <a:spcBef>
                <a:spcPts val="0"/>
              </a:spcBef>
              <a:spcAft>
                <a:spcPts val="0"/>
              </a:spcAft>
              <a:buSzPts val="1500"/>
              <a:buFont typeface="Oswald"/>
              <a:buChar char="●"/>
            </a:pPr>
            <a:r>
              <a:rPr lang="en" sz="1500">
                <a:latin typeface="Oswald"/>
                <a:ea typeface="Oswald"/>
                <a:cs typeface="Oswald"/>
                <a:sym typeface="Oswald"/>
              </a:rPr>
              <a:t>Number of MF schemes decreased from 57 to 56 in Sep 2024 qtr</a:t>
            </a:r>
            <a:endParaRPr sz="1500">
              <a:latin typeface="Oswald"/>
              <a:ea typeface="Oswald"/>
              <a:cs typeface="Oswald"/>
              <a:sym typeface="Oswald"/>
            </a:endParaRPr>
          </a:p>
          <a:p>
            <a:pPr indent="-323850" lvl="0" marL="457200" rtl="0" algn="just">
              <a:lnSpc>
                <a:spcPct val="115000"/>
              </a:lnSpc>
              <a:spcBef>
                <a:spcPts val="0"/>
              </a:spcBef>
              <a:spcAft>
                <a:spcPts val="0"/>
              </a:spcAft>
              <a:buSzPts val="1500"/>
              <a:buFont typeface="Oswald"/>
              <a:buChar char="●"/>
            </a:pPr>
            <a:r>
              <a:rPr lang="en" sz="1500">
                <a:latin typeface="Oswald"/>
                <a:ea typeface="Oswald"/>
                <a:cs typeface="Oswald"/>
                <a:sym typeface="Oswald"/>
              </a:rPr>
              <a:t>Institutional Investors have increased holdings from 62.11% to 62.53% in Sep 2024 qtr.</a:t>
            </a:r>
            <a:endParaRPr sz="1500">
              <a:latin typeface="Oswald"/>
              <a:ea typeface="Oswald"/>
              <a:cs typeface="Oswald"/>
              <a:sym typeface="Oswald"/>
            </a:endParaRPr>
          </a:p>
        </p:txBody>
      </p:sp>
      <p:pic>
        <p:nvPicPr>
          <p:cNvPr id="307" name="Google Shape;307;p40"/>
          <p:cNvPicPr preferRelativeResize="0"/>
          <p:nvPr/>
        </p:nvPicPr>
        <p:blipFill>
          <a:blip r:embed="rId3">
            <a:alphaModFix/>
          </a:blip>
          <a:stretch>
            <a:fillRect/>
          </a:stretch>
        </p:blipFill>
        <p:spPr>
          <a:xfrm>
            <a:off x="588950" y="2340100"/>
            <a:ext cx="7915500" cy="2450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1"/>
          <p:cNvSpPr txBox="1"/>
          <p:nvPr>
            <p:ph type="title"/>
          </p:nvPr>
        </p:nvSpPr>
        <p:spPr>
          <a:xfrm>
            <a:off x="217575" y="353500"/>
            <a:ext cx="86691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333"/>
              <a:buNone/>
            </a:pPr>
            <a:r>
              <a:rPr b="1" lang="en">
                <a:latin typeface="Oswald"/>
                <a:ea typeface="Oswald"/>
                <a:cs typeface="Oswald"/>
                <a:sym typeface="Oswald"/>
              </a:rPr>
              <a:t>B</a:t>
            </a:r>
            <a:r>
              <a:rPr lang="en">
                <a:latin typeface="Oswald"/>
                <a:ea typeface="Oswald"/>
                <a:cs typeface="Oswald"/>
                <a:sym typeface="Oswald"/>
              </a:rPr>
              <a:t>OARD</a:t>
            </a:r>
            <a:r>
              <a:rPr b="1" lang="en">
                <a:latin typeface="Oswald"/>
                <a:ea typeface="Oswald"/>
                <a:cs typeface="Oswald"/>
                <a:sym typeface="Oswald"/>
              </a:rPr>
              <a:t> </a:t>
            </a:r>
            <a:r>
              <a:rPr b="1" lang="en">
                <a:latin typeface="Arial"/>
                <a:ea typeface="Arial"/>
                <a:cs typeface="Arial"/>
                <a:sym typeface="Arial"/>
              </a:rPr>
              <a:t>OF DIRECTORS</a:t>
            </a:r>
            <a:endParaRPr/>
          </a:p>
        </p:txBody>
      </p:sp>
      <p:cxnSp>
        <p:nvCxnSpPr>
          <p:cNvPr id="313" name="Google Shape;313;p41"/>
          <p:cNvCxnSpPr/>
          <p:nvPr/>
        </p:nvCxnSpPr>
        <p:spPr>
          <a:xfrm flipH="1">
            <a:off x="363150" y="1573938"/>
            <a:ext cx="4385700" cy="10800"/>
          </a:xfrm>
          <a:prstGeom prst="straightConnector1">
            <a:avLst/>
          </a:prstGeom>
          <a:noFill/>
          <a:ln cap="flat" cmpd="sng" w="19050">
            <a:solidFill>
              <a:schemeClr val="dk1"/>
            </a:solidFill>
            <a:prstDash val="solid"/>
            <a:round/>
            <a:headEnd len="sm" w="sm" type="none"/>
            <a:tailEnd len="sm" w="sm" type="none"/>
          </a:ln>
        </p:spPr>
      </p:cxnSp>
      <p:pic>
        <p:nvPicPr>
          <p:cNvPr id="314" name="Google Shape;314;p41"/>
          <p:cNvPicPr preferRelativeResize="0"/>
          <p:nvPr/>
        </p:nvPicPr>
        <p:blipFill>
          <a:blip r:embed="rId3">
            <a:alphaModFix/>
          </a:blip>
          <a:stretch>
            <a:fillRect/>
          </a:stretch>
        </p:blipFill>
        <p:spPr>
          <a:xfrm>
            <a:off x="2341275" y="1107225"/>
            <a:ext cx="4262825" cy="3761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4843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n" sz="3600">
                <a:latin typeface="Oswald"/>
                <a:ea typeface="Oswald"/>
                <a:cs typeface="Oswald"/>
                <a:sym typeface="Oswald"/>
              </a:rPr>
              <a:t>OBJECTIVE</a:t>
            </a:r>
            <a:endParaRPr b="1" sz="3600">
              <a:latin typeface="Oswald"/>
              <a:ea typeface="Oswald"/>
              <a:cs typeface="Oswald"/>
              <a:sym typeface="Oswald"/>
            </a:endParaRPr>
          </a:p>
        </p:txBody>
      </p:sp>
      <p:sp>
        <p:nvSpPr>
          <p:cNvPr id="141" name="Google Shape;141;p15"/>
          <p:cNvSpPr txBox="1"/>
          <p:nvPr>
            <p:ph idx="1" type="body"/>
          </p:nvPr>
        </p:nvSpPr>
        <p:spPr>
          <a:xfrm>
            <a:off x="280200" y="1322825"/>
            <a:ext cx="8583600" cy="3209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t/>
            </a:r>
            <a:endParaRPr b="1" sz="2133">
              <a:latin typeface="Oswald"/>
              <a:ea typeface="Oswald"/>
              <a:cs typeface="Oswald"/>
              <a:sym typeface="Oswald"/>
            </a:endParaRPr>
          </a:p>
          <a:p>
            <a:pPr indent="0" lvl="0" marL="0" rtl="0" algn="ctr">
              <a:lnSpc>
                <a:spcPct val="100000"/>
              </a:lnSpc>
              <a:spcBef>
                <a:spcPts val="0"/>
              </a:spcBef>
              <a:spcAft>
                <a:spcPts val="0"/>
              </a:spcAft>
              <a:buNone/>
            </a:pPr>
            <a:r>
              <a:rPr b="1" lang="en" sz="2133">
                <a:latin typeface="Oswald"/>
                <a:ea typeface="Oswald"/>
                <a:cs typeface="Oswald"/>
                <a:sym typeface="Oswald"/>
              </a:rPr>
              <a:t>Name of the Company: Bharat Electronics Ltd</a:t>
            </a:r>
            <a:endParaRPr b="1" sz="2133">
              <a:latin typeface="Oswald"/>
              <a:ea typeface="Oswald"/>
              <a:cs typeface="Oswald"/>
              <a:sym typeface="Oswald"/>
            </a:endParaRPr>
          </a:p>
          <a:p>
            <a:pPr indent="0" lvl="0" marL="0" rtl="0" algn="ctr">
              <a:lnSpc>
                <a:spcPct val="100000"/>
              </a:lnSpc>
              <a:spcBef>
                <a:spcPts val="0"/>
              </a:spcBef>
              <a:spcAft>
                <a:spcPts val="0"/>
              </a:spcAft>
              <a:buNone/>
            </a:pPr>
            <a:r>
              <a:t/>
            </a:r>
            <a:endParaRPr b="1" sz="2133">
              <a:latin typeface="Oswald"/>
              <a:ea typeface="Oswald"/>
              <a:cs typeface="Oswald"/>
              <a:sym typeface="Oswald"/>
            </a:endParaRPr>
          </a:p>
          <a:p>
            <a:pPr indent="0" lvl="0" marL="0" rtl="0" algn="ctr">
              <a:lnSpc>
                <a:spcPct val="100000"/>
              </a:lnSpc>
              <a:spcBef>
                <a:spcPts val="0"/>
              </a:spcBef>
              <a:spcAft>
                <a:spcPts val="0"/>
              </a:spcAft>
              <a:buNone/>
            </a:pPr>
            <a:r>
              <a:rPr b="1" lang="en" sz="2133">
                <a:latin typeface="Oswald"/>
                <a:ea typeface="Oswald"/>
                <a:cs typeface="Oswald"/>
                <a:sym typeface="Oswald"/>
              </a:rPr>
              <a:t> ● Calculation of Cost of Equity Capital (RS</a:t>
            </a:r>
            <a:r>
              <a:rPr b="1" lang="en" sz="2133">
                <a:latin typeface="Oswald"/>
                <a:ea typeface="Oswald"/>
                <a:cs typeface="Oswald"/>
                <a:sym typeface="Oswald"/>
              </a:rPr>
              <a:t> ):</a:t>
            </a:r>
            <a:endParaRPr b="1" sz="2133">
              <a:latin typeface="Oswald"/>
              <a:ea typeface="Oswald"/>
              <a:cs typeface="Oswald"/>
              <a:sym typeface="Oswald"/>
            </a:endParaRPr>
          </a:p>
          <a:p>
            <a:pPr indent="0" lvl="0" marL="0" rtl="0" algn="ctr">
              <a:lnSpc>
                <a:spcPct val="100000"/>
              </a:lnSpc>
              <a:spcBef>
                <a:spcPts val="0"/>
              </a:spcBef>
              <a:spcAft>
                <a:spcPts val="0"/>
              </a:spcAft>
              <a:buNone/>
            </a:pPr>
            <a:r>
              <a:rPr b="1" lang="en" sz="2133">
                <a:latin typeface="Oswald"/>
                <a:ea typeface="Oswald"/>
                <a:cs typeface="Oswald"/>
                <a:sym typeface="Oswald"/>
              </a:rPr>
              <a:t>    a. Using Top Down Approach</a:t>
            </a:r>
            <a:endParaRPr b="1" sz="2133">
              <a:latin typeface="Oswald"/>
              <a:ea typeface="Oswald"/>
              <a:cs typeface="Oswald"/>
              <a:sym typeface="Oswald"/>
            </a:endParaRPr>
          </a:p>
          <a:p>
            <a:pPr indent="0" lvl="0" marL="0" rtl="0" algn="ctr">
              <a:lnSpc>
                <a:spcPct val="100000"/>
              </a:lnSpc>
              <a:spcBef>
                <a:spcPts val="0"/>
              </a:spcBef>
              <a:spcAft>
                <a:spcPts val="0"/>
              </a:spcAft>
              <a:buNone/>
            </a:pPr>
            <a:r>
              <a:rPr b="1" lang="en" sz="2133">
                <a:latin typeface="Oswald"/>
                <a:ea typeface="Oswald"/>
                <a:cs typeface="Oswald"/>
                <a:sym typeface="Oswald"/>
              </a:rPr>
              <a:t>    b. Using Bottom Up Approach</a:t>
            </a:r>
            <a:endParaRPr b="1" sz="2133">
              <a:latin typeface="Oswald"/>
              <a:ea typeface="Oswald"/>
              <a:cs typeface="Oswald"/>
              <a:sym typeface="Oswald"/>
            </a:endParaRPr>
          </a:p>
          <a:p>
            <a:pPr indent="0" lvl="0" marL="0" rtl="0" algn="ctr">
              <a:lnSpc>
                <a:spcPct val="100000"/>
              </a:lnSpc>
              <a:spcBef>
                <a:spcPts val="0"/>
              </a:spcBef>
              <a:spcAft>
                <a:spcPts val="0"/>
              </a:spcAft>
              <a:buNone/>
            </a:pPr>
            <a:r>
              <a:t/>
            </a:r>
            <a:endParaRPr b="1" sz="2133">
              <a:latin typeface="Oswald"/>
              <a:ea typeface="Oswald"/>
              <a:cs typeface="Oswald"/>
              <a:sym typeface="Oswald"/>
            </a:endParaRPr>
          </a:p>
          <a:p>
            <a:pPr indent="0" lvl="0" marL="0" rtl="0" algn="ctr">
              <a:lnSpc>
                <a:spcPct val="100000"/>
              </a:lnSpc>
              <a:spcBef>
                <a:spcPts val="0"/>
              </a:spcBef>
              <a:spcAft>
                <a:spcPts val="0"/>
              </a:spcAft>
              <a:buNone/>
            </a:pPr>
            <a:r>
              <a:rPr b="1" lang="en" sz="2133">
                <a:latin typeface="Oswald"/>
                <a:ea typeface="Oswald"/>
                <a:cs typeface="Oswald"/>
                <a:sym typeface="Oswald"/>
              </a:rPr>
              <a:t> ● Calculation of Cost of Debt</a:t>
            </a:r>
            <a:endParaRPr b="1" sz="2133">
              <a:latin typeface="Oswald"/>
              <a:ea typeface="Oswald"/>
              <a:cs typeface="Oswald"/>
              <a:sym typeface="Oswald"/>
            </a:endParaRPr>
          </a:p>
          <a:p>
            <a:pPr indent="0" lvl="0" marL="0" rtl="0" algn="ctr">
              <a:lnSpc>
                <a:spcPct val="100000"/>
              </a:lnSpc>
              <a:spcBef>
                <a:spcPts val="0"/>
              </a:spcBef>
              <a:spcAft>
                <a:spcPts val="0"/>
              </a:spcAft>
              <a:buNone/>
            </a:pPr>
            <a:r>
              <a:rPr b="1" lang="en" sz="2133">
                <a:latin typeface="Oswald"/>
                <a:ea typeface="Oswald"/>
                <a:cs typeface="Oswald"/>
                <a:sym typeface="Oswald"/>
              </a:rPr>
              <a:t> ● Calculation of Cost of Capital</a:t>
            </a:r>
            <a:endParaRPr b="1" sz="2133">
              <a:latin typeface="Oswald"/>
              <a:ea typeface="Oswald"/>
              <a:cs typeface="Oswald"/>
              <a:sym typeface="Oswald"/>
            </a:endParaRPr>
          </a:p>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281900" y="456650"/>
            <a:ext cx="86340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a:latin typeface="Oswald"/>
                <a:ea typeface="Oswald"/>
                <a:cs typeface="Oswald"/>
                <a:sym typeface="Oswald"/>
              </a:rPr>
              <a:t>Company Reference</a:t>
            </a:r>
            <a:endParaRPr>
              <a:latin typeface="Oswald"/>
              <a:ea typeface="Oswald"/>
              <a:cs typeface="Oswald"/>
              <a:sym typeface="Oswald"/>
            </a:endParaRPr>
          </a:p>
        </p:txBody>
      </p:sp>
      <p:graphicFrame>
        <p:nvGraphicFramePr>
          <p:cNvPr id="320" name="Google Shape;320;p42"/>
          <p:cNvGraphicFramePr/>
          <p:nvPr/>
        </p:nvGraphicFramePr>
        <p:xfrm>
          <a:off x="683600" y="1294375"/>
          <a:ext cx="3000000" cy="3000000"/>
        </p:xfrm>
        <a:graphic>
          <a:graphicData uri="http://schemas.openxmlformats.org/drawingml/2006/table">
            <a:tbl>
              <a:tblPr>
                <a:noFill/>
                <a:tableStyleId>{02075661-FE81-4759-A876-90811A2F7704}</a:tableStyleId>
              </a:tblPr>
              <a:tblGrid>
                <a:gridCol w="3888400"/>
                <a:gridCol w="3888400"/>
              </a:tblGrid>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Sector</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 sz="1800">
                          <a:solidFill>
                            <a:srgbClr val="0D0D0D"/>
                          </a:solidFill>
                          <a:latin typeface="Oswald"/>
                          <a:ea typeface="Oswald"/>
                          <a:cs typeface="Oswald"/>
                          <a:sym typeface="Oswald"/>
                        </a:rPr>
                        <a:t>Military and Manufacturing</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Industry</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 sz="1800">
                          <a:solidFill>
                            <a:srgbClr val="0D0D0D"/>
                          </a:solidFill>
                          <a:latin typeface="Oswald"/>
                          <a:ea typeface="Oswald"/>
                          <a:cs typeface="Oswald"/>
                          <a:sym typeface="Oswald"/>
                        </a:rPr>
                        <a:t>Electronics</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Market Cap</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 sz="1800">
                          <a:solidFill>
                            <a:srgbClr val="0D0D0D"/>
                          </a:solidFill>
                          <a:latin typeface="Oswald"/>
                          <a:ea typeface="Oswald"/>
                          <a:cs typeface="Oswald"/>
                          <a:sym typeface="Oswald"/>
                        </a:rPr>
                        <a:t>₹4,97,790 Cr</a:t>
                      </a:r>
                      <a:endParaRPr sz="1800" u="none" cap="none" strike="noStrike">
                        <a:solidFill>
                          <a:srgbClr val="0D0D0D"/>
                        </a:solidFill>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Category</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Large Cap</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t/>
                      </a:r>
                      <a:endParaRPr sz="1800" u="none" cap="none" strike="noStrike">
                        <a:solidFill>
                          <a:srgbClr val="0D0D0D"/>
                        </a:solidFill>
                        <a:latin typeface="Georgia"/>
                        <a:ea typeface="Georgia"/>
                        <a:cs typeface="Georgia"/>
                        <a:sym typeface="Georgi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328450" y="1407025"/>
            <a:ext cx="8118600" cy="1712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6667"/>
              <a:buNone/>
            </a:pPr>
            <a:r>
              <a:rPr b="1" lang="en" sz="4200">
                <a:latin typeface="Oswald"/>
                <a:ea typeface="Oswald"/>
                <a:cs typeface="Oswald"/>
                <a:sym typeface="Oswald"/>
              </a:rPr>
              <a:t>SIEMENS</a:t>
            </a:r>
            <a:endParaRPr b="1" sz="4200">
              <a:latin typeface="Oswald"/>
              <a:ea typeface="Oswald"/>
              <a:cs typeface="Oswald"/>
              <a:sym typeface="Oswald"/>
            </a:endParaRPr>
          </a:p>
        </p:txBody>
      </p:sp>
      <p:pic>
        <p:nvPicPr>
          <p:cNvPr id="326" name="Google Shape;326;p43"/>
          <p:cNvPicPr preferRelativeResize="0"/>
          <p:nvPr/>
        </p:nvPicPr>
        <p:blipFill>
          <a:blip r:embed="rId3">
            <a:alphaModFix/>
          </a:blip>
          <a:stretch>
            <a:fillRect/>
          </a:stretch>
        </p:blipFill>
        <p:spPr>
          <a:xfrm>
            <a:off x="680471" y="3444996"/>
            <a:ext cx="1442600" cy="14426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4"/>
          <p:cNvSpPr txBox="1"/>
          <p:nvPr>
            <p:ph type="title"/>
          </p:nvPr>
        </p:nvSpPr>
        <p:spPr>
          <a:xfrm>
            <a:off x="614450" y="471975"/>
            <a:ext cx="7505700" cy="954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36666"/>
              <a:buFont typeface="Arial"/>
              <a:buNone/>
            </a:pPr>
            <a:r>
              <a:rPr b="1" lang="en">
                <a:latin typeface="Oswald"/>
                <a:ea typeface="Oswald"/>
                <a:cs typeface="Oswald"/>
                <a:sym typeface="Oswald"/>
              </a:rPr>
              <a:t>Siemens</a:t>
            </a:r>
            <a:endParaRPr b="1">
              <a:latin typeface="Oswald"/>
              <a:ea typeface="Oswald"/>
              <a:cs typeface="Oswald"/>
              <a:sym typeface="Oswald"/>
            </a:endParaRPr>
          </a:p>
          <a:p>
            <a:pPr indent="0" lvl="0" marL="0" rtl="0" algn="ctr">
              <a:lnSpc>
                <a:spcPct val="100000"/>
              </a:lnSpc>
              <a:spcBef>
                <a:spcPts val="0"/>
              </a:spcBef>
              <a:spcAft>
                <a:spcPts val="0"/>
              </a:spcAft>
              <a:buClr>
                <a:schemeClr val="dk1"/>
              </a:buClr>
              <a:buSzPct val="36666"/>
              <a:buFont typeface="Arial"/>
              <a:buNone/>
            </a:pPr>
            <a:r>
              <a:t/>
            </a:r>
            <a:endParaRPr b="1">
              <a:latin typeface="Arial"/>
              <a:ea typeface="Arial"/>
              <a:cs typeface="Arial"/>
              <a:sym typeface="Arial"/>
            </a:endParaRPr>
          </a:p>
        </p:txBody>
      </p:sp>
      <p:sp>
        <p:nvSpPr>
          <p:cNvPr id="332" name="Google Shape;332;p44"/>
          <p:cNvSpPr txBox="1"/>
          <p:nvPr>
            <p:ph idx="1" type="body"/>
          </p:nvPr>
        </p:nvSpPr>
        <p:spPr>
          <a:xfrm>
            <a:off x="468150" y="1181250"/>
            <a:ext cx="8207700" cy="344100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1200"/>
              </a:spcBef>
              <a:spcAft>
                <a:spcPts val="0"/>
              </a:spcAft>
              <a:buSzPts val="7200"/>
              <a:buNone/>
            </a:pPr>
            <a:r>
              <a:rPr lang="en" sz="1500">
                <a:solidFill>
                  <a:srgbClr val="0D0D0D"/>
                </a:solidFill>
                <a:latin typeface="Oswald"/>
                <a:ea typeface="Oswald"/>
                <a:cs typeface="Oswald"/>
                <a:sym typeface="Oswald"/>
              </a:rPr>
              <a:t>Siemens is a German multinational technology conglomerate. It is focused on industrial automation, distributed energy resources, rail transport and health technology. Siemens is the largest industrial manufacturing company in Europe, and holds the position of global market leader in industrial automation and industrial software. As of 2023, the principal divisions of Siemens are Digital Industries, Smart Infrastructure, Mobility, and Financial Services, with Siemens Mobility operating as an independent entity. Major business divisions that were once part of Siemens before being spun off include semiconductor manufacturer Infineon Technologies (1999), Siemens Mobile (2005), Gigaset Communications (2008), the photonics business Osram (2013), Siemens Healthineers (2017), and Siemens Energy (2020).</a:t>
            </a:r>
            <a:endParaRPr sz="1500">
              <a:solidFill>
                <a:srgbClr val="0D0D0D"/>
              </a:solidFill>
              <a:latin typeface="Oswald"/>
              <a:ea typeface="Oswald"/>
              <a:cs typeface="Oswald"/>
              <a:sym typeface="Oswald"/>
            </a:endParaRPr>
          </a:p>
          <a:p>
            <a:pPr indent="0" lvl="0" marL="0" marR="0" rtl="0" algn="just">
              <a:lnSpc>
                <a:spcPct val="115000"/>
              </a:lnSpc>
              <a:spcBef>
                <a:spcPts val="1200"/>
              </a:spcBef>
              <a:spcAft>
                <a:spcPts val="1200"/>
              </a:spcAft>
              <a:buSzPts val="7200"/>
              <a:buNone/>
            </a:pPr>
            <a:r>
              <a:rPr lang="en" sz="1500">
                <a:solidFill>
                  <a:srgbClr val="0D0D0D"/>
                </a:solidFill>
                <a:latin typeface="Oswald"/>
                <a:ea typeface="Oswald"/>
                <a:cs typeface="Oswald"/>
                <a:sym typeface="Oswald"/>
              </a:rPr>
              <a:t>The company built the first long-distance telegraph line in Europe: 500 km from Berlin to Frankfurt am Main. In 1850, the founder's younger brother, Carl Wilhelm Siemens, later Sir William Siemens, started to represent the company in London. The London agency became a branch office in 1858.</a:t>
            </a:r>
            <a:endParaRPr sz="1500">
              <a:solidFill>
                <a:srgbClr val="0D0D0D"/>
              </a:solidFill>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txBox="1"/>
          <p:nvPr>
            <p:ph idx="1" type="body"/>
          </p:nvPr>
        </p:nvSpPr>
        <p:spPr>
          <a:xfrm>
            <a:off x="819150" y="736675"/>
            <a:ext cx="7505700" cy="37152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None/>
            </a:pPr>
            <a:r>
              <a:rPr lang="en" sz="1817">
                <a:latin typeface="Oswald"/>
                <a:ea typeface="Oswald"/>
                <a:cs typeface="Oswald"/>
                <a:sym typeface="Oswald"/>
              </a:rPr>
              <a:t>Siemens is engaged in India’s defense and homeland security sector, primarily through digital infrastructure and security partnerships. Key collaborations include projects with Reliance Security Solutions, where Siemens provides intelligent security systems designed for wide-area surveillance and critical infrastructure protection. This partnership leverages advanced video surveillance, command, and control systems to support Indian security agencies in countering modern security threats and managing large-scale public areas, highways, and sensitive locations.</a:t>
            </a:r>
            <a:endParaRPr sz="1817">
              <a:latin typeface="Oswald"/>
              <a:ea typeface="Oswald"/>
              <a:cs typeface="Oswald"/>
              <a:sym typeface="Oswald"/>
            </a:endParaRPr>
          </a:p>
          <a:p>
            <a:pPr indent="0" lvl="0" marL="0" rtl="0" algn="just">
              <a:spcBef>
                <a:spcPts val="1200"/>
              </a:spcBef>
              <a:spcAft>
                <a:spcPts val="0"/>
              </a:spcAft>
              <a:buNone/>
            </a:pPr>
            <a:r>
              <a:rPr lang="en" sz="1817">
                <a:latin typeface="Oswald"/>
                <a:ea typeface="Oswald"/>
                <a:cs typeface="Oswald"/>
                <a:sym typeface="Oswald"/>
              </a:rPr>
              <a:t>Siemens is also a significant player in Industry 4.0 applications, which impact various defense-related manufacturing sectors. The company operates MindSphere Application Centers across India, focusing on IoT solutions that enhance productivity, data analysis, and automation in defense manufacturing and infrastructure. This digitization support aligns with India’s defense indigenization goals, allowing Siemens to contribute indirectly to military technology advancements by streamlining production capabilities in key sectors, including aerospace and heavy machinery.</a:t>
            </a:r>
            <a:endParaRPr sz="1817">
              <a:latin typeface="Oswald"/>
              <a:ea typeface="Oswald"/>
              <a:cs typeface="Oswald"/>
              <a:sym typeface="Oswald"/>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type="title"/>
          </p:nvPr>
        </p:nvSpPr>
        <p:spPr>
          <a:xfrm>
            <a:off x="250775" y="553850"/>
            <a:ext cx="86340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333"/>
              <a:buNone/>
            </a:pPr>
            <a:r>
              <a:rPr b="1" lang="en">
                <a:latin typeface="Oswald"/>
                <a:ea typeface="Oswald"/>
                <a:cs typeface="Oswald"/>
                <a:sym typeface="Oswald"/>
              </a:rPr>
              <a:t>SHAREHOLDING PATTERN</a:t>
            </a:r>
            <a:endParaRPr>
              <a:latin typeface="Oswald"/>
              <a:ea typeface="Oswald"/>
              <a:cs typeface="Oswald"/>
              <a:sym typeface="Oswald"/>
            </a:endParaRPr>
          </a:p>
        </p:txBody>
      </p:sp>
      <p:pic>
        <p:nvPicPr>
          <p:cNvPr id="343" name="Google Shape;343;p46"/>
          <p:cNvPicPr preferRelativeResize="0"/>
          <p:nvPr/>
        </p:nvPicPr>
        <p:blipFill>
          <a:blip r:embed="rId3">
            <a:alphaModFix/>
          </a:blip>
          <a:stretch>
            <a:fillRect/>
          </a:stretch>
        </p:blipFill>
        <p:spPr>
          <a:xfrm>
            <a:off x="1934950" y="1268225"/>
            <a:ext cx="5192325" cy="3330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idx="1" type="body"/>
          </p:nvPr>
        </p:nvSpPr>
        <p:spPr>
          <a:xfrm>
            <a:off x="311700" y="830825"/>
            <a:ext cx="8520600" cy="20433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1200"/>
              </a:spcBef>
              <a:spcAft>
                <a:spcPts val="0"/>
              </a:spcAft>
              <a:buSzPts val="1500"/>
              <a:buFont typeface="Oswald"/>
              <a:buChar char="●"/>
            </a:pPr>
            <a:r>
              <a:rPr lang="en" sz="1500">
                <a:latin typeface="Oswald"/>
                <a:ea typeface="Oswald"/>
                <a:cs typeface="Oswald"/>
                <a:sym typeface="Oswald"/>
              </a:rPr>
              <a:t>Promoters pledge remained unchanged at 6.67% of holdings in Sep 2024 qtr.</a:t>
            </a:r>
            <a:endParaRPr sz="1500">
              <a:latin typeface="Oswald"/>
              <a:ea typeface="Oswald"/>
              <a:cs typeface="Oswald"/>
              <a:sym typeface="Oswald"/>
            </a:endParaRPr>
          </a:p>
          <a:p>
            <a:pPr indent="-323850" lvl="0" marL="457200" rtl="0" algn="l">
              <a:lnSpc>
                <a:spcPct val="115000"/>
              </a:lnSpc>
              <a:spcBef>
                <a:spcPts val="0"/>
              </a:spcBef>
              <a:spcAft>
                <a:spcPts val="0"/>
              </a:spcAft>
              <a:buSzPts val="1500"/>
              <a:buFont typeface="Oswald"/>
              <a:buChar char="●"/>
            </a:pPr>
            <a:r>
              <a:rPr lang="en" sz="1500">
                <a:latin typeface="Oswald"/>
                <a:ea typeface="Oswald"/>
                <a:cs typeface="Oswald"/>
                <a:sym typeface="Oswald"/>
              </a:rPr>
              <a:t>Promoters holding remains unchanged at 75.00% in Sep 2024 qtr</a:t>
            </a:r>
            <a:endParaRPr sz="1500">
              <a:latin typeface="Oswald"/>
              <a:ea typeface="Oswald"/>
              <a:cs typeface="Oswald"/>
              <a:sym typeface="Oswald"/>
            </a:endParaRPr>
          </a:p>
          <a:p>
            <a:pPr indent="-323850" lvl="0" marL="457200" rtl="0" algn="l">
              <a:lnSpc>
                <a:spcPct val="115000"/>
              </a:lnSpc>
              <a:spcBef>
                <a:spcPts val="0"/>
              </a:spcBef>
              <a:spcAft>
                <a:spcPts val="0"/>
              </a:spcAft>
              <a:buSzPts val="1500"/>
              <a:buFont typeface="Oswald"/>
              <a:buChar char="●"/>
            </a:pPr>
            <a:r>
              <a:rPr lang="en" sz="1500">
                <a:latin typeface="Oswald"/>
                <a:ea typeface="Oswald"/>
                <a:cs typeface="Oswald"/>
                <a:sym typeface="Oswald"/>
              </a:rPr>
              <a:t>FII/FPI have increased holdings from 8.59% to 8.69% in Sep 2024 qtr.</a:t>
            </a:r>
            <a:endParaRPr sz="1500">
              <a:latin typeface="Oswald"/>
              <a:ea typeface="Oswald"/>
              <a:cs typeface="Oswald"/>
              <a:sym typeface="Oswald"/>
            </a:endParaRPr>
          </a:p>
          <a:p>
            <a:pPr indent="-323850" lvl="0" marL="457200" rtl="0" algn="l">
              <a:lnSpc>
                <a:spcPct val="115000"/>
              </a:lnSpc>
              <a:spcBef>
                <a:spcPts val="0"/>
              </a:spcBef>
              <a:spcAft>
                <a:spcPts val="0"/>
              </a:spcAft>
              <a:buSzPts val="1500"/>
              <a:buFont typeface="Oswald"/>
              <a:buChar char="●"/>
            </a:pPr>
            <a:r>
              <a:rPr lang="en" sz="1500">
                <a:latin typeface="Oswald"/>
                <a:ea typeface="Oswald"/>
                <a:cs typeface="Oswald"/>
                <a:sym typeface="Oswald"/>
              </a:rPr>
              <a:t>Number of FII/FPI investors increased from 867 to 870 in Sep 2024 qtr.</a:t>
            </a:r>
            <a:endParaRPr sz="1500">
              <a:latin typeface="Oswald"/>
              <a:ea typeface="Oswald"/>
              <a:cs typeface="Oswald"/>
              <a:sym typeface="Oswald"/>
            </a:endParaRPr>
          </a:p>
          <a:p>
            <a:pPr indent="-323850" lvl="0" marL="457200" rtl="0" algn="l">
              <a:lnSpc>
                <a:spcPct val="115000"/>
              </a:lnSpc>
              <a:spcBef>
                <a:spcPts val="0"/>
              </a:spcBef>
              <a:spcAft>
                <a:spcPts val="0"/>
              </a:spcAft>
              <a:buSzPts val="1500"/>
              <a:buFont typeface="Oswald"/>
              <a:buChar char="●"/>
            </a:pPr>
            <a:r>
              <a:rPr lang="en" sz="1500">
                <a:latin typeface="Oswald"/>
                <a:ea typeface="Oswald"/>
                <a:cs typeface="Oswald"/>
                <a:sym typeface="Oswald"/>
              </a:rPr>
              <a:t>Mutual Funds have increased holdings from 3.23% to 3.41% in Sep 2024 qtr.</a:t>
            </a:r>
            <a:endParaRPr sz="1500">
              <a:latin typeface="Oswald"/>
              <a:ea typeface="Oswald"/>
              <a:cs typeface="Oswald"/>
              <a:sym typeface="Oswald"/>
            </a:endParaRPr>
          </a:p>
          <a:p>
            <a:pPr indent="-323850" lvl="0" marL="457200" rtl="0" algn="l">
              <a:lnSpc>
                <a:spcPct val="115000"/>
              </a:lnSpc>
              <a:spcBef>
                <a:spcPts val="0"/>
              </a:spcBef>
              <a:spcAft>
                <a:spcPts val="0"/>
              </a:spcAft>
              <a:buSzPts val="1500"/>
              <a:buFont typeface="Oswald"/>
              <a:buChar char="●"/>
            </a:pPr>
            <a:r>
              <a:rPr lang="en" sz="1500">
                <a:latin typeface="Oswald"/>
                <a:ea typeface="Oswald"/>
                <a:cs typeface="Oswald"/>
                <a:sym typeface="Oswald"/>
              </a:rPr>
              <a:t>Number of MF schemes remains unchanged at 32 in Sep 2024 qtr</a:t>
            </a:r>
            <a:endParaRPr sz="1500">
              <a:latin typeface="Oswald"/>
              <a:ea typeface="Oswald"/>
              <a:cs typeface="Oswald"/>
              <a:sym typeface="Oswald"/>
            </a:endParaRPr>
          </a:p>
          <a:p>
            <a:pPr indent="-323850" lvl="0" marL="457200" rtl="0" algn="l">
              <a:lnSpc>
                <a:spcPct val="115000"/>
              </a:lnSpc>
              <a:spcBef>
                <a:spcPts val="0"/>
              </a:spcBef>
              <a:spcAft>
                <a:spcPts val="0"/>
              </a:spcAft>
              <a:buSzPts val="1500"/>
              <a:buFont typeface="Oswald"/>
              <a:buChar char="●"/>
            </a:pPr>
            <a:r>
              <a:rPr lang="en" sz="1500">
                <a:latin typeface="Oswald"/>
                <a:ea typeface="Oswald"/>
                <a:cs typeface="Oswald"/>
                <a:sym typeface="Oswald"/>
              </a:rPr>
              <a:t>Institutional Investors have decreased holdings from 15.62% to 15.59% in Sep 2024 qtr</a:t>
            </a:r>
            <a:endParaRPr sz="1500">
              <a:latin typeface="Oswald"/>
              <a:ea typeface="Oswald"/>
              <a:cs typeface="Oswald"/>
              <a:sym typeface="Oswald"/>
            </a:endParaRPr>
          </a:p>
        </p:txBody>
      </p:sp>
      <p:sp>
        <p:nvSpPr>
          <p:cNvPr id="349" name="Google Shape;349;p47"/>
          <p:cNvSpPr txBox="1"/>
          <p:nvPr>
            <p:ph type="title"/>
          </p:nvPr>
        </p:nvSpPr>
        <p:spPr>
          <a:xfrm>
            <a:off x="311700" y="2176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Oswald"/>
                <a:ea typeface="Oswald"/>
                <a:cs typeface="Oswald"/>
                <a:sym typeface="Oswald"/>
              </a:rPr>
              <a:t>SHAREHOLDING PATTERN</a:t>
            </a:r>
            <a:endParaRPr>
              <a:latin typeface="Oswald"/>
              <a:ea typeface="Oswald"/>
              <a:cs typeface="Oswald"/>
              <a:sym typeface="Oswald"/>
            </a:endParaRPr>
          </a:p>
        </p:txBody>
      </p:sp>
      <p:pic>
        <p:nvPicPr>
          <p:cNvPr id="350" name="Google Shape;350;p47"/>
          <p:cNvPicPr preferRelativeResize="0"/>
          <p:nvPr/>
        </p:nvPicPr>
        <p:blipFill>
          <a:blip r:embed="rId3">
            <a:alphaModFix/>
          </a:blip>
          <a:stretch>
            <a:fillRect/>
          </a:stretch>
        </p:blipFill>
        <p:spPr>
          <a:xfrm>
            <a:off x="581100" y="2874125"/>
            <a:ext cx="7758424" cy="1964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8"/>
          <p:cNvSpPr txBox="1"/>
          <p:nvPr>
            <p:ph type="title"/>
          </p:nvPr>
        </p:nvSpPr>
        <p:spPr>
          <a:xfrm>
            <a:off x="311700" y="2176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Oswald"/>
                <a:ea typeface="Oswald"/>
                <a:cs typeface="Oswald"/>
                <a:sym typeface="Oswald"/>
              </a:rPr>
              <a:t>BOARD OF DIRECTORS</a:t>
            </a:r>
            <a:endParaRPr>
              <a:latin typeface="Oswald"/>
              <a:ea typeface="Oswald"/>
              <a:cs typeface="Oswald"/>
              <a:sym typeface="Oswald"/>
            </a:endParaRPr>
          </a:p>
        </p:txBody>
      </p:sp>
      <p:pic>
        <p:nvPicPr>
          <p:cNvPr id="356" name="Google Shape;356;p48"/>
          <p:cNvPicPr preferRelativeResize="0"/>
          <p:nvPr/>
        </p:nvPicPr>
        <p:blipFill>
          <a:blip r:embed="rId3">
            <a:alphaModFix/>
          </a:blip>
          <a:stretch>
            <a:fillRect/>
          </a:stretch>
        </p:blipFill>
        <p:spPr>
          <a:xfrm>
            <a:off x="1817150" y="1265925"/>
            <a:ext cx="5191125" cy="3076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9"/>
          <p:cNvSpPr txBox="1"/>
          <p:nvPr>
            <p:ph type="title"/>
          </p:nvPr>
        </p:nvSpPr>
        <p:spPr>
          <a:xfrm>
            <a:off x="317600" y="339775"/>
            <a:ext cx="8510700" cy="95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
                <a:latin typeface="Oswald"/>
                <a:ea typeface="Oswald"/>
                <a:cs typeface="Oswald"/>
                <a:sym typeface="Oswald"/>
              </a:rPr>
              <a:t>Company Reference</a:t>
            </a:r>
            <a:endParaRPr>
              <a:latin typeface="Oswald"/>
              <a:ea typeface="Oswald"/>
              <a:cs typeface="Oswald"/>
              <a:sym typeface="Oswald"/>
            </a:endParaRPr>
          </a:p>
        </p:txBody>
      </p:sp>
      <p:graphicFrame>
        <p:nvGraphicFramePr>
          <p:cNvPr id="362" name="Google Shape;362;p49"/>
          <p:cNvGraphicFramePr/>
          <p:nvPr/>
        </p:nvGraphicFramePr>
        <p:xfrm>
          <a:off x="683600" y="1294375"/>
          <a:ext cx="3000000" cy="3000000"/>
        </p:xfrm>
        <a:graphic>
          <a:graphicData uri="http://schemas.openxmlformats.org/drawingml/2006/table">
            <a:tbl>
              <a:tblPr>
                <a:noFill/>
                <a:tableStyleId>{02075661-FE81-4759-A876-90811A2F7704}</a:tableStyleId>
              </a:tblPr>
              <a:tblGrid>
                <a:gridCol w="3888400"/>
                <a:gridCol w="3888400"/>
              </a:tblGrid>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Sector</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 sz="1800">
                          <a:latin typeface="Oswald"/>
                          <a:ea typeface="Oswald"/>
                          <a:cs typeface="Oswald"/>
                          <a:sym typeface="Oswald"/>
                        </a:rPr>
                        <a:t>Technology</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Industry</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Oswald"/>
                          <a:ea typeface="Oswald"/>
                          <a:cs typeface="Oswald"/>
                          <a:sym typeface="Oswald"/>
                        </a:rPr>
                        <a:t>Technology</a:t>
                      </a:r>
                      <a:endParaRPr sz="1800">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Market Cap</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Oswald"/>
                          <a:ea typeface="Oswald"/>
                          <a:cs typeface="Oswald"/>
                          <a:sym typeface="Oswald"/>
                        </a:rPr>
                        <a:t>₹2,51,896 Cr</a:t>
                      </a:r>
                      <a:endParaRPr sz="1800">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Category</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Large Cap</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1285375" y="1120100"/>
            <a:ext cx="6447300" cy="164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6667"/>
              <a:buNone/>
            </a:pPr>
            <a:r>
              <a:rPr b="1" lang="en" sz="4200">
                <a:latin typeface="Oswald"/>
                <a:ea typeface="Oswald"/>
                <a:cs typeface="Oswald"/>
                <a:sym typeface="Oswald"/>
              </a:rPr>
              <a:t>BHARAT DYNAMICS LIMITED</a:t>
            </a:r>
            <a:endParaRPr b="1" sz="4200">
              <a:latin typeface="Oswald"/>
              <a:ea typeface="Oswald"/>
              <a:cs typeface="Oswald"/>
              <a:sym typeface="Oswald"/>
            </a:endParaRPr>
          </a:p>
        </p:txBody>
      </p:sp>
      <p:pic>
        <p:nvPicPr>
          <p:cNvPr id="368" name="Google Shape;368;p50"/>
          <p:cNvPicPr preferRelativeResize="0"/>
          <p:nvPr/>
        </p:nvPicPr>
        <p:blipFill>
          <a:blip r:embed="rId3">
            <a:alphaModFix/>
          </a:blip>
          <a:stretch>
            <a:fillRect/>
          </a:stretch>
        </p:blipFill>
        <p:spPr>
          <a:xfrm>
            <a:off x="566950" y="3447375"/>
            <a:ext cx="2888375" cy="1435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1"/>
          <p:cNvSpPr txBox="1"/>
          <p:nvPr>
            <p:ph idx="1" type="body"/>
          </p:nvPr>
        </p:nvSpPr>
        <p:spPr>
          <a:xfrm>
            <a:off x="311700" y="1058225"/>
            <a:ext cx="8520600" cy="398100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1200"/>
              </a:spcBef>
              <a:spcAft>
                <a:spcPts val="0"/>
              </a:spcAft>
              <a:buSzPts val="7200"/>
              <a:buNone/>
            </a:pPr>
            <a:r>
              <a:rPr lang="en" sz="1500">
                <a:solidFill>
                  <a:srgbClr val="202122"/>
                </a:solidFill>
                <a:highlight>
                  <a:srgbClr val="FFFFFF"/>
                </a:highlight>
                <a:latin typeface="Oswald"/>
                <a:ea typeface="Oswald"/>
                <a:cs typeface="Oswald"/>
                <a:sym typeface="Oswald"/>
              </a:rPr>
              <a:t>Bharat Dynamics Limited (BDL) is one of India's manufacturers of </a:t>
            </a:r>
            <a:r>
              <a:rPr lang="en" sz="1500">
                <a:solidFill>
                  <a:srgbClr val="202122"/>
                </a:solidFill>
                <a:highlight>
                  <a:srgbClr val="FFFFFF"/>
                </a:highlight>
                <a:latin typeface="Oswald"/>
                <a:ea typeface="Oswald"/>
                <a:cs typeface="Oswald"/>
                <a:sym typeface="Oswald"/>
              </a:rPr>
              <a:t>munitions</a:t>
            </a:r>
            <a:r>
              <a:rPr lang="en" sz="1500">
                <a:solidFill>
                  <a:srgbClr val="202122"/>
                </a:solidFill>
                <a:highlight>
                  <a:srgbClr val="FFFFFF"/>
                </a:highlight>
                <a:latin typeface="Oswald"/>
                <a:ea typeface="Oswald"/>
                <a:cs typeface="Oswald"/>
                <a:sym typeface="Oswald"/>
              </a:rPr>
              <a:t> and missile systems. It was founded in 1970 in Hyderabad, India. BDL was established to be a manufacturing base for guided weapon systems and begun with a pool of engineers drawn from Indian Ordnance Factories, DRDO and aerospace industries, it began by producing a first generation anti-tank guided missile - the French SS11B1. While fulfilling its basic role as a weapons system manufacturer, BDL has built up in-house R&amp;D capabilities primarily focusing on design and engineering activities.</a:t>
            </a:r>
            <a:endParaRPr sz="1500">
              <a:solidFill>
                <a:srgbClr val="202122"/>
              </a:solidFill>
              <a:highlight>
                <a:srgbClr val="FFFFFF"/>
              </a:highlight>
              <a:latin typeface="Oswald"/>
              <a:ea typeface="Oswald"/>
              <a:cs typeface="Oswald"/>
              <a:sym typeface="Oswald"/>
            </a:endParaRPr>
          </a:p>
          <a:p>
            <a:pPr indent="0" lvl="0" marL="0" marR="0" rtl="0" algn="just">
              <a:lnSpc>
                <a:spcPct val="115000"/>
              </a:lnSpc>
              <a:spcBef>
                <a:spcPts val="1200"/>
              </a:spcBef>
              <a:spcAft>
                <a:spcPts val="1200"/>
              </a:spcAft>
              <a:buSzPts val="7200"/>
              <a:buNone/>
            </a:pPr>
            <a:r>
              <a:rPr lang="en" sz="1500">
                <a:solidFill>
                  <a:srgbClr val="202122"/>
                </a:solidFill>
                <a:highlight>
                  <a:srgbClr val="FFFFFF"/>
                </a:highlight>
                <a:latin typeface="Oswald"/>
                <a:ea typeface="Oswald"/>
                <a:cs typeface="Oswald"/>
                <a:sym typeface="Oswald"/>
              </a:rPr>
              <a:t>India began to develop indigenous missiles through the Integrated Guided Missile Development Programme (IGMDP), which gave BDL an opportunity to be closely involved with the programme wherein it was identified as the prime production agency. This opened up a plethora of opportunities to assimilate advanced manufacturing and programme management technologies and skills.Responding to the concurrent engineering approaches adopted by the Defence Research and Development Organisation (DRDO) in the Integrated Guided Missile Development Programme (IGMDP), BDL was seen as a reliable and </a:t>
            </a:r>
            <a:r>
              <a:rPr lang="en" sz="1500">
                <a:solidFill>
                  <a:srgbClr val="202122"/>
                </a:solidFill>
                <a:highlight>
                  <a:srgbClr val="FFFFFF"/>
                </a:highlight>
                <a:latin typeface="Oswald"/>
                <a:ea typeface="Oswald"/>
                <a:cs typeface="Oswald"/>
                <a:sym typeface="Oswald"/>
              </a:rPr>
              <a:t>trustworthy</a:t>
            </a:r>
            <a:r>
              <a:rPr lang="en" sz="1500">
                <a:solidFill>
                  <a:srgbClr val="202122"/>
                </a:solidFill>
                <a:highlight>
                  <a:srgbClr val="FFFFFF"/>
                </a:highlight>
                <a:latin typeface="Oswald"/>
                <a:ea typeface="Oswald"/>
                <a:cs typeface="Oswald"/>
                <a:sym typeface="Oswald"/>
              </a:rPr>
              <a:t> partner, and resulted in the induction of India's first state-of-the-art surface-to-surface missile Prithvi.</a:t>
            </a:r>
            <a:endParaRPr sz="1500">
              <a:solidFill>
                <a:srgbClr val="202122"/>
              </a:solidFill>
              <a:highlight>
                <a:srgbClr val="FFFFFF"/>
              </a:highlight>
              <a:latin typeface="Oswald"/>
              <a:ea typeface="Oswald"/>
              <a:cs typeface="Oswald"/>
              <a:sym typeface="Oswald"/>
            </a:endParaRPr>
          </a:p>
        </p:txBody>
      </p:sp>
      <p:sp>
        <p:nvSpPr>
          <p:cNvPr id="374" name="Google Shape;374;p51"/>
          <p:cNvSpPr txBox="1"/>
          <p:nvPr>
            <p:ph type="title"/>
          </p:nvPr>
        </p:nvSpPr>
        <p:spPr>
          <a:xfrm>
            <a:off x="244650" y="412625"/>
            <a:ext cx="8654700" cy="645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Oswald"/>
                <a:ea typeface="Oswald"/>
                <a:cs typeface="Oswald"/>
                <a:sym typeface="Oswald"/>
              </a:rPr>
              <a:t>Bharat Dynamics Limited</a:t>
            </a:r>
            <a:endParaRPr b="1">
              <a:latin typeface="Oswald"/>
              <a:ea typeface="Oswald"/>
              <a:cs typeface="Oswald"/>
              <a:sym typeface="Oswald"/>
            </a:endParaRPr>
          </a:p>
          <a:p>
            <a:pPr indent="0" lvl="0" marL="0" rtl="0" algn="ctr">
              <a:lnSpc>
                <a:spcPct val="100000"/>
              </a:lnSpc>
              <a:spcBef>
                <a:spcPts val="0"/>
              </a:spcBef>
              <a:spcAft>
                <a:spcPts val="0"/>
              </a:spcAft>
              <a:buSzPct val="111111"/>
              <a:buNone/>
            </a:pPr>
            <a:r>
              <a:t/>
            </a:r>
            <a:endParaRPr b="1">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9769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Oswald"/>
                <a:ea typeface="Oswald"/>
                <a:cs typeface="Oswald"/>
                <a:sym typeface="Oswald"/>
              </a:rPr>
              <a:t>ACKNOWLEDGEMENT</a:t>
            </a:r>
            <a:endParaRPr>
              <a:latin typeface="Oswald"/>
              <a:ea typeface="Oswald"/>
              <a:cs typeface="Oswald"/>
              <a:sym typeface="Oswald"/>
            </a:endParaRPr>
          </a:p>
        </p:txBody>
      </p:sp>
      <p:sp>
        <p:nvSpPr>
          <p:cNvPr id="147" name="Google Shape;147;p16"/>
          <p:cNvSpPr txBox="1"/>
          <p:nvPr>
            <p:ph idx="1" type="body"/>
          </p:nvPr>
        </p:nvSpPr>
        <p:spPr>
          <a:xfrm>
            <a:off x="819150" y="154035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800"/>
          </a:p>
          <a:p>
            <a:pPr indent="0" lvl="0" marL="0" rtl="0" algn="just">
              <a:spcBef>
                <a:spcPts val="1200"/>
              </a:spcBef>
              <a:spcAft>
                <a:spcPts val="1200"/>
              </a:spcAft>
              <a:buNone/>
            </a:pPr>
            <a:r>
              <a:rPr lang="en" sz="1800">
                <a:latin typeface="Oswald"/>
                <a:ea typeface="Oswald"/>
                <a:cs typeface="Oswald"/>
                <a:sym typeface="Oswald"/>
              </a:rPr>
              <a:t>We would like to sincerely thank Dr. Sravani Bharandev </a:t>
            </a:r>
            <a:r>
              <a:rPr lang="en" sz="1800">
                <a:latin typeface="Oswald"/>
                <a:ea typeface="Oswald"/>
                <a:cs typeface="Oswald"/>
                <a:sym typeface="Oswald"/>
              </a:rPr>
              <a:t> and</a:t>
            </a:r>
            <a:r>
              <a:rPr lang="en" sz="1800">
                <a:latin typeface="Oswald"/>
                <a:ea typeface="Oswald"/>
                <a:cs typeface="Oswald"/>
                <a:sym typeface="Oswald"/>
              </a:rPr>
              <a:t> </a:t>
            </a:r>
            <a:r>
              <a:rPr lang="en" sz="1800">
                <a:latin typeface="Oswald"/>
                <a:ea typeface="Oswald"/>
                <a:cs typeface="Oswald"/>
                <a:sym typeface="Oswald"/>
              </a:rPr>
              <a:t> Dr. Nivedita Sinha </a:t>
            </a:r>
            <a:r>
              <a:rPr lang="en" sz="1800">
                <a:latin typeface="Oswald"/>
                <a:ea typeface="Oswald"/>
                <a:cs typeface="Oswald"/>
                <a:sym typeface="Oswald"/>
              </a:rPr>
              <a:t>for allowing us to work under their supervision on this assignment and for giving their important time to provide us the necessary advice when needed. We are grateful to them for giving us this amazing chance to put our course knowledge to use on actual data and get practical experience. We are grateful for their assistance and direction during the course and with this task. </a:t>
            </a:r>
            <a:endParaRPr sz="1800">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2"/>
          <p:cNvSpPr txBox="1"/>
          <p:nvPr>
            <p:ph idx="1" type="body"/>
          </p:nvPr>
        </p:nvSpPr>
        <p:spPr>
          <a:xfrm>
            <a:off x="4130500" y="1990725"/>
            <a:ext cx="441600" cy="112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380" name="Google Shape;380;p52"/>
          <p:cNvSpPr txBox="1"/>
          <p:nvPr>
            <p:ph type="title"/>
          </p:nvPr>
        </p:nvSpPr>
        <p:spPr>
          <a:xfrm>
            <a:off x="261100" y="410575"/>
            <a:ext cx="8596800" cy="954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333"/>
              <a:buNone/>
            </a:pPr>
            <a:r>
              <a:rPr b="1" lang="en">
                <a:latin typeface="Oswald"/>
                <a:ea typeface="Oswald"/>
                <a:cs typeface="Oswald"/>
                <a:sym typeface="Oswald"/>
              </a:rPr>
              <a:t>SHAREHOLDING PATTERN</a:t>
            </a:r>
            <a:endParaRPr>
              <a:latin typeface="Oswald"/>
              <a:ea typeface="Oswald"/>
              <a:cs typeface="Oswald"/>
              <a:sym typeface="Oswald"/>
            </a:endParaRPr>
          </a:p>
        </p:txBody>
      </p:sp>
      <p:pic>
        <p:nvPicPr>
          <p:cNvPr id="381" name="Google Shape;381;p52"/>
          <p:cNvPicPr preferRelativeResize="0"/>
          <p:nvPr/>
        </p:nvPicPr>
        <p:blipFill>
          <a:blip r:embed="rId3">
            <a:alphaModFix/>
          </a:blip>
          <a:stretch>
            <a:fillRect/>
          </a:stretch>
        </p:blipFill>
        <p:spPr>
          <a:xfrm>
            <a:off x="2376550" y="1486175"/>
            <a:ext cx="4267100" cy="278256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3"/>
          <p:cNvSpPr txBox="1"/>
          <p:nvPr>
            <p:ph idx="1" type="body"/>
          </p:nvPr>
        </p:nvSpPr>
        <p:spPr>
          <a:xfrm>
            <a:off x="311700" y="776675"/>
            <a:ext cx="8520600" cy="1759800"/>
          </a:xfrm>
          <a:prstGeom prst="rect">
            <a:avLst/>
          </a:prstGeom>
          <a:noFill/>
          <a:ln>
            <a:noFill/>
          </a:ln>
        </p:spPr>
        <p:txBody>
          <a:bodyPr anchorCtr="0" anchor="t" bIns="91425" lIns="91425" spcFirstLastPara="1" rIns="91425" wrap="square" tIns="91425">
            <a:normAutofit/>
          </a:bodyPr>
          <a:lstStyle/>
          <a:p>
            <a:pPr indent="-320802" lvl="0" marL="457200" marR="0" rtl="0" algn="l">
              <a:lnSpc>
                <a:spcPct val="115000"/>
              </a:lnSpc>
              <a:spcBef>
                <a:spcPts val="1200"/>
              </a:spcBef>
              <a:spcAft>
                <a:spcPts val="0"/>
              </a:spcAft>
              <a:buClr>
                <a:srgbClr val="0D0D0D"/>
              </a:buClr>
              <a:buSzPts val="1452"/>
              <a:buFont typeface="Oswald"/>
              <a:buChar char="●"/>
            </a:pPr>
            <a:r>
              <a:rPr lang="en" sz="1452">
                <a:solidFill>
                  <a:srgbClr val="0D0D0D"/>
                </a:solidFill>
                <a:latin typeface="Oswald"/>
                <a:ea typeface="Oswald"/>
                <a:cs typeface="Oswald"/>
                <a:sym typeface="Oswald"/>
              </a:rPr>
              <a:t>Promoters holding remains unchanged at 74.93% in Sep 2024 qtr</a:t>
            </a:r>
            <a:endParaRPr sz="1452">
              <a:solidFill>
                <a:srgbClr val="0D0D0D"/>
              </a:solidFill>
              <a:latin typeface="Oswald"/>
              <a:ea typeface="Oswald"/>
              <a:cs typeface="Oswald"/>
              <a:sym typeface="Oswald"/>
            </a:endParaRPr>
          </a:p>
          <a:p>
            <a:pPr indent="-320802" lvl="0" marL="457200" marR="0" rtl="0" algn="l">
              <a:lnSpc>
                <a:spcPct val="115000"/>
              </a:lnSpc>
              <a:spcBef>
                <a:spcPts val="0"/>
              </a:spcBef>
              <a:spcAft>
                <a:spcPts val="0"/>
              </a:spcAft>
              <a:buClr>
                <a:srgbClr val="0D0D0D"/>
              </a:buClr>
              <a:buSzPts val="1452"/>
              <a:buFont typeface="Oswald"/>
              <a:buChar char="●"/>
            </a:pPr>
            <a:r>
              <a:rPr lang="en" sz="1452">
                <a:solidFill>
                  <a:srgbClr val="0D0D0D"/>
                </a:solidFill>
                <a:latin typeface="Oswald"/>
                <a:ea typeface="Oswald"/>
                <a:cs typeface="Oswald"/>
                <a:sym typeface="Oswald"/>
              </a:rPr>
              <a:t>FII/FPI have decreased holdings from 3.06% to 2.94% in Sep 2024 qtr</a:t>
            </a:r>
            <a:endParaRPr sz="1452">
              <a:solidFill>
                <a:srgbClr val="0D0D0D"/>
              </a:solidFill>
              <a:latin typeface="Oswald"/>
              <a:ea typeface="Oswald"/>
              <a:cs typeface="Oswald"/>
              <a:sym typeface="Oswald"/>
            </a:endParaRPr>
          </a:p>
          <a:p>
            <a:pPr indent="-320802" lvl="0" marL="457200" marR="0" rtl="0" algn="l">
              <a:lnSpc>
                <a:spcPct val="115000"/>
              </a:lnSpc>
              <a:spcBef>
                <a:spcPts val="0"/>
              </a:spcBef>
              <a:spcAft>
                <a:spcPts val="0"/>
              </a:spcAft>
              <a:buClr>
                <a:srgbClr val="0D0D0D"/>
              </a:buClr>
              <a:buSzPts val="1452"/>
              <a:buFont typeface="Oswald"/>
              <a:buChar char="●"/>
            </a:pPr>
            <a:r>
              <a:rPr lang="en" sz="1452">
                <a:solidFill>
                  <a:srgbClr val="0D0D0D"/>
                </a:solidFill>
                <a:latin typeface="Oswald"/>
                <a:ea typeface="Oswald"/>
                <a:cs typeface="Oswald"/>
                <a:sym typeface="Oswald"/>
              </a:rPr>
              <a:t>Number of FII/FPI investors increased from 157 to 352 in Sep 2024 qtr.</a:t>
            </a:r>
            <a:endParaRPr sz="1452">
              <a:solidFill>
                <a:srgbClr val="0D0D0D"/>
              </a:solidFill>
              <a:latin typeface="Oswald"/>
              <a:ea typeface="Oswald"/>
              <a:cs typeface="Oswald"/>
              <a:sym typeface="Oswald"/>
            </a:endParaRPr>
          </a:p>
          <a:p>
            <a:pPr indent="-320802" lvl="0" marL="457200" marR="0" rtl="0" algn="l">
              <a:lnSpc>
                <a:spcPct val="115000"/>
              </a:lnSpc>
              <a:spcBef>
                <a:spcPts val="0"/>
              </a:spcBef>
              <a:spcAft>
                <a:spcPts val="0"/>
              </a:spcAft>
              <a:buClr>
                <a:srgbClr val="0D0D0D"/>
              </a:buClr>
              <a:buSzPts val="1452"/>
              <a:buFont typeface="Oswald"/>
              <a:buChar char="●"/>
            </a:pPr>
            <a:r>
              <a:rPr lang="en" sz="1452">
                <a:solidFill>
                  <a:srgbClr val="0D0D0D"/>
                </a:solidFill>
                <a:latin typeface="Oswald"/>
                <a:ea typeface="Oswald"/>
                <a:cs typeface="Oswald"/>
                <a:sym typeface="Oswald"/>
              </a:rPr>
              <a:t>Mutual Funds have decreased holdings from 5.67% to 4.64% in Sep 2024 qtr</a:t>
            </a:r>
            <a:endParaRPr sz="1452">
              <a:solidFill>
                <a:srgbClr val="0D0D0D"/>
              </a:solidFill>
              <a:latin typeface="Oswald"/>
              <a:ea typeface="Oswald"/>
              <a:cs typeface="Oswald"/>
              <a:sym typeface="Oswald"/>
            </a:endParaRPr>
          </a:p>
          <a:p>
            <a:pPr indent="-320802" lvl="0" marL="457200" marR="0" rtl="0" algn="l">
              <a:lnSpc>
                <a:spcPct val="115000"/>
              </a:lnSpc>
              <a:spcBef>
                <a:spcPts val="0"/>
              </a:spcBef>
              <a:spcAft>
                <a:spcPts val="0"/>
              </a:spcAft>
              <a:buClr>
                <a:srgbClr val="0D0D0D"/>
              </a:buClr>
              <a:buSzPts val="1452"/>
              <a:buFont typeface="Oswald"/>
              <a:buChar char="●"/>
            </a:pPr>
            <a:r>
              <a:rPr lang="en" sz="1452">
                <a:solidFill>
                  <a:srgbClr val="0D0D0D"/>
                </a:solidFill>
                <a:latin typeface="Oswald"/>
                <a:ea typeface="Oswald"/>
                <a:cs typeface="Oswald"/>
                <a:sym typeface="Oswald"/>
              </a:rPr>
              <a:t>Number of MF schemes decreased from 24 to 21 in Sep 2024 qtr</a:t>
            </a:r>
            <a:endParaRPr sz="1452">
              <a:solidFill>
                <a:srgbClr val="0D0D0D"/>
              </a:solidFill>
              <a:latin typeface="Oswald"/>
              <a:ea typeface="Oswald"/>
              <a:cs typeface="Oswald"/>
              <a:sym typeface="Oswald"/>
            </a:endParaRPr>
          </a:p>
          <a:p>
            <a:pPr indent="-320802" lvl="0" marL="457200" marR="0" rtl="0" algn="l">
              <a:lnSpc>
                <a:spcPct val="115000"/>
              </a:lnSpc>
              <a:spcBef>
                <a:spcPts val="0"/>
              </a:spcBef>
              <a:spcAft>
                <a:spcPts val="0"/>
              </a:spcAft>
              <a:buClr>
                <a:srgbClr val="0D0D0D"/>
              </a:buClr>
              <a:buSzPts val="1452"/>
              <a:buFont typeface="Oswald"/>
              <a:buChar char="●"/>
            </a:pPr>
            <a:r>
              <a:rPr lang="en" sz="1452">
                <a:solidFill>
                  <a:srgbClr val="0D0D0D"/>
                </a:solidFill>
                <a:latin typeface="Oswald"/>
                <a:ea typeface="Oswald"/>
                <a:cs typeface="Oswald"/>
                <a:sym typeface="Oswald"/>
              </a:rPr>
              <a:t>Institutional Investors have decreased holdings from 12.58% to 11.40% in Sep 2024 qtr</a:t>
            </a:r>
            <a:endParaRPr sz="1452">
              <a:solidFill>
                <a:srgbClr val="0D0D0D"/>
              </a:solidFill>
              <a:latin typeface="Oswald"/>
              <a:ea typeface="Oswald"/>
              <a:cs typeface="Oswald"/>
              <a:sym typeface="Oswald"/>
            </a:endParaRPr>
          </a:p>
        </p:txBody>
      </p:sp>
      <p:sp>
        <p:nvSpPr>
          <p:cNvPr id="387" name="Google Shape;387;p53"/>
          <p:cNvSpPr txBox="1"/>
          <p:nvPr>
            <p:ph type="title"/>
          </p:nvPr>
        </p:nvSpPr>
        <p:spPr>
          <a:xfrm>
            <a:off x="311700" y="163475"/>
            <a:ext cx="8520600" cy="6132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Oswald"/>
                <a:ea typeface="Oswald"/>
                <a:cs typeface="Oswald"/>
                <a:sym typeface="Oswald"/>
              </a:rPr>
              <a:t>SHAREHOLDING PATTERN</a:t>
            </a:r>
            <a:endParaRPr>
              <a:latin typeface="Oswald"/>
              <a:ea typeface="Oswald"/>
              <a:cs typeface="Oswald"/>
              <a:sym typeface="Oswald"/>
            </a:endParaRPr>
          </a:p>
        </p:txBody>
      </p:sp>
      <p:pic>
        <p:nvPicPr>
          <p:cNvPr id="388" name="Google Shape;388;p53"/>
          <p:cNvPicPr preferRelativeResize="0"/>
          <p:nvPr/>
        </p:nvPicPr>
        <p:blipFill>
          <a:blip r:embed="rId3">
            <a:alphaModFix/>
          </a:blip>
          <a:stretch>
            <a:fillRect/>
          </a:stretch>
        </p:blipFill>
        <p:spPr>
          <a:xfrm>
            <a:off x="749225" y="2536475"/>
            <a:ext cx="7195203" cy="230222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type="title"/>
          </p:nvPr>
        </p:nvSpPr>
        <p:spPr>
          <a:xfrm>
            <a:off x="311700" y="2176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Oswald"/>
                <a:ea typeface="Oswald"/>
                <a:cs typeface="Oswald"/>
                <a:sym typeface="Oswald"/>
              </a:rPr>
              <a:t>BOARD OF DIRECTORS</a:t>
            </a:r>
            <a:endParaRPr>
              <a:latin typeface="Oswald"/>
              <a:ea typeface="Oswald"/>
              <a:cs typeface="Oswald"/>
              <a:sym typeface="Oswald"/>
            </a:endParaRPr>
          </a:p>
        </p:txBody>
      </p:sp>
      <p:pic>
        <p:nvPicPr>
          <p:cNvPr id="394" name="Google Shape;394;p54"/>
          <p:cNvPicPr preferRelativeResize="0"/>
          <p:nvPr/>
        </p:nvPicPr>
        <p:blipFill>
          <a:blip r:embed="rId3">
            <a:alphaModFix/>
          </a:blip>
          <a:stretch>
            <a:fillRect/>
          </a:stretch>
        </p:blipFill>
        <p:spPr>
          <a:xfrm>
            <a:off x="2384163" y="830825"/>
            <a:ext cx="4375687" cy="4007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353425" y="339775"/>
            <a:ext cx="8444400" cy="95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en">
                <a:latin typeface="Oswald"/>
                <a:ea typeface="Oswald"/>
                <a:cs typeface="Oswald"/>
                <a:sym typeface="Oswald"/>
              </a:rPr>
              <a:t>Company Reference</a:t>
            </a:r>
            <a:endParaRPr>
              <a:latin typeface="Oswald"/>
              <a:ea typeface="Oswald"/>
              <a:cs typeface="Oswald"/>
              <a:sym typeface="Oswald"/>
            </a:endParaRPr>
          </a:p>
        </p:txBody>
      </p:sp>
      <p:graphicFrame>
        <p:nvGraphicFramePr>
          <p:cNvPr id="400" name="Google Shape;400;p55"/>
          <p:cNvGraphicFramePr/>
          <p:nvPr/>
        </p:nvGraphicFramePr>
        <p:xfrm>
          <a:off x="683600" y="1294375"/>
          <a:ext cx="3000000" cy="3000000"/>
        </p:xfrm>
        <a:graphic>
          <a:graphicData uri="http://schemas.openxmlformats.org/drawingml/2006/table">
            <a:tbl>
              <a:tblPr>
                <a:noFill/>
                <a:tableStyleId>{02075661-FE81-4759-A876-90811A2F7704}</a:tableStyleId>
              </a:tblPr>
              <a:tblGrid>
                <a:gridCol w="3888400"/>
                <a:gridCol w="3888400"/>
              </a:tblGrid>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Sector</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Oswald"/>
                          <a:ea typeface="Oswald"/>
                          <a:cs typeface="Oswald"/>
                          <a:sym typeface="Oswald"/>
                        </a:rPr>
                        <a:t>Engineering</a:t>
                      </a:r>
                      <a:endParaRPr sz="1800">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Industry</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Oswald"/>
                          <a:ea typeface="Oswald"/>
                          <a:cs typeface="Oswald"/>
                          <a:sym typeface="Oswald"/>
                        </a:rPr>
                        <a:t>Aerospace and Defense</a:t>
                      </a:r>
                      <a:endParaRPr sz="1800">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Market Cap</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Oswald"/>
                          <a:ea typeface="Oswald"/>
                          <a:cs typeface="Oswald"/>
                          <a:sym typeface="Oswald"/>
                        </a:rPr>
                        <a:t>₹ 39,797 Cr</a:t>
                      </a:r>
                      <a:endParaRPr sz="1800">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Category</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 sz="1800">
                          <a:solidFill>
                            <a:srgbClr val="0D0D0D"/>
                          </a:solidFill>
                          <a:latin typeface="Oswald"/>
                          <a:ea typeface="Oswald"/>
                          <a:cs typeface="Oswald"/>
                          <a:sym typeface="Oswald"/>
                        </a:rPr>
                        <a:t>Mid</a:t>
                      </a:r>
                      <a:r>
                        <a:rPr lang="en" sz="1800" u="none" cap="none" strike="noStrike">
                          <a:solidFill>
                            <a:srgbClr val="0D0D0D"/>
                          </a:solidFill>
                          <a:latin typeface="Oswald"/>
                          <a:ea typeface="Oswald"/>
                          <a:cs typeface="Oswald"/>
                          <a:sym typeface="Oswald"/>
                        </a:rPr>
                        <a:t> Cap</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100000">
                <a:tc>
                  <a:txBody>
                    <a:bodyPr/>
                    <a:lstStyle/>
                    <a:p>
                      <a:pPr indent="0" lvl="0" marL="0" marR="0" rtl="0" algn="ctr">
                        <a:lnSpc>
                          <a:spcPct val="115000"/>
                        </a:lnSpc>
                        <a:spcBef>
                          <a:spcPts val="0"/>
                        </a:spcBef>
                        <a:spcAft>
                          <a:spcPts val="0"/>
                        </a:spcAft>
                        <a:buClr>
                          <a:srgbClr val="000000"/>
                        </a:buClr>
                        <a:buSzPts val="1800"/>
                        <a:buFont typeface="Arial"/>
                        <a:buNone/>
                      </a:pPr>
                      <a:r>
                        <a:t/>
                      </a:r>
                      <a:endParaRPr sz="1400" u="none" cap="none" strike="noStrike"/>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t/>
                      </a:r>
                      <a:endParaRPr sz="1800" u="none" cap="none" strike="noStrike">
                        <a:solidFill>
                          <a:srgbClr val="0D0D0D"/>
                        </a:solidFill>
                        <a:latin typeface="Georgia"/>
                        <a:ea typeface="Georgia"/>
                        <a:cs typeface="Georgia"/>
                        <a:sym typeface="Georgi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6"/>
          <p:cNvSpPr txBox="1"/>
          <p:nvPr>
            <p:ph type="title"/>
          </p:nvPr>
        </p:nvSpPr>
        <p:spPr>
          <a:xfrm>
            <a:off x="1719784" y="1387850"/>
            <a:ext cx="5377500" cy="1646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6000"/>
              <a:buNone/>
            </a:pPr>
            <a:r>
              <a:rPr b="1" lang="en" sz="4200">
                <a:latin typeface="Oswald"/>
                <a:ea typeface="Oswald"/>
                <a:cs typeface="Oswald"/>
                <a:sym typeface="Oswald"/>
              </a:rPr>
              <a:t>H</a:t>
            </a:r>
            <a:r>
              <a:rPr b="1" lang="en" sz="4200">
                <a:latin typeface="Oswald"/>
                <a:ea typeface="Oswald"/>
                <a:cs typeface="Oswald"/>
                <a:sym typeface="Oswald"/>
              </a:rPr>
              <a:t>industan Aeronautics Limited</a:t>
            </a:r>
            <a:endParaRPr b="1" sz="4200">
              <a:latin typeface="Oswald"/>
              <a:ea typeface="Oswald"/>
              <a:cs typeface="Oswald"/>
              <a:sym typeface="Oswald"/>
            </a:endParaRPr>
          </a:p>
        </p:txBody>
      </p:sp>
      <p:pic>
        <p:nvPicPr>
          <p:cNvPr id="406" name="Google Shape;406;p56"/>
          <p:cNvPicPr preferRelativeResize="0"/>
          <p:nvPr/>
        </p:nvPicPr>
        <p:blipFill>
          <a:blip r:embed="rId3">
            <a:alphaModFix/>
          </a:blip>
          <a:stretch>
            <a:fillRect/>
          </a:stretch>
        </p:blipFill>
        <p:spPr>
          <a:xfrm>
            <a:off x="785225" y="3405400"/>
            <a:ext cx="1543600" cy="15436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7"/>
          <p:cNvSpPr txBox="1"/>
          <p:nvPr>
            <p:ph idx="1" type="body"/>
          </p:nvPr>
        </p:nvSpPr>
        <p:spPr>
          <a:xfrm>
            <a:off x="311700" y="905500"/>
            <a:ext cx="8520600" cy="3917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0"/>
              </a:spcAft>
              <a:buSzPts val="7200"/>
              <a:buNone/>
            </a:pPr>
            <a:r>
              <a:rPr lang="en" sz="1500">
                <a:latin typeface="Oswald"/>
                <a:ea typeface="Oswald"/>
                <a:cs typeface="Oswald"/>
                <a:sym typeface="Oswald"/>
              </a:rPr>
              <a:t>Hindustan Aeronautics Limited (HAL) is an Indian public sector aerospace and defence company, headquartered in Bangalore (Bengaluru). Established on 23 December 1940, HAL is one of the oldest and largest aerospace and defence manufacturers in the world. HAL began aircraft manufacturing as early as 1942 with licensed production of Harlow PC-5, Curtiss P-36 Hawk and Vultee A-31 Vengeance for the Indian Air Force. HAL currently has 11 dedicated Research and development (R&amp;D) centres and 21 manufacturing divisions under 4 production units spread across India. HAL is managed by a board of directors appointed by the President of India through the Ministry of Defence, Government of India. In 2024, the company was given Maharatna status. HAL is currently involved in the designing and manufacturing of fighter jets, helicopters, jet engine and marine gas turbine engine, avionics, hardware development, spares supply, overhauling and upgrading of Indian military aircraft.</a:t>
            </a:r>
            <a:endParaRPr sz="1500">
              <a:latin typeface="Oswald"/>
              <a:ea typeface="Oswald"/>
              <a:cs typeface="Oswald"/>
              <a:sym typeface="Oswald"/>
            </a:endParaRPr>
          </a:p>
          <a:p>
            <a:pPr indent="0" lvl="0" marL="0" rtl="0" algn="just">
              <a:lnSpc>
                <a:spcPct val="115000"/>
              </a:lnSpc>
              <a:spcBef>
                <a:spcPts val="1200"/>
              </a:spcBef>
              <a:spcAft>
                <a:spcPts val="1200"/>
              </a:spcAft>
              <a:buSzPts val="7200"/>
              <a:buNone/>
            </a:pPr>
            <a:r>
              <a:rPr lang="en" sz="1500">
                <a:latin typeface="Oswald"/>
                <a:ea typeface="Oswald"/>
                <a:cs typeface="Oswald"/>
                <a:sym typeface="Oswald"/>
              </a:rPr>
              <a:t>HAL was established as Hindustan Aircraft Limited in Bangalore on 23 December 1940 by Walchand Hirachand in association with Krishna Raja Wadiyar IV of Kingdom of Mysore.[10] Walchand Hirachand became chairman of the company. The company's office was opened at a bungalow called "Eventide" on Domlur Road</a:t>
            </a:r>
            <a:endParaRPr sz="1500">
              <a:latin typeface="Oswald"/>
              <a:ea typeface="Oswald"/>
              <a:cs typeface="Oswald"/>
              <a:sym typeface="Oswald"/>
            </a:endParaRPr>
          </a:p>
        </p:txBody>
      </p:sp>
      <p:sp>
        <p:nvSpPr>
          <p:cNvPr id="412" name="Google Shape;412;p57"/>
          <p:cNvSpPr txBox="1"/>
          <p:nvPr>
            <p:ph type="title"/>
          </p:nvPr>
        </p:nvSpPr>
        <p:spPr>
          <a:xfrm>
            <a:off x="752600" y="257050"/>
            <a:ext cx="7505700" cy="685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Oswald"/>
                <a:ea typeface="Oswald"/>
                <a:cs typeface="Oswald"/>
                <a:sym typeface="Oswald"/>
              </a:rPr>
              <a:t>Hindustan Aeronautics Limited</a:t>
            </a:r>
            <a:endParaRPr b="1">
              <a:latin typeface="Oswald"/>
              <a:ea typeface="Oswald"/>
              <a:cs typeface="Oswald"/>
              <a:sym typeface="Oswald"/>
            </a:endParaRPr>
          </a:p>
          <a:p>
            <a:pPr indent="0" lvl="0" marL="0" rtl="0" algn="ctr">
              <a:lnSpc>
                <a:spcPct val="100000"/>
              </a:lnSpc>
              <a:spcBef>
                <a:spcPts val="0"/>
              </a:spcBef>
              <a:spcAft>
                <a:spcPts val="0"/>
              </a:spcAft>
              <a:buSzPct val="111111"/>
              <a:buNone/>
            </a:pPr>
            <a:r>
              <a:t/>
            </a:r>
            <a:endParaRPr b="1">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8"/>
          <p:cNvSpPr txBox="1"/>
          <p:nvPr>
            <p:ph type="title"/>
          </p:nvPr>
        </p:nvSpPr>
        <p:spPr>
          <a:xfrm>
            <a:off x="527425" y="384975"/>
            <a:ext cx="82140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333"/>
              <a:buNone/>
            </a:pPr>
            <a:r>
              <a:rPr b="1" lang="en">
                <a:latin typeface="Oswald"/>
                <a:ea typeface="Oswald"/>
                <a:cs typeface="Oswald"/>
                <a:sym typeface="Oswald"/>
              </a:rPr>
              <a:t>SHAREHOLDING PATTERN</a:t>
            </a:r>
            <a:endParaRPr>
              <a:latin typeface="Oswald"/>
              <a:ea typeface="Oswald"/>
              <a:cs typeface="Oswald"/>
              <a:sym typeface="Oswald"/>
            </a:endParaRPr>
          </a:p>
        </p:txBody>
      </p:sp>
      <p:pic>
        <p:nvPicPr>
          <p:cNvPr id="418" name="Google Shape;418;p58"/>
          <p:cNvPicPr preferRelativeResize="0"/>
          <p:nvPr/>
        </p:nvPicPr>
        <p:blipFill>
          <a:blip r:embed="rId3">
            <a:alphaModFix/>
          </a:blip>
          <a:stretch>
            <a:fillRect/>
          </a:stretch>
        </p:blipFill>
        <p:spPr>
          <a:xfrm>
            <a:off x="1952075" y="1154300"/>
            <a:ext cx="5364706" cy="3499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9"/>
          <p:cNvSpPr txBox="1"/>
          <p:nvPr>
            <p:ph idx="1" type="body"/>
          </p:nvPr>
        </p:nvSpPr>
        <p:spPr>
          <a:xfrm>
            <a:off x="311700" y="814275"/>
            <a:ext cx="8520600" cy="1714200"/>
          </a:xfrm>
          <a:prstGeom prst="rect">
            <a:avLst/>
          </a:prstGeom>
          <a:noFill/>
          <a:ln>
            <a:noFill/>
          </a:ln>
        </p:spPr>
        <p:txBody>
          <a:bodyPr anchorCtr="0" anchor="t" bIns="91425" lIns="91425" spcFirstLastPara="1" rIns="91425" wrap="square" tIns="91425">
            <a:normAutofit lnSpcReduction="10000"/>
          </a:bodyPr>
          <a:lstStyle/>
          <a:p>
            <a:pPr indent="-298450" lvl="0" marL="457200" rtl="0" algn="l">
              <a:spcBef>
                <a:spcPts val="0"/>
              </a:spcBef>
              <a:spcAft>
                <a:spcPts val="0"/>
              </a:spcAft>
              <a:buClr>
                <a:srgbClr val="000000"/>
              </a:buClr>
              <a:buSzPts val="1100"/>
              <a:buFont typeface="Oswald"/>
              <a:buChar char="●"/>
            </a:pPr>
            <a:r>
              <a:rPr lang="en">
                <a:solidFill>
                  <a:srgbClr val="666666"/>
                </a:solidFill>
                <a:highlight>
                  <a:srgbClr val="FFFFFF"/>
                </a:highlight>
                <a:latin typeface="Oswald"/>
                <a:ea typeface="Oswald"/>
                <a:cs typeface="Oswald"/>
                <a:sym typeface="Oswald"/>
              </a:rPr>
              <a:t>Promoters holding remains unchanged at 71.64% in Sep 2024 qtr</a:t>
            </a:r>
            <a:endParaRPr>
              <a:solidFill>
                <a:srgbClr val="666666"/>
              </a:solidFill>
              <a:highlight>
                <a:srgbClr val="FFFFFF"/>
              </a:highlight>
              <a:latin typeface="Oswald"/>
              <a:ea typeface="Oswald"/>
              <a:cs typeface="Oswald"/>
              <a:sym typeface="Oswald"/>
            </a:endParaRPr>
          </a:p>
          <a:p>
            <a:pPr indent="-298450" lvl="0" marL="457200" rtl="0" algn="l">
              <a:spcBef>
                <a:spcPts val="0"/>
              </a:spcBef>
              <a:spcAft>
                <a:spcPts val="0"/>
              </a:spcAft>
              <a:buClr>
                <a:srgbClr val="000000"/>
              </a:buClr>
              <a:buSzPts val="1100"/>
              <a:buFont typeface="Oswald"/>
              <a:buChar char="●"/>
            </a:pPr>
            <a:r>
              <a:rPr lang="en">
                <a:solidFill>
                  <a:srgbClr val="666666"/>
                </a:solidFill>
                <a:highlight>
                  <a:srgbClr val="FFFFFF"/>
                </a:highlight>
                <a:latin typeface="Oswald"/>
                <a:ea typeface="Oswald"/>
                <a:cs typeface="Oswald"/>
                <a:sym typeface="Oswald"/>
              </a:rPr>
              <a:t>FII/FPI have increased holdings from 11.68% to 11.85% in Sep 2024 qtr.</a:t>
            </a:r>
            <a:endParaRPr>
              <a:solidFill>
                <a:srgbClr val="666666"/>
              </a:solidFill>
              <a:highlight>
                <a:srgbClr val="FFFFFF"/>
              </a:highlight>
              <a:latin typeface="Oswald"/>
              <a:ea typeface="Oswald"/>
              <a:cs typeface="Oswald"/>
              <a:sym typeface="Oswald"/>
            </a:endParaRPr>
          </a:p>
          <a:p>
            <a:pPr indent="-298450" lvl="0" marL="457200" rtl="0" algn="l">
              <a:spcBef>
                <a:spcPts val="0"/>
              </a:spcBef>
              <a:spcAft>
                <a:spcPts val="0"/>
              </a:spcAft>
              <a:buClr>
                <a:srgbClr val="000000"/>
              </a:buClr>
              <a:buSzPts val="1100"/>
              <a:buFont typeface="Oswald"/>
              <a:buChar char="●"/>
            </a:pPr>
            <a:r>
              <a:rPr lang="en">
                <a:solidFill>
                  <a:srgbClr val="666666"/>
                </a:solidFill>
                <a:highlight>
                  <a:srgbClr val="FFFFFF"/>
                </a:highlight>
                <a:latin typeface="Oswald"/>
                <a:ea typeface="Oswald"/>
                <a:cs typeface="Oswald"/>
                <a:sym typeface="Oswald"/>
              </a:rPr>
              <a:t>Number of FII/FPI investors increased from 846 to 878 in Sep 2024 qtr.</a:t>
            </a:r>
            <a:endParaRPr>
              <a:solidFill>
                <a:srgbClr val="666666"/>
              </a:solidFill>
              <a:highlight>
                <a:srgbClr val="FFFFFF"/>
              </a:highlight>
              <a:latin typeface="Oswald"/>
              <a:ea typeface="Oswald"/>
              <a:cs typeface="Oswald"/>
              <a:sym typeface="Oswald"/>
            </a:endParaRPr>
          </a:p>
          <a:p>
            <a:pPr indent="-298450" lvl="0" marL="457200" rtl="0" algn="l">
              <a:spcBef>
                <a:spcPts val="0"/>
              </a:spcBef>
              <a:spcAft>
                <a:spcPts val="0"/>
              </a:spcAft>
              <a:buClr>
                <a:srgbClr val="000000"/>
              </a:buClr>
              <a:buSzPts val="1100"/>
              <a:buFont typeface="Oswald"/>
              <a:buChar char="●"/>
            </a:pPr>
            <a:r>
              <a:rPr lang="en">
                <a:solidFill>
                  <a:srgbClr val="666666"/>
                </a:solidFill>
                <a:highlight>
                  <a:srgbClr val="FFFFFF"/>
                </a:highlight>
                <a:latin typeface="Oswald"/>
                <a:ea typeface="Oswald"/>
                <a:cs typeface="Oswald"/>
                <a:sym typeface="Oswald"/>
              </a:rPr>
              <a:t>Mutual Funds have decreased holdings from 5.84% to 5.10% in Sep 2024 qtr</a:t>
            </a:r>
            <a:endParaRPr>
              <a:solidFill>
                <a:srgbClr val="666666"/>
              </a:solidFill>
              <a:highlight>
                <a:srgbClr val="FFFFFF"/>
              </a:highlight>
              <a:latin typeface="Oswald"/>
              <a:ea typeface="Oswald"/>
              <a:cs typeface="Oswald"/>
              <a:sym typeface="Oswald"/>
            </a:endParaRPr>
          </a:p>
          <a:p>
            <a:pPr indent="-298450" lvl="0" marL="457200" rtl="0" algn="l">
              <a:spcBef>
                <a:spcPts val="0"/>
              </a:spcBef>
              <a:spcAft>
                <a:spcPts val="0"/>
              </a:spcAft>
              <a:buClr>
                <a:srgbClr val="000000"/>
              </a:buClr>
              <a:buSzPts val="1100"/>
              <a:buFont typeface="Oswald"/>
              <a:buChar char="●"/>
            </a:pPr>
            <a:r>
              <a:rPr lang="en">
                <a:solidFill>
                  <a:srgbClr val="666666"/>
                </a:solidFill>
                <a:highlight>
                  <a:srgbClr val="FFFFFF"/>
                </a:highlight>
                <a:latin typeface="Oswald"/>
                <a:ea typeface="Oswald"/>
                <a:cs typeface="Oswald"/>
                <a:sym typeface="Oswald"/>
              </a:rPr>
              <a:t>Number of MF schemes increased from 37 to 38 in Sep 2024 qtr.</a:t>
            </a:r>
            <a:endParaRPr>
              <a:solidFill>
                <a:srgbClr val="666666"/>
              </a:solidFill>
              <a:highlight>
                <a:srgbClr val="FFFFFF"/>
              </a:highlight>
              <a:latin typeface="Oswald"/>
              <a:ea typeface="Oswald"/>
              <a:cs typeface="Oswald"/>
              <a:sym typeface="Oswald"/>
            </a:endParaRPr>
          </a:p>
          <a:p>
            <a:pPr indent="-298450" lvl="0" marL="457200" rtl="0" algn="l">
              <a:spcBef>
                <a:spcPts val="0"/>
              </a:spcBef>
              <a:spcAft>
                <a:spcPts val="0"/>
              </a:spcAft>
              <a:buClr>
                <a:srgbClr val="000000"/>
              </a:buClr>
              <a:buSzPts val="1100"/>
              <a:buFont typeface="Oswald"/>
              <a:buChar char="●"/>
            </a:pPr>
            <a:r>
              <a:rPr lang="en">
                <a:solidFill>
                  <a:srgbClr val="666666"/>
                </a:solidFill>
                <a:highlight>
                  <a:srgbClr val="FFFFFF"/>
                </a:highlight>
                <a:latin typeface="Oswald"/>
                <a:ea typeface="Oswald"/>
                <a:cs typeface="Oswald"/>
                <a:sym typeface="Oswald"/>
              </a:rPr>
              <a:t>Institutional Investors have decreased holdings from 20.49% to 20.22% in Sep 2024 qtr</a:t>
            </a:r>
            <a:endParaRPr>
              <a:solidFill>
                <a:srgbClr val="666666"/>
              </a:solidFill>
              <a:highlight>
                <a:srgbClr val="FFFFFF"/>
              </a:highlight>
              <a:latin typeface="Oswald"/>
              <a:ea typeface="Oswald"/>
              <a:cs typeface="Oswald"/>
              <a:sym typeface="Oswald"/>
            </a:endParaRPr>
          </a:p>
          <a:p>
            <a:pPr indent="0" lvl="0" marL="0" marR="0" rtl="0" algn="l">
              <a:lnSpc>
                <a:spcPct val="115000"/>
              </a:lnSpc>
              <a:spcBef>
                <a:spcPts val="0"/>
              </a:spcBef>
              <a:spcAft>
                <a:spcPts val="0"/>
              </a:spcAft>
              <a:buNone/>
            </a:pPr>
            <a:r>
              <a:t/>
            </a:r>
            <a:endParaRPr sz="1452">
              <a:solidFill>
                <a:srgbClr val="0D0D0D"/>
              </a:solidFill>
              <a:latin typeface="Roboto"/>
              <a:ea typeface="Roboto"/>
              <a:cs typeface="Roboto"/>
              <a:sym typeface="Roboto"/>
            </a:endParaRPr>
          </a:p>
        </p:txBody>
      </p:sp>
      <p:sp>
        <p:nvSpPr>
          <p:cNvPr id="424" name="Google Shape;424;p59"/>
          <p:cNvSpPr txBox="1"/>
          <p:nvPr>
            <p:ph type="title"/>
          </p:nvPr>
        </p:nvSpPr>
        <p:spPr>
          <a:xfrm>
            <a:off x="311700" y="27177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Oswald"/>
                <a:ea typeface="Oswald"/>
                <a:cs typeface="Oswald"/>
                <a:sym typeface="Oswald"/>
              </a:rPr>
              <a:t>SHAREHOLDING PATTERN</a:t>
            </a:r>
            <a:endParaRPr>
              <a:latin typeface="Oswald"/>
              <a:ea typeface="Oswald"/>
              <a:cs typeface="Oswald"/>
              <a:sym typeface="Oswald"/>
            </a:endParaRPr>
          </a:p>
        </p:txBody>
      </p:sp>
      <p:pic>
        <p:nvPicPr>
          <p:cNvPr id="425" name="Google Shape;425;p59"/>
          <p:cNvPicPr preferRelativeResize="0"/>
          <p:nvPr/>
        </p:nvPicPr>
        <p:blipFill>
          <a:blip r:embed="rId3">
            <a:alphaModFix/>
          </a:blip>
          <a:stretch>
            <a:fillRect/>
          </a:stretch>
        </p:blipFill>
        <p:spPr>
          <a:xfrm>
            <a:off x="733500" y="2468850"/>
            <a:ext cx="7335117" cy="2310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0"/>
          <p:cNvSpPr txBox="1"/>
          <p:nvPr>
            <p:ph type="title"/>
          </p:nvPr>
        </p:nvSpPr>
        <p:spPr>
          <a:xfrm>
            <a:off x="311700" y="2176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latin typeface="Oswald"/>
                <a:ea typeface="Oswald"/>
                <a:cs typeface="Oswald"/>
                <a:sym typeface="Oswald"/>
              </a:rPr>
              <a:t>BOARD OF DIRECTORS</a:t>
            </a:r>
            <a:endParaRPr>
              <a:latin typeface="Oswald"/>
              <a:ea typeface="Oswald"/>
              <a:cs typeface="Oswald"/>
              <a:sym typeface="Oswald"/>
            </a:endParaRPr>
          </a:p>
        </p:txBody>
      </p:sp>
      <p:cxnSp>
        <p:nvCxnSpPr>
          <p:cNvPr id="431" name="Google Shape;431;p60"/>
          <p:cNvCxnSpPr/>
          <p:nvPr/>
        </p:nvCxnSpPr>
        <p:spPr>
          <a:xfrm flipH="1" rot="10800000">
            <a:off x="308450" y="1171600"/>
            <a:ext cx="4612800" cy="10800"/>
          </a:xfrm>
          <a:prstGeom prst="straightConnector1">
            <a:avLst/>
          </a:prstGeom>
          <a:noFill/>
          <a:ln cap="flat" cmpd="sng" w="19050">
            <a:solidFill>
              <a:schemeClr val="dk1"/>
            </a:solidFill>
            <a:prstDash val="solid"/>
            <a:round/>
            <a:headEnd len="sm" w="sm" type="none"/>
            <a:tailEnd len="sm" w="sm" type="none"/>
          </a:ln>
        </p:spPr>
      </p:cxnSp>
      <p:pic>
        <p:nvPicPr>
          <p:cNvPr id="432" name="Google Shape;432;p60"/>
          <p:cNvPicPr preferRelativeResize="0"/>
          <p:nvPr/>
        </p:nvPicPr>
        <p:blipFill>
          <a:blip r:embed="rId3">
            <a:alphaModFix/>
          </a:blip>
          <a:stretch>
            <a:fillRect/>
          </a:stretch>
        </p:blipFill>
        <p:spPr>
          <a:xfrm>
            <a:off x="2280375" y="965725"/>
            <a:ext cx="4583249" cy="3656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1"/>
          <p:cNvSpPr txBox="1"/>
          <p:nvPr>
            <p:ph type="title"/>
          </p:nvPr>
        </p:nvSpPr>
        <p:spPr>
          <a:xfrm>
            <a:off x="404600" y="318475"/>
            <a:ext cx="83214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a:latin typeface="Oswald"/>
                <a:ea typeface="Oswald"/>
                <a:cs typeface="Oswald"/>
                <a:sym typeface="Oswald"/>
              </a:rPr>
              <a:t>Company Reference</a:t>
            </a:r>
            <a:endParaRPr>
              <a:latin typeface="Oswald"/>
              <a:ea typeface="Oswald"/>
              <a:cs typeface="Oswald"/>
              <a:sym typeface="Oswald"/>
            </a:endParaRPr>
          </a:p>
        </p:txBody>
      </p:sp>
      <p:graphicFrame>
        <p:nvGraphicFramePr>
          <p:cNvPr id="438" name="Google Shape;438;p61"/>
          <p:cNvGraphicFramePr/>
          <p:nvPr/>
        </p:nvGraphicFramePr>
        <p:xfrm>
          <a:off x="683600" y="1294375"/>
          <a:ext cx="3000000" cy="3000000"/>
        </p:xfrm>
        <a:graphic>
          <a:graphicData uri="http://schemas.openxmlformats.org/drawingml/2006/table">
            <a:tbl>
              <a:tblPr>
                <a:noFill/>
                <a:tableStyleId>{02075661-FE81-4759-A876-90811A2F7704}</a:tableStyleId>
              </a:tblPr>
              <a:tblGrid>
                <a:gridCol w="3888400"/>
                <a:gridCol w="3888400"/>
              </a:tblGrid>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Sector</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Oswald"/>
                          <a:ea typeface="Oswald"/>
                          <a:cs typeface="Oswald"/>
                          <a:sym typeface="Oswald"/>
                        </a:rPr>
                        <a:t>Aerospace and Defense</a:t>
                      </a:r>
                      <a:endParaRPr sz="1800">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Industry</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Oswald"/>
                          <a:ea typeface="Oswald"/>
                          <a:cs typeface="Oswald"/>
                          <a:sym typeface="Oswald"/>
                        </a:rPr>
                        <a:t>Aerospace and Defense</a:t>
                      </a:r>
                      <a:endParaRPr sz="1800">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Market Cap</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latin typeface="Oswald"/>
                          <a:ea typeface="Oswald"/>
                          <a:cs typeface="Oswald"/>
                          <a:sym typeface="Oswald"/>
                        </a:rPr>
                        <a:t>₹ 2,93,469 Cr</a:t>
                      </a:r>
                      <a:endParaRPr sz="1800">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608425">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Category</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en" sz="1800" u="none" cap="none" strike="noStrike">
                          <a:solidFill>
                            <a:srgbClr val="0D0D0D"/>
                          </a:solidFill>
                          <a:latin typeface="Oswald"/>
                          <a:ea typeface="Oswald"/>
                          <a:cs typeface="Oswald"/>
                          <a:sym typeface="Oswald"/>
                        </a:rPr>
                        <a:t>Large Cap</a:t>
                      </a:r>
                      <a:endParaRPr sz="1800" u="none" cap="none" strike="noStrike">
                        <a:latin typeface="Oswald"/>
                        <a:ea typeface="Oswald"/>
                        <a:cs typeface="Oswald"/>
                        <a:sym typeface="Oswald"/>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205950" y="317000"/>
            <a:ext cx="87321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a:latin typeface="Oswald"/>
                <a:ea typeface="Oswald"/>
                <a:cs typeface="Oswald"/>
                <a:sym typeface="Oswald"/>
              </a:rPr>
              <a:t>INDUSTRY OVERVIEW</a:t>
            </a:r>
            <a:endParaRPr b="1">
              <a:latin typeface="Oswald"/>
              <a:ea typeface="Oswald"/>
              <a:cs typeface="Oswald"/>
              <a:sym typeface="Oswald"/>
            </a:endParaRPr>
          </a:p>
        </p:txBody>
      </p:sp>
      <p:sp>
        <p:nvSpPr>
          <p:cNvPr id="153" name="Google Shape;153;p17"/>
          <p:cNvSpPr txBox="1"/>
          <p:nvPr>
            <p:ph idx="1" type="body"/>
          </p:nvPr>
        </p:nvSpPr>
        <p:spPr>
          <a:xfrm>
            <a:off x="606400" y="951975"/>
            <a:ext cx="8106300" cy="3722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946"/>
              <a:buNone/>
            </a:pPr>
            <a:r>
              <a:rPr lang="en" sz="1600">
                <a:latin typeface="Oswald"/>
                <a:ea typeface="Oswald"/>
                <a:cs typeface="Oswald"/>
                <a:sym typeface="Oswald"/>
              </a:rPr>
              <a:t>The electronics industry is the economic sector that produces electronic devices. It emerged in the 20th century and is today one of the largest global industries. Contemporary society uses a vast array of electronic devices that are built in factories operated by the industry, which are almost always partially automated. The eCommerce Electronics market is a sector of online retailing that focuses on selling electronic devices, gadgets, and accessories through digital channels. The purpose of eCommerce Electronics is to provide consumers with a convenient and accessible way to purchase a wide range of products, including smartphones, laptops, cameras, and smart home devices.</a:t>
            </a:r>
            <a:endParaRPr sz="1600">
              <a:latin typeface="Oswald"/>
              <a:ea typeface="Oswald"/>
              <a:cs typeface="Oswald"/>
              <a:sym typeface="Oswald"/>
            </a:endParaRPr>
          </a:p>
          <a:p>
            <a:pPr indent="0" lvl="0" marL="0" rtl="0" algn="just">
              <a:lnSpc>
                <a:spcPct val="115000"/>
              </a:lnSpc>
              <a:spcBef>
                <a:spcPts val="1200"/>
              </a:spcBef>
              <a:spcAft>
                <a:spcPts val="0"/>
              </a:spcAft>
              <a:buSzPts val="1946"/>
              <a:buNone/>
            </a:pPr>
            <a:r>
              <a:rPr lang="en" sz="1600">
                <a:latin typeface="Oswald"/>
                <a:ea typeface="Oswald"/>
                <a:cs typeface="Oswald"/>
                <a:sym typeface="Oswald"/>
              </a:rPr>
              <a:t>Revenue in the Electronic Market is projected to reach US$11.08bn in 2024.Revenue is expected to show an annual growth rate (CAGR 2024-2029) of 8.91%, resulting in a projected market volume of US$16.98bn by 2029.In the Electronic Market, the number of users is expected to amount to 288.5m users by 2029.</a:t>
            </a:r>
            <a:endParaRPr sz="1600">
              <a:latin typeface="Oswald"/>
              <a:ea typeface="Oswald"/>
              <a:cs typeface="Oswald"/>
              <a:sym typeface="Oswald"/>
            </a:endParaRPr>
          </a:p>
          <a:p>
            <a:pPr indent="0" lvl="0" marL="0" rtl="0" algn="just">
              <a:lnSpc>
                <a:spcPct val="115000"/>
              </a:lnSpc>
              <a:spcBef>
                <a:spcPts val="1200"/>
              </a:spcBef>
              <a:spcAft>
                <a:spcPts val="1200"/>
              </a:spcAft>
              <a:buSzPts val="1946"/>
              <a:buNone/>
            </a:pPr>
            <a:r>
              <a:t/>
            </a:r>
            <a:endParaRPr sz="1600">
              <a:latin typeface="Oswald"/>
              <a:ea typeface="Oswald"/>
              <a:cs typeface="Oswald"/>
              <a:sym typeface="Oswa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2"/>
          <p:cNvSpPr txBox="1"/>
          <p:nvPr>
            <p:ph type="title"/>
          </p:nvPr>
        </p:nvSpPr>
        <p:spPr>
          <a:xfrm>
            <a:off x="585100" y="961875"/>
            <a:ext cx="8118600" cy="3260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sz="4000">
                <a:latin typeface="Oswald"/>
                <a:ea typeface="Oswald"/>
                <a:cs typeface="Oswald"/>
                <a:sym typeface="Oswald"/>
              </a:rPr>
              <a:t>Cost of Equity capital using</a:t>
            </a:r>
            <a:endParaRPr b="1" sz="4000">
              <a:latin typeface="Oswald"/>
              <a:ea typeface="Oswald"/>
              <a:cs typeface="Oswald"/>
              <a:sym typeface="Oswald"/>
            </a:endParaRPr>
          </a:p>
          <a:p>
            <a:pPr indent="0" lvl="0" marL="0" rtl="0" algn="l">
              <a:lnSpc>
                <a:spcPct val="100000"/>
              </a:lnSpc>
              <a:spcBef>
                <a:spcPts val="0"/>
              </a:spcBef>
              <a:spcAft>
                <a:spcPts val="0"/>
              </a:spcAft>
              <a:buSzPts val="990"/>
              <a:buNone/>
            </a:pPr>
            <a:r>
              <a:rPr b="1" lang="en" sz="4000">
                <a:latin typeface="Oswald"/>
                <a:ea typeface="Oswald"/>
                <a:cs typeface="Oswald"/>
                <a:sym typeface="Oswald"/>
              </a:rPr>
              <a:t>Top-Down Approach</a:t>
            </a:r>
            <a:endParaRPr b="1" sz="4000">
              <a:latin typeface="Oswald"/>
              <a:ea typeface="Oswald"/>
              <a:cs typeface="Oswald"/>
              <a:sym typeface="Oswald"/>
            </a:endParaRPr>
          </a:p>
          <a:p>
            <a:pPr indent="0" lvl="0" marL="0" rtl="0" algn="l">
              <a:lnSpc>
                <a:spcPct val="100000"/>
              </a:lnSpc>
              <a:spcBef>
                <a:spcPts val="0"/>
              </a:spcBef>
              <a:spcAft>
                <a:spcPts val="0"/>
              </a:spcAft>
              <a:buSzPts val="990"/>
              <a:buNone/>
            </a:pPr>
            <a:r>
              <a:t/>
            </a:r>
            <a:endParaRPr sz="5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3"/>
          <p:cNvSpPr txBox="1"/>
          <p:nvPr>
            <p:ph type="title"/>
          </p:nvPr>
        </p:nvSpPr>
        <p:spPr>
          <a:xfrm>
            <a:off x="701425" y="51805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b="1" lang="en" sz="4200">
                <a:latin typeface="Oswald"/>
                <a:ea typeface="Oswald"/>
                <a:cs typeface="Oswald"/>
                <a:sym typeface="Oswald"/>
              </a:rPr>
              <a:t>TOP-DOWN APPROACH</a:t>
            </a:r>
            <a:endParaRPr b="1" sz="4200">
              <a:latin typeface="Oswald"/>
              <a:ea typeface="Oswald"/>
              <a:cs typeface="Oswald"/>
              <a:sym typeface="Oswald"/>
            </a:endParaRPr>
          </a:p>
        </p:txBody>
      </p:sp>
      <p:sp>
        <p:nvSpPr>
          <p:cNvPr id="449" name="Google Shape;449;p63"/>
          <p:cNvSpPr txBox="1"/>
          <p:nvPr>
            <p:ph idx="1" type="body"/>
          </p:nvPr>
        </p:nvSpPr>
        <p:spPr>
          <a:xfrm>
            <a:off x="508025" y="1472650"/>
            <a:ext cx="8016000" cy="3255900"/>
          </a:xfrm>
          <a:prstGeom prst="rect">
            <a:avLst/>
          </a:prstGeom>
          <a:noFill/>
          <a:ln>
            <a:noFill/>
          </a:ln>
        </p:spPr>
        <p:txBody>
          <a:bodyPr anchorCtr="0" anchor="t" bIns="91425" lIns="91425" spcFirstLastPara="1" rIns="91425" wrap="square" tIns="91425">
            <a:normAutofit fontScale="40000" lnSpcReduction="10000"/>
          </a:bodyPr>
          <a:lstStyle/>
          <a:p>
            <a:pPr indent="0" lvl="0" marL="0" rtl="0" algn="just">
              <a:lnSpc>
                <a:spcPct val="115000"/>
              </a:lnSpc>
              <a:spcBef>
                <a:spcPts val="1200"/>
              </a:spcBef>
              <a:spcAft>
                <a:spcPts val="0"/>
              </a:spcAft>
              <a:buNone/>
            </a:pPr>
            <a:r>
              <a:rPr lang="en" sz="4607">
                <a:solidFill>
                  <a:srgbClr val="0D0D0D"/>
                </a:solidFill>
                <a:latin typeface="Oswald"/>
                <a:ea typeface="Oswald"/>
                <a:cs typeface="Oswald"/>
                <a:sym typeface="Oswald"/>
              </a:rPr>
              <a:t>The "top-down approach" is a method used in financial and investment analysis to estimate a company's cost of debt. Unlike the bottom-up approach, which examines individual debt instruments, the top-down approach calculates the cost of debt using market data and industry benchmarks.</a:t>
            </a:r>
            <a:endParaRPr sz="4607">
              <a:solidFill>
                <a:srgbClr val="0D0D0D"/>
              </a:solidFill>
              <a:latin typeface="Oswald"/>
              <a:ea typeface="Oswald"/>
              <a:cs typeface="Oswald"/>
              <a:sym typeface="Oswald"/>
            </a:endParaRPr>
          </a:p>
          <a:p>
            <a:pPr indent="0" lvl="0" marL="0" rtl="0" algn="just">
              <a:lnSpc>
                <a:spcPct val="115000"/>
              </a:lnSpc>
              <a:spcBef>
                <a:spcPts val="1200"/>
              </a:spcBef>
              <a:spcAft>
                <a:spcPts val="0"/>
              </a:spcAft>
              <a:buNone/>
            </a:pPr>
            <a:r>
              <a:rPr lang="en" sz="4607">
                <a:solidFill>
                  <a:srgbClr val="0D0D0D"/>
                </a:solidFill>
                <a:latin typeface="Oswald"/>
                <a:ea typeface="Oswald"/>
                <a:cs typeface="Oswald"/>
                <a:sym typeface="Oswald"/>
              </a:rPr>
              <a:t>This method focuses on using market comparisons to determine the cost of debt, which can be particularly useful when specific details about a company’s debt instruments are not readily available or when there's a need to compare the company’s cost of debt to others in the same industry. The top-down approach offers a quicker and simpler means to assess a company’s cost of debt by leveraging general market data and industry standards.</a:t>
            </a:r>
            <a:endParaRPr sz="4607">
              <a:solidFill>
                <a:srgbClr val="0D0D0D"/>
              </a:solidFill>
              <a:latin typeface="Oswald"/>
              <a:ea typeface="Oswald"/>
              <a:cs typeface="Oswald"/>
              <a:sym typeface="Oswald"/>
            </a:endParaRPr>
          </a:p>
          <a:p>
            <a:pPr indent="0" lvl="0" marL="0" rtl="0" algn="l">
              <a:lnSpc>
                <a:spcPct val="115000"/>
              </a:lnSpc>
              <a:spcBef>
                <a:spcPts val="1200"/>
              </a:spcBef>
              <a:spcAft>
                <a:spcPts val="1200"/>
              </a:spcAft>
              <a:buSzPct val="123966"/>
              <a:buNone/>
            </a:pPr>
            <a:r>
              <a:t/>
            </a:r>
            <a:endParaRPr sz="1452">
              <a:solidFill>
                <a:srgbClr val="0D0D0D"/>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4"/>
          <p:cNvSpPr txBox="1"/>
          <p:nvPr>
            <p:ph idx="1" type="body"/>
          </p:nvPr>
        </p:nvSpPr>
        <p:spPr>
          <a:xfrm>
            <a:off x="265650" y="1171600"/>
            <a:ext cx="8612700" cy="33972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rgbClr val="0D0D0D"/>
              </a:buClr>
              <a:buSzPts val="1500"/>
              <a:buFont typeface="Oswald"/>
              <a:buChar char="➔"/>
            </a:pPr>
            <a:r>
              <a:rPr lang="en" sz="1500">
                <a:solidFill>
                  <a:srgbClr val="0D0D0D"/>
                </a:solidFill>
                <a:latin typeface="Oswald"/>
                <a:ea typeface="Oswald"/>
                <a:cs typeface="Oswald"/>
                <a:sym typeface="Oswald"/>
              </a:rPr>
              <a:t>We calculated the cost of equity capital using CAPM Model.</a:t>
            </a:r>
            <a:endParaRPr sz="1500">
              <a:solidFill>
                <a:srgbClr val="0D0D0D"/>
              </a:solidFill>
              <a:latin typeface="Oswald"/>
              <a:ea typeface="Oswald"/>
              <a:cs typeface="Oswald"/>
              <a:sym typeface="Oswald"/>
            </a:endParaRPr>
          </a:p>
          <a:p>
            <a:pPr indent="0" lvl="0" marL="0" rtl="0" algn="l">
              <a:lnSpc>
                <a:spcPct val="115000"/>
              </a:lnSpc>
              <a:spcBef>
                <a:spcPts val="1200"/>
              </a:spcBef>
              <a:spcAft>
                <a:spcPts val="0"/>
              </a:spcAft>
              <a:buSzPts val="1800"/>
              <a:buNone/>
            </a:pPr>
            <a:r>
              <a:t/>
            </a:r>
            <a:endParaRPr sz="1500">
              <a:solidFill>
                <a:srgbClr val="0D0D0D"/>
              </a:solidFill>
              <a:latin typeface="Oswald"/>
              <a:ea typeface="Oswald"/>
              <a:cs typeface="Oswald"/>
              <a:sym typeface="Oswald"/>
            </a:endParaRPr>
          </a:p>
          <a:p>
            <a:pPr indent="-323850" lvl="0" marL="457200" rtl="0" algn="just">
              <a:lnSpc>
                <a:spcPct val="115000"/>
              </a:lnSpc>
              <a:spcBef>
                <a:spcPts val="1200"/>
              </a:spcBef>
              <a:spcAft>
                <a:spcPts val="0"/>
              </a:spcAft>
              <a:buClr>
                <a:srgbClr val="0D0D0D"/>
              </a:buClr>
              <a:buSzPts val="1500"/>
              <a:buFont typeface="Oswald"/>
              <a:buChar char="➔"/>
            </a:pPr>
            <a:r>
              <a:rPr lang="en" sz="1500">
                <a:solidFill>
                  <a:srgbClr val="0D0D0D"/>
                </a:solidFill>
                <a:latin typeface="Oswald"/>
                <a:ea typeface="Oswald"/>
                <a:cs typeface="Oswald"/>
                <a:sym typeface="Oswald"/>
              </a:rPr>
              <a:t>The statistical significance </a:t>
            </a:r>
            <a:endParaRPr sz="1500">
              <a:solidFill>
                <a:srgbClr val="0D0D0D"/>
              </a:solidFill>
              <a:latin typeface="Oswald"/>
              <a:ea typeface="Oswald"/>
              <a:cs typeface="Oswald"/>
              <a:sym typeface="Oswald"/>
            </a:endParaRPr>
          </a:p>
          <a:p>
            <a:pPr indent="0" lvl="0" marL="457200" rtl="0" algn="just">
              <a:lnSpc>
                <a:spcPct val="115000"/>
              </a:lnSpc>
              <a:spcBef>
                <a:spcPts val="1200"/>
              </a:spcBef>
              <a:spcAft>
                <a:spcPts val="0"/>
              </a:spcAft>
              <a:buNone/>
            </a:pPr>
            <a:r>
              <a:rPr lang="en" sz="1500">
                <a:solidFill>
                  <a:srgbClr val="0D0D0D"/>
                </a:solidFill>
                <a:latin typeface="Oswald"/>
                <a:ea typeface="Oswald"/>
                <a:cs typeface="Oswald"/>
                <a:sym typeface="Oswald"/>
              </a:rPr>
              <a:t>of beta is that if the market changes by 1%, the</a:t>
            </a:r>
            <a:endParaRPr sz="1500">
              <a:solidFill>
                <a:srgbClr val="0D0D0D"/>
              </a:solidFill>
              <a:latin typeface="Oswald"/>
              <a:ea typeface="Oswald"/>
              <a:cs typeface="Oswald"/>
              <a:sym typeface="Oswald"/>
            </a:endParaRPr>
          </a:p>
          <a:p>
            <a:pPr indent="0" lvl="0" marL="457200" rtl="0" algn="just">
              <a:lnSpc>
                <a:spcPct val="115000"/>
              </a:lnSpc>
              <a:spcBef>
                <a:spcPts val="1200"/>
              </a:spcBef>
              <a:spcAft>
                <a:spcPts val="0"/>
              </a:spcAft>
              <a:buNone/>
            </a:pPr>
            <a:r>
              <a:rPr lang="en" sz="1500">
                <a:solidFill>
                  <a:srgbClr val="0D0D0D"/>
                </a:solidFill>
                <a:latin typeface="Oswald"/>
                <a:ea typeface="Oswald"/>
                <a:cs typeface="Oswald"/>
                <a:sym typeface="Oswald"/>
              </a:rPr>
              <a:t> investment's value changes by only 0.66%</a:t>
            </a:r>
            <a:r>
              <a:rPr lang="en" sz="1500">
                <a:solidFill>
                  <a:srgbClr val="0D0D0D"/>
                </a:solidFill>
                <a:latin typeface="Oswald"/>
                <a:ea typeface="Oswald"/>
                <a:cs typeface="Oswald"/>
                <a:sym typeface="Oswald"/>
              </a:rPr>
              <a:t>.</a:t>
            </a:r>
            <a:r>
              <a:rPr lang="en" sz="1400">
                <a:solidFill>
                  <a:srgbClr val="0D0D0D"/>
                </a:solidFill>
                <a:latin typeface="Oswald"/>
                <a:ea typeface="Oswald"/>
                <a:cs typeface="Oswald"/>
                <a:sym typeface="Oswald"/>
              </a:rPr>
              <a:t> </a:t>
            </a:r>
            <a:endParaRPr sz="1200">
              <a:latin typeface="Oswald"/>
              <a:ea typeface="Oswald"/>
              <a:cs typeface="Oswald"/>
              <a:sym typeface="Oswald"/>
            </a:endParaRPr>
          </a:p>
        </p:txBody>
      </p:sp>
      <p:sp>
        <p:nvSpPr>
          <p:cNvPr id="455" name="Google Shape;455;p64"/>
          <p:cNvSpPr txBox="1"/>
          <p:nvPr>
            <p:ph type="title"/>
          </p:nvPr>
        </p:nvSpPr>
        <p:spPr>
          <a:xfrm>
            <a:off x="711700" y="441275"/>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b="1" lang="en" sz="3800">
                <a:latin typeface="Oswald"/>
                <a:ea typeface="Oswald"/>
                <a:cs typeface="Oswald"/>
                <a:sym typeface="Oswald"/>
              </a:rPr>
              <a:t>TOP-DOWN APPROACH</a:t>
            </a:r>
            <a:endParaRPr sz="3800">
              <a:latin typeface="Oswald"/>
              <a:ea typeface="Oswald"/>
              <a:cs typeface="Oswald"/>
              <a:sym typeface="Oswald"/>
            </a:endParaRPr>
          </a:p>
        </p:txBody>
      </p:sp>
      <p:pic>
        <p:nvPicPr>
          <p:cNvPr id="456" name="Google Shape;456;p64"/>
          <p:cNvPicPr preferRelativeResize="0"/>
          <p:nvPr/>
        </p:nvPicPr>
        <p:blipFill>
          <a:blip r:embed="rId3">
            <a:alphaModFix/>
          </a:blip>
          <a:stretch>
            <a:fillRect/>
          </a:stretch>
        </p:blipFill>
        <p:spPr>
          <a:xfrm>
            <a:off x="4259650" y="1649350"/>
            <a:ext cx="3914975" cy="2874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5"/>
          <p:cNvSpPr txBox="1"/>
          <p:nvPr>
            <p:ph type="title"/>
          </p:nvPr>
        </p:nvSpPr>
        <p:spPr>
          <a:xfrm>
            <a:off x="559800" y="1788250"/>
            <a:ext cx="6770700" cy="164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b="1" lang="en" sz="4000">
                <a:latin typeface="Oswald"/>
                <a:ea typeface="Oswald"/>
                <a:cs typeface="Oswald"/>
                <a:sym typeface="Oswald"/>
              </a:rPr>
              <a:t>Cost of Equity Capital using Bottom-Up Approach</a:t>
            </a:r>
            <a:r>
              <a:rPr b="1" lang="en" sz="5200">
                <a:latin typeface="Oswald"/>
                <a:ea typeface="Oswald"/>
                <a:cs typeface="Oswald"/>
                <a:sym typeface="Oswald"/>
              </a:rPr>
              <a:t> </a:t>
            </a:r>
            <a:endParaRPr b="1" sz="5200">
              <a:latin typeface="Oswald"/>
              <a:ea typeface="Oswald"/>
              <a:cs typeface="Oswald"/>
              <a:sym typeface="Oswa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6"/>
          <p:cNvSpPr txBox="1"/>
          <p:nvPr>
            <p:ph type="title"/>
          </p:nvPr>
        </p:nvSpPr>
        <p:spPr>
          <a:xfrm>
            <a:off x="747500" y="482225"/>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b="1" lang="en">
                <a:latin typeface="Oswald"/>
                <a:ea typeface="Oswald"/>
                <a:cs typeface="Oswald"/>
                <a:sym typeface="Oswald"/>
              </a:rPr>
              <a:t>BOTTOM- UP APPROACH</a:t>
            </a:r>
            <a:endParaRPr b="1">
              <a:latin typeface="Oswald"/>
              <a:ea typeface="Oswald"/>
              <a:cs typeface="Oswald"/>
              <a:sym typeface="Oswald"/>
            </a:endParaRPr>
          </a:p>
        </p:txBody>
      </p:sp>
      <p:sp>
        <p:nvSpPr>
          <p:cNvPr id="467" name="Google Shape;467;p66"/>
          <p:cNvSpPr txBox="1"/>
          <p:nvPr>
            <p:ph idx="1" type="body"/>
          </p:nvPr>
        </p:nvSpPr>
        <p:spPr>
          <a:xfrm>
            <a:off x="819150" y="1125800"/>
            <a:ext cx="7505700" cy="3380400"/>
          </a:xfrm>
          <a:prstGeom prst="rect">
            <a:avLst/>
          </a:prstGeom>
          <a:noFill/>
          <a:ln>
            <a:noFill/>
          </a:ln>
        </p:spPr>
        <p:txBody>
          <a:bodyPr anchorCtr="0" anchor="t" bIns="91425" lIns="91425" spcFirstLastPara="1" rIns="91425" wrap="square" tIns="91425">
            <a:noAutofit/>
          </a:bodyPr>
          <a:lstStyle/>
          <a:p>
            <a:pPr indent="0" lvl="0" marL="0" rtl="0" algn="just">
              <a:spcBef>
                <a:spcPts val="1200"/>
              </a:spcBef>
              <a:spcAft>
                <a:spcPts val="0"/>
              </a:spcAft>
              <a:buNone/>
            </a:pPr>
            <a:r>
              <a:rPr lang="en" sz="1800">
                <a:solidFill>
                  <a:srgbClr val="0D0D0D"/>
                </a:solidFill>
                <a:latin typeface="Oswald"/>
                <a:ea typeface="Oswald"/>
                <a:cs typeface="Oswald"/>
                <a:sym typeface="Oswald"/>
              </a:rPr>
              <a:t>The "bottom-up approach" is a method used in finance and investment analysis to determine a company's cost of debt. In contrast to the traditional weighted average cost of capital (WACC) approach, which calculates the overall cost of debt based on a company’s entire capital structure, the bottom-up approach focuses on the individual debt instruments.</a:t>
            </a:r>
            <a:endParaRPr sz="1800">
              <a:solidFill>
                <a:srgbClr val="0D0D0D"/>
              </a:solidFill>
              <a:latin typeface="Oswald"/>
              <a:ea typeface="Oswald"/>
              <a:cs typeface="Oswald"/>
              <a:sym typeface="Oswald"/>
            </a:endParaRPr>
          </a:p>
          <a:p>
            <a:pPr indent="0" lvl="0" marL="0" rtl="0" algn="just">
              <a:spcBef>
                <a:spcPts val="1200"/>
              </a:spcBef>
              <a:spcAft>
                <a:spcPts val="0"/>
              </a:spcAft>
              <a:buNone/>
            </a:pPr>
            <a:r>
              <a:rPr lang="en" sz="1800">
                <a:solidFill>
                  <a:srgbClr val="0D0D0D"/>
                </a:solidFill>
                <a:latin typeface="Oswald"/>
                <a:ea typeface="Oswald"/>
                <a:cs typeface="Oswald"/>
                <a:sym typeface="Oswald"/>
              </a:rPr>
              <a:t>This approach enables a more detailed analysis of a company's cost of debt by considering the specific terms and interest rates of each debt instrument. It is especially useful for companies with complex capital structures or those that employ a variety of debt instruments with differing terms and rates.</a:t>
            </a:r>
            <a:endParaRPr sz="1800">
              <a:solidFill>
                <a:srgbClr val="0D0D0D"/>
              </a:solidFill>
              <a:latin typeface="Oswald"/>
              <a:ea typeface="Oswald"/>
              <a:cs typeface="Oswald"/>
              <a:sym typeface="Oswald"/>
            </a:endParaRPr>
          </a:p>
          <a:p>
            <a:pPr indent="0" lvl="0" marL="0" marR="0" rtl="0" algn="l">
              <a:lnSpc>
                <a:spcPct val="95000"/>
              </a:lnSpc>
              <a:spcBef>
                <a:spcPts val="1200"/>
              </a:spcBef>
              <a:spcAft>
                <a:spcPts val="1200"/>
              </a:spcAft>
              <a:buSzPts val="1800"/>
              <a:buNone/>
            </a:pPr>
            <a:r>
              <a:t/>
            </a:r>
            <a:endParaRPr sz="1600">
              <a:solidFill>
                <a:srgbClr val="0D0D0D"/>
              </a:solidFill>
              <a:latin typeface="Lexend"/>
              <a:ea typeface="Lexend"/>
              <a:cs typeface="Lexend"/>
              <a:sym typeface="Lexen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7"/>
          <p:cNvSpPr txBox="1"/>
          <p:nvPr/>
        </p:nvSpPr>
        <p:spPr>
          <a:xfrm>
            <a:off x="1022025" y="279075"/>
            <a:ext cx="62373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 sz="3000" u="none" cap="none" strike="noStrike">
                <a:solidFill>
                  <a:schemeClr val="lt1"/>
                </a:solidFill>
                <a:latin typeface="Arial"/>
                <a:ea typeface="Arial"/>
                <a:cs typeface="Arial"/>
                <a:sym typeface="Arial"/>
              </a:rPr>
              <a:t>BOTTOM- UP APPROACH</a:t>
            </a:r>
            <a:endParaRPr b="0" i="0" sz="1800" u="none" cap="none" strike="noStrike">
              <a:solidFill>
                <a:schemeClr val="lt1"/>
              </a:solidFill>
              <a:latin typeface="Old Standard TT"/>
              <a:ea typeface="Old Standard TT"/>
              <a:cs typeface="Old Standard TT"/>
              <a:sym typeface="Old Standard TT"/>
            </a:endParaRPr>
          </a:p>
        </p:txBody>
      </p:sp>
      <p:sp>
        <p:nvSpPr>
          <p:cNvPr id="473" name="Google Shape;473;p67"/>
          <p:cNvSpPr txBox="1"/>
          <p:nvPr/>
        </p:nvSpPr>
        <p:spPr>
          <a:xfrm>
            <a:off x="397650" y="925575"/>
            <a:ext cx="8348700" cy="973500"/>
          </a:xfrm>
          <a:prstGeom prst="rect">
            <a:avLst/>
          </a:prstGeom>
          <a:noFill/>
          <a:ln>
            <a:noFill/>
          </a:ln>
        </p:spPr>
        <p:txBody>
          <a:bodyPr anchorCtr="0" anchor="ctr" bIns="91425" lIns="91425" spcFirstLastPara="1" rIns="91425" wrap="square" tIns="91425">
            <a:noAutofit/>
          </a:bodyPr>
          <a:lstStyle/>
          <a:p>
            <a:pPr indent="-323850" lvl="0" marL="457200" marR="0" rtl="0" algn="l">
              <a:lnSpc>
                <a:spcPct val="115000"/>
              </a:lnSpc>
              <a:spcBef>
                <a:spcPts val="0"/>
              </a:spcBef>
              <a:spcAft>
                <a:spcPts val="0"/>
              </a:spcAft>
              <a:buClr>
                <a:srgbClr val="0D0D0D"/>
              </a:buClr>
              <a:buSzPts val="1500"/>
              <a:buFont typeface="Roboto"/>
              <a:buChar char="➔"/>
            </a:pPr>
            <a:r>
              <a:rPr i="0" lang="en" sz="1500" u="none" cap="none" strike="noStrike">
                <a:solidFill>
                  <a:srgbClr val="0D0D0D"/>
                </a:solidFill>
                <a:latin typeface="Oswald"/>
                <a:ea typeface="Oswald"/>
                <a:cs typeface="Oswald"/>
                <a:sym typeface="Oswald"/>
              </a:rPr>
              <a:t>We calculated the beta of comparable companies from the regression. Using D/E ratios,we calculated the unlevered beta</a:t>
            </a:r>
            <a:r>
              <a:rPr b="0" i="0" lang="en" sz="1500" u="none" cap="none" strike="noStrike">
                <a:solidFill>
                  <a:srgbClr val="0D0D0D"/>
                </a:solidFill>
                <a:latin typeface="Roboto"/>
                <a:ea typeface="Roboto"/>
                <a:cs typeface="Roboto"/>
                <a:sym typeface="Roboto"/>
              </a:rPr>
              <a:t>. </a:t>
            </a:r>
            <a:endParaRPr b="0" i="0" sz="1500" u="none" cap="none" strike="noStrike">
              <a:solidFill>
                <a:schemeClr val="dk1"/>
              </a:solidFill>
              <a:latin typeface="Old Standard TT"/>
              <a:ea typeface="Old Standard TT"/>
              <a:cs typeface="Old Standard TT"/>
              <a:sym typeface="Old Standard TT"/>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1"/>
              </a:solidFill>
              <a:latin typeface="Old Standard TT"/>
              <a:ea typeface="Old Standard TT"/>
              <a:cs typeface="Old Standard TT"/>
              <a:sym typeface="Old Standard TT"/>
            </a:endParaRPr>
          </a:p>
        </p:txBody>
      </p:sp>
      <p:sp>
        <p:nvSpPr>
          <p:cNvPr id="474" name="Google Shape;474;p67"/>
          <p:cNvSpPr txBox="1"/>
          <p:nvPr/>
        </p:nvSpPr>
        <p:spPr>
          <a:xfrm>
            <a:off x="331100" y="1380588"/>
            <a:ext cx="2458200" cy="3086100"/>
          </a:xfrm>
          <a:prstGeom prst="rect">
            <a:avLst/>
          </a:prstGeom>
          <a:noFill/>
          <a:ln>
            <a:noFill/>
          </a:ln>
        </p:spPr>
        <p:txBody>
          <a:bodyPr anchorCtr="0" anchor="ctr" bIns="91425" lIns="91425" spcFirstLastPara="1" rIns="91425" wrap="square" tIns="91425">
            <a:noAutofit/>
          </a:bodyPr>
          <a:lstStyle/>
          <a:p>
            <a:pPr indent="-323850" lvl="0" marL="457200" marR="0" rtl="0" algn="l">
              <a:lnSpc>
                <a:spcPct val="115000"/>
              </a:lnSpc>
              <a:spcBef>
                <a:spcPts val="0"/>
              </a:spcBef>
              <a:spcAft>
                <a:spcPts val="0"/>
              </a:spcAft>
              <a:buClr>
                <a:srgbClr val="0D0D0D"/>
              </a:buClr>
              <a:buSzPts val="1500"/>
              <a:buFont typeface="Oswald"/>
              <a:buChar char="➔"/>
            </a:pPr>
            <a:r>
              <a:rPr i="0" lang="en" sz="1500" u="none" cap="none" strike="noStrike">
                <a:solidFill>
                  <a:srgbClr val="0D0D0D"/>
                </a:solidFill>
                <a:latin typeface="Oswald"/>
                <a:ea typeface="Oswald"/>
                <a:cs typeface="Oswald"/>
                <a:sym typeface="Oswald"/>
              </a:rPr>
              <a:t>We found the average of unlevered beta that comes out to be 0.</a:t>
            </a:r>
            <a:r>
              <a:rPr lang="en" sz="1500">
                <a:solidFill>
                  <a:srgbClr val="0D0D0D"/>
                </a:solidFill>
                <a:latin typeface="Oswald"/>
                <a:ea typeface="Oswald"/>
                <a:cs typeface="Oswald"/>
                <a:sym typeface="Oswald"/>
              </a:rPr>
              <a:t>598</a:t>
            </a:r>
            <a:r>
              <a:rPr i="0" lang="en" sz="1500" u="none" cap="none" strike="noStrike">
                <a:solidFill>
                  <a:srgbClr val="0D0D0D"/>
                </a:solidFill>
                <a:latin typeface="Oswald"/>
                <a:ea typeface="Oswald"/>
                <a:cs typeface="Oswald"/>
                <a:sym typeface="Oswald"/>
              </a:rPr>
              <a:t>. </a:t>
            </a:r>
            <a:endParaRPr i="0" sz="1500" u="none" cap="none" strike="noStrike">
              <a:solidFill>
                <a:srgbClr val="0D0D0D"/>
              </a:solidFill>
              <a:latin typeface="Oswald"/>
              <a:ea typeface="Oswald"/>
              <a:cs typeface="Oswald"/>
              <a:sym typeface="Oswald"/>
            </a:endParaRPr>
          </a:p>
          <a:p>
            <a:pPr indent="-323850" lvl="0" marL="457200" marR="0" rtl="0" algn="l">
              <a:lnSpc>
                <a:spcPct val="115000"/>
              </a:lnSpc>
              <a:spcBef>
                <a:spcPts val="0"/>
              </a:spcBef>
              <a:spcAft>
                <a:spcPts val="0"/>
              </a:spcAft>
              <a:buClr>
                <a:srgbClr val="0D0D0D"/>
              </a:buClr>
              <a:buSzPts val="1500"/>
              <a:buFont typeface="Oswald"/>
              <a:buChar char="➔"/>
            </a:pPr>
            <a:r>
              <a:rPr i="0" lang="en" sz="1500" u="none" cap="none" strike="noStrike">
                <a:solidFill>
                  <a:srgbClr val="0D0D0D"/>
                </a:solidFill>
                <a:latin typeface="Oswald"/>
                <a:ea typeface="Oswald"/>
                <a:cs typeface="Oswald"/>
                <a:sym typeface="Oswald"/>
              </a:rPr>
              <a:t>Now we got the market value of D/E for </a:t>
            </a:r>
            <a:r>
              <a:rPr lang="en" sz="1500">
                <a:solidFill>
                  <a:srgbClr val="0D0D0D"/>
                </a:solidFill>
                <a:latin typeface="Oswald"/>
                <a:ea typeface="Oswald"/>
                <a:cs typeface="Oswald"/>
                <a:sym typeface="Oswald"/>
              </a:rPr>
              <a:t>Bharat Electronics Limited</a:t>
            </a:r>
            <a:r>
              <a:rPr i="0" lang="en" sz="1500" u="none" cap="none" strike="noStrike">
                <a:solidFill>
                  <a:srgbClr val="0D0D0D"/>
                </a:solidFill>
                <a:latin typeface="Oswald"/>
                <a:ea typeface="Oswald"/>
                <a:cs typeface="Oswald"/>
                <a:sym typeface="Oswald"/>
              </a:rPr>
              <a:t> and relevered the beta for the same.</a:t>
            </a:r>
            <a:endParaRPr i="0" sz="1500" u="none" cap="none" strike="noStrike">
              <a:solidFill>
                <a:srgbClr val="0D0D0D"/>
              </a:solidFill>
              <a:latin typeface="Oswald"/>
              <a:ea typeface="Oswald"/>
              <a:cs typeface="Oswald"/>
              <a:sym typeface="Oswald"/>
            </a:endParaRPr>
          </a:p>
        </p:txBody>
      </p:sp>
      <p:pic>
        <p:nvPicPr>
          <p:cNvPr id="475" name="Google Shape;475;p67"/>
          <p:cNvPicPr preferRelativeResize="0"/>
          <p:nvPr/>
        </p:nvPicPr>
        <p:blipFill>
          <a:blip r:embed="rId3">
            <a:alphaModFix/>
          </a:blip>
          <a:stretch>
            <a:fillRect/>
          </a:stretch>
        </p:blipFill>
        <p:spPr>
          <a:xfrm>
            <a:off x="2696450" y="1969600"/>
            <a:ext cx="6049900" cy="219842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8"/>
          <p:cNvSpPr txBox="1"/>
          <p:nvPr>
            <p:ph type="title"/>
          </p:nvPr>
        </p:nvSpPr>
        <p:spPr>
          <a:xfrm>
            <a:off x="964959" y="1465050"/>
            <a:ext cx="5377500" cy="1646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6000"/>
              <a:buNone/>
            </a:pPr>
            <a:r>
              <a:rPr b="1" lang="en" sz="4400">
                <a:latin typeface="Oswald"/>
                <a:ea typeface="Oswald"/>
                <a:cs typeface="Oswald"/>
                <a:sym typeface="Oswald"/>
              </a:rPr>
              <a:t>Cost of Debt</a:t>
            </a:r>
            <a:endParaRPr b="1" sz="4400">
              <a:latin typeface="Oswald"/>
              <a:ea typeface="Oswald"/>
              <a:cs typeface="Oswald"/>
              <a:sym typeface="Oswa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9"/>
          <p:cNvSpPr txBox="1"/>
          <p:nvPr>
            <p:ph type="title"/>
          </p:nvPr>
        </p:nvSpPr>
        <p:spPr>
          <a:xfrm>
            <a:off x="311700" y="185150"/>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36666"/>
              <a:buFont typeface="Arial"/>
              <a:buNone/>
            </a:pPr>
            <a:r>
              <a:rPr b="1" lang="en">
                <a:latin typeface="Oswald"/>
                <a:ea typeface="Oswald"/>
                <a:cs typeface="Oswald"/>
                <a:sym typeface="Oswald"/>
              </a:rPr>
              <a:t>COST OF DEBT</a:t>
            </a:r>
            <a:endParaRPr>
              <a:latin typeface="Oswald"/>
              <a:ea typeface="Oswald"/>
              <a:cs typeface="Oswald"/>
              <a:sym typeface="Oswald"/>
            </a:endParaRPr>
          </a:p>
        </p:txBody>
      </p:sp>
      <p:sp>
        <p:nvSpPr>
          <p:cNvPr id="486" name="Google Shape;486;p69"/>
          <p:cNvSpPr txBox="1"/>
          <p:nvPr>
            <p:ph idx="1" type="body"/>
          </p:nvPr>
        </p:nvSpPr>
        <p:spPr>
          <a:xfrm>
            <a:off x="265650" y="848150"/>
            <a:ext cx="8520600" cy="3986700"/>
          </a:xfrm>
          <a:prstGeom prst="rect">
            <a:avLst/>
          </a:prstGeom>
          <a:noFill/>
          <a:ln>
            <a:noFill/>
          </a:ln>
        </p:spPr>
        <p:txBody>
          <a:bodyPr anchorCtr="0" anchor="t" bIns="91425" lIns="91425" spcFirstLastPara="1" rIns="91425" wrap="square" tIns="91425">
            <a:normAutofit fontScale="25000"/>
          </a:bodyPr>
          <a:lstStyle/>
          <a:p>
            <a:pPr indent="0" lvl="0" marL="0" marR="0" rtl="0" algn="l">
              <a:lnSpc>
                <a:spcPct val="115000"/>
              </a:lnSpc>
              <a:spcBef>
                <a:spcPts val="0"/>
              </a:spcBef>
              <a:spcAft>
                <a:spcPts val="0"/>
              </a:spcAft>
              <a:buSzPct val="120000"/>
              <a:buNone/>
            </a:pPr>
            <a:r>
              <a:rPr lang="en" sz="6000">
                <a:solidFill>
                  <a:srgbClr val="0D0D0D"/>
                </a:solidFill>
                <a:latin typeface="Oswald"/>
                <a:ea typeface="Oswald"/>
                <a:cs typeface="Oswald"/>
                <a:sym typeface="Oswald"/>
              </a:rPr>
              <a:t>The cost of debt is the effective rate that a company pays on its borrowed funds. It represents the interest expense a company incurs on its debt.</a:t>
            </a:r>
            <a:endParaRPr sz="6000">
              <a:solidFill>
                <a:srgbClr val="0D0D0D"/>
              </a:solidFill>
              <a:latin typeface="Oswald"/>
              <a:ea typeface="Oswald"/>
              <a:cs typeface="Oswald"/>
              <a:sym typeface="Oswald"/>
            </a:endParaRPr>
          </a:p>
          <a:p>
            <a:pPr indent="0" lvl="0" marL="0" marR="0" rtl="0" algn="l">
              <a:lnSpc>
                <a:spcPct val="115000"/>
              </a:lnSpc>
              <a:spcBef>
                <a:spcPts val="1200"/>
              </a:spcBef>
              <a:spcAft>
                <a:spcPts val="0"/>
              </a:spcAft>
              <a:buSzPct val="120000"/>
              <a:buNone/>
            </a:pPr>
            <a:r>
              <a:rPr lang="en" sz="6000">
                <a:solidFill>
                  <a:srgbClr val="0D0D0D"/>
                </a:solidFill>
                <a:latin typeface="Oswald"/>
                <a:ea typeface="Oswald"/>
                <a:cs typeface="Oswald"/>
                <a:sym typeface="Oswald"/>
              </a:rPr>
              <a:t>The formula to calculate the cost of debt typically involves finding the weighted average of the interest rates the company is paying on its various forms of debt. This formula is as follows:</a:t>
            </a:r>
            <a:endParaRPr sz="6000">
              <a:solidFill>
                <a:srgbClr val="0D0D0D"/>
              </a:solidFill>
              <a:latin typeface="Oswald"/>
              <a:ea typeface="Oswald"/>
              <a:cs typeface="Oswald"/>
              <a:sym typeface="Oswald"/>
            </a:endParaRPr>
          </a:p>
          <a:p>
            <a:pPr indent="-323850" lvl="0" marL="457200" marR="0" rtl="0" algn="l">
              <a:lnSpc>
                <a:spcPct val="115000"/>
              </a:lnSpc>
              <a:spcBef>
                <a:spcPts val="1200"/>
              </a:spcBef>
              <a:spcAft>
                <a:spcPts val="0"/>
              </a:spcAft>
              <a:buClr>
                <a:srgbClr val="0D0D0D"/>
              </a:buClr>
              <a:buSzPct val="100000"/>
              <a:buFont typeface="Oswald"/>
              <a:buChar char="➔"/>
            </a:pPr>
            <a:r>
              <a:rPr lang="en" sz="6000">
                <a:solidFill>
                  <a:srgbClr val="0D0D0D"/>
                </a:solidFill>
                <a:latin typeface="Oswald"/>
                <a:ea typeface="Oswald"/>
                <a:cs typeface="Oswald"/>
                <a:sym typeface="Oswald"/>
              </a:rPr>
              <a:t>Cost of Debt= Total Interest Expense/Total Debt</a:t>
            </a:r>
            <a:endParaRPr sz="6000">
              <a:solidFill>
                <a:srgbClr val="0D0D0D"/>
              </a:solidFill>
              <a:latin typeface="Oswald"/>
              <a:ea typeface="Oswald"/>
              <a:cs typeface="Oswald"/>
              <a:sym typeface="Oswald"/>
            </a:endParaRPr>
          </a:p>
          <a:p>
            <a:pPr indent="-323850" lvl="0" marL="457200" marR="0" rtl="0" algn="l">
              <a:lnSpc>
                <a:spcPct val="115000"/>
              </a:lnSpc>
              <a:spcBef>
                <a:spcPts val="0"/>
              </a:spcBef>
              <a:spcAft>
                <a:spcPts val="0"/>
              </a:spcAft>
              <a:buClr>
                <a:srgbClr val="0D0D0D"/>
              </a:buClr>
              <a:buSzPct val="100000"/>
              <a:buFont typeface="Oswald"/>
              <a:buChar char="➔"/>
            </a:pPr>
            <a:r>
              <a:rPr lang="en" sz="6000">
                <a:solidFill>
                  <a:srgbClr val="0D0D0D"/>
                </a:solidFill>
                <a:latin typeface="Oswald"/>
                <a:ea typeface="Oswald"/>
                <a:cs typeface="Oswald"/>
                <a:sym typeface="Oswald"/>
              </a:rPr>
              <a:t>Cost of Debt= Total Debt/Total Interest Expense</a:t>
            </a:r>
            <a:endParaRPr sz="6000">
              <a:solidFill>
                <a:srgbClr val="0D0D0D"/>
              </a:solidFill>
              <a:latin typeface="Oswald"/>
              <a:ea typeface="Oswald"/>
              <a:cs typeface="Oswald"/>
              <a:sym typeface="Oswald"/>
            </a:endParaRPr>
          </a:p>
          <a:p>
            <a:pPr indent="0" lvl="0" marL="0" marR="0" rtl="0" algn="l">
              <a:lnSpc>
                <a:spcPct val="115000"/>
              </a:lnSpc>
              <a:spcBef>
                <a:spcPts val="1200"/>
              </a:spcBef>
              <a:spcAft>
                <a:spcPts val="0"/>
              </a:spcAft>
              <a:buSzPct val="120000"/>
              <a:buNone/>
            </a:pPr>
            <a:r>
              <a:rPr lang="en" sz="6000">
                <a:solidFill>
                  <a:srgbClr val="0D0D0D"/>
                </a:solidFill>
                <a:latin typeface="Oswald"/>
                <a:ea typeface="Oswald"/>
                <a:cs typeface="Oswald"/>
                <a:sym typeface="Oswald"/>
              </a:rPr>
              <a:t>Where: </a:t>
            </a:r>
            <a:endParaRPr sz="6000">
              <a:solidFill>
                <a:srgbClr val="0D0D0D"/>
              </a:solidFill>
              <a:latin typeface="Oswald"/>
              <a:ea typeface="Oswald"/>
              <a:cs typeface="Oswald"/>
              <a:sym typeface="Oswald"/>
            </a:endParaRPr>
          </a:p>
          <a:p>
            <a:pPr indent="0" lvl="0" marL="0" marR="0" rtl="0" algn="l">
              <a:lnSpc>
                <a:spcPct val="115000"/>
              </a:lnSpc>
              <a:spcBef>
                <a:spcPts val="1200"/>
              </a:spcBef>
              <a:spcAft>
                <a:spcPts val="0"/>
              </a:spcAft>
              <a:buSzPct val="120000"/>
              <a:buNone/>
            </a:pPr>
            <a:r>
              <a:rPr lang="en" sz="6000">
                <a:solidFill>
                  <a:srgbClr val="0D0D0D"/>
                </a:solidFill>
                <a:latin typeface="Oswald"/>
                <a:ea typeface="Oswald"/>
                <a:cs typeface="Oswald"/>
                <a:sym typeface="Oswald"/>
              </a:rPr>
              <a:t>Total Interest Expense is the total amount of interest paid by the company over a specific period.</a:t>
            </a:r>
            <a:endParaRPr sz="6000">
              <a:solidFill>
                <a:srgbClr val="0D0D0D"/>
              </a:solidFill>
              <a:latin typeface="Oswald"/>
              <a:ea typeface="Oswald"/>
              <a:cs typeface="Oswald"/>
              <a:sym typeface="Oswald"/>
            </a:endParaRPr>
          </a:p>
          <a:p>
            <a:pPr indent="0" lvl="0" marL="0" marR="0" rtl="0" algn="l">
              <a:lnSpc>
                <a:spcPct val="115000"/>
              </a:lnSpc>
              <a:spcBef>
                <a:spcPts val="1200"/>
              </a:spcBef>
              <a:spcAft>
                <a:spcPts val="0"/>
              </a:spcAft>
              <a:buSzPct val="120000"/>
              <a:buNone/>
            </a:pPr>
            <a:r>
              <a:rPr lang="en" sz="6000">
                <a:solidFill>
                  <a:srgbClr val="0D0D0D"/>
                </a:solidFill>
                <a:latin typeface="Oswald"/>
                <a:ea typeface="Oswald"/>
                <a:cs typeface="Oswald"/>
                <a:sym typeface="Oswald"/>
              </a:rPr>
              <a:t>Total Debt is the total amount of debt the company has, including both short-term and long-term debt.</a:t>
            </a:r>
            <a:endParaRPr sz="6000">
              <a:solidFill>
                <a:srgbClr val="0D0D0D"/>
              </a:solidFill>
              <a:latin typeface="Oswald"/>
              <a:ea typeface="Oswald"/>
              <a:cs typeface="Oswald"/>
              <a:sym typeface="Oswald"/>
            </a:endParaRPr>
          </a:p>
          <a:p>
            <a:pPr indent="0" lvl="0" marL="0" marR="0" rtl="0" algn="l">
              <a:lnSpc>
                <a:spcPct val="115000"/>
              </a:lnSpc>
              <a:spcBef>
                <a:spcPts val="1200"/>
              </a:spcBef>
              <a:spcAft>
                <a:spcPts val="1200"/>
              </a:spcAft>
              <a:buSzPct val="120000"/>
              <a:buNone/>
            </a:pPr>
            <a:r>
              <a:t/>
            </a:r>
            <a:endParaRPr sz="6000">
              <a:solidFill>
                <a:srgbClr val="0D0D0D"/>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0"/>
          <p:cNvSpPr txBox="1"/>
          <p:nvPr/>
        </p:nvSpPr>
        <p:spPr>
          <a:xfrm>
            <a:off x="1010675" y="51025"/>
            <a:ext cx="62373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 sz="4200" u="none" cap="none" strike="noStrike">
                <a:solidFill>
                  <a:schemeClr val="lt1"/>
                </a:solidFill>
                <a:latin typeface="Oswald"/>
                <a:ea typeface="Oswald"/>
                <a:cs typeface="Oswald"/>
                <a:sym typeface="Oswald"/>
              </a:rPr>
              <a:t>COST OF DEBT</a:t>
            </a:r>
            <a:endParaRPr i="0" sz="4200" u="none" cap="none" strike="noStrike">
              <a:solidFill>
                <a:schemeClr val="lt1"/>
              </a:solidFill>
              <a:latin typeface="Oswald"/>
              <a:ea typeface="Oswald"/>
              <a:cs typeface="Oswald"/>
              <a:sym typeface="Oswald"/>
            </a:endParaRPr>
          </a:p>
        </p:txBody>
      </p:sp>
      <p:sp>
        <p:nvSpPr>
          <p:cNvPr id="492" name="Google Shape;492;p70"/>
          <p:cNvSpPr txBox="1"/>
          <p:nvPr/>
        </p:nvSpPr>
        <p:spPr>
          <a:xfrm>
            <a:off x="570525" y="749250"/>
            <a:ext cx="7525800" cy="18225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Clr>
                <a:srgbClr val="0D0D0D"/>
              </a:buClr>
              <a:buSzPts val="1500"/>
              <a:buFont typeface="Oswald"/>
              <a:buChar char="➔"/>
            </a:pPr>
            <a:r>
              <a:rPr i="0" lang="en" sz="1500" u="none" cap="none" strike="noStrike">
                <a:solidFill>
                  <a:srgbClr val="0D0D0D"/>
                </a:solidFill>
                <a:latin typeface="Oswald"/>
                <a:ea typeface="Oswald"/>
                <a:cs typeface="Oswald"/>
                <a:sym typeface="Oswald"/>
              </a:rPr>
              <a:t>We calculated the Interest Coverage Ratio (EBIT/</a:t>
            </a:r>
            <a:r>
              <a:rPr lang="en" sz="1500">
                <a:solidFill>
                  <a:srgbClr val="0D0D0D"/>
                </a:solidFill>
                <a:latin typeface="Oswald"/>
                <a:ea typeface="Oswald"/>
                <a:cs typeface="Oswald"/>
                <a:sym typeface="Oswald"/>
              </a:rPr>
              <a:t>Interest</a:t>
            </a:r>
            <a:r>
              <a:rPr i="0" lang="en" sz="1500" u="none" cap="none" strike="noStrike">
                <a:solidFill>
                  <a:srgbClr val="0D0D0D"/>
                </a:solidFill>
                <a:latin typeface="Oswald"/>
                <a:ea typeface="Oswald"/>
                <a:cs typeface="Oswald"/>
                <a:sym typeface="Oswald"/>
              </a:rPr>
              <a:t>) and that comes out to be </a:t>
            </a:r>
            <a:r>
              <a:rPr lang="en" sz="1500">
                <a:solidFill>
                  <a:srgbClr val="0D0D0D"/>
                </a:solidFill>
                <a:latin typeface="Oswald"/>
                <a:ea typeface="Oswald"/>
                <a:cs typeface="Oswald"/>
                <a:sym typeface="Oswald"/>
              </a:rPr>
              <a:t>14.119</a:t>
            </a:r>
            <a:r>
              <a:rPr i="0" lang="en" sz="1500" u="none" cap="none" strike="noStrike">
                <a:solidFill>
                  <a:srgbClr val="0D0D0D"/>
                </a:solidFill>
                <a:latin typeface="Oswald"/>
                <a:ea typeface="Oswald"/>
                <a:cs typeface="Oswald"/>
                <a:sym typeface="Oswald"/>
              </a:rPr>
              <a:t> . Using this we found the credit default spread which is 0.</a:t>
            </a:r>
            <a:r>
              <a:rPr lang="en" sz="1500">
                <a:solidFill>
                  <a:srgbClr val="0D0D0D"/>
                </a:solidFill>
                <a:latin typeface="Oswald"/>
                <a:ea typeface="Oswald"/>
                <a:cs typeface="Oswald"/>
                <a:sym typeface="Oswald"/>
              </a:rPr>
              <a:t>7</a:t>
            </a:r>
            <a:r>
              <a:rPr i="0" lang="en" sz="1500" u="none" cap="none" strike="noStrike">
                <a:solidFill>
                  <a:srgbClr val="0D0D0D"/>
                </a:solidFill>
                <a:latin typeface="Oswald"/>
                <a:ea typeface="Oswald"/>
                <a:cs typeface="Oswald"/>
                <a:sym typeface="Oswald"/>
              </a:rPr>
              <a:t>5%. (</a:t>
            </a:r>
            <a:r>
              <a:rPr lang="en" sz="1500">
                <a:solidFill>
                  <a:srgbClr val="0D0D0D"/>
                </a:solidFill>
                <a:latin typeface="Oswald"/>
                <a:ea typeface="Oswald"/>
                <a:cs typeface="Oswald"/>
                <a:sym typeface="Oswald"/>
              </a:rPr>
              <a:t>Large</a:t>
            </a:r>
            <a:r>
              <a:rPr lang="en" sz="1500">
                <a:solidFill>
                  <a:srgbClr val="0D0D0D"/>
                </a:solidFill>
                <a:latin typeface="Oswald"/>
                <a:ea typeface="Oswald"/>
                <a:cs typeface="Oswald"/>
                <a:sym typeface="Oswald"/>
              </a:rPr>
              <a:t> Cap</a:t>
            </a:r>
            <a:r>
              <a:rPr i="0" lang="en" sz="1500" u="none" cap="none" strike="noStrike">
                <a:solidFill>
                  <a:srgbClr val="0D0D0D"/>
                </a:solidFill>
                <a:latin typeface="Oswald"/>
                <a:ea typeface="Oswald"/>
                <a:cs typeface="Oswald"/>
                <a:sym typeface="Oswald"/>
              </a:rPr>
              <a:t>)</a:t>
            </a:r>
            <a:endParaRPr i="0" sz="1500" u="none" cap="none" strike="noStrike">
              <a:solidFill>
                <a:srgbClr val="0D0D0D"/>
              </a:solidFill>
              <a:latin typeface="Oswald"/>
              <a:ea typeface="Oswald"/>
              <a:cs typeface="Oswald"/>
              <a:sym typeface="Oswald"/>
            </a:endParaRPr>
          </a:p>
          <a:p>
            <a:pPr indent="-323850" lvl="0" marL="457200" marR="0" rtl="0" algn="l">
              <a:lnSpc>
                <a:spcPct val="115000"/>
              </a:lnSpc>
              <a:spcBef>
                <a:spcPts val="0"/>
              </a:spcBef>
              <a:spcAft>
                <a:spcPts val="0"/>
              </a:spcAft>
              <a:buClr>
                <a:srgbClr val="0D0D0D"/>
              </a:buClr>
              <a:buSzPts val="1500"/>
              <a:buFont typeface="Oswald"/>
              <a:buChar char="➔"/>
            </a:pPr>
            <a:r>
              <a:rPr i="0" lang="en" sz="1500" u="none" cap="none" strike="noStrike">
                <a:solidFill>
                  <a:srgbClr val="0D0D0D"/>
                </a:solidFill>
                <a:latin typeface="Oswald"/>
                <a:ea typeface="Oswald"/>
                <a:cs typeface="Oswald"/>
                <a:sym typeface="Oswald"/>
              </a:rPr>
              <a:t>We used the Rf and default spread to find the cost of debt</a:t>
            </a:r>
            <a:endParaRPr i="0" sz="1500" u="none" cap="none" strike="noStrike">
              <a:solidFill>
                <a:srgbClr val="0D0D0D"/>
              </a:solidFill>
              <a:latin typeface="Oswald"/>
              <a:ea typeface="Oswald"/>
              <a:cs typeface="Oswald"/>
              <a:sym typeface="Oswald"/>
            </a:endParaRPr>
          </a:p>
        </p:txBody>
      </p:sp>
      <p:pic>
        <p:nvPicPr>
          <p:cNvPr id="493" name="Google Shape;493;p70"/>
          <p:cNvPicPr preferRelativeResize="0"/>
          <p:nvPr/>
        </p:nvPicPr>
        <p:blipFill>
          <a:blip r:embed="rId3">
            <a:alphaModFix/>
          </a:blip>
          <a:stretch>
            <a:fillRect/>
          </a:stretch>
        </p:blipFill>
        <p:spPr>
          <a:xfrm>
            <a:off x="1838313" y="1871975"/>
            <a:ext cx="4990225" cy="30887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1"/>
          <p:cNvSpPr txBox="1"/>
          <p:nvPr>
            <p:ph type="title"/>
          </p:nvPr>
        </p:nvSpPr>
        <p:spPr>
          <a:xfrm>
            <a:off x="1111334" y="1442500"/>
            <a:ext cx="5377500" cy="1646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6000"/>
              <a:buNone/>
            </a:pPr>
            <a:r>
              <a:rPr b="1" lang="en" sz="4200">
                <a:latin typeface="Oswald"/>
                <a:ea typeface="Oswald"/>
                <a:cs typeface="Oswald"/>
                <a:sym typeface="Oswald"/>
              </a:rPr>
              <a:t>Cost of Capital of Firm</a:t>
            </a:r>
            <a:endParaRPr b="1" sz="42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217575" y="523625"/>
            <a:ext cx="8717700" cy="63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990"/>
              <a:buFont typeface="Arial"/>
              <a:buNone/>
            </a:pPr>
            <a:r>
              <a:rPr b="1" lang="en">
                <a:latin typeface="Oswald"/>
                <a:ea typeface="Oswald"/>
                <a:cs typeface="Oswald"/>
                <a:sym typeface="Oswald"/>
              </a:rPr>
              <a:t>SHAREHOLDING </a:t>
            </a:r>
            <a:endParaRPr>
              <a:latin typeface="Oswald"/>
              <a:ea typeface="Oswald"/>
              <a:cs typeface="Oswald"/>
              <a:sym typeface="Oswald"/>
            </a:endParaRPr>
          </a:p>
        </p:txBody>
      </p:sp>
      <p:sp>
        <p:nvSpPr>
          <p:cNvPr id="159" name="Google Shape;159;p18"/>
          <p:cNvSpPr txBox="1"/>
          <p:nvPr>
            <p:ph idx="1" type="body"/>
          </p:nvPr>
        </p:nvSpPr>
        <p:spPr>
          <a:xfrm>
            <a:off x="716400" y="1190275"/>
            <a:ext cx="7909200" cy="3335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600">
                <a:solidFill>
                  <a:srgbClr val="0D0D0D"/>
                </a:solidFill>
                <a:latin typeface="Oswald"/>
                <a:ea typeface="Oswald"/>
                <a:cs typeface="Oswald"/>
                <a:sym typeface="Oswald"/>
              </a:rPr>
              <a:t>The shareholding pattern reflects the distribution of ownership among different categories of shareholders, including promoters, institutional investors, and the public. This pattern plays a vital role in shaping the company's corporate governance practices, strategic decisions, and overall performance in the electronics industry. As the company continues to evolve and grow, monitoring changes in its shareholding pattern remains essential for investors, regulators, and other stakeholders.</a:t>
            </a:r>
            <a:endParaRPr sz="1600">
              <a:solidFill>
                <a:srgbClr val="0D0D0D"/>
              </a:solidFill>
              <a:latin typeface="Oswald"/>
              <a:ea typeface="Oswald"/>
              <a:cs typeface="Oswald"/>
              <a:sym typeface="Oswald"/>
            </a:endParaRPr>
          </a:p>
          <a:p>
            <a:pPr indent="0" lvl="0" marL="0" rtl="0" algn="just">
              <a:lnSpc>
                <a:spcPct val="115000"/>
              </a:lnSpc>
              <a:spcBef>
                <a:spcPts val="1200"/>
              </a:spcBef>
              <a:spcAft>
                <a:spcPts val="1200"/>
              </a:spcAft>
              <a:buSzPts val="1800"/>
              <a:buNone/>
            </a:pPr>
            <a:r>
              <a:rPr lang="en" sz="1600">
                <a:solidFill>
                  <a:srgbClr val="0D0D0D"/>
                </a:solidFill>
                <a:latin typeface="Oswald"/>
                <a:ea typeface="Oswald"/>
                <a:cs typeface="Oswald"/>
                <a:sym typeface="Oswald"/>
              </a:rPr>
              <a:t>The shareholding pattern is subject to fluctuations over time due to various factors such as buying and selling of shares by investors, corporate actions like bonus issues or rights offerings. A transparent and well-balanced shareholding pattern is very crucial for ensuring effective corporate governance. </a:t>
            </a:r>
            <a:endParaRPr sz="1600">
              <a:solidFill>
                <a:srgbClr val="0D0D0D"/>
              </a:solidFill>
              <a:latin typeface="Oswald"/>
              <a:ea typeface="Oswald"/>
              <a:cs typeface="Oswald"/>
              <a:sym typeface="Oswa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2"/>
          <p:cNvSpPr txBox="1"/>
          <p:nvPr>
            <p:ph type="title"/>
          </p:nvPr>
        </p:nvSpPr>
        <p:spPr>
          <a:xfrm>
            <a:off x="209325" y="217625"/>
            <a:ext cx="87267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36666"/>
              <a:buFont typeface="Arial"/>
              <a:buNone/>
            </a:pPr>
            <a:r>
              <a:rPr b="1" lang="en">
                <a:latin typeface="Oswald"/>
                <a:ea typeface="Oswald"/>
                <a:cs typeface="Oswald"/>
                <a:sym typeface="Oswald"/>
              </a:rPr>
              <a:t>COST OF CAPITAL OF FIRM</a:t>
            </a:r>
            <a:endParaRPr>
              <a:latin typeface="Oswald"/>
              <a:ea typeface="Oswald"/>
              <a:cs typeface="Oswald"/>
              <a:sym typeface="Oswald"/>
            </a:endParaRPr>
          </a:p>
          <a:p>
            <a:pPr indent="0" lvl="0" marL="0" rtl="0" algn="l">
              <a:lnSpc>
                <a:spcPct val="100000"/>
              </a:lnSpc>
              <a:spcBef>
                <a:spcPts val="0"/>
              </a:spcBef>
              <a:spcAft>
                <a:spcPts val="0"/>
              </a:spcAft>
              <a:buSzPct val="111111"/>
              <a:buNone/>
            </a:pPr>
            <a:r>
              <a:t/>
            </a:r>
            <a:endParaRPr/>
          </a:p>
        </p:txBody>
      </p:sp>
      <p:sp>
        <p:nvSpPr>
          <p:cNvPr id="504" name="Google Shape;504;p72"/>
          <p:cNvSpPr txBox="1"/>
          <p:nvPr>
            <p:ph idx="1" type="body"/>
          </p:nvPr>
        </p:nvSpPr>
        <p:spPr>
          <a:xfrm>
            <a:off x="312375" y="678825"/>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500">
                <a:solidFill>
                  <a:srgbClr val="0D0D0D"/>
                </a:solidFill>
                <a:latin typeface="Oswald"/>
                <a:ea typeface="Oswald"/>
                <a:cs typeface="Oswald"/>
                <a:sym typeface="Oswald"/>
              </a:rPr>
              <a:t>A firm's cost of capital is the weighted average of the costs associated with the different sources of capital it uses to fund its operations. These sources usually comprise equity (such as common stock) and debt (like bonds and loans). The cost of capital is a vital concept in finance because it reflects the minimum return a company must generate on its investments to meet the expectations of its investors and creditors.</a:t>
            </a:r>
            <a:endParaRPr sz="1500">
              <a:solidFill>
                <a:srgbClr val="0D0D0D"/>
              </a:solidFill>
              <a:latin typeface="Oswald"/>
              <a:ea typeface="Oswald"/>
              <a:cs typeface="Oswald"/>
              <a:sym typeface="Oswald"/>
            </a:endParaRPr>
          </a:p>
          <a:p>
            <a:pPr indent="0" lvl="0" marL="0" rtl="0" algn="l">
              <a:lnSpc>
                <a:spcPct val="115000"/>
              </a:lnSpc>
              <a:spcBef>
                <a:spcPts val="1200"/>
              </a:spcBef>
              <a:spcAft>
                <a:spcPts val="0"/>
              </a:spcAft>
              <a:buNone/>
            </a:pPr>
            <a:r>
              <a:t/>
            </a:r>
            <a:endParaRPr sz="1500">
              <a:solidFill>
                <a:srgbClr val="0D0D0D"/>
              </a:solidFill>
              <a:latin typeface="Lexend"/>
              <a:ea typeface="Lexend"/>
              <a:cs typeface="Lexend"/>
              <a:sym typeface="Lexend"/>
            </a:endParaRPr>
          </a:p>
          <a:p>
            <a:pPr indent="0" lvl="0" marL="457200" rtl="0" algn="l">
              <a:lnSpc>
                <a:spcPct val="100000"/>
              </a:lnSpc>
              <a:spcBef>
                <a:spcPts val="1200"/>
              </a:spcBef>
              <a:spcAft>
                <a:spcPts val="0"/>
              </a:spcAft>
              <a:buSzPts val="1800"/>
              <a:buNone/>
            </a:pPr>
            <a:r>
              <a:t/>
            </a:r>
            <a:endParaRPr sz="1500">
              <a:solidFill>
                <a:srgbClr val="0D0D0D"/>
              </a:solidFill>
              <a:latin typeface="Roboto"/>
              <a:ea typeface="Roboto"/>
              <a:cs typeface="Roboto"/>
              <a:sym typeface="Roboto"/>
            </a:endParaRPr>
          </a:p>
        </p:txBody>
      </p:sp>
      <p:pic>
        <p:nvPicPr>
          <p:cNvPr id="505" name="Google Shape;505;p72"/>
          <p:cNvPicPr preferRelativeResize="0"/>
          <p:nvPr/>
        </p:nvPicPr>
        <p:blipFill rotWithShape="1">
          <a:blip r:embed="rId3">
            <a:alphaModFix/>
          </a:blip>
          <a:srcRect b="0" l="0" r="0" t="0"/>
          <a:stretch/>
        </p:blipFill>
        <p:spPr>
          <a:xfrm>
            <a:off x="2743562" y="1949475"/>
            <a:ext cx="3569825" cy="2611450"/>
          </a:xfrm>
          <a:prstGeom prst="rect">
            <a:avLst/>
          </a:prstGeom>
          <a:noFill/>
          <a:ln cap="flat" cmpd="sng" w="19050">
            <a:solidFill>
              <a:srgbClr val="0D0D0D"/>
            </a:solidFill>
            <a:prstDash val="solid"/>
            <a:round/>
            <a:headEnd len="sm" w="sm" type="none"/>
            <a:tailEnd len="sm" w="sm" type="none"/>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3"/>
          <p:cNvSpPr txBox="1"/>
          <p:nvPr/>
        </p:nvSpPr>
        <p:spPr>
          <a:xfrm>
            <a:off x="5448600" y="2317800"/>
            <a:ext cx="3454200" cy="5079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2100"/>
              <a:buFont typeface="Arial"/>
              <a:buNone/>
            </a:pPr>
            <a:r>
              <a:rPr b="0" i="0" lang="en" sz="2100" u="none" cap="none" strike="noStrike">
                <a:solidFill>
                  <a:srgbClr val="0D0D0D"/>
                </a:solidFill>
                <a:latin typeface="Roboto"/>
                <a:ea typeface="Roboto"/>
                <a:cs typeface="Roboto"/>
                <a:sym typeface="Roboto"/>
              </a:rPr>
              <a:t>WACC= </a:t>
            </a:r>
            <a:r>
              <a:rPr lang="en" sz="2100">
                <a:solidFill>
                  <a:srgbClr val="0D0D0D"/>
                </a:solidFill>
                <a:latin typeface="Roboto"/>
                <a:ea typeface="Roboto"/>
                <a:cs typeface="Roboto"/>
                <a:sym typeface="Roboto"/>
              </a:rPr>
              <a:t>10.227</a:t>
            </a:r>
            <a:r>
              <a:rPr b="0" i="0" lang="en" sz="2100" u="none" cap="none" strike="noStrike">
                <a:solidFill>
                  <a:srgbClr val="0D0D0D"/>
                </a:solidFill>
                <a:latin typeface="Roboto"/>
                <a:ea typeface="Roboto"/>
                <a:cs typeface="Roboto"/>
                <a:sym typeface="Roboto"/>
              </a:rPr>
              <a:t>%</a:t>
            </a:r>
            <a:endParaRPr b="0" i="0" sz="2100" u="none" cap="none" strike="noStrike">
              <a:solidFill>
                <a:srgbClr val="0D0D0D"/>
              </a:solidFill>
              <a:latin typeface="Roboto"/>
              <a:ea typeface="Roboto"/>
              <a:cs typeface="Roboto"/>
              <a:sym typeface="Roboto"/>
            </a:endParaRPr>
          </a:p>
        </p:txBody>
      </p:sp>
      <p:sp>
        <p:nvSpPr>
          <p:cNvPr id="511" name="Google Shape;511;p73"/>
          <p:cNvSpPr txBox="1"/>
          <p:nvPr>
            <p:ph idx="4294967295" type="title"/>
          </p:nvPr>
        </p:nvSpPr>
        <p:spPr>
          <a:xfrm>
            <a:off x="311700" y="369225"/>
            <a:ext cx="8520600" cy="6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990"/>
              <a:buFont typeface="Arial"/>
              <a:buNone/>
            </a:pPr>
            <a:r>
              <a:rPr b="1" lang="en" sz="2720">
                <a:latin typeface="Oswald"/>
                <a:ea typeface="Oswald"/>
                <a:cs typeface="Oswald"/>
                <a:sym typeface="Oswald"/>
              </a:rPr>
              <a:t>COST OF CAPITAL OF FIRM</a:t>
            </a:r>
            <a:endParaRPr sz="2720">
              <a:latin typeface="Oswald"/>
              <a:ea typeface="Oswald"/>
              <a:cs typeface="Oswald"/>
              <a:sym typeface="Oswald"/>
            </a:endParaRPr>
          </a:p>
          <a:p>
            <a:pPr indent="0" lvl="0" marL="0" rtl="0" algn="l">
              <a:lnSpc>
                <a:spcPct val="100000"/>
              </a:lnSpc>
              <a:spcBef>
                <a:spcPts val="0"/>
              </a:spcBef>
              <a:spcAft>
                <a:spcPts val="0"/>
              </a:spcAft>
              <a:buSzPts val="3000"/>
              <a:buNone/>
            </a:pPr>
            <a:r>
              <a:t/>
            </a:r>
            <a:endParaRPr sz="2520"/>
          </a:p>
        </p:txBody>
      </p:sp>
      <p:pic>
        <p:nvPicPr>
          <p:cNvPr id="512" name="Google Shape;512;p73"/>
          <p:cNvPicPr preferRelativeResize="0"/>
          <p:nvPr/>
        </p:nvPicPr>
        <p:blipFill>
          <a:blip r:embed="rId3">
            <a:alphaModFix/>
          </a:blip>
          <a:stretch>
            <a:fillRect/>
          </a:stretch>
        </p:blipFill>
        <p:spPr>
          <a:xfrm>
            <a:off x="634125" y="1178625"/>
            <a:ext cx="4419600" cy="3609902"/>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4"/>
          <p:cNvSpPr txBox="1"/>
          <p:nvPr/>
        </p:nvSpPr>
        <p:spPr>
          <a:xfrm>
            <a:off x="214963" y="340100"/>
            <a:ext cx="8804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Oswald"/>
                <a:ea typeface="Oswald"/>
                <a:cs typeface="Oswald"/>
                <a:sym typeface="Oswald"/>
              </a:rPr>
              <a:t>OBSERVATIONS FROM THE CODE</a:t>
            </a:r>
            <a:endParaRPr b="1" sz="3000">
              <a:solidFill>
                <a:schemeClr val="lt1"/>
              </a:solidFill>
              <a:latin typeface="Oswald"/>
              <a:ea typeface="Oswald"/>
              <a:cs typeface="Oswald"/>
              <a:sym typeface="Oswald"/>
            </a:endParaRPr>
          </a:p>
        </p:txBody>
      </p:sp>
      <p:pic>
        <p:nvPicPr>
          <p:cNvPr id="518" name="Google Shape;518;p74"/>
          <p:cNvPicPr preferRelativeResize="0"/>
          <p:nvPr/>
        </p:nvPicPr>
        <p:blipFill>
          <a:blip r:embed="rId3">
            <a:alphaModFix/>
          </a:blip>
          <a:stretch>
            <a:fillRect/>
          </a:stretch>
        </p:blipFill>
        <p:spPr>
          <a:xfrm>
            <a:off x="2228138" y="1119675"/>
            <a:ext cx="4778025" cy="34250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5"/>
          <p:cNvSpPr txBox="1"/>
          <p:nvPr>
            <p:ph type="title"/>
          </p:nvPr>
        </p:nvSpPr>
        <p:spPr>
          <a:xfrm>
            <a:off x="1883259" y="1259900"/>
            <a:ext cx="5377500" cy="1646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6000"/>
              <a:buNone/>
            </a:pPr>
            <a:r>
              <a:rPr b="1" lang="en" sz="4200">
                <a:latin typeface="Oswald"/>
                <a:ea typeface="Oswald"/>
                <a:cs typeface="Oswald"/>
                <a:sym typeface="Oswald"/>
              </a:rPr>
              <a:t>REFERENCES</a:t>
            </a:r>
            <a:endParaRPr b="1" sz="4200">
              <a:latin typeface="Oswald"/>
              <a:ea typeface="Oswald"/>
              <a:cs typeface="Oswald"/>
              <a:sym typeface="Oswa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6"/>
          <p:cNvSpPr txBox="1"/>
          <p:nvPr>
            <p:ph type="title"/>
          </p:nvPr>
        </p:nvSpPr>
        <p:spPr>
          <a:xfrm>
            <a:off x="773100" y="410550"/>
            <a:ext cx="75057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b="1" lang="en">
                <a:latin typeface="Oswald"/>
                <a:ea typeface="Oswald"/>
                <a:cs typeface="Oswald"/>
                <a:sym typeface="Oswald"/>
              </a:rPr>
              <a:t>REFERENCES</a:t>
            </a:r>
            <a:endParaRPr>
              <a:latin typeface="Oswald"/>
              <a:ea typeface="Oswald"/>
              <a:cs typeface="Oswald"/>
              <a:sym typeface="Oswald"/>
            </a:endParaRPr>
          </a:p>
        </p:txBody>
      </p:sp>
      <p:sp>
        <p:nvSpPr>
          <p:cNvPr id="529" name="Google Shape;529;p76"/>
          <p:cNvSpPr txBox="1"/>
          <p:nvPr>
            <p:ph idx="1" type="body"/>
          </p:nvPr>
        </p:nvSpPr>
        <p:spPr>
          <a:xfrm>
            <a:off x="311700" y="1079475"/>
            <a:ext cx="8520600" cy="3726600"/>
          </a:xfrm>
          <a:prstGeom prst="rect">
            <a:avLst/>
          </a:prstGeom>
          <a:noFill/>
          <a:ln>
            <a:noFill/>
          </a:ln>
        </p:spPr>
        <p:txBody>
          <a:bodyPr anchorCtr="0" anchor="t" bIns="91425" lIns="91425" spcFirstLastPara="1" rIns="91425" wrap="square" tIns="91425">
            <a:noAutofit/>
          </a:bodyPr>
          <a:lstStyle/>
          <a:p>
            <a:pPr indent="-317500" lvl="0" marL="457200" rtl="0" algn="l">
              <a:spcBef>
                <a:spcPts val="1200"/>
              </a:spcBef>
              <a:spcAft>
                <a:spcPts val="0"/>
              </a:spcAft>
              <a:buSzPts val="1400"/>
              <a:buFont typeface="Arial"/>
              <a:buChar char="●"/>
            </a:pPr>
            <a:r>
              <a:rPr lang="en" sz="1400" u="sng">
                <a:solidFill>
                  <a:schemeClr val="hlink"/>
                </a:solidFill>
                <a:latin typeface="Arial"/>
                <a:ea typeface="Arial"/>
                <a:cs typeface="Arial"/>
                <a:sym typeface="Arial"/>
                <a:hlinkClick r:id="rId3"/>
              </a:rPr>
              <a:t>https://www.bharatforge.com</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4"/>
              </a:rPr>
              <a:t>https://economictimes.indiatimes.com/bharat-forge-ltd/infocompanymanagement/companyid-20243.cms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5"/>
              </a:rPr>
              <a:t>https://www.larsentoubro.com</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6"/>
              </a:rPr>
              <a:t>https://economictimes.indiatimes.com/larsen-toubro-ltd/infocompanymanagement/companyid-11906.cms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7"/>
              </a:rPr>
              <a:t>https://www.siemens.com</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8"/>
              </a:rPr>
              <a:t>https://economictimes.indiatimes.com/siemens-ltd/infocompanymanagement/companyid-13573.cms</a:t>
            </a:r>
            <a:br>
              <a:rPr lang="en" sz="1400">
                <a:latin typeface="Arial"/>
                <a:ea typeface="Arial"/>
                <a:cs typeface="Arial"/>
                <a:sym typeface="Arial"/>
              </a:rPr>
            </a:br>
            <a:r>
              <a:rPr lang="en" sz="1400" u="sng">
                <a:solidFill>
                  <a:schemeClr val="hlink"/>
                </a:solidFill>
                <a:latin typeface="Arial"/>
                <a:ea typeface="Arial"/>
                <a:cs typeface="Arial"/>
                <a:sym typeface="Arial"/>
                <a:hlinkClick r:id="rId9"/>
              </a:rPr>
              <a:t>https://www.bombaydyeing.com</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10"/>
              </a:rPr>
              <a:t>https://economictimes.indiatimes.com/bombay-dyeing-manufacturing-co-ltd/infocompanymanagement/companyid-14184.cms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11"/>
              </a:rPr>
              <a:t>https://hal-india.co.in</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12"/>
              </a:rPr>
              <a:t>https://economictimes.indiatimes.com/hindustan-aeronautics-ltd/infocompanymanagement/companyid-34718.cms</a:t>
            </a:r>
            <a:endParaRPr sz="14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1200"/>
              </a:spcAft>
              <a:buSzPts val="1800"/>
              <a:buNone/>
            </a:pPr>
            <a:r>
              <a:t/>
            </a:r>
            <a:endParaRPr sz="14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7"/>
          <p:cNvSpPr txBox="1"/>
          <p:nvPr>
            <p:ph type="ctrTitle"/>
          </p:nvPr>
        </p:nvSpPr>
        <p:spPr>
          <a:xfrm>
            <a:off x="1802403" y="1715358"/>
            <a:ext cx="5361300" cy="1448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6000">
                <a:latin typeface="Oswald Medium"/>
                <a:ea typeface="Oswald Medium"/>
                <a:cs typeface="Oswald Medium"/>
                <a:sym typeface="Oswald Medium"/>
              </a:rPr>
              <a:t>THANK YOU</a:t>
            </a:r>
            <a:endParaRPr sz="6000">
              <a:latin typeface="Oswald Medium"/>
              <a:ea typeface="Oswald Medium"/>
              <a:cs typeface="Oswald Medium"/>
              <a:sym typeface="Oswal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1351100" y="-547800"/>
            <a:ext cx="8118600" cy="2751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6667"/>
              <a:buNone/>
            </a:pPr>
            <a:r>
              <a:rPr b="1" lang="en" sz="4200">
                <a:latin typeface="Oswald"/>
                <a:ea typeface="Oswald"/>
                <a:cs typeface="Oswald"/>
                <a:sym typeface="Oswald"/>
              </a:rPr>
              <a:t>Bharat Electronics LTD</a:t>
            </a:r>
            <a:endParaRPr b="1" sz="4200">
              <a:latin typeface="Oswald"/>
              <a:ea typeface="Oswald"/>
              <a:cs typeface="Oswald"/>
              <a:sym typeface="Oswald"/>
            </a:endParaRPr>
          </a:p>
        </p:txBody>
      </p:sp>
      <p:pic>
        <p:nvPicPr>
          <p:cNvPr id="165" name="Google Shape;165;p19"/>
          <p:cNvPicPr preferRelativeResize="0"/>
          <p:nvPr/>
        </p:nvPicPr>
        <p:blipFill>
          <a:blip r:embed="rId3">
            <a:alphaModFix/>
          </a:blip>
          <a:stretch>
            <a:fillRect/>
          </a:stretch>
        </p:blipFill>
        <p:spPr>
          <a:xfrm>
            <a:off x="699150" y="2748100"/>
            <a:ext cx="3495975" cy="19049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236925" y="380350"/>
            <a:ext cx="86451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b="1" lang="en">
                <a:latin typeface="Oswald"/>
                <a:ea typeface="Oswald"/>
                <a:cs typeface="Oswald"/>
                <a:sym typeface="Oswald"/>
              </a:rPr>
              <a:t>Bharat Electronics Limited (BEL)</a:t>
            </a:r>
            <a:endParaRPr b="1">
              <a:latin typeface="Oswald"/>
              <a:ea typeface="Oswald"/>
              <a:cs typeface="Oswald"/>
              <a:sym typeface="Oswald"/>
            </a:endParaRPr>
          </a:p>
        </p:txBody>
      </p:sp>
      <p:sp>
        <p:nvSpPr>
          <p:cNvPr id="171" name="Google Shape;171;p20"/>
          <p:cNvSpPr txBox="1"/>
          <p:nvPr>
            <p:ph idx="1" type="body"/>
          </p:nvPr>
        </p:nvSpPr>
        <p:spPr>
          <a:xfrm>
            <a:off x="388350" y="1301100"/>
            <a:ext cx="8367300" cy="344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60"/>
              </a:spcBef>
              <a:spcAft>
                <a:spcPts val="0"/>
              </a:spcAft>
              <a:buSzPts val="1800"/>
              <a:buNone/>
            </a:pPr>
            <a:r>
              <a:rPr lang="en" sz="1600">
                <a:solidFill>
                  <a:srgbClr val="0D0D0D"/>
                </a:solidFill>
                <a:latin typeface="Oswald"/>
                <a:ea typeface="Oswald"/>
                <a:cs typeface="Oswald"/>
                <a:sym typeface="Oswald"/>
              </a:rPr>
              <a:t>Bharat Electronics Limited (BEL) is an Indian public sector aerospace and defence electronics company. It primarily manufactures advanced electronic products for ground and aerospace applications. BEL is one of sixteen PSUs under the administration of Ministry of Defence of India. It has been granted Navratna status by the Government of India.</a:t>
            </a:r>
            <a:endParaRPr sz="1600">
              <a:solidFill>
                <a:srgbClr val="0D0D0D"/>
              </a:solidFill>
              <a:latin typeface="Oswald"/>
              <a:ea typeface="Oswald"/>
              <a:cs typeface="Oswald"/>
              <a:sym typeface="Oswald"/>
            </a:endParaRPr>
          </a:p>
          <a:p>
            <a:pPr indent="0" lvl="0" marL="0" marR="0" rtl="0" algn="l">
              <a:lnSpc>
                <a:spcPct val="100000"/>
              </a:lnSpc>
              <a:spcBef>
                <a:spcPts val="360"/>
              </a:spcBef>
              <a:spcAft>
                <a:spcPts val="0"/>
              </a:spcAft>
              <a:buSzPts val="1800"/>
              <a:buNone/>
            </a:pPr>
            <a:r>
              <a:t/>
            </a:r>
            <a:endParaRPr sz="1600">
              <a:solidFill>
                <a:srgbClr val="0D0D0D"/>
              </a:solidFill>
              <a:latin typeface="Oswald"/>
              <a:ea typeface="Oswald"/>
              <a:cs typeface="Oswald"/>
              <a:sym typeface="Oswald"/>
            </a:endParaRPr>
          </a:p>
          <a:p>
            <a:pPr indent="0" lvl="0" marL="0" marR="0" rtl="0" algn="l">
              <a:lnSpc>
                <a:spcPct val="100000"/>
              </a:lnSpc>
              <a:spcBef>
                <a:spcPts val="360"/>
              </a:spcBef>
              <a:spcAft>
                <a:spcPts val="0"/>
              </a:spcAft>
              <a:buSzPts val="1800"/>
              <a:buNone/>
            </a:pPr>
            <a:r>
              <a:rPr lang="en" sz="1600">
                <a:solidFill>
                  <a:srgbClr val="0D0D0D"/>
                </a:solidFill>
                <a:latin typeface="Oswald"/>
                <a:ea typeface="Oswald"/>
                <a:cs typeface="Oswald"/>
                <a:sym typeface="Oswald"/>
              </a:rPr>
              <a:t>Bharat Electronics Limited was founded in Bangalore, Karnataka, India in 1954. Starting with the manufacturing of a few communication equipment in 1956, BEL started manufacturing receiving valves in 1961, germanium semiconductors in 1962, and radio transmitters for AIR in 1964 with help from the Soviet Union. A memorandum of understanding was signed on September 30, 2024, between Bharat Electronics and the Space Applications Centre, pertaining to collaboration, indigenization, and infrastructure development for the production of space-grade Travelling Wave Tube Amplifiers.</a:t>
            </a:r>
            <a:endParaRPr sz="1600">
              <a:solidFill>
                <a:srgbClr val="0D0D0D"/>
              </a:solidFill>
              <a:latin typeface="Oswald"/>
              <a:ea typeface="Oswald"/>
              <a:cs typeface="Oswald"/>
              <a:sym typeface="Oswald"/>
            </a:endParaRPr>
          </a:p>
          <a:p>
            <a:pPr indent="0" lvl="0" marL="0" marR="0" rtl="0" algn="l">
              <a:lnSpc>
                <a:spcPct val="100000"/>
              </a:lnSpc>
              <a:spcBef>
                <a:spcPts val="360"/>
              </a:spcBef>
              <a:spcAft>
                <a:spcPts val="0"/>
              </a:spcAft>
              <a:buSzPts val="1800"/>
              <a:buNone/>
            </a:pPr>
            <a:r>
              <a:t/>
            </a:r>
            <a:endParaRPr sz="1600">
              <a:solidFill>
                <a:srgbClr val="0D0D0D"/>
              </a:solidFill>
              <a:latin typeface="Roboto"/>
              <a:ea typeface="Roboto"/>
              <a:cs typeface="Roboto"/>
              <a:sym typeface="Roboto"/>
            </a:endParaRPr>
          </a:p>
          <a:p>
            <a:pPr indent="0" lvl="0" marL="0" marR="0" rtl="0" algn="l">
              <a:lnSpc>
                <a:spcPct val="100000"/>
              </a:lnSpc>
              <a:spcBef>
                <a:spcPts val="360"/>
              </a:spcBef>
              <a:spcAft>
                <a:spcPts val="0"/>
              </a:spcAft>
              <a:buSzPts val="1800"/>
              <a:buNone/>
            </a:pPr>
            <a:r>
              <a:t/>
            </a:r>
            <a:endParaRPr sz="1600">
              <a:solidFill>
                <a:srgbClr val="0D0D0D"/>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17575" y="364500"/>
            <a:ext cx="8703000" cy="95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333"/>
              <a:buNone/>
            </a:pPr>
            <a:r>
              <a:rPr b="1" lang="en">
                <a:latin typeface="Oswald"/>
                <a:ea typeface="Oswald"/>
                <a:cs typeface="Oswald"/>
                <a:sym typeface="Oswald"/>
              </a:rPr>
              <a:t>SHAREHOLDING PATTERN</a:t>
            </a:r>
            <a:endParaRPr>
              <a:latin typeface="Oswald"/>
              <a:ea typeface="Oswald"/>
              <a:cs typeface="Oswald"/>
              <a:sym typeface="Oswald"/>
            </a:endParaRPr>
          </a:p>
        </p:txBody>
      </p:sp>
      <p:sp>
        <p:nvSpPr>
          <p:cNvPr id="177" name="Google Shape;177;p21"/>
          <p:cNvSpPr txBox="1"/>
          <p:nvPr>
            <p:ph idx="1" type="body"/>
          </p:nvPr>
        </p:nvSpPr>
        <p:spPr>
          <a:xfrm>
            <a:off x="2633100" y="1959325"/>
            <a:ext cx="36255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8" name="Google Shape;178;p21"/>
          <p:cNvPicPr preferRelativeResize="0"/>
          <p:nvPr/>
        </p:nvPicPr>
        <p:blipFill>
          <a:blip r:embed="rId3">
            <a:alphaModFix/>
          </a:blip>
          <a:stretch>
            <a:fillRect/>
          </a:stretch>
        </p:blipFill>
        <p:spPr>
          <a:xfrm>
            <a:off x="1772850" y="1134688"/>
            <a:ext cx="5495925" cy="353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