
<file path=[Content_Types].xml><?xml version="1.0" encoding="utf-8"?>
<Types xmlns="http://schemas.openxmlformats.org/package/2006/content-types">
  <Default Extension="fntdata" ContentType="application/x-fontdata"/>
  <Default Extension="jfif" ContentType="image/jpeg"/>
  <Default Extension="jpeg" ContentType="image/jpeg"/>
  <Default Extension="jpg" ContentType="image/jpe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81" r:id="rId1"/>
  </p:sldMasterIdLst>
  <p:notesMasterIdLst>
    <p:notesMasterId r:id="rId15"/>
  </p:notesMasterIdLst>
  <p:sldIdLst>
    <p:sldId id="265" r:id="rId2"/>
    <p:sldId id="259" r:id="rId3"/>
    <p:sldId id="260" r:id="rId4"/>
    <p:sldId id="261" r:id="rId5"/>
    <p:sldId id="262" r:id="rId6"/>
    <p:sldId id="263" r:id="rId7"/>
    <p:sldId id="264" r:id="rId8"/>
    <p:sldId id="267" r:id="rId9"/>
    <p:sldId id="268" r:id="rId10"/>
    <p:sldId id="269" r:id="rId11"/>
    <p:sldId id="272" r:id="rId12"/>
    <p:sldId id="273" r:id="rId13"/>
    <p:sldId id="274" r:id="rId14"/>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Calibri Light" panose="020F0302020204030204" pitchFamily="34" charset="0"/>
      <p:regular r:id="rId20"/>
      <p:italic r:id="rId21"/>
    </p:embeddedFont>
    <p:embeddedFont>
      <p:font typeface="Open Sans" panose="020B0606030504020204" pitchFamily="34"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8" d="100"/>
          <a:sy n="58" d="100"/>
        </p:scale>
        <p:origin x="51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1A3343-C68A-4794-8567-2193BAE94D22}" type="datetimeFigureOut">
              <a:rPr lang="en-IN" smtClean="0"/>
              <a:t>28-09-2023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306CD-01F3-4E91-B24C-75423B8BA966}" type="slidenum">
              <a:rPr lang="en-IN" smtClean="0"/>
              <a:t>‹#›</a:t>
            </a:fld>
            <a:endParaRPr lang="en-IN"/>
          </a:p>
        </p:txBody>
      </p:sp>
    </p:spTree>
    <p:extLst>
      <p:ext uri="{BB962C8B-B14F-4D97-AF65-F5344CB8AC3E}">
        <p14:creationId xmlns:p14="http://schemas.microsoft.com/office/powerpoint/2010/main" val="2523127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5BF6-47AC-D6B4-7D96-EB8E86DDD027}"/>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IN"/>
          </a:p>
        </p:txBody>
      </p:sp>
      <p:sp>
        <p:nvSpPr>
          <p:cNvPr id="3" name="Subtitle 2">
            <a:extLst>
              <a:ext uri="{FF2B5EF4-FFF2-40B4-BE49-F238E27FC236}">
                <a16:creationId xmlns:a16="http://schemas.microsoft.com/office/drawing/2014/main" id="{EB5CF61B-67E6-4AD8-7CD7-2CA8E232AC04}"/>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E8F168-E545-05CB-69FC-571515600EC5}"/>
              </a:ext>
            </a:extLst>
          </p:cNvPr>
          <p:cNvSpPr>
            <a:spLocks noGrp="1"/>
          </p:cNvSpPr>
          <p:nvPr>
            <p:ph type="dt" sz="half" idx="10"/>
          </p:nvPr>
        </p:nvSpPr>
        <p:spPr/>
        <p:txBody>
          <a:bodyPr/>
          <a:lstStyle/>
          <a:p>
            <a:fld id="{1D8BD707-D9CF-40AE-B4C6-C98DA3205C09}" type="datetimeFigureOut">
              <a:rPr lang="en-US" smtClean="0"/>
              <a:pPr/>
              <a:t>9/28/2023</a:t>
            </a:fld>
            <a:endParaRPr lang="en-US"/>
          </a:p>
        </p:txBody>
      </p:sp>
      <p:sp>
        <p:nvSpPr>
          <p:cNvPr id="5" name="Footer Placeholder 4">
            <a:extLst>
              <a:ext uri="{FF2B5EF4-FFF2-40B4-BE49-F238E27FC236}">
                <a16:creationId xmlns:a16="http://schemas.microsoft.com/office/drawing/2014/main" id="{BF1EAE37-AB7D-E053-2E77-E1E883366C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E25E1F-903D-06E1-5011-6598BADA93E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53027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BDC2-D3AC-7B99-811B-A096FC9C8B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ACB5AB-BD1B-C1FB-5B9C-92D84430FA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A1972A-ECEB-A5C1-D097-D3DA09AB9293}"/>
              </a:ext>
            </a:extLst>
          </p:cNvPr>
          <p:cNvSpPr>
            <a:spLocks noGrp="1"/>
          </p:cNvSpPr>
          <p:nvPr>
            <p:ph type="dt" sz="half" idx="10"/>
          </p:nvPr>
        </p:nvSpPr>
        <p:spPr/>
        <p:txBody>
          <a:bodyPr/>
          <a:lstStyle/>
          <a:p>
            <a:fld id="{1D8BD707-D9CF-40AE-B4C6-C98DA3205C09}" type="datetimeFigureOut">
              <a:rPr lang="en-US" smtClean="0"/>
              <a:pPr/>
              <a:t>9/28/2023</a:t>
            </a:fld>
            <a:endParaRPr lang="en-US"/>
          </a:p>
        </p:txBody>
      </p:sp>
      <p:sp>
        <p:nvSpPr>
          <p:cNvPr id="5" name="Footer Placeholder 4">
            <a:extLst>
              <a:ext uri="{FF2B5EF4-FFF2-40B4-BE49-F238E27FC236}">
                <a16:creationId xmlns:a16="http://schemas.microsoft.com/office/drawing/2014/main" id="{AB8E22FE-DBB6-A9E3-C325-8C08C4601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615598-5A7C-6CE8-E8A7-0ED7F513632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7807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FEB553-811A-1105-6517-00E444DC1F64}"/>
              </a:ext>
            </a:extLst>
          </p:cNvPr>
          <p:cNvSpPr>
            <a:spLocks noGrp="1"/>
          </p:cNvSpPr>
          <p:nvPr>
            <p:ph type="title" orient="vert"/>
          </p:nvPr>
        </p:nvSpPr>
        <p:spPr>
          <a:xfrm>
            <a:off x="13087350" y="547688"/>
            <a:ext cx="3943350" cy="871775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4E2AB5-3F5D-EC29-8AA9-49E8A886A728}"/>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462CE7-7C22-22C6-1429-813337592B9B}"/>
              </a:ext>
            </a:extLst>
          </p:cNvPr>
          <p:cNvSpPr>
            <a:spLocks noGrp="1"/>
          </p:cNvSpPr>
          <p:nvPr>
            <p:ph type="dt" sz="half" idx="10"/>
          </p:nvPr>
        </p:nvSpPr>
        <p:spPr/>
        <p:txBody>
          <a:bodyPr/>
          <a:lstStyle/>
          <a:p>
            <a:fld id="{1D8BD707-D9CF-40AE-B4C6-C98DA3205C09}" type="datetimeFigureOut">
              <a:rPr lang="en-US" smtClean="0"/>
              <a:pPr/>
              <a:t>9/28/2023</a:t>
            </a:fld>
            <a:endParaRPr lang="en-US"/>
          </a:p>
        </p:txBody>
      </p:sp>
      <p:sp>
        <p:nvSpPr>
          <p:cNvPr id="5" name="Footer Placeholder 4">
            <a:extLst>
              <a:ext uri="{FF2B5EF4-FFF2-40B4-BE49-F238E27FC236}">
                <a16:creationId xmlns:a16="http://schemas.microsoft.com/office/drawing/2014/main" id="{C75C37DF-C869-BC7C-811E-E65865AA55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AB0BCB-A0A1-96D2-C302-6F4B2E8DB90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707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48BF-9956-9DD3-2036-5BB502D9AB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7F1224-B7E2-0BF9-28DD-F1795AB60D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2B61A0-EBA4-A1CC-E0D3-0CF403831598}"/>
              </a:ext>
            </a:extLst>
          </p:cNvPr>
          <p:cNvSpPr>
            <a:spLocks noGrp="1"/>
          </p:cNvSpPr>
          <p:nvPr>
            <p:ph type="dt" sz="half" idx="10"/>
          </p:nvPr>
        </p:nvSpPr>
        <p:spPr/>
        <p:txBody>
          <a:bodyPr/>
          <a:lstStyle/>
          <a:p>
            <a:fld id="{1D8BD707-D9CF-40AE-B4C6-C98DA3205C09}" type="datetimeFigureOut">
              <a:rPr lang="en-US" smtClean="0"/>
              <a:pPr/>
              <a:t>9/28/2023</a:t>
            </a:fld>
            <a:endParaRPr lang="en-US"/>
          </a:p>
        </p:txBody>
      </p:sp>
      <p:sp>
        <p:nvSpPr>
          <p:cNvPr id="5" name="Footer Placeholder 4">
            <a:extLst>
              <a:ext uri="{FF2B5EF4-FFF2-40B4-BE49-F238E27FC236}">
                <a16:creationId xmlns:a16="http://schemas.microsoft.com/office/drawing/2014/main" id="{0D70A58C-C166-9849-0537-3AD757E04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6B09-F3B4-C1B7-C80B-09922B0C404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0538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87F7D-2772-914B-A958-FCB050B01A5E}"/>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E0AACB9-E232-17AB-A2DA-F48A52907151}"/>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FB22E6-547D-090F-4F19-740B8FB738B6}"/>
              </a:ext>
            </a:extLst>
          </p:cNvPr>
          <p:cNvSpPr>
            <a:spLocks noGrp="1"/>
          </p:cNvSpPr>
          <p:nvPr>
            <p:ph type="dt" sz="half" idx="10"/>
          </p:nvPr>
        </p:nvSpPr>
        <p:spPr/>
        <p:txBody>
          <a:bodyPr/>
          <a:lstStyle/>
          <a:p>
            <a:fld id="{1D8BD707-D9CF-40AE-B4C6-C98DA3205C09}" type="datetimeFigureOut">
              <a:rPr lang="en-US" smtClean="0"/>
              <a:pPr/>
              <a:t>9/28/2023</a:t>
            </a:fld>
            <a:endParaRPr lang="en-US"/>
          </a:p>
        </p:txBody>
      </p:sp>
      <p:sp>
        <p:nvSpPr>
          <p:cNvPr id="5" name="Footer Placeholder 4">
            <a:extLst>
              <a:ext uri="{FF2B5EF4-FFF2-40B4-BE49-F238E27FC236}">
                <a16:creationId xmlns:a16="http://schemas.microsoft.com/office/drawing/2014/main" id="{D3D4A5C4-F79C-68E6-D545-7AE2BD565F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6BE17-202A-07BB-A012-E2DCA49699C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21552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5FEDD-0BDC-07A0-D0DB-9F10DB0997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C23C5A-3568-091E-1F6B-996EAF6BD6BC}"/>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423D422-5945-10B1-794F-043039F26D95}"/>
              </a:ext>
            </a:extLst>
          </p:cNvPr>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205D2F-05AF-EF8E-5068-DDE473ADD33A}"/>
              </a:ext>
            </a:extLst>
          </p:cNvPr>
          <p:cNvSpPr>
            <a:spLocks noGrp="1"/>
          </p:cNvSpPr>
          <p:nvPr>
            <p:ph type="dt" sz="half" idx="10"/>
          </p:nvPr>
        </p:nvSpPr>
        <p:spPr/>
        <p:txBody>
          <a:bodyPr/>
          <a:lstStyle/>
          <a:p>
            <a:fld id="{1D8BD707-D9CF-40AE-B4C6-C98DA3205C09}" type="datetimeFigureOut">
              <a:rPr lang="en-US" smtClean="0"/>
              <a:pPr/>
              <a:t>9/28/2023</a:t>
            </a:fld>
            <a:endParaRPr lang="en-US"/>
          </a:p>
        </p:txBody>
      </p:sp>
      <p:sp>
        <p:nvSpPr>
          <p:cNvPr id="6" name="Footer Placeholder 5">
            <a:extLst>
              <a:ext uri="{FF2B5EF4-FFF2-40B4-BE49-F238E27FC236}">
                <a16:creationId xmlns:a16="http://schemas.microsoft.com/office/drawing/2014/main" id="{0C944CC7-C8CF-F06E-6EFE-AE48FE2B5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F8AFA1-CA48-F405-4508-B5794972E29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80277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3143-1754-56EC-C8C1-5FD506A3E908}"/>
              </a:ext>
            </a:extLst>
          </p:cNvPr>
          <p:cNvSpPr>
            <a:spLocks noGrp="1"/>
          </p:cNvSpPr>
          <p:nvPr>
            <p:ph type="title"/>
          </p:nvPr>
        </p:nvSpPr>
        <p:spPr>
          <a:xfrm>
            <a:off x="1259682" y="547688"/>
            <a:ext cx="15773400" cy="198834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7BE5FC-F8D8-7C82-9927-A8E913E17D0F}"/>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a16="http://schemas.microsoft.com/office/drawing/2014/main" id="{6397DE49-B710-6AD2-F5FB-969977925A4E}"/>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04C873-B908-6572-FB0F-B9C6D6EF81DC}"/>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a16="http://schemas.microsoft.com/office/drawing/2014/main" id="{8A688C22-C04E-4104-8C6D-71752CEB63FE}"/>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6112EF-0DA7-2888-D11B-70A1A21D29A1}"/>
              </a:ext>
            </a:extLst>
          </p:cNvPr>
          <p:cNvSpPr>
            <a:spLocks noGrp="1"/>
          </p:cNvSpPr>
          <p:nvPr>
            <p:ph type="dt" sz="half" idx="10"/>
          </p:nvPr>
        </p:nvSpPr>
        <p:spPr/>
        <p:txBody>
          <a:bodyPr/>
          <a:lstStyle/>
          <a:p>
            <a:fld id="{1D8BD707-D9CF-40AE-B4C6-C98DA3205C09}" type="datetimeFigureOut">
              <a:rPr lang="en-US" smtClean="0"/>
              <a:pPr/>
              <a:t>9/28/2023</a:t>
            </a:fld>
            <a:endParaRPr lang="en-US"/>
          </a:p>
        </p:txBody>
      </p:sp>
      <p:sp>
        <p:nvSpPr>
          <p:cNvPr id="8" name="Footer Placeholder 7">
            <a:extLst>
              <a:ext uri="{FF2B5EF4-FFF2-40B4-BE49-F238E27FC236}">
                <a16:creationId xmlns:a16="http://schemas.microsoft.com/office/drawing/2014/main" id="{35D80995-35EB-3D7E-1412-7EAF6345E6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D126DD-6DCA-B84A-D480-18898E161F0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761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6A27-B4CA-52AA-52B6-5486407B0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025E53-08C8-3974-31E3-B772894C2B16}"/>
              </a:ext>
            </a:extLst>
          </p:cNvPr>
          <p:cNvSpPr>
            <a:spLocks noGrp="1"/>
          </p:cNvSpPr>
          <p:nvPr>
            <p:ph type="dt" sz="half" idx="10"/>
          </p:nvPr>
        </p:nvSpPr>
        <p:spPr/>
        <p:txBody>
          <a:bodyPr/>
          <a:lstStyle/>
          <a:p>
            <a:fld id="{1D8BD707-D9CF-40AE-B4C6-C98DA3205C09}" type="datetimeFigureOut">
              <a:rPr lang="en-US" smtClean="0"/>
              <a:pPr/>
              <a:t>9/28/2023</a:t>
            </a:fld>
            <a:endParaRPr lang="en-US"/>
          </a:p>
        </p:txBody>
      </p:sp>
      <p:sp>
        <p:nvSpPr>
          <p:cNvPr id="4" name="Footer Placeholder 3">
            <a:extLst>
              <a:ext uri="{FF2B5EF4-FFF2-40B4-BE49-F238E27FC236}">
                <a16:creationId xmlns:a16="http://schemas.microsoft.com/office/drawing/2014/main" id="{C8928657-A755-E67B-AA9B-4CCC5AF28B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CF56DF-A166-4F71-93FE-6D4ABB4E5E3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38465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0717E7-DD3F-7FC4-BC12-9B55F714A033}"/>
              </a:ext>
            </a:extLst>
          </p:cNvPr>
          <p:cNvSpPr>
            <a:spLocks noGrp="1"/>
          </p:cNvSpPr>
          <p:nvPr>
            <p:ph type="dt" sz="half" idx="10"/>
          </p:nvPr>
        </p:nvSpPr>
        <p:spPr/>
        <p:txBody>
          <a:bodyPr/>
          <a:lstStyle/>
          <a:p>
            <a:fld id="{1D8BD707-D9CF-40AE-B4C6-C98DA3205C09}" type="datetimeFigureOut">
              <a:rPr lang="en-US" smtClean="0"/>
              <a:pPr/>
              <a:t>9/28/2023</a:t>
            </a:fld>
            <a:endParaRPr lang="en-US"/>
          </a:p>
        </p:txBody>
      </p:sp>
      <p:sp>
        <p:nvSpPr>
          <p:cNvPr id="3" name="Footer Placeholder 2">
            <a:extLst>
              <a:ext uri="{FF2B5EF4-FFF2-40B4-BE49-F238E27FC236}">
                <a16:creationId xmlns:a16="http://schemas.microsoft.com/office/drawing/2014/main" id="{C6126516-868D-5167-E50D-AA355DAE92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A4F310-3563-3CE1-E7E1-42B2A5EFD90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07184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4A5C-B107-47F0-ED1A-D2DD34810996}"/>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7B22D4-8215-346E-5C9C-2E2DF9F792A4}"/>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038354-5E71-629B-3605-C299583995AF}"/>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EA78FE86-21B0-0470-FDE4-46FFAAA226A9}"/>
              </a:ext>
            </a:extLst>
          </p:cNvPr>
          <p:cNvSpPr>
            <a:spLocks noGrp="1"/>
          </p:cNvSpPr>
          <p:nvPr>
            <p:ph type="dt" sz="half" idx="10"/>
          </p:nvPr>
        </p:nvSpPr>
        <p:spPr/>
        <p:txBody>
          <a:bodyPr/>
          <a:lstStyle/>
          <a:p>
            <a:fld id="{1D8BD707-D9CF-40AE-B4C6-C98DA3205C09}" type="datetimeFigureOut">
              <a:rPr lang="en-US" smtClean="0"/>
              <a:pPr/>
              <a:t>9/28/2023</a:t>
            </a:fld>
            <a:endParaRPr lang="en-US"/>
          </a:p>
        </p:txBody>
      </p:sp>
      <p:sp>
        <p:nvSpPr>
          <p:cNvPr id="6" name="Footer Placeholder 5">
            <a:extLst>
              <a:ext uri="{FF2B5EF4-FFF2-40B4-BE49-F238E27FC236}">
                <a16:creationId xmlns:a16="http://schemas.microsoft.com/office/drawing/2014/main" id="{DC0F6D3A-0258-7E8B-473C-0B969C1C2F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603FB3-43D3-92A4-1EB6-17FAD25110E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6753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E6A12-4BC5-E879-B50C-C0B23C9DC034}"/>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659F18-2D29-0533-DA5D-C9D1916FA6F7}"/>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IN"/>
          </a:p>
        </p:txBody>
      </p:sp>
      <p:sp>
        <p:nvSpPr>
          <p:cNvPr id="4" name="Text Placeholder 3">
            <a:extLst>
              <a:ext uri="{FF2B5EF4-FFF2-40B4-BE49-F238E27FC236}">
                <a16:creationId xmlns:a16="http://schemas.microsoft.com/office/drawing/2014/main" id="{38C47004-D615-A072-DB28-2A5A1F0E9060}"/>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BAD97D7C-728C-3433-7B39-2ECDC62D739F}"/>
              </a:ext>
            </a:extLst>
          </p:cNvPr>
          <p:cNvSpPr>
            <a:spLocks noGrp="1"/>
          </p:cNvSpPr>
          <p:nvPr>
            <p:ph type="dt" sz="half" idx="10"/>
          </p:nvPr>
        </p:nvSpPr>
        <p:spPr/>
        <p:txBody>
          <a:bodyPr/>
          <a:lstStyle/>
          <a:p>
            <a:fld id="{1D8BD707-D9CF-40AE-B4C6-C98DA3205C09}" type="datetimeFigureOut">
              <a:rPr lang="en-US" smtClean="0"/>
              <a:pPr/>
              <a:t>9/28/2023</a:t>
            </a:fld>
            <a:endParaRPr lang="en-US"/>
          </a:p>
        </p:txBody>
      </p:sp>
      <p:sp>
        <p:nvSpPr>
          <p:cNvPr id="6" name="Footer Placeholder 5">
            <a:extLst>
              <a:ext uri="{FF2B5EF4-FFF2-40B4-BE49-F238E27FC236}">
                <a16:creationId xmlns:a16="http://schemas.microsoft.com/office/drawing/2014/main" id="{458DCAF1-95C1-276B-15D3-5DDD6365C5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86F987-F0BD-B540-A6B6-38FE34994A6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78873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CBB8A0-B1FC-5C86-5C95-AE7BCECFA2BD}"/>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9C755A-31B8-6BEA-A859-1A8311F80A19}"/>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61BB9B-0DD0-D7E8-1FA7-05455F4DFE44}"/>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pPr/>
              <a:t>9/28/2023</a:t>
            </a:fld>
            <a:endParaRPr lang="en-US"/>
          </a:p>
        </p:txBody>
      </p:sp>
      <p:sp>
        <p:nvSpPr>
          <p:cNvPr id="5" name="Footer Placeholder 4">
            <a:extLst>
              <a:ext uri="{FF2B5EF4-FFF2-40B4-BE49-F238E27FC236}">
                <a16:creationId xmlns:a16="http://schemas.microsoft.com/office/drawing/2014/main" id="{0089DB6B-91B8-4BC2-CE54-B8FE65EBACFA}"/>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A142E7-9F71-8938-36C4-1F1AC724982E}"/>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1696104"/>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B3FB75-5553-5247-07B8-FC2F4DC699FE}"/>
              </a:ext>
            </a:extLst>
          </p:cNvPr>
          <p:cNvSpPr txBox="1"/>
          <p:nvPr/>
        </p:nvSpPr>
        <p:spPr>
          <a:xfrm>
            <a:off x="2209800" y="6972300"/>
            <a:ext cx="6934200" cy="584775"/>
          </a:xfrm>
          <a:prstGeom prst="rect">
            <a:avLst/>
          </a:prstGeom>
          <a:noFill/>
        </p:spPr>
        <p:txBody>
          <a:bodyPr wrap="square" rtlCol="0">
            <a:spAutoFit/>
          </a:bodyPr>
          <a:lstStyle/>
          <a:p>
            <a:r>
              <a:rPr lang="en-GB" sz="3200" b="1" u="sng" dirty="0">
                <a:latin typeface="Arial" panose="020B0604020202020204" pitchFamily="34" charset="0"/>
                <a:cs typeface="Arial" panose="020B0604020202020204" pitchFamily="34" charset="0"/>
              </a:rPr>
              <a:t>ENVIRONMENTEL MONITERING:</a:t>
            </a:r>
            <a:endParaRPr lang="en-IN" sz="3200" b="1" u="sng"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8552B91-E657-8EEB-FB08-A54A9144576D}"/>
              </a:ext>
            </a:extLst>
          </p:cNvPr>
          <p:cNvSpPr txBox="1"/>
          <p:nvPr/>
        </p:nvSpPr>
        <p:spPr>
          <a:xfrm>
            <a:off x="2667000" y="7810500"/>
            <a:ext cx="10134600" cy="1815882"/>
          </a:xfrm>
          <a:prstGeom prst="rect">
            <a:avLst/>
          </a:prstGeom>
          <a:noFill/>
        </p:spPr>
        <p:txBody>
          <a:bodyPr wrap="square" rtlCol="0">
            <a:spAutoFit/>
          </a:bodyPr>
          <a:lstStyle/>
          <a:p>
            <a:r>
              <a:rPr lang="en-GB" sz="2800" b="0" i="0" dirty="0">
                <a:effectLst/>
                <a:latin typeface="Google Sans"/>
              </a:rPr>
              <a:t>Environmental monitoring refers to the tools and techniques designed to observe an environment, characterize its quality, and establish environmental parameters, for the purpose of accurately quantifying the impact an activity has on an environment.</a:t>
            </a:r>
            <a:endParaRPr lang="en-IN" sz="2800" dirty="0"/>
          </a:p>
        </p:txBody>
      </p:sp>
      <p:sp>
        <p:nvSpPr>
          <p:cNvPr id="6" name="Rectangle 1">
            <a:extLst>
              <a:ext uri="{FF2B5EF4-FFF2-40B4-BE49-F238E27FC236}">
                <a16:creationId xmlns:a16="http://schemas.microsoft.com/office/drawing/2014/main" id="{488F311F-D3E7-F650-3DB4-B8C964629CBD}"/>
              </a:ext>
            </a:extLst>
          </p:cNvPr>
          <p:cNvSpPr>
            <a:spLocks noChangeArrowheads="1"/>
          </p:cNvSpPr>
          <p:nvPr/>
        </p:nvSpPr>
        <p:spPr bwMode="auto">
          <a:xfrm>
            <a:off x="1447800" y="800100"/>
            <a:ext cx="13563600" cy="56630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sng" strike="noStrike" cap="none" normalizeH="0" baseline="0" dirty="0">
                <a:ln>
                  <a:noFill/>
                </a:ln>
                <a:solidFill>
                  <a:srgbClr val="474747"/>
                </a:solidFill>
                <a:effectLst>
                  <a:outerShdw blurRad="38100" dist="38100" dir="2700000" algn="tl">
                    <a:srgbClr val="000000">
                      <a:alpha val="43137"/>
                    </a:srgbClr>
                  </a:outerShdw>
                </a:effectLst>
                <a:latin typeface="Open Sans" panose="020F0502020204030204" pitchFamily="34" charset="0"/>
              </a:rPr>
              <a:t>Project name: Environmental Monitoring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solidFill>
                <a:srgbClr val="474747"/>
              </a:solidFill>
              <a:latin typeface="Open Sans"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474747"/>
              </a:solidFill>
              <a:effectLst/>
              <a:latin typeface="Open Sans"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rgbClr val="313131"/>
                </a:solidFill>
                <a:effectLst/>
                <a:latin typeface="Open Sans" panose="020F0502020204030204" pitchFamily="34" charset="0"/>
              </a:rPr>
              <a:t>Phase 1: Problem Definition and Design Thinking</a:t>
            </a:r>
            <a:endParaRPr kumimoji="0" lang="en-US" altLang="en-US" sz="2400" b="1" i="0" u="sng" strike="noStrike" cap="none" normalizeH="0" baseline="0" dirty="0">
              <a:ln>
                <a:noFill/>
              </a:ln>
              <a:solidFill>
                <a:srgbClr val="808080"/>
              </a:solidFill>
              <a:effectLst/>
              <a:latin typeface="Roboto" panose="02000000000000000000" pitchFamily="2" charset="0"/>
            </a:endParaRPr>
          </a:p>
          <a:p>
            <a:pPr lvl="2" defTabSz="914400"/>
            <a:r>
              <a:rPr kumimoji="0" lang="en-US" altLang="en-US" sz="2400" b="0" i="0" u="none" strike="noStrike" cap="none" normalizeH="0" baseline="0" dirty="0">
                <a:ln>
                  <a:noFill/>
                </a:ln>
                <a:solidFill>
                  <a:srgbClr val="313131"/>
                </a:solidFill>
                <a:effectLst/>
                <a:latin typeface="Open Sans" panose="020F0502020204030204" pitchFamily="34" charset="0"/>
              </a:rPr>
              <a:t>In this part you will need to understand the problem statement and create a document on what have you understood and how will you proceed ahead with solving the problem. Please think on a design and present in form of a document.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80808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rgbClr val="313131"/>
                </a:solidFill>
                <a:effectLst/>
                <a:latin typeface="Open Sans" panose="020F0502020204030204" pitchFamily="34" charset="0"/>
              </a:rPr>
              <a:t>Project Definition: </a:t>
            </a:r>
          </a:p>
          <a:p>
            <a:pPr lvl="2" defTabSz="914400"/>
            <a:r>
              <a:rPr kumimoji="0" lang="en-US" altLang="en-US" sz="2400" b="0" i="0" u="none" strike="noStrike" cap="none" normalizeH="0" baseline="0" dirty="0">
                <a:ln>
                  <a:noFill/>
                </a:ln>
                <a:solidFill>
                  <a:srgbClr val="313131"/>
                </a:solidFill>
                <a:effectLst/>
                <a:latin typeface="Open Sans" panose="020F0502020204030204" pitchFamily="34" charset="0"/>
              </a:rPr>
              <a:t>The project involves setting up IoT devices to monitor environmental conditions in public parks, including temperature and humidity. The primary objective is to provide real-time environmental data to park visitors through a public platform, enabling them to plan their outdoor activities accordingly. This project includes defining objectives, designing the IoT sensor system, developing the environmental monitoring platform, and integrating them using IoT technology and Python.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569230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50D31339-9FB9-430A-C74C-D4428E2159EB}"/>
              </a:ext>
            </a:extLst>
          </p:cNvPr>
          <p:cNvSpPr/>
          <p:nvPr/>
        </p:nvSpPr>
        <p:spPr>
          <a:xfrm>
            <a:off x="457199" y="342900"/>
            <a:ext cx="8001001" cy="3810000"/>
          </a:xfrm>
          <a:prstGeom prst="roundRect">
            <a:avLst/>
          </a:prstGeom>
        </p:spPr>
        <p:style>
          <a:lnRef idx="2">
            <a:schemeClr val="dk1"/>
          </a:lnRef>
          <a:fillRef idx="1">
            <a:schemeClr val="lt1"/>
          </a:fillRef>
          <a:effectRef idx="0">
            <a:schemeClr val="dk1"/>
          </a:effectRef>
          <a:fontRef idx="minor">
            <a:schemeClr val="dk1"/>
          </a:fontRef>
        </p:style>
        <p:txBody>
          <a:bodyPr numCol="1" rtlCol="0" anchor="ctr"/>
          <a:lstStyle/>
          <a:p>
            <a:pPr algn="just"/>
            <a:r>
              <a:rPr lang="en-GB" sz="3200" b="1" i="0" u="sng" dirty="0">
                <a:effectLst/>
                <a:latin typeface="Arial" panose="020B0604020202020204" pitchFamily="34" charset="0"/>
                <a:cs typeface="Arial" panose="020B0604020202020204" pitchFamily="34" charset="0"/>
              </a:rPr>
              <a:t>9.Maintenance and Calibration:</a:t>
            </a:r>
            <a:endParaRPr lang="en-GB" sz="3200" b="0" i="0" u="sng" dirty="0">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GB" sz="3200" b="0" i="0" dirty="0">
                <a:effectLst/>
                <a:latin typeface="Söhne"/>
              </a:rPr>
              <a:t>Establish a regular maintenance schedule to ensure sensors remain functional. This includes battery replacement (if applicable) and sensor calibration.</a:t>
            </a:r>
          </a:p>
          <a:p>
            <a:pPr algn="l"/>
            <a:endParaRPr lang="en-IN" sz="3200" dirty="0"/>
          </a:p>
        </p:txBody>
      </p:sp>
      <p:sp>
        <p:nvSpPr>
          <p:cNvPr id="23" name="Rectangle: Rounded Corners 22">
            <a:extLst>
              <a:ext uri="{FF2B5EF4-FFF2-40B4-BE49-F238E27FC236}">
                <a16:creationId xmlns:a16="http://schemas.microsoft.com/office/drawing/2014/main" id="{82721809-4983-AD85-CF81-AF2475DEEBF5}"/>
              </a:ext>
            </a:extLst>
          </p:cNvPr>
          <p:cNvSpPr/>
          <p:nvPr/>
        </p:nvSpPr>
        <p:spPr>
          <a:xfrm>
            <a:off x="9862932" y="351183"/>
            <a:ext cx="7315199" cy="3810000"/>
          </a:xfrm>
          <a:prstGeom prst="roundRect">
            <a:avLst/>
          </a:prstGeom>
        </p:spPr>
        <p:style>
          <a:lnRef idx="2">
            <a:schemeClr val="dk1"/>
          </a:lnRef>
          <a:fillRef idx="1">
            <a:schemeClr val="lt1"/>
          </a:fillRef>
          <a:effectRef idx="0">
            <a:schemeClr val="dk1"/>
          </a:effectRef>
          <a:fontRef idx="minor">
            <a:schemeClr val="dk1"/>
          </a:fontRef>
        </p:style>
        <p:txBody>
          <a:bodyPr numCol="1" rtlCol="0" anchor="ctr"/>
          <a:lstStyle/>
          <a:p>
            <a:pPr algn="just"/>
            <a:r>
              <a:rPr lang="en-GB" sz="3200" b="1" i="0" u="sng" dirty="0">
                <a:effectLst/>
                <a:latin typeface="Arial" panose="020B0604020202020204" pitchFamily="34" charset="0"/>
                <a:cs typeface="Arial" panose="020B0604020202020204" pitchFamily="34" charset="0"/>
              </a:rPr>
              <a:t>10.Public Engagement:</a:t>
            </a:r>
            <a:r>
              <a:rPr lang="en-GB" sz="3200" b="0" i="0" u="sng" dirty="0">
                <a:effectLst/>
                <a:latin typeface="Arial" panose="020B0604020202020204" pitchFamily="34" charset="0"/>
                <a:cs typeface="Arial" panose="020B0604020202020204" pitchFamily="34" charset="0"/>
              </a:rPr>
              <a:t> </a:t>
            </a:r>
            <a:r>
              <a:rPr lang="en-GB" sz="3200" b="0" i="0" dirty="0">
                <a:effectLst/>
                <a:latin typeface="Söhne"/>
              </a:rPr>
              <a:t>- Promote awareness of the IoT monitoring system among park visitors. Display information about the system on signage or through the park's website.</a:t>
            </a:r>
            <a:endParaRPr lang="en-IN" sz="3200" dirty="0"/>
          </a:p>
        </p:txBody>
      </p:sp>
      <p:sp>
        <p:nvSpPr>
          <p:cNvPr id="2" name="Rectangle: Rounded Corners 1">
            <a:extLst>
              <a:ext uri="{FF2B5EF4-FFF2-40B4-BE49-F238E27FC236}">
                <a16:creationId xmlns:a16="http://schemas.microsoft.com/office/drawing/2014/main" id="{E5B5DE4C-9725-5229-5C46-02D8BB3B88EC}"/>
              </a:ext>
            </a:extLst>
          </p:cNvPr>
          <p:cNvSpPr/>
          <p:nvPr/>
        </p:nvSpPr>
        <p:spPr>
          <a:xfrm>
            <a:off x="685800" y="5600700"/>
            <a:ext cx="8001001" cy="3810000"/>
          </a:xfrm>
          <a:prstGeom prst="roundRect">
            <a:avLst/>
          </a:prstGeom>
        </p:spPr>
        <p:style>
          <a:lnRef idx="2">
            <a:schemeClr val="dk1"/>
          </a:lnRef>
          <a:fillRef idx="1">
            <a:schemeClr val="lt1"/>
          </a:fillRef>
          <a:effectRef idx="0">
            <a:schemeClr val="dk1"/>
          </a:effectRef>
          <a:fontRef idx="minor">
            <a:schemeClr val="dk1"/>
          </a:fontRef>
        </p:style>
        <p:txBody>
          <a:bodyPr numCol="1" rtlCol="0" anchor="ctr"/>
          <a:lstStyle/>
          <a:p>
            <a:pPr algn="just"/>
            <a:r>
              <a:rPr lang="en-GB" sz="3200" b="1" i="0" u="sng" dirty="0">
                <a:effectLst/>
                <a:latin typeface="Arial" panose="020B0604020202020204" pitchFamily="34" charset="0"/>
                <a:cs typeface="Arial" panose="020B0604020202020204" pitchFamily="34" charset="0"/>
              </a:rPr>
              <a:t>11.Data Sharing:</a:t>
            </a:r>
            <a:r>
              <a:rPr lang="en-GB" sz="3200" b="0" i="0" u="sng" dirty="0">
                <a:effectLst/>
                <a:latin typeface="Arial" panose="020B0604020202020204" pitchFamily="34" charset="0"/>
                <a:cs typeface="Arial" panose="020B0604020202020204" pitchFamily="34" charset="0"/>
              </a:rPr>
              <a:t> </a:t>
            </a:r>
            <a:r>
              <a:rPr lang="en-GB" sz="3200" b="0" i="0" dirty="0">
                <a:effectLst/>
                <a:latin typeface="Söhne"/>
              </a:rPr>
              <a:t> Consider sharing anonymized environmental data with research institutions, local authorities, or educational programs to contribute to broader environmental monitoring efforts.</a:t>
            </a:r>
          </a:p>
          <a:p>
            <a:pPr algn="ctr"/>
            <a:endParaRPr lang="en-IN" dirty="0"/>
          </a:p>
        </p:txBody>
      </p:sp>
      <p:sp>
        <p:nvSpPr>
          <p:cNvPr id="3" name="Rectangle: Rounded Corners 2">
            <a:extLst>
              <a:ext uri="{FF2B5EF4-FFF2-40B4-BE49-F238E27FC236}">
                <a16:creationId xmlns:a16="http://schemas.microsoft.com/office/drawing/2014/main" id="{2EC9E0A0-FA4A-9E68-FAB2-5F34EAF631C8}"/>
              </a:ext>
            </a:extLst>
          </p:cNvPr>
          <p:cNvSpPr/>
          <p:nvPr/>
        </p:nvSpPr>
        <p:spPr>
          <a:xfrm>
            <a:off x="10277062" y="5600700"/>
            <a:ext cx="7315199" cy="3810000"/>
          </a:xfrm>
          <a:prstGeom prst="roundRect">
            <a:avLst/>
          </a:prstGeom>
        </p:spPr>
        <p:style>
          <a:lnRef idx="2">
            <a:schemeClr val="dk1"/>
          </a:lnRef>
          <a:fillRef idx="1">
            <a:schemeClr val="lt1"/>
          </a:fillRef>
          <a:effectRef idx="0">
            <a:schemeClr val="dk1"/>
          </a:effectRef>
          <a:fontRef idx="minor">
            <a:schemeClr val="dk1"/>
          </a:fontRef>
        </p:style>
        <p:txBody>
          <a:bodyPr numCol="1" rtlCol="0" anchor="ctr"/>
          <a:lstStyle/>
          <a:p>
            <a:pPr algn="just"/>
            <a:r>
              <a:rPr lang="en-GB" sz="3200" b="1" i="0" u="sng" dirty="0">
                <a:effectLst/>
                <a:latin typeface="Arial" panose="020B0604020202020204" pitchFamily="34" charset="0"/>
                <a:cs typeface="Arial" panose="020B0604020202020204" pitchFamily="34" charset="0"/>
              </a:rPr>
              <a:t>12.Continuous Improvement:</a:t>
            </a:r>
            <a:r>
              <a:rPr lang="en-GB" sz="3200" b="0" i="0" u="sng" dirty="0">
                <a:effectLst/>
                <a:latin typeface="Arial" panose="020B0604020202020204" pitchFamily="34" charset="0"/>
                <a:cs typeface="Arial" panose="020B0604020202020204" pitchFamily="34" charset="0"/>
              </a:rPr>
              <a:t> </a:t>
            </a:r>
            <a:r>
              <a:rPr lang="en-GB" sz="3200" b="0" i="0" dirty="0">
                <a:effectLst/>
                <a:latin typeface="Söhne"/>
              </a:rPr>
              <a:t> Regularly review the monitoring system's performance and assess whether it meets its objectives. Make adjustments and improvements as needed.</a:t>
            </a:r>
          </a:p>
          <a:p>
            <a:pPr algn="ctr"/>
            <a:endParaRPr lang="en-IN" dirty="0"/>
          </a:p>
        </p:txBody>
      </p:sp>
    </p:spTree>
    <p:extLst>
      <p:ext uri="{BB962C8B-B14F-4D97-AF65-F5344CB8AC3E}">
        <p14:creationId xmlns:p14="http://schemas.microsoft.com/office/powerpoint/2010/main" val="3244214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DA19AF-989E-6337-5E82-CF94EA6CC5CF}"/>
              </a:ext>
            </a:extLst>
          </p:cNvPr>
          <p:cNvSpPr txBox="1"/>
          <p:nvPr/>
        </p:nvSpPr>
        <p:spPr>
          <a:xfrm>
            <a:off x="609600" y="0"/>
            <a:ext cx="15163799" cy="10495181"/>
          </a:xfrm>
          <a:prstGeom prst="rect">
            <a:avLst/>
          </a:prstGeom>
          <a:noFill/>
        </p:spPr>
        <p:txBody>
          <a:bodyPr wrap="square">
            <a:spAutoFit/>
          </a:bodyPr>
          <a:lstStyle/>
          <a:p>
            <a:pPr algn="l"/>
            <a:r>
              <a:rPr lang="en-GB" sz="2800" b="1" i="0" u="sng" dirty="0">
                <a:solidFill>
                  <a:srgbClr val="313131"/>
                </a:solidFill>
                <a:effectLst/>
                <a:latin typeface="Arial" panose="020B0604020202020204" pitchFamily="34" charset="0"/>
                <a:cs typeface="Arial" panose="020B0604020202020204" pitchFamily="34" charset="0"/>
              </a:rPr>
              <a:t>Design a web-based platform to display real time environmental data to the public</a:t>
            </a:r>
            <a:endParaRPr lang="en-GB" sz="2800" b="1" i="0" u="sng" dirty="0">
              <a:effectLst/>
              <a:latin typeface="Arial" panose="020B0604020202020204" pitchFamily="34" charset="0"/>
              <a:cs typeface="Arial" panose="020B0604020202020204" pitchFamily="34" charset="0"/>
            </a:endParaRPr>
          </a:p>
          <a:p>
            <a:pPr lvl="1"/>
            <a:r>
              <a:rPr lang="en-GB" sz="2400" b="1" i="0" dirty="0">
                <a:effectLst/>
                <a:latin typeface="Söhne"/>
              </a:rPr>
              <a:t>1. Define Objectives:</a:t>
            </a:r>
            <a:endParaRPr lang="en-GB" sz="2400" b="0" i="0" dirty="0">
              <a:effectLst/>
              <a:latin typeface="Söhne"/>
            </a:endParaRPr>
          </a:p>
          <a:p>
            <a:pPr lvl="2">
              <a:buFont typeface="Arial" panose="020B0604020202020204" pitchFamily="34" charset="0"/>
              <a:buChar char="•"/>
            </a:pPr>
            <a:r>
              <a:rPr lang="en-GB" sz="2400" b="0" i="0" dirty="0">
                <a:effectLst/>
                <a:latin typeface="Söhne"/>
              </a:rPr>
              <a:t>Identify the specific environmental data to be displayed, such as temperature, humidity, air quality, and more.</a:t>
            </a:r>
          </a:p>
          <a:p>
            <a:pPr lvl="2">
              <a:buFont typeface="Arial" panose="020B0604020202020204" pitchFamily="34" charset="0"/>
              <a:buChar char="•"/>
            </a:pPr>
            <a:r>
              <a:rPr lang="en-GB" sz="2400" b="0" i="0" dirty="0">
                <a:effectLst/>
                <a:latin typeface="Söhne"/>
              </a:rPr>
              <a:t>Determine the scope and objectives of the platform, including its target audience (e.g., park visitors, local residents, researchers).</a:t>
            </a:r>
          </a:p>
          <a:p>
            <a:pPr lvl="1"/>
            <a:r>
              <a:rPr lang="en-GB" sz="2400" b="1" i="0" dirty="0">
                <a:effectLst/>
                <a:latin typeface="Söhne"/>
              </a:rPr>
              <a:t>2. Data Sources:</a:t>
            </a:r>
            <a:endParaRPr lang="en-GB" sz="2400" b="0" i="0" dirty="0">
              <a:effectLst/>
              <a:latin typeface="Söhne"/>
            </a:endParaRPr>
          </a:p>
          <a:p>
            <a:pPr lvl="2">
              <a:buFont typeface="Arial" panose="020B0604020202020204" pitchFamily="34" charset="0"/>
              <a:buChar char="•"/>
            </a:pPr>
            <a:r>
              <a:rPr lang="en-GB" sz="2400" b="0" i="0" dirty="0">
                <a:effectLst/>
                <a:latin typeface="Söhne"/>
              </a:rPr>
              <a:t>Identify the sources of real-time environmental data, including sensors deployed in the park or data from external sources (e.g., weather services, air quality monitoring agencies).</a:t>
            </a:r>
          </a:p>
          <a:p>
            <a:pPr lvl="2">
              <a:buFont typeface="Arial" panose="020B0604020202020204" pitchFamily="34" charset="0"/>
              <a:buChar char="•"/>
            </a:pPr>
            <a:r>
              <a:rPr lang="en-GB" sz="2400" b="0" i="0" dirty="0">
                <a:effectLst/>
                <a:latin typeface="Söhne"/>
              </a:rPr>
              <a:t>Ensure data quality, accuracy, and reliability from these sources.</a:t>
            </a:r>
          </a:p>
          <a:p>
            <a:pPr lvl="1"/>
            <a:r>
              <a:rPr lang="en-GB" sz="2400" b="1" i="0" dirty="0">
                <a:effectLst/>
                <a:latin typeface="Söhne"/>
              </a:rPr>
              <a:t>3. User Interface (UI) Design:</a:t>
            </a:r>
            <a:endParaRPr lang="en-GB" sz="2400" b="0" i="0" dirty="0">
              <a:effectLst/>
              <a:latin typeface="Söhne"/>
            </a:endParaRPr>
          </a:p>
          <a:p>
            <a:pPr lvl="2">
              <a:buFont typeface="Arial" panose="020B0604020202020204" pitchFamily="34" charset="0"/>
              <a:buChar char="•"/>
            </a:pPr>
            <a:r>
              <a:rPr lang="en-GB" sz="2400" b="0" i="0" dirty="0">
                <a:effectLst/>
                <a:latin typeface="Söhne"/>
              </a:rPr>
              <a:t>Develop a user-friendly and visually appealing interface that is accessible on various devices (desktops, tablets, smartphones).</a:t>
            </a:r>
          </a:p>
          <a:p>
            <a:pPr lvl="2">
              <a:buFont typeface="Arial" panose="020B0604020202020204" pitchFamily="34" charset="0"/>
              <a:buChar char="•"/>
            </a:pPr>
            <a:r>
              <a:rPr lang="en-GB" sz="2400" b="0" i="0" dirty="0">
                <a:effectLst/>
                <a:latin typeface="Söhne"/>
              </a:rPr>
              <a:t>Create a clean and intuitive design with easy navigation and clear data presentation.</a:t>
            </a:r>
          </a:p>
          <a:p>
            <a:pPr lvl="2">
              <a:buFont typeface="Arial" panose="020B0604020202020204" pitchFamily="34" charset="0"/>
              <a:buChar char="•"/>
            </a:pPr>
            <a:r>
              <a:rPr lang="en-GB" sz="2400" b="0" i="0" dirty="0">
                <a:effectLst/>
                <a:latin typeface="Söhne"/>
              </a:rPr>
              <a:t>Use responsive design principles to adapt to different screen sizes.</a:t>
            </a:r>
          </a:p>
          <a:p>
            <a:pPr lvl="1"/>
            <a:r>
              <a:rPr lang="en-GB" sz="2400" b="1" i="0" dirty="0">
                <a:effectLst/>
                <a:latin typeface="Söhne"/>
              </a:rPr>
              <a:t>4. Data Visualization:</a:t>
            </a:r>
            <a:endParaRPr lang="en-GB" sz="2400" b="0" i="0" dirty="0">
              <a:effectLst/>
              <a:latin typeface="Söhne"/>
            </a:endParaRPr>
          </a:p>
          <a:p>
            <a:pPr lvl="2">
              <a:buFont typeface="Arial" panose="020B0604020202020204" pitchFamily="34" charset="0"/>
              <a:buChar char="•"/>
            </a:pPr>
            <a:r>
              <a:rPr lang="en-GB" sz="2400" b="0" i="0" dirty="0">
                <a:effectLst/>
                <a:latin typeface="Söhne"/>
              </a:rPr>
              <a:t>Choose appropriate data visualization techniques to represent environmental data effectively. Examples include charts, graphs, maps, and gauges.</a:t>
            </a:r>
          </a:p>
          <a:p>
            <a:pPr lvl="2">
              <a:buFont typeface="Arial" panose="020B0604020202020204" pitchFamily="34" charset="0"/>
              <a:buChar char="•"/>
            </a:pPr>
            <a:r>
              <a:rPr lang="en-GB" sz="2400" b="0" i="0" dirty="0">
                <a:effectLst/>
                <a:latin typeface="Söhne"/>
              </a:rPr>
              <a:t>Implement real-time updates to ensure users see the most current data.</a:t>
            </a:r>
          </a:p>
          <a:p>
            <a:pPr lvl="2">
              <a:buFont typeface="Arial" panose="020B0604020202020204" pitchFamily="34" charset="0"/>
              <a:buChar char="•"/>
            </a:pPr>
            <a:r>
              <a:rPr lang="en-GB" sz="2400" b="0" i="0" dirty="0">
                <a:effectLst/>
                <a:latin typeface="Söhne"/>
              </a:rPr>
              <a:t>Provide historical data access for trend analysis and comparisons.</a:t>
            </a:r>
          </a:p>
          <a:p>
            <a:pPr lvl="1"/>
            <a:r>
              <a:rPr lang="en-GB" sz="2400" b="1" i="0" dirty="0">
                <a:effectLst/>
                <a:latin typeface="Söhne"/>
              </a:rPr>
              <a:t>5. Map Integration:</a:t>
            </a:r>
            <a:endParaRPr lang="en-GB" sz="2400" b="0" i="0" dirty="0">
              <a:effectLst/>
              <a:latin typeface="Söhne"/>
            </a:endParaRPr>
          </a:p>
          <a:p>
            <a:pPr lvl="2">
              <a:buFont typeface="Arial" panose="020B0604020202020204" pitchFamily="34" charset="0"/>
              <a:buChar char="•"/>
            </a:pPr>
            <a:r>
              <a:rPr lang="en-GB" sz="2400" b="0" i="0" dirty="0">
                <a:effectLst/>
                <a:latin typeface="Söhne"/>
              </a:rPr>
              <a:t>If relevant, integrate interactive maps to display geographical data, such as temperature variations across the park.</a:t>
            </a:r>
          </a:p>
          <a:p>
            <a:pPr lvl="2">
              <a:buFont typeface="Arial" panose="020B0604020202020204" pitchFamily="34" charset="0"/>
              <a:buChar char="•"/>
            </a:pPr>
            <a:r>
              <a:rPr lang="en-GB" sz="2400" b="0" i="0" dirty="0">
                <a:effectLst/>
                <a:latin typeface="Söhne"/>
              </a:rPr>
              <a:t>Include markers or overlays to show sensor locations or specific environmental conditions in different park areas.</a:t>
            </a:r>
          </a:p>
          <a:p>
            <a:pPr lvl="1"/>
            <a:r>
              <a:rPr lang="en-GB" sz="2400" b="1" i="0" dirty="0">
                <a:effectLst/>
                <a:latin typeface="Söhne"/>
              </a:rPr>
              <a:t>6. User Interactivity:</a:t>
            </a:r>
            <a:endParaRPr lang="en-GB" sz="2400" b="0" i="0" dirty="0">
              <a:effectLst/>
              <a:latin typeface="Söhne"/>
            </a:endParaRPr>
          </a:p>
          <a:p>
            <a:pPr lvl="2">
              <a:buFont typeface="Arial" panose="020B0604020202020204" pitchFamily="34" charset="0"/>
              <a:buChar char="•"/>
            </a:pPr>
            <a:r>
              <a:rPr lang="en-GB" sz="2400" b="0" i="0" dirty="0">
                <a:effectLst/>
                <a:latin typeface="Söhne"/>
              </a:rPr>
              <a:t>Allow users to customize their experience by selecting which environmental parameters they want to view.</a:t>
            </a:r>
          </a:p>
          <a:p>
            <a:pPr lvl="2">
              <a:buFont typeface="Arial" panose="020B0604020202020204" pitchFamily="34" charset="0"/>
              <a:buChar char="•"/>
            </a:pPr>
            <a:r>
              <a:rPr lang="en-GB" sz="2400" b="0" i="0" dirty="0">
                <a:effectLst/>
                <a:latin typeface="Söhne"/>
              </a:rPr>
              <a:t>Implement features like zooming, panning, and tooltips for an interactive experience.</a:t>
            </a:r>
          </a:p>
          <a:p>
            <a:pPr lvl="2">
              <a:buFont typeface="Arial" panose="020B0604020202020204" pitchFamily="34" charset="0"/>
              <a:buChar char="•"/>
            </a:pPr>
            <a:r>
              <a:rPr lang="en-GB" sz="2400" b="0" i="0" dirty="0">
                <a:effectLst/>
                <a:latin typeface="Söhne"/>
              </a:rPr>
              <a:t>Provide options for users to set alerts or notifications based on predefined thresholds (e.g., high temperature warnings).</a:t>
            </a:r>
          </a:p>
        </p:txBody>
      </p:sp>
    </p:spTree>
    <p:extLst>
      <p:ext uri="{BB962C8B-B14F-4D97-AF65-F5344CB8AC3E}">
        <p14:creationId xmlns:p14="http://schemas.microsoft.com/office/powerpoint/2010/main" val="970564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5C979B-FB59-A5B7-E9B8-8352585061E0}"/>
              </a:ext>
            </a:extLst>
          </p:cNvPr>
          <p:cNvSpPr txBox="1"/>
          <p:nvPr/>
        </p:nvSpPr>
        <p:spPr>
          <a:xfrm>
            <a:off x="304800" y="0"/>
            <a:ext cx="14859000" cy="9325630"/>
          </a:xfrm>
          <a:prstGeom prst="rect">
            <a:avLst/>
          </a:prstGeom>
          <a:noFill/>
        </p:spPr>
        <p:txBody>
          <a:bodyPr wrap="square">
            <a:spAutoFit/>
          </a:bodyPr>
          <a:lstStyle/>
          <a:p>
            <a:pPr lvl="1" algn="just"/>
            <a:r>
              <a:rPr lang="en-GB" sz="2400" b="1" i="0" dirty="0">
                <a:effectLst/>
                <a:latin typeface="Söhne"/>
              </a:rPr>
              <a:t>7. Accessibility and Inclusivity:</a:t>
            </a:r>
            <a:endParaRPr lang="en-GB" sz="2400" b="0" i="0" dirty="0">
              <a:effectLst/>
              <a:latin typeface="Söhne"/>
            </a:endParaRPr>
          </a:p>
          <a:p>
            <a:pPr lvl="2" algn="just">
              <a:buFont typeface="Arial" panose="020B0604020202020204" pitchFamily="34" charset="0"/>
              <a:buChar char="•"/>
            </a:pPr>
            <a:r>
              <a:rPr lang="en-GB" sz="2400" b="0" i="0" dirty="0">
                <a:effectLst/>
                <a:latin typeface="Söhne"/>
              </a:rPr>
              <a:t>Ensure the platform complies with web accessibility standards (e.g., WCAG) to accommodate users with disabilities.</a:t>
            </a:r>
          </a:p>
          <a:p>
            <a:pPr lvl="2" algn="just">
              <a:buFont typeface="Arial" panose="020B0604020202020204" pitchFamily="34" charset="0"/>
              <a:buChar char="•"/>
            </a:pPr>
            <a:r>
              <a:rPr lang="en-GB" sz="2400" b="0" i="0" dirty="0">
                <a:effectLst/>
                <a:latin typeface="Söhne"/>
              </a:rPr>
              <a:t>Design for inclusivity by making data and features accessible to a diverse audience.</a:t>
            </a:r>
          </a:p>
          <a:p>
            <a:pPr lvl="1" algn="just"/>
            <a:r>
              <a:rPr lang="en-GB" sz="2400" b="1" i="0" dirty="0">
                <a:effectLst/>
                <a:latin typeface="Söhne"/>
              </a:rPr>
              <a:t>8. Data Privacy and Security:</a:t>
            </a:r>
            <a:endParaRPr lang="en-GB" sz="2400" b="0" i="0" dirty="0">
              <a:effectLst/>
              <a:latin typeface="Söhne"/>
            </a:endParaRPr>
          </a:p>
          <a:p>
            <a:pPr lvl="2" algn="just">
              <a:buFont typeface="Arial" panose="020B0604020202020204" pitchFamily="34" charset="0"/>
              <a:buChar char="•"/>
            </a:pPr>
            <a:r>
              <a:rPr lang="en-GB" sz="2400" b="0" i="0" dirty="0">
                <a:effectLst/>
                <a:latin typeface="Söhne"/>
              </a:rPr>
              <a:t>Implement robust data security measures to protect sensitive information and user privacy.</a:t>
            </a:r>
          </a:p>
          <a:p>
            <a:pPr lvl="2" algn="just">
              <a:buFont typeface="Arial" panose="020B0604020202020204" pitchFamily="34" charset="0"/>
              <a:buChar char="•"/>
            </a:pPr>
            <a:r>
              <a:rPr lang="en-GB" sz="2400" b="0" i="0" dirty="0">
                <a:effectLst/>
                <a:latin typeface="Söhne"/>
              </a:rPr>
              <a:t>Clearly communicate data usage and privacy policies to users.</a:t>
            </a:r>
          </a:p>
          <a:p>
            <a:pPr lvl="1" algn="just"/>
            <a:r>
              <a:rPr lang="en-GB" sz="2400" b="1" i="0" dirty="0">
                <a:effectLst/>
                <a:latin typeface="Söhne"/>
              </a:rPr>
              <a:t>9. Real-Time Updates:</a:t>
            </a:r>
            <a:endParaRPr lang="en-GB" sz="2400" b="0" i="0" dirty="0">
              <a:effectLst/>
              <a:latin typeface="Söhne"/>
            </a:endParaRPr>
          </a:p>
          <a:p>
            <a:pPr lvl="2" algn="just">
              <a:buFont typeface="Arial" panose="020B0604020202020204" pitchFamily="34" charset="0"/>
              <a:buChar char="•"/>
            </a:pPr>
            <a:r>
              <a:rPr lang="en-GB" sz="2400" b="0" i="0" dirty="0">
                <a:effectLst/>
                <a:latin typeface="Söhne"/>
              </a:rPr>
              <a:t>Establish a data acquisition and processing pipeline to handle real-time data from sensors or external sources.</a:t>
            </a:r>
          </a:p>
          <a:p>
            <a:pPr lvl="2" algn="just">
              <a:buFont typeface="Arial" panose="020B0604020202020204" pitchFamily="34" charset="0"/>
              <a:buChar char="•"/>
            </a:pPr>
            <a:r>
              <a:rPr lang="en-GB" sz="2400" b="0" i="0" dirty="0">
                <a:effectLst/>
                <a:latin typeface="Söhne"/>
              </a:rPr>
              <a:t>Implement mechanisms for automatic data refresh at defined intervals (e.g., every few minutes).</a:t>
            </a:r>
          </a:p>
          <a:p>
            <a:pPr lvl="1" algn="just"/>
            <a:r>
              <a:rPr lang="en-GB" sz="2400" b="1" i="0" dirty="0">
                <a:effectLst/>
                <a:latin typeface="Söhne"/>
              </a:rPr>
              <a:t>10. User Engagement:</a:t>
            </a:r>
            <a:r>
              <a:rPr lang="en-GB" sz="2400" b="0" i="0" dirty="0">
                <a:effectLst/>
                <a:latin typeface="Söhne"/>
              </a:rPr>
              <a:t> </a:t>
            </a:r>
          </a:p>
          <a:p>
            <a:pPr lvl="1" algn="just"/>
            <a:r>
              <a:rPr lang="en-GB" sz="2400" dirty="0">
                <a:latin typeface="Söhne"/>
              </a:rPr>
              <a:t>	</a:t>
            </a:r>
            <a:r>
              <a:rPr lang="en-GB" sz="2400" b="0" i="0" dirty="0">
                <a:effectLst/>
                <a:latin typeface="Söhne"/>
              </a:rPr>
              <a:t> Encourage user engagement by providing educational content related to the displayed environmental 	data. This can include explanations of data trends or tips on outdoor activities. - Offer a feedback 	mechanism for users to report issues or provide suggestions for platform improvement.</a:t>
            </a:r>
          </a:p>
          <a:p>
            <a:pPr lvl="1" algn="just"/>
            <a:r>
              <a:rPr lang="en-GB" sz="2400" b="1" i="0" dirty="0">
                <a:effectLst/>
                <a:latin typeface="Söhne"/>
              </a:rPr>
              <a:t>11. Mobile Responsiveness:</a:t>
            </a:r>
            <a:r>
              <a:rPr lang="en-GB" sz="2400" b="0" i="0" dirty="0">
                <a:effectLst/>
                <a:latin typeface="Söhne"/>
              </a:rPr>
              <a:t> </a:t>
            </a:r>
          </a:p>
          <a:p>
            <a:pPr lvl="1" algn="just"/>
            <a:r>
              <a:rPr lang="en-GB" sz="2400" dirty="0">
                <a:latin typeface="Söhne"/>
              </a:rPr>
              <a:t>	</a:t>
            </a:r>
            <a:r>
              <a:rPr lang="en-GB" sz="2400" b="0" i="0" dirty="0">
                <a:effectLst/>
                <a:latin typeface="Söhne"/>
              </a:rPr>
              <a:t> Ensure the platform is mobile-responsive to accommodate users accessing it from smartphones and 	tablets while in the park.</a:t>
            </a:r>
          </a:p>
          <a:p>
            <a:pPr lvl="1" algn="just"/>
            <a:r>
              <a:rPr lang="en-GB" sz="2400" b="1" i="0" dirty="0">
                <a:effectLst/>
                <a:latin typeface="Söhne"/>
              </a:rPr>
              <a:t>12. Performance Optimization:</a:t>
            </a:r>
            <a:r>
              <a:rPr lang="en-GB" sz="2400" b="0" i="0" dirty="0">
                <a:effectLst/>
                <a:latin typeface="Söhne"/>
              </a:rPr>
              <a:t> </a:t>
            </a:r>
          </a:p>
          <a:p>
            <a:pPr lvl="1" algn="just"/>
            <a:r>
              <a:rPr lang="en-GB" sz="2400" dirty="0">
                <a:latin typeface="Söhne"/>
              </a:rPr>
              <a:t>	</a:t>
            </a:r>
            <a:r>
              <a:rPr lang="en-GB" sz="2400" b="0" i="0" dirty="0">
                <a:effectLst/>
                <a:latin typeface="Söhne"/>
              </a:rPr>
              <a:t> Optimize the platform's performance to handle concurrent user access, especially during peak times.</a:t>
            </a:r>
          </a:p>
          <a:p>
            <a:pPr lvl="1" algn="just"/>
            <a:r>
              <a:rPr lang="en-GB" sz="2400" b="1" i="0" dirty="0">
                <a:effectLst/>
                <a:latin typeface="Söhne"/>
              </a:rPr>
              <a:t>13. Testing and Feedback:</a:t>
            </a:r>
            <a:r>
              <a:rPr lang="en-GB" sz="2400" b="0" i="0" dirty="0">
                <a:effectLst/>
                <a:latin typeface="Söhne"/>
              </a:rPr>
              <a:t> -</a:t>
            </a:r>
          </a:p>
          <a:p>
            <a:pPr lvl="1" algn="just"/>
            <a:r>
              <a:rPr lang="en-GB" sz="2400" dirty="0">
                <a:latin typeface="Söhne"/>
              </a:rPr>
              <a:t>	</a:t>
            </a:r>
            <a:r>
              <a:rPr lang="en-GB" sz="2400" b="0" i="0" dirty="0">
                <a:effectLst/>
                <a:latin typeface="Söhne"/>
              </a:rPr>
              <a:t> Conduct thorough testing, including usability testing, to identify and address any issues or usability 	concerns. - Gather feedback from potential users and stakeholders to make necessary improvements.</a:t>
            </a:r>
          </a:p>
          <a:p>
            <a:pPr lvl="1" algn="just"/>
            <a:r>
              <a:rPr lang="en-GB" sz="2400" b="1" i="0" dirty="0">
                <a:effectLst/>
                <a:latin typeface="Söhne"/>
              </a:rPr>
              <a:t>14. Launch and Promotion:</a:t>
            </a:r>
            <a:r>
              <a:rPr lang="en-GB" sz="2400" b="0" i="0" dirty="0">
                <a:effectLst/>
                <a:latin typeface="Söhne"/>
              </a:rPr>
              <a:t> -</a:t>
            </a:r>
          </a:p>
          <a:p>
            <a:pPr lvl="1" algn="just"/>
            <a:r>
              <a:rPr lang="en-GB" sz="2400" dirty="0">
                <a:latin typeface="Söhne"/>
              </a:rPr>
              <a:t>	</a:t>
            </a:r>
            <a:r>
              <a:rPr lang="en-GB" sz="2400" b="0" i="0" dirty="0">
                <a:effectLst/>
                <a:latin typeface="Söhne"/>
              </a:rPr>
              <a:t>Launch the platform and promote it through various channels, such as the park's website, social 	media, and local media outlets. - Consider an official launch event or outreach campaign to raise 	awareness.</a:t>
            </a:r>
          </a:p>
        </p:txBody>
      </p:sp>
    </p:spTree>
    <p:extLst>
      <p:ext uri="{BB962C8B-B14F-4D97-AF65-F5344CB8AC3E}">
        <p14:creationId xmlns:p14="http://schemas.microsoft.com/office/powerpoint/2010/main" val="3516631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06F92E-F9B3-1744-74D4-056D7CFABF9E}"/>
              </a:ext>
            </a:extLst>
          </p:cNvPr>
          <p:cNvSpPr txBox="1"/>
          <p:nvPr/>
        </p:nvSpPr>
        <p:spPr>
          <a:xfrm>
            <a:off x="1066800" y="-299176"/>
            <a:ext cx="15849600" cy="10248960"/>
          </a:xfrm>
          <a:prstGeom prst="rect">
            <a:avLst/>
          </a:prstGeom>
          <a:noFill/>
        </p:spPr>
        <p:txBody>
          <a:bodyPr wrap="square">
            <a:spAutoFit/>
          </a:bodyPr>
          <a:lstStyle/>
          <a:p>
            <a:pPr algn="l"/>
            <a:br>
              <a:rPr lang="en-GB" sz="2200" b="1" i="0" u="sng" dirty="0">
                <a:effectLst/>
                <a:latin typeface="Arial" panose="020B0604020202020204" pitchFamily="34" charset="0"/>
                <a:cs typeface="Arial" panose="020B0604020202020204" pitchFamily="34" charset="0"/>
              </a:rPr>
            </a:br>
            <a:r>
              <a:rPr lang="en-GB" sz="2200" b="1" u="sng" dirty="0">
                <a:solidFill>
                  <a:srgbClr val="313131"/>
                </a:solidFill>
                <a:latin typeface="Arial" panose="020B0604020202020204" pitchFamily="34" charset="0"/>
                <a:cs typeface="Arial" panose="020B0604020202020204" pitchFamily="34" charset="0"/>
              </a:rPr>
              <a:t>IO</a:t>
            </a:r>
            <a:r>
              <a:rPr lang="en-GB" sz="2200" b="1" i="0" u="sng" dirty="0">
                <a:solidFill>
                  <a:srgbClr val="313131"/>
                </a:solidFill>
                <a:effectLst/>
                <a:latin typeface="Arial" panose="020B0604020202020204" pitchFamily="34" charset="0"/>
                <a:cs typeface="Arial" panose="020B0604020202020204" pitchFamily="34" charset="0"/>
              </a:rPr>
              <a:t>T devices  send data to the environmental monitoring platform</a:t>
            </a:r>
            <a:r>
              <a:rPr lang="en-GB" sz="2200" b="1" i="0" u="sng" dirty="0">
                <a:effectLst/>
                <a:latin typeface="Arial" panose="020B0604020202020204" pitchFamily="34" charset="0"/>
                <a:cs typeface="Arial" panose="020B0604020202020204" pitchFamily="34" charset="0"/>
              </a:rPr>
              <a:t>:</a:t>
            </a:r>
          </a:p>
          <a:p>
            <a:pPr lvl="1"/>
            <a:r>
              <a:rPr lang="en-GB" sz="2200" b="1" i="0" dirty="0">
                <a:effectLst/>
                <a:latin typeface="Söhne"/>
              </a:rPr>
              <a:t>1.Sensor Data Collection:</a:t>
            </a:r>
            <a:endParaRPr lang="en-GB" sz="2200" b="0" i="0" dirty="0">
              <a:effectLst/>
              <a:latin typeface="Söhne"/>
            </a:endParaRPr>
          </a:p>
          <a:p>
            <a:pPr marL="1200150" lvl="2" indent="-285750">
              <a:buFont typeface="Wingdings" panose="05000000000000000000" pitchFamily="2" charset="2"/>
              <a:buChar char="Ø"/>
            </a:pPr>
            <a:r>
              <a:rPr lang="en-GB" sz="2200" b="0" i="0" dirty="0">
                <a:effectLst/>
                <a:latin typeface="Söhne"/>
              </a:rPr>
              <a:t>IoT devices equipped with environmental sensors (e.g., temperature, humidity, air quality) collect data from the park's surroundings.</a:t>
            </a:r>
          </a:p>
          <a:p>
            <a:pPr lvl="1"/>
            <a:r>
              <a:rPr lang="en-GB" sz="2200" b="1" i="0" dirty="0">
                <a:effectLst/>
                <a:latin typeface="Söhne"/>
              </a:rPr>
              <a:t>2.Data Processing on IoT Devices:</a:t>
            </a:r>
            <a:endParaRPr lang="en-GB" sz="2200" b="0" i="0" dirty="0">
              <a:effectLst/>
              <a:latin typeface="Söhne"/>
            </a:endParaRPr>
          </a:p>
          <a:p>
            <a:pPr marL="1200150" lvl="2" indent="-285750">
              <a:buFont typeface="Wingdings" panose="05000000000000000000" pitchFamily="2" charset="2"/>
              <a:buChar char="Ø"/>
            </a:pPr>
            <a:r>
              <a:rPr lang="en-GB" sz="2200" b="0" i="0" dirty="0">
                <a:effectLst/>
                <a:latin typeface="Söhne"/>
              </a:rPr>
              <a:t>Process and preprocess data on IoT devices as needed, including calibration, filtering, or aggregation to reduce the volume of data transmitted.</a:t>
            </a:r>
          </a:p>
          <a:p>
            <a:pPr lvl="1"/>
            <a:r>
              <a:rPr lang="en-GB" sz="2200" b="1" i="0" dirty="0">
                <a:effectLst/>
                <a:latin typeface="Söhne"/>
              </a:rPr>
              <a:t>3.Data Transmission Protocols:</a:t>
            </a:r>
            <a:endParaRPr lang="en-GB" sz="2200" b="0" i="0" dirty="0">
              <a:effectLst/>
              <a:latin typeface="Söhne"/>
            </a:endParaRPr>
          </a:p>
          <a:p>
            <a:pPr marL="1200150" lvl="2" indent="-285750">
              <a:buFont typeface="Wingdings" panose="05000000000000000000" pitchFamily="2" charset="2"/>
              <a:buChar char="Ø"/>
            </a:pPr>
            <a:r>
              <a:rPr lang="en-GB" sz="2200" b="0" i="0" dirty="0">
                <a:effectLst/>
                <a:latin typeface="Söhne"/>
              </a:rPr>
              <a:t>Choose appropriate data transmission protocols based on factors like data volume, device power constraints, and network availability. Common options include MQTT, HTTP, CoAP, or Lora WAN.</a:t>
            </a:r>
          </a:p>
          <a:p>
            <a:pPr lvl="1"/>
            <a:r>
              <a:rPr lang="en-GB" sz="2200" b="1" i="0" dirty="0">
                <a:effectLst/>
                <a:latin typeface="Söhne"/>
              </a:rPr>
              <a:t>4.Connectivity Options:</a:t>
            </a:r>
            <a:endParaRPr lang="en-GB" sz="2200" b="0" i="0" dirty="0">
              <a:effectLst/>
              <a:latin typeface="Söhne"/>
            </a:endParaRPr>
          </a:p>
          <a:p>
            <a:pPr marL="1200150" lvl="2" indent="-285750">
              <a:buFont typeface="Wingdings" panose="05000000000000000000" pitchFamily="2" charset="2"/>
              <a:buChar char="Ø"/>
            </a:pPr>
            <a:r>
              <a:rPr lang="en-GB" sz="2200" b="0" i="0" dirty="0">
                <a:effectLst/>
                <a:latin typeface="Söhne"/>
              </a:rPr>
              <a:t>Select the most suitable connectivity options for IoT devices:</a:t>
            </a:r>
          </a:p>
          <a:p>
            <a:pPr marL="1657350" lvl="3" indent="-285750">
              <a:buFont typeface="Wingdings" panose="05000000000000000000" pitchFamily="2" charset="2"/>
              <a:buChar char="Ø"/>
            </a:pPr>
            <a:r>
              <a:rPr lang="en-GB" sz="2200" b="0" i="0" dirty="0">
                <a:effectLst/>
                <a:latin typeface="Söhne"/>
              </a:rPr>
              <a:t>Wi-Fi: If park areas have Wi-Fi coverage.</a:t>
            </a:r>
          </a:p>
          <a:p>
            <a:pPr marL="1657350" lvl="3" indent="-285750">
              <a:buFont typeface="Wingdings" panose="05000000000000000000" pitchFamily="2" charset="2"/>
              <a:buChar char="Ø"/>
            </a:pPr>
            <a:r>
              <a:rPr lang="en-GB" sz="2200" b="0" i="0" dirty="0">
                <a:effectLst/>
                <a:latin typeface="Söhne"/>
              </a:rPr>
              <a:t>Cellular: For areas without Wi-Fi coverage, providing broader connectivity.</a:t>
            </a:r>
          </a:p>
          <a:p>
            <a:pPr marL="1657350" lvl="3" indent="-285750">
              <a:buFont typeface="Wingdings" panose="05000000000000000000" pitchFamily="2" charset="2"/>
              <a:buChar char="Ø"/>
            </a:pPr>
            <a:r>
              <a:rPr lang="en-GB" sz="2200" b="0" i="0" dirty="0">
                <a:effectLst/>
                <a:latin typeface="Söhne"/>
              </a:rPr>
              <a:t>LoRa or other LPWAN technologies: Ideal for low-power, long-range communication in outdoor settings.</a:t>
            </a:r>
          </a:p>
          <a:p>
            <a:pPr marL="1657350" lvl="3" indent="-285750">
              <a:buFont typeface="Wingdings" panose="05000000000000000000" pitchFamily="2" charset="2"/>
              <a:buChar char="Ø"/>
            </a:pPr>
            <a:r>
              <a:rPr lang="en-GB" sz="2200" b="0" i="0" dirty="0">
                <a:effectLst/>
                <a:latin typeface="Söhne"/>
              </a:rPr>
              <a:t>Bluetooth or Zigbee: Suitable for short-range communications, such as within a local sensor network.</a:t>
            </a:r>
          </a:p>
          <a:p>
            <a:pPr lvl="1"/>
            <a:r>
              <a:rPr lang="en-GB" sz="2200" b="1" i="0" dirty="0">
                <a:effectLst/>
                <a:latin typeface="Söhne"/>
              </a:rPr>
              <a:t>5.Security Measures:</a:t>
            </a:r>
            <a:endParaRPr lang="en-GB" sz="2200" b="0" i="0" dirty="0">
              <a:effectLst/>
              <a:latin typeface="Söhne"/>
            </a:endParaRPr>
          </a:p>
          <a:p>
            <a:pPr marL="1200150" lvl="2" indent="-285750">
              <a:buFont typeface="Wingdings" panose="05000000000000000000" pitchFamily="2" charset="2"/>
              <a:buChar char="Ø"/>
            </a:pPr>
            <a:r>
              <a:rPr lang="en-GB" sz="2200" b="0" i="0" dirty="0">
                <a:effectLst/>
                <a:latin typeface="Söhne"/>
              </a:rPr>
              <a:t>Implement robust security measures to protect data during transmission, including encryption and authentication.</a:t>
            </a:r>
          </a:p>
          <a:p>
            <a:pPr marL="1200150" lvl="2" indent="-285750">
              <a:buFont typeface="Wingdings" panose="05000000000000000000" pitchFamily="2" charset="2"/>
              <a:buChar char="Ø"/>
            </a:pPr>
            <a:r>
              <a:rPr lang="en-GB" sz="2200" b="0" i="0" dirty="0">
                <a:effectLst/>
                <a:latin typeface="Söhne"/>
              </a:rPr>
              <a:t>Utilize secure communication channels, such as VPNs or encrypted tunnels, to enhance data security.</a:t>
            </a:r>
          </a:p>
          <a:p>
            <a:pPr lvl="1"/>
            <a:r>
              <a:rPr lang="en-GB" sz="2200" b="1" i="0" dirty="0">
                <a:effectLst/>
                <a:latin typeface="Söhne"/>
              </a:rPr>
              <a:t>6.Data Aggregation and Packaging:</a:t>
            </a:r>
            <a:endParaRPr lang="en-GB" sz="2200" b="0" i="0" dirty="0">
              <a:effectLst/>
              <a:latin typeface="Söhne"/>
            </a:endParaRPr>
          </a:p>
          <a:p>
            <a:pPr marL="1200150" lvl="2" indent="-285750">
              <a:buFont typeface="Wingdings" panose="05000000000000000000" pitchFamily="2" charset="2"/>
              <a:buChar char="Ø"/>
            </a:pPr>
            <a:r>
              <a:rPr lang="en-GB" sz="2200" b="0" i="0" dirty="0">
                <a:effectLst/>
                <a:latin typeface="Söhne"/>
              </a:rPr>
              <a:t>Aggregate data from multiple IoT devices into packets for efficient transmission.</a:t>
            </a:r>
          </a:p>
          <a:p>
            <a:pPr marL="1200150" lvl="2" indent="-285750">
              <a:buFont typeface="Wingdings" panose="05000000000000000000" pitchFamily="2" charset="2"/>
              <a:buChar char="Ø"/>
            </a:pPr>
            <a:r>
              <a:rPr lang="en-GB" sz="2200" b="0" i="0" dirty="0">
                <a:effectLst/>
                <a:latin typeface="Söhne"/>
              </a:rPr>
              <a:t>Include essential metadata, such as device ID, timestamps, and data type, in each packet.</a:t>
            </a:r>
          </a:p>
          <a:p>
            <a:pPr lvl="1"/>
            <a:r>
              <a:rPr lang="en-GB" sz="2200" b="1" i="0" dirty="0">
                <a:effectLst/>
                <a:latin typeface="Söhne"/>
              </a:rPr>
              <a:t>7.Data Routing and Integration Layer:</a:t>
            </a:r>
            <a:endParaRPr lang="en-GB" sz="2200" b="0" i="0" dirty="0">
              <a:effectLst/>
              <a:latin typeface="Söhne"/>
            </a:endParaRPr>
          </a:p>
          <a:p>
            <a:pPr marL="1200150" lvl="2" indent="-285750">
              <a:buFont typeface="Wingdings" panose="05000000000000000000" pitchFamily="2" charset="2"/>
              <a:buChar char="Ø"/>
            </a:pPr>
            <a:r>
              <a:rPr lang="en-GB" sz="2200" b="0" i="0" dirty="0">
                <a:effectLst/>
                <a:latin typeface="Söhne"/>
              </a:rPr>
              <a:t>Set up a data routing and integration layer to receive incoming data from IoT devices.</a:t>
            </a:r>
          </a:p>
          <a:p>
            <a:pPr marL="1200150" lvl="2" indent="-285750">
              <a:buFont typeface="Wingdings" panose="05000000000000000000" pitchFamily="2" charset="2"/>
              <a:buChar char="Ø"/>
            </a:pPr>
            <a:r>
              <a:rPr lang="en-GB" sz="2200" b="0" i="0" dirty="0">
                <a:effectLst/>
                <a:latin typeface="Söhne"/>
              </a:rPr>
              <a:t>Implement routing rules to direct data to the appropriate destinations within the environmental monitoring platform.</a:t>
            </a:r>
          </a:p>
          <a:p>
            <a:pPr lvl="1"/>
            <a:r>
              <a:rPr lang="en-GB" sz="2200" b="1" i="0" dirty="0">
                <a:effectLst/>
                <a:latin typeface="Söhne"/>
              </a:rPr>
              <a:t>8.Cloud or Server Integration:</a:t>
            </a:r>
            <a:endParaRPr lang="en-GB" sz="2200" b="0" i="0" dirty="0">
              <a:effectLst/>
              <a:latin typeface="Söhne"/>
            </a:endParaRPr>
          </a:p>
          <a:p>
            <a:pPr marL="1200150" lvl="2" indent="-285750">
              <a:buFont typeface="Wingdings" panose="05000000000000000000" pitchFamily="2" charset="2"/>
              <a:buChar char="Ø"/>
            </a:pPr>
            <a:r>
              <a:rPr lang="en-GB" sz="2200" b="0" i="0" dirty="0">
                <a:effectLst/>
                <a:latin typeface="Söhne"/>
              </a:rPr>
              <a:t>Integrate the data routing and integration layer with cloud services or a dedicated server hosting the environmental monitoring platform.</a:t>
            </a:r>
          </a:p>
          <a:p>
            <a:pPr marL="1200150" lvl="2" indent="-285750">
              <a:buFont typeface="Wingdings" panose="05000000000000000000" pitchFamily="2" charset="2"/>
              <a:buChar char="Ø"/>
            </a:pPr>
            <a:r>
              <a:rPr lang="en-GB" sz="2200" b="0" i="0" dirty="0">
                <a:effectLst/>
                <a:latin typeface="Söhne"/>
              </a:rPr>
              <a:t>Establish data storage solutions (e.g., databases, data lakes) to store and manage incoming data efficiently.</a:t>
            </a:r>
          </a:p>
        </p:txBody>
      </p:sp>
    </p:spTree>
    <p:extLst>
      <p:ext uri="{BB962C8B-B14F-4D97-AF65-F5344CB8AC3E}">
        <p14:creationId xmlns:p14="http://schemas.microsoft.com/office/powerpoint/2010/main" val="69931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D46B2CC-924E-AE13-BD74-E76656C95BDF}"/>
              </a:ext>
            </a:extLst>
          </p:cNvPr>
          <p:cNvSpPr txBox="1"/>
          <p:nvPr/>
        </p:nvSpPr>
        <p:spPr>
          <a:xfrm>
            <a:off x="609600" y="266700"/>
            <a:ext cx="3505200" cy="769441"/>
          </a:xfrm>
          <a:prstGeom prst="rect">
            <a:avLst/>
          </a:prstGeom>
          <a:noFill/>
        </p:spPr>
        <p:txBody>
          <a:bodyPr wrap="square" rtlCol="0">
            <a:spAutoFit/>
          </a:bodyPr>
          <a:lstStyle/>
          <a:p>
            <a:r>
              <a:rPr lang="en-GB" sz="4400" b="1" u="sng" dirty="0"/>
              <a:t>OBJECTIVES</a:t>
            </a:r>
            <a:endParaRPr lang="en-IN" sz="4400" b="1" u="sng" dirty="0"/>
          </a:p>
        </p:txBody>
      </p:sp>
      <p:sp>
        <p:nvSpPr>
          <p:cNvPr id="15" name="TextBox 14">
            <a:extLst>
              <a:ext uri="{FF2B5EF4-FFF2-40B4-BE49-F238E27FC236}">
                <a16:creationId xmlns:a16="http://schemas.microsoft.com/office/drawing/2014/main" id="{D98F583F-D54B-2BF2-C0A8-294FE0A30D3D}"/>
              </a:ext>
            </a:extLst>
          </p:cNvPr>
          <p:cNvSpPr txBox="1"/>
          <p:nvPr/>
        </p:nvSpPr>
        <p:spPr>
          <a:xfrm>
            <a:off x="990600" y="1333500"/>
            <a:ext cx="8991600" cy="7478970"/>
          </a:xfrm>
          <a:prstGeom prst="rect">
            <a:avLst/>
          </a:prstGeom>
          <a:noFill/>
        </p:spPr>
        <p:txBody>
          <a:bodyPr wrap="square" rtlCol="0">
            <a:spAutoFit/>
          </a:bodyPr>
          <a:lstStyle/>
          <a:p>
            <a:pPr algn="l"/>
            <a:r>
              <a:rPr lang="en-GB" sz="3200" b="1" i="0" dirty="0">
                <a:effectLst/>
                <a:latin typeface="Söhne"/>
              </a:rPr>
              <a:t>1.</a:t>
            </a:r>
            <a:r>
              <a:rPr lang="en-GB" sz="3200" b="1" i="0" u="sng" dirty="0">
                <a:effectLst/>
                <a:latin typeface="Söhne"/>
              </a:rPr>
              <a:t>Real-Time Environmental Monitoring:</a:t>
            </a:r>
          </a:p>
          <a:p>
            <a:pPr algn="l"/>
            <a:endParaRPr lang="en-GB" sz="3200" b="1" i="0" u="sng" dirty="0">
              <a:effectLst/>
              <a:latin typeface="Söhne"/>
            </a:endParaRPr>
          </a:p>
          <a:p>
            <a:pPr marL="457200" indent="-457200" algn="l">
              <a:buFont typeface="Wingdings" panose="05000000000000000000" pitchFamily="2" charset="2"/>
              <a:buChar char="Ø"/>
            </a:pPr>
            <a:r>
              <a:rPr lang="en-GB" sz="3200" b="1" i="0" dirty="0">
                <a:effectLst/>
                <a:latin typeface="Söhne"/>
              </a:rPr>
              <a:t>Objective:</a:t>
            </a:r>
            <a:r>
              <a:rPr lang="en-GB" sz="3200" b="0" i="0" dirty="0">
                <a:effectLst/>
                <a:latin typeface="Söhne"/>
              </a:rPr>
              <a:t> Implement a system for real-time environmental monitoring within the park.</a:t>
            </a:r>
          </a:p>
          <a:p>
            <a:pPr marL="457200" indent="-457200" algn="l">
              <a:buFont typeface="Wingdings" panose="05000000000000000000" pitchFamily="2" charset="2"/>
              <a:buChar char="Ø"/>
            </a:pPr>
            <a:endParaRPr lang="en-GB" sz="3200" b="0" i="0" dirty="0">
              <a:effectLst/>
              <a:latin typeface="Söhne"/>
            </a:endParaRPr>
          </a:p>
          <a:p>
            <a:pPr marL="457200" indent="-457200" algn="l">
              <a:buFont typeface="Wingdings" panose="05000000000000000000" pitchFamily="2" charset="2"/>
              <a:buChar char="Ø"/>
            </a:pPr>
            <a:r>
              <a:rPr lang="en-GB" sz="3200" b="1" i="0" dirty="0">
                <a:effectLst/>
                <a:latin typeface="Söhne"/>
              </a:rPr>
              <a:t>Key Results:</a:t>
            </a:r>
            <a:endParaRPr lang="en-GB" sz="3200" b="0" i="0" dirty="0">
              <a:effectLst/>
              <a:latin typeface="Söhne"/>
            </a:endParaRPr>
          </a:p>
          <a:p>
            <a:pPr marL="914400" lvl="1" indent="-457200" algn="l">
              <a:buFont typeface="Courier New" panose="02070309020205020404" pitchFamily="49" charset="0"/>
              <a:buChar char="o"/>
            </a:pPr>
            <a:r>
              <a:rPr lang="en-GB" sz="3200" b="0" i="0" dirty="0">
                <a:effectLst/>
                <a:latin typeface="Söhne"/>
              </a:rPr>
              <a:t>Install weather stations, air quality sensors, and water quality sensors at strategic locations.</a:t>
            </a:r>
          </a:p>
          <a:p>
            <a:pPr marL="914400" lvl="1" indent="-457200" algn="l">
              <a:buFont typeface="Courier New" panose="02070309020205020404" pitchFamily="49" charset="0"/>
              <a:buChar char="o"/>
            </a:pPr>
            <a:r>
              <a:rPr lang="en-GB" sz="3200" b="0" i="0" dirty="0">
                <a:effectLst/>
                <a:latin typeface="Söhne"/>
              </a:rPr>
              <a:t>Develop a centralized monitoring dashboard accessible to park management for real-time data analysis.</a:t>
            </a:r>
          </a:p>
          <a:p>
            <a:pPr marL="914400" lvl="1" indent="-457200" algn="l">
              <a:buFont typeface="Courier New" panose="02070309020205020404" pitchFamily="49" charset="0"/>
              <a:buChar char="o"/>
            </a:pPr>
            <a:r>
              <a:rPr lang="en-GB" sz="3200" b="0" i="0" dirty="0">
                <a:effectLst/>
                <a:latin typeface="Söhne"/>
              </a:rPr>
              <a:t>Alert park authorities and visitors about extreme weather conditions or environmental hazards.</a:t>
            </a:r>
          </a:p>
          <a:p>
            <a:endParaRPr lang="en-IN" sz="3200" dirty="0"/>
          </a:p>
        </p:txBody>
      </p:sp>
      <p:pic>
        <p:nvPicPr>
          <p:cNvPr id="17" name="Picture 16">
            <a:extLst>
              <a:ext uri="{FF2B5EF4-FFF2-40B4-BE49-F238E27FC236}">
                <a16:creationId xmlns:a16="http://schemas.microsoft.com/office/drawing/2014/main" id="{E00F57BB-5539-0342-4BC4-D99E08F8D0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8948" y="1323787"/>
            <a:ext cx="8153400" cy="7162800"/>
          </a:xfrm>
          <a:prstGeom prst="rect">
            <a:avLst/>
          </a:prstGeom>
        </p:spPr>
      </p:pic>
    </p:spTree>
    <p:extLst>
      <p:ext uri="{BB962C8B-B14F-4D97-AF65-F5344CB8AC3E}">
        <p14:creationId xmlns:p14="http://schemas.microsoft.com/office/powerpoint/2010/main" val="3265453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F8A00E-B90C-1810-BEFB-38CA1452AF3F}"/>
              </a:ext>
            </a:extLst>
          </p:cNvPr>
          <p:cNvSpPr txBox="1"/>
          <p:nvPr/>
        </p:nvSpPr>
        <p:spPr>
          <a:xfrm>
            <a:off x="1143000" y="1028700"/>
            <a:ext cx="9150626" cy="6001643"/>
          </a:xfrm>
          <a:prstGeom prst="rect">
            <a:avLst/>
          </a:prstGeom>
          <a:noFill/>
        </p:spPr>
        <p:txBody>
          <a:bodyPr wrap="square">
            <a:spAutoFit/>
          </a:bodyPr>
          <a:lstStyle/>
          <a:p>
            <a:pPr algn="l"/>
            <a:r>
              <a:rPr lang="en-GB" sz="3200" b="1" i="0" dirty="0">
                <a:effectLst/>
                <a:latin typeface="Söhne"/>
              </a:rPr>
              <a:t>2.</a:t>
            </a:r>
            <a:r>
              <a:rPr lang="en-GB" sz="3200" b="1" i="0" u="sng" dirty="0">
                <a:effectLst/>
                <a:latin typeface="Söhne"/>
              </a:rPr>
              <a:t>Aiding Park Visitors in Activity Planning:</a:t>
            </a:r>
            <a:endParaRPr lang="en-GB" sz="3200" b="0" i="0" u="sng" dirty="0">
              <a:effectLst/>
              <a:latin typeface="Söhne"/>
            </a:endParaRPr>
          </a:p>
          <a:p>
            <a:pPr marL="457200" indent="-457200" algn="l">
              <a:buFont typeface="Wingdings" panose="05000000000000000000" pitchFamily="2" charset="2"/>
              <a:buChar char="Ø"/>
            </a:pPr>
            <a:r>
              <a:rPr lang="en-GB" sz="3200" b="1" i="0" dirty="0">
                <a:effectLst/>
                <a:latin typeface="Söhne"/>
              </a:rPr>
              <a:t>Objective:</a:t>
            </a:r>
            <a:r>
              <a:rPr lang="en-GB" sz="3200" b="0" i="0" dirty="0">
                <a:effectLst/>
                <a:latin typeface="Söhne"/>
              </a:rPr>
              <a:t> Provide park visitors with tools and information to plan their activities effectively.</a:t>
            </a:r>
          </a:p>
          <a:p>
            <a:pPr algn="l"/>
            <a:endParaRPr lang="en-GB" sz="3200" b="0" i="0" dirty="0">
              <a:effectLst/>
              <a:latin typeface="Söhne"/>
            </a:endParaRPr>
          </a:p>
          <a:p>
            <a:pPr marL="457200" indent="-457200" algn="l">
              <a:buFont typeface="Wingdings" panose="05000000000000000000" pitchFamily="2" charset="2"/>
              <a:buChar char="Ø"/>
            </a:pPr>
            <a:r>
              <a:rPr lang="en-GB" sz="3200" b="1" i="0" dirty="0">
                <a:effectLst/>
                <a:latin typeface="Söhne"/>
              </a:rPr>
              <a:t>Key Results:</a:t>
            </a:r>
            <a:endParaRPr lang="en-GB" sz="3200" b="0" i="0" dirty="0">
              <a:effectLst/>
              <a:latin typeface="Söhne"/>
            </a:endParaRPr>
          </a:p>
          <a:p>
            <a:pPr marL="742950" lvl="1" indent="-285750" algn="l">
              <a:buFont typeface="Arial" panose="020B0604020202020204" pitchFamily="34" charset="0"/>
              <a:buChar char="•"/>
            </a:pPr>
            <a:r>
              <a:rPr lang="en-GB" sz="3200" b="0" i="0" dirty="0">
                <a:effectLst/>
                <a:latin typeface="Söhne"/>
              </a:rPr>
              <a:t>Develop a user-friendly mobile app with a park map, activity recommendations, and real-time updates.</a:t>
            </a:r>
          </a:p>
          <a:p>
            <a:pPr marL="742950" lvl="1" indent="-285750" algn="l">
              <a:buFont typeface="Arial" panose="020B0604020202020204" pitchFamily="34" charset="0"/>
              <a:buChar char="•"/>
            </a:pPr>
            <a:r>
              <a:rPr lang="en-GB" sz="3200" b="0" i="0" dirty="0">
                <a:effectLst/>
                <a:latin typeface="Söhne"/>
              </a:rPr>
              <a:t>Integrate the app with GPS technology to help visitors navigate the park and locate amenities.</a:t>
            </a:r>
          </a:p>
          <a:p>
            <a:pPr marL="742950" lvl="1" indent="-285750" algn="l">
              <a:buFont typeface="Arial" panose="020B0604020202020204" pitchFamily="34" charset="0"/>
              <a:buChar char="•"/>
            </a:pPr>
            <a:r>
              <a:rPr lang="en-GB" sz="3200" b="0" i="0" dirty="0">
                <a:effectLst/>
                <a:latin typeface="Söhne"/>
              </a:rPr>
              <a:t>Create an interactive website with detailed activity guides and schedules.</a:t>
            </a:r>
          </a:p>
        </p:txBody>
      </p:sp>
      <p:pic>
        <p:nvPicPr>
          <p:cNvPr id="7" name="Picture 6">
            <a:extLst>
              <a:ext uri="{FF2B5EF4-FFF2-40B4-BE49-F238E27FC236}">
                <a16:creationId xmlns:a16="http://schemas.microsoft.com/office/drawing/2014/main" id="{07BBFD5D-65CE-2CB8-CFFF-32BCB8268EA0}"/>
              </a:ext>
            </a:extLst>
          </p:cNvPr>
          <p:cNvPicPr>
            <a:picLocks noChangeAspect="1"/>
          </p:cNvPicPr>
          <p:nvPr/>
        </p:nvPicPr>
        <p:blipFill rotWithShape="1">
          <a:blip r:embed="rId2">
            <a:extLst>
              <a:ext uri="{28A0092B-C50C-407E-A947-70E740481C1C}">
                <a14:useLocalDpi xmlns:a14="http://schemas.microsoft.com/office/drawing/2010/main" val="0"/>
              </a:ext>
            </a:extLst>
          </a:blip>
          <a:srcRect l="13066" t="15925" r="14136" b="14446"/>
          <a:stretch/>
        </p:blipFill>
        <p:spPr>
          <a:xfrm>
            <a:off x="9982200" y="448121"/>
            <a:ext cx="7696200" cy="7162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18434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D3F4C0-64FE-6A51-B736-DB162904B1F2}"/>
              </a:ext>
            </a:extLst>
          </p:cNvPr>
          <p:cNvSpPr txBox="1"/>
          <p:nvPr/>
        </p:nvSpPr>
        <p:spPr>
          <a:xfrm>
            <a:off x="533400" y="647700"/>
            <a:ext cx="8382000" cy="7478970"/>
          </a:xfrm>
          <a:prstGeom prst="rect">
            <a:avLst/>
          </a:prstGeom>
          <a:noFill/>
        </p:spPr>
        <p:txBody>
          <a:bodyPr wrap="square">
            <a:spAutoFit/>
          </a:bodyPr>
          <a:lstStyle/>
          <a:p>
            <a:pPr algn="l"/>
            <a:r>
              <a:rPr lang="en-GB" sz="3200" b="1" i="0" dirty="0">
                <a:effectLst/>
                <a:latin typeface="Söhne"/>
              </a:rPr>
              <a:t>3.</a:t>
            </a:r>
            <a:r>
              <a:rPr lang="en-GB" sz="3200" b="1" i="0" u="sng" dirty="0">
                <a:effectLst/>
                <a:latin typeface="Söhne"/>
              </a:rPr>
              <a:t>Promoting Outdoor Experiences:</a:t>
            </a:r>
          </a:p>
          <a:p>
            <a:pPr algn="l"/>
            <a:endParaRPr lang="en-GB" sz="3200" b="0" i="0" u="sng" dirty="0">
              <a:effectLst/>
              <a:latin typeface="Söhne"/>
            </a:endParaRPr>
          </a:p>
          <a:p>
            <a:pPr marL="457200" indent="-457200" algn="l">
              <a:buFont typeface="Wingdings" panose="05000000000000000000" pitchFamily="2" charset="2"/>
              <a:buChar char="Ø"/>
            </a:pPr>
            <a:r>
              <a:rPr lang="en-GB" sz="3200" b="1" i="0" dirty="0">
                <a:effectLst/>
                <a:latin typeface="Söhne"/>
              </a:rPr>
              <a:t>Objective:</a:t>
            </a:r>
            <a:r>
              <a:rPr lang="en-GB" sz="3200" b="0" i="0" dirty="0">
                <a:effectLst/>
                <a:latin typeface="Söhne"/>
              </a:rPr>
              <a:t> Encourage park visitors to engage in outdoor activities and connect with nature.</a:t>
            </a:r>
          </a:p>
          <a:p>
            <a:pPr marL="457200" indent="-457200" algn="l">
              <a:buFont typeface="Wingdings" panose="05000000000000000000" pitchFamily="2" charset="2"/>
              <a:buChar char="Ø"/>
            </a:pPr>
            <a:endParaRPr lang="en-GB" sz="3200" b="0" i="0" dirty="0">
              <a:effectLst/>
              <a:latin typeface="Söhne"/>
            </a:endParaRPr>
          </a:p>
          <a:p>
            <a:pPr marL="457200" indent="-457200" algn="l">
              <a:buFont typeface="Wingdings" panose="05000000000000000000" pitchFamily="2" charset="2"/>
              <a:buChar char="Ø"/>
            </a:pPr>
            <a:r>
              <a:rPr lang="en-GB" sz="3200" b="1" i="0" dirty="0">
                <a:effectLst/>
                <a:latin typeface="Söhne"/>
              </a:rPr>
              <a:t>Key Results:</a:t>
            </a:r>
            <a:endParaRPr lang="en-GB" sz="3200" b="0" i="0" dirty="0">
              <a:effectLst/>
              <a:latin typeface="Söhne"/>
            </a:endParaRPr>
          </a:p>
          <a:p>
            <a:pPr marL="742950" lvl="1" indent="-285750" algn="l">
              <a:buFont typeface="Arial" panose="020B0604020202020204" pitchFamily="34" charset="0"/>
              <a:buChar char="•"/>
            </a:pPr>
            <a:r>
              <a:rPr lang="en-GB" sz="3200" b="0" i="0" dirty="0">
                <a:effectLst/>
                <a:latin typeface="Söhne"/>
              </a:rPr>
              <a:t>Organize outdoor events such as guided hikes, bird-watching excursions, and stargazing nights.</a:t>
            </a:r>
          </a:p>
          <a:p>
            <a:pPr marL="742950" lvl="1" indent="-285750" algn="l">
              <a:buFont typeface="Arial" panose="020B0604020202020204" pitchFamily="34" charset="0"/>
              <a:buChar char="•"/>
            </a:pPr>
            <a:r>
              <a:rPr lang="en-GB" sz="3200" b="0" i="0" dirty="0">
                <a:effectLst/>
                <a:latin typeface="Söhne"/>
              </a:rPr>
              <a:t>Establish designated outdoor education areas for workshops and nature-related programs.</a:t>
            </a:r>
          </a:p>
          <a:p>
            <a:pPr marL="742950" lvl="1" indent="-285750" algn="l">
              <a:buFont typeface="Arial" panose="020B0604020202020204" pitchFamily="34" charset="0"/>
              <a:buChar char="•"/>
            </a:pPr>
            <a:r>
              <a:rPr lang="en-GB" sz="3200" b="0" i="0" dirty="0">
                <a:effectLst/>
                <a:latin typeface="Söhne"/>
              </a:rPr>
              <a:t>Install signage and information boards highlighting the park's natural features and history.</a:t>
            </a:r>
          </a:p>
        </p:txBody>
      </p:sp>
      <p:pic>
        <p:nvPicPr>
          <p:cNvPr id="5" name="Picture 4">
            <a:extLst>
              <a:ext uri="{FF2B5EF4-FFF2-40B4-BE49-F238E27FC236}">
                <a16:creationId xmlns:a16="http://schemas.microsoft.com/office/drawing/2014/main" id="{AE4CE266-70A8-3C66-CA76-2258BA8CB065}"/>
              </a:ext>
            </a:extLst>
          </p:cNvPr>
          <p:cNvPicPr>
            <a:picLocks noChangeAspect="1"/>
          </p:cNvPicPr>
          <p:nvPr/>
        </p:nvPicPr>
        <p:blipFill rotWithShape="1">
          <a:blip r:embed="rId2">
            <a:extLst>
              <a:ext uri="{28A0092B-C50C-407E-A947-70E740481C1C}">
                <a14:useLocalDpi xmlns:a14="http://schemas.microsoft.com/office/drawing/2010/main" val="0"/>
              </a:ext>
            </a:extLst>
          </a:blip>
          <a:srcRect r="1633" b="10889"/>
          <a:stretch/>
        </p:blipFill>
        <p:spPr>
          <a:xfrm>
            <a:off x="9217185" y="1181101"/>
            <a:ext cx="8842216" cy="6324600"/>
          </a:xfrm>
          <a:prstGeom prst="rect">
            <a:avLst/>
          </a:prstGeom>
        </p:spPr>
      </p:pic>
    </p:spTree>
    <p:extLst>
      <p:ext uri="{BB962C8B-B14F-4D97-AF65-F5344CB8AC3E}">
        <p14:creationId xmlns:p14="http://schemas.microsoft.com/office/powerpoint/2010/main" val="181859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489365-26D9-BA2F-465E-281E8F1CB68F}"/>
              </a:ext>
            </a:extLst>
          </p:cNvPr>
          <p:cNvSpPr txBox="1"/>
          <p:nvPr/>
        </p:nvSpPr>
        <p:spPr>
          <a:xfrm>
            <a:off x="914400" y="571500"/>
            <a:ext cx="9150626" cy="6494085"/>
          </a:xfrm>
          <a:prstGeom prst="rect">
            <a:avLst/>
          </a:prstGeom>
          <a:noFill/>
        </p:spPr>
        <p:txBody>
          <a:bodyPr wrap="square">
            <a:spAutoFit/>
          </a:bodyPr>
          <a:lstStyle/>
          <a:p>
            <a:pPr algn="l"/>
            <a:r>
              <a:rPr lang="en-GB" sz="3200" b="1" i="0" dirty="0">
                <a:effectLst/>
                <a:latin typeface="Söhne"/>
              </a:rPr>
              <a:t>4.</a:t>
            </a:r>
            <a:r>
              <a:rPr lang="en-GB" sz="3200" b="1" i="0" u="sng" dirty="0">
                <a:effectLst/>
                <a:latin typeface="Söhne"/>
              </a:rPr>
              <a:t>Enhancing Visitor Satisfaction:</a:t>
            </a:r>
          </a:p>
          <a:p>
            <a:pPr algn="l"/>
            <a:endParaRPr lang="en-GB" sz="3200" b="0" i="0" u="sng" dirty="0">
              <a:effectLst/>
              <a:latin typeface="Söhne"/>
            </a:endParaRPr>
          </a:p>
          <a:p>
            <a:pPr marL="457200" indent="-457200" algn="l">
              <a:buFont typeface="Wingdings" panose="05000000000000000000" pitchFamily="2" charset="2"/>
              <a:buChar char="Ø"/>
            </a:pPr>
            <a:r>
              <a:rPr lang="en-GB" sz="3200" b="1" i="0" dirty="0">
                <a:effectLst/>
                <a:latin typeface="Söhne"/>
              </a:rPr>
              <a:t>Objective:</a:t>
            </a:r>
            <a:r>
              <a:rPr lang="en-GB" sz="3200" b="0" i="0" dirty="0">
                <a:effectLst/>
                <a:latin typeface="Söhne"/>
              </a:rPr>
              <a:t> Improve overall visitor satisfaction and park experience.</a:t>
            </a:r>
          </a:p>
          <a:p>
            <a:pPr marL="457200" indent="-457200" algn="l">
              <a:buFont typeface="Wingdings" panose="05000000000000000000" pitchFamily="2" charset="2"/>
              <a:buChar char="Ø"/>
            </a:pPr>
            <a:endParaRPr lang="en-GB" sz="3200" b="0" i="0" dirty="0">
              <a:effectLst/>
              <a:latin typeface="Söhne"/>
            </a:endParaRPr>
          </a:p>
          <a:p>
            <a:pPr marL="457200" indent="-457200" algn="l">
              <a:buFont typeface="Wingdings" panose="05000000000000000000" pitchFamily="2" charset="2"/>
              <a:buChar char="Ø"/>
            </a:pPr>
            <a:r>
              <a:rPr lang="en-GB" sz="3200" b="1" i="0" dirty="0">
                <a:effectLst/>
                <a:latin typeface="Söhne"/>
              </a:rPr>
              <a:t>Key Results:</a:t>
            </a:r>
            <a:endParaRPr lang="en-GB" sz="3200" b="0" i="0" dirty="0">
              <a:effectLst/>
              <a:latin typeface="Söhne"/>
            </a:endParaRPr>
          </a:p>
          <a:p>
            <a:pPr marL="742950" lvl="1" indent="-285750" algn="l">
              <a:buFont typeface="Arial" panose="020B0604020202020204" pitchFamily="34" charset="0"/>
              <a:buChar char="•"/>
            </a:pPr>
            <a:r>
              <a:rPr lang="en-GB" sz="3200" b="0" i="0" dirty="0">
                <a:effectLst/>
                <a:latin typeface="Söhne"/>
              </a:rPr>
              <a:t>Collect visitor feedback through surveys, comment boxes, and online reviews.</a:t>
            </a:r>
          </a:p>
          <a:p>
            <a:pPr marL="742950" lvl="1" indent="-285750" algn="l">
              <a:buFont typeface="Arial" panose="020B0604020202020204" pitchFamily="34" charset="0"/>
              <a:buChar char="•"/>
            </a:pPr>
            <a:r>
              <a:rPr lang="en-GB" sz="3200" b="0" i="0" dirty="0">
                <a:effectLst/>
                <a:latin typeface="Söhne"/>
              </a:rPr>
              <a:t>Use feedback to make improvements, such as adding more amenities, enhancing safety measures, and addressing concerns.</a:t>
            </a:r>
          </a:p>
          <a:p>
            <a:pPr marL="742950" lvl="1" indent="-285750" algn="l">
              <a:buFont typeface="Arial" panose="020B0604020202020204" pitchFamily="34" charset="0"/>
              <a:buChar char="•"/>
            </a:pPr>
            <a:r>
              <a:rPr lang="en-GB" sz="3200" b="0" i="0" dirty="0">
                <a:effectLst/>
                <a:latin typeface="Söhne"/>
              </a:rPr>
              <a:t>Implement a responsive customer service system to address visitor inquiries and issues promptly</a:t>
            </a:r>
          </a:p>
        </p:txBody>
      </p:sp>
      <p:pic>
        <p:nvPicPr>
          <p:cNvPr id="6" name="Picture 5">
            <a:extLst>
              <a:ext uri="{FF2B5EF4-FFF2-40B4-BE49-F238E27FC236}">
                <a16:creationId xmlns:a16="http://schemas.microsoft.com/office/drawing/2014/main" id="{7C3D6EEF-D686-58A7-4B40-F5613FD5D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6870" y="1028700"/>
            <a:ext cx="4248150" cy="3067050"/>
          </a:xfrm>
          <a:prstGeom prst="rect">
            <a:avLst/>
          </a:prstGeom>
        </p:spPr>
      </p:pic>
      <p:pic>
        <p:nvPicPr>
          <p:cNvPr id="7" name="Picture 6">
            <a:extLst>
              <a:ext uri="{FF2B5EF4-FFF2-40B4-BE49-F238E27FC236}">
                <a16:creationId xmlns:a16="http://schemas.microsoft.com/office/drawing/2014/main" id="{35CC0F58-0E6D-D7C1-C731-E10E2A45BA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4686300"/>
            <a:ext cx="7466127" cy="3907273"/>
          </a:xfrm>
          <a:prstGeom prst="rect">
            <a:avLst/>
          </a:prstGeom>
        </p:spPr>
      </p:pic>
    </p:spTree>
    <p:extLst>
      <p:ext uri="{BB962C8B-B14F-4D97-AF65-F5344CB8AC3E}">
        <p14:creationId xmlns:p14="http://schemas.microsoft.com/office/powerpoint/2010/main" val="426110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C58505-9BD3-EF44-9500-E5CDD0056482}"/>
              </a:ext>
            </a:extLst>
          </p:cNvPr>
          <p:cNvSpPr txBox="1"/>
          <p:nvPr/>
        </p:nvSpPr>
        <p:spPr>
          <a:xfrm>
            <a:off x="609600" y="571500"/>
            <a:ext cx="9150626" cy="6986528"/>
          </a:xfrm>
          <a:prstGeom prst="rect">
            <a:avLst/>
          </a:prstGeom>
          <a:noFill/>
        </p:spPr>
        <p:txBody>
          <a:bodyPr wrap="square">
            <a:spAutoFit/>
          </a:bodyPr>
          <a:lstStyle/>
          <a:p>
            <a:pPr algn="l"/>
            <a:r>
              <a:rPr lang="en-GB" sz="3200" b="1" dirty="0">
                <a:latin typeface="Söhne"/>
              </a:rPr>
              <a:t>5</a:t>
            </a:r>
            <a:r>
              <a:rPr lang="en-GB" sz="3200" b="1" i="0" dirty="0">
                <a:effectLst/>
                <a:latin typeface="Söhne"/>
              </a:rPr>
              <a:t>.</a:t>
            </a:r>
            <a:r>
              <a:rPr lang="en-GB" sz="3200" b="1" i="0" u="sng" dirty="0">
                <a:effectLst/>
                <a:latin typeface="Söhne"/>
              </a:rPr>
              <a:t>Data-Driven Decision-Making:</a:t>
            </a:r>
          </a:p>
          <a:p>
            <a:pPr algn="l"/>
            <a:endParaRPr lang="en-GB" sz="3200" b="0" i="0" u="sng" dirty="0">
              <a:effectLst/>
              <a:latin typeface="Söhne"/>
            </a:endParaRPr>
          </a:p>
          <a:p>
            <a:pPr marL="457200" indent="-457200" algn="l">
              <a:buFont typeface="Wingdings" panose="05000000000000000000" pitchFamily="2" charset="2"/>
              <a:buChar char="Ø"/>
            </a:pPr>
            <a:r>
              <a:rPr lang="en-GB" sz="3200" b="1" i="0" dirty="0">
                <a:effectLst/>
                <a:latin typeface="Söhne"/>
              </a:rPr>
              <a:t>Objective:</a:t>
            </a:r>
            <a:r>
              <a:rPr lang="en-GB" sz="3200" b="0" i="0" dirty="0">
                <a:effectLst/>
                <a:latin typeface="Söhne"/>
              </a:rPr>
              <a:t> Utilize data collected from various sources to make informed decisions.</a:t>
            </a:r>
          </a:p>
          <a:p>
            <a:pPr marL="457200" indent="-457200" algn="l">
              <a:buFont typeface="Wingdings" panose="05000000000000000000" pitchFamily="2" charset="2"/>
              <a:buChar char="Ø"/>
            </a:pPr>
            <a:endParaRPr lang="en-GB" sz="3200" b="0" i="0" dirty="0">
              <a:effectLst/>
              <a:latin typeface="Söhne"/>
            </a:endParaRPr>
          </a:p>
          <a:p>
            <a:pPr marL="457200" indent="-457200" algn="l">
              <a:buFont typeface="Wingdings" panose="05000000000000000000" pitchFamily="2" charset="2"/>
              <a:buChar char="Ø"/>
            </a:pPr>
            <a:r>
              <a:rPr lang="en-GB" sz="3200" b="1" i="0" dirty="0">
                <a:effectLst/>
                <a:latin typeface="Söhne"/>
              </a:rPr>
              <a:t>Key Results:</a:t>
            </a:r>
            <a:endParaRPr lang="en-GB" sz="3200" b="0" i="0" dirty="0">
              <a:effectLst/>
              <a:latin typeface="Söhne"/>
            </a:endParaRPr>
          </a:p>
          <a:p>
            <a:pPr marL="742950" lvl="1" indent="-285750" algn="l">
              <a:buFont typeface="Arial" panose="020B0604020202020204" pitchFamily="34" charset="0"/>
              <a:buChar char="•"/>
            </a:pPr>
            <a:r>
              <a:rPr lang="en-GB" sz="3200" b="0" i="0" dirty="0">
                <a:effectLst/>
                <a:latin typeface="Söhne"/>
              </a:rPr>
              <a:t>Analyse visitor data to identify peak times and popular activities, allowing for better resource allocation.</a:t>
            </a:r>
          </a:p>
          <a:p>
            <a:pPr marL="742950" lvl="1" indent="-285750" algn="l">
              <a:buFont typeface="Arial" panose="020B0604020202020204" pitchFamily="34" charset="0"/>
              <a:buChar char="•"/>
            </a:pPr>
            <a:r>
              <a:rPr lang="en-GB" sz="3200" b="0" i="0" dirty="0">
                <a:effectLst/>
                <a:latin typeface="Söhne"/>
              </a:rPr>
              <a:t>Evaluate environmental data to develop strategies for conservation and sustainability.</a:t>
            </a:r>
          </a:p>
          <a:p>
            <a:pPr marL="742950" lvl="1" indent="-285750" algn="l">
              <a:buFont typeface="Arial" panose="020B0604020202020204" pitchFamily="34" charset="0"/>
              <a:buChar char="•"/>
            </a:pPr>
            <a:r>
              <a:rPr lang="en-GB" sz="3200" b="0" i="0" dirty="0">
                <a:effectLst/>
                <a:latin typeface="Söhne"/>
              </a:rPr>
              <a:t>Collaborate with local businesses and organizations based on visitor trends and preferences.</a:t>
            </a:r>
          </a:p>
        </p:txBody>
      </p:sp>
      <p:pic>
        <p:nvPicPr>
          <p:cNvPr id="5" name="Picture 4">
            <a:extLst>
              <a:ext uri="{FF2B5EF4-FFF2-40B4-BE49-F238E27FC236}">
                <a16:creationId xmlns:a16="http://schemas.microsoft.com/office/drawing/2014/main" id="{8117892A-AC1E-8BC3-8345-BF77CA5EBBE0}"/>
              </a:ext>
            </a:extLst>
          </p:cNvPr>
          <p:cNvPicPr>
            <a:picLocks noChangeAspect="1"/>
          </p:cNvPicPr>
          <p:nvPr/>
        </p:nvPicPr>
        <p:blipFill rotWithShape="1">
          <a:blip r:embed="rId2">
            <a:extLst>
              <a:ext uri="{28A0092B-C50C-407E-A947-70E740481C1C}">
                <a14:useLocalDpi xmlns:a14="http://schemas.microsoft.com/office/drawing/2010/main" val="0"/>
              </a:ext>
            </a:extLst>
          </a:blip>
          <a:srcRect l="12165" r="5946"/>
          <a:stretch/>
        </p:blipFill>
        <p:spPr>
          <a:xfrm>
            <a:off x="9776791" y="1333500"/>
            <a:ext cx="8229600" cy="7242048"/>
          </a:xfrm>
          <a:prstGeom prst="rect">
            <a:avLst/>
          </a:prstGeom>
        </p:spPr>
      </p:pic>
    </p:spTree>
    <p:extLst>
      <p:ext uri="{BB962C8B-B14F-4D97-AF65-F5344CB8AC3E}">
        <p14:creationId xmlns:p14="http://schemas.microsoft.com/office/powerpoint/2010/main" val="2648871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96535D-315C-DEF0-68C1-A4330F60FD52}"/>
              </a:ext>
            </a:extLst>
          </p:cNvPr>
          <p:cNvSpPr txBox="1"/>
          <p:nvPr/>
        </p:nvSpPr>
        <p:spPr>
          <a:xfrm>
            <a:off x="1219200" y="647700"/>
            <a:ext cx="9150626" cy="6986528"/>
          </a:xfrm>
          <a:prstGeom prst="rect">
            <a:avLst/>
          </a:prstGeom>
          <a:noFill/>
        </p:spPr>
        <p:txBody>
          <a:bodyPr wrap="square">
            <a:spAutoFit/>
          </a:bodyPr>
          <a:lstStyle/>
          <a:p>
            <a:pPr algn="l"/>
            <a:r>
              <a:rPr lang="en-GB" sz="3200" b="1" i="0" dirty="0">
                <a:effectLst/>
                <a:latin typeface="Söhne"/>
              </a:rPr>
              <a:t>6.</a:t>
            </a:r>
            <a:r>
              <a:rPr lang="en-GB" sz="3200" b="1" i="0" u="sng" dirty="0">
                <a:effectLst/>
                <a:latin typeface="Söhne"/>
              </a:rPr>
              <a:t>Community Engagement and Education:</a:t>
            </a:r>
          </a:p>
          <a:p>
            <a:pPr marL="457200" indent="-457200" algn="l">
              <a:buFont typeface="Wingdings" panose="05000000000000000000" pitchFamily="2" charset="2"/>
              <a:buChar char="Ø"/>
            </a:pPr>
            <a:endParaRPr lang="en-GB" sz="3200" b="0" i="0" u="sng" dirty="0">
              <a:effectLst/>
              <a:latin typeface="Söhne"/>
            </a:endParaRPr>
          </a:p>
          <a:p>
            <a:pPr marL="457200" indent="-457200" algn="l">
              <a:buFont typeface="Wingdings" panose="05000000000000000000" pitchFamily="2" charset="2"/>
              <a:buChar char="Ø"/>
            </a:pPr>
            <a:r>
              <a:rPr lang="en-GB" sz="3200" b="1" i="0" dirty="0">
                <a:effectLst/>
                <a:latin typeface="Söhne"/>
              </a:rPr>
              <a:t>Objective:</a:t>
            </a:r>
            <a:r>
              <a:rPr lang="en-GB" sz="3200" b="0" i="0" dirty="0">
                <a:effectLst/>
                <a:latin typeface="Söhne"/>
              </a:rPr>
              <a:t> Foster a sense of community and environmental stewardship among park visitors.</a:t>
            </a:r>
          </a:p>
          <a:p>
            <a:pPr marL="457200" indent="-457200" algn="l">
              <a:buFont typeface="Wingdings" panose="05000000000000000000" pitchFamily="2" charset="2"/>
              <a:buChar char="Ø"/>
            </a:pPr>
            <a:endParaRPr lang="en-GB" sz="3200" b="0" i="0" dirty="0">
              <a:effectLst/>
              <a:latin typeface="Söhne"/>
            </a:endParaRPr>
          </a:p>
          <a:p>
            <a:pPr marL="457200" indent="-457200" algn="l">
              <a:buFont typeface="Wingdings" panose="05000000000000000000" pitchFamily="2" charset="2"/>
              <a:buChar char="Ø"/>
            </a:pPr>
            <a:r>
              <a:rPr lang="en-GB" sz="3200" b="1" i="0" dirty="0">
                <a:effectLst/>
                <a:latin typeface="Söhne"/>
              </a:rPr>
              <a:t>Key Results:</a:t>
            </a:r>
            <a:endParaRPr lang="en-GB" sz="3200" b="0" i="0" dirty="0">
              <a:effectLst/>
              <a:latin typeface="Söhne"/>
            </a:endParaRPr>
          </a:p>
          <a:p>
            <a:pPr marL="742950" lvl="1" indent="-285750" algn="l">
              <a:buFont typeface="Arial" panose="020B0604020202020204" pitchFamily="34" charset="0"/>
              <a:buChar char="•"/>
            </a:pPr>
            <a:r>
              <a:rPr lang="en-GB" sz="3200" b="0" i="0" dirty="0">
                <a:effectLst/>
                <a:latin typeface="Söhne"/>
              </a:rPr>
              <a:t>Establish partnerships with schools and community groups for educational programs and volunteer opportunities.</a:t>
            </a:r>
          </a:p>
          <a:p>
            <a:pPr marL="742950" lvl="1" indent="-285750" algn="l">
              <a:buFont typeface="Arial" panose="020B0604020202020204" pitchFamily="34" charset="0"/>
              <a:buChar char="•"/>
            </a:pPr>
            <a:r>
              <a:rPr lang="en-GB" sz="3200" b="0" i="0" dirty="0">
                <a:effectLst/>
                <a:latin typeface="Söhne"/>
              </a:rPr>
              <a:t>Create interpretive signage and displays that educate visitors about the park's ecosystems and history.</a:t>
            </a:r>
          </a:p>
          <a:p>
            <a:pPr marL="742950" lvl="1" indent="-285750" algn="l">
              <a:buFont typeface="Arial" panose="020B0604020202020204" pitchFamily="34" charset="0"/>
              <a:buChar char="•"/>
            </a:pPr>
            <a:r>
              <a:rPr lang="en-GB" sz="3200" b="0" i="0" dirty="0">
                <a:effectLst/>
                <a:latin typeface="Söhne"/>
              </a:rPr>
              <a:t>Host regular community meetings to gather input and involve residents in park planning.</a:t>
            </a:r>
          </a:p>
        </p:txBody>
      </p:sp>
    </p:spTree>
    <p:extLst>
      <p:ext uri="{BB962C8B-B14F-4D97-AF65-F5344CB8AC3E}">
        <p14:creationId xmlns:p14="http://schemas.microsoft.com/office/powerpoint/2010/main" val="3910482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50D31339-9FB9-430A-C74C-D4428E2159EB}"/>
              </a:ext>
            </a:extLst>
          </p:cNvPr>
          <p:cNvSpPr/>
          <p:nvPr/>
        </p:nvSpPr>
        <p:spPr>
          <a:xfrm>
            <a:off x="304800" y="1275740"/>
            <a:ext cx="8001001" cy="381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2" name="TextBox 21">
            <a:extLst>
              <a:ext uri="{FF2B5EF4-FFF2-40B4-BE49-F238E27FC236}">
                <a16:creationId xmlns:a16="http://schemas.microsoft.com/office/drawing/2014/main" id="{A3837047-4E0B-AF06-D77C-8E97C91C4B50}"/>
              </a:ext>
            </a:extLst>
          </p:cNvPr>
          <p:cNvSpPr txBox="1"/>
          <p:nvPr/>
        </p:nvSpPr>
        <p:spPr>
          <a:xfrm>
            <a:off x="609600" y="1715006"/>
            <a:ext cx="6781800" cy="3046988"/>
          </a:xfrm>
          <a:prstGeom prst="rect">
            <a:avLst/>
          </a:prstGeom>
          <a:noFill/>
        </p:spPr>
        <p:txBody>
          <a:bodyPr wrap="square">
            <a:spAutoFit/>
          </a:bodyPr>
          <a:lstStyle/>
          <a:p>
            <a:pPr algn="just"/>
            <a:r>
              <a:rPr lang="en-GB" sz="3200" b="1" i="0" u="sng" dirty="0">
                <a:effectLst/>
                <a:latin typeface="Arial" panose="020B0604020202020204" pitchFamily="34" charset="0"/>
                <a:cs typeface="Arial" panose="020B0604020202020204" pitchFamily="34" charset="0"/>
              </a:rPr>
              <a:t>1. Define Objectives:</a:t>
            </a:r>
            <a:endParaRPr lang="en-GB" sz="3200" b="0" i="0" u="sng" dirty="0">
              <a:effectLst/>
              <a:latin typeface="Arial" panose="020B0604020202020204" pitchFamily="34" charset="0"/>
              <a:cs typeface="Arial" panose="020B0604020202020204" pitchFamily="34" charset="0"/>
            </a:endParaRPr>
          </a:p>
          <a:p>
            <a:pPr algn="just"/>
            <a:r>
              <a:rPr lang="en-GB" sz="3200" b="0" i="0" dirty="0">
                <a:effectLst/>
                <a:latin typeface="Söhne"/>
              </a:rPr>
              <a:t>Identify the specific environmental parameters you want to monitor in the park, such as temperature, humidity, air quality, soil moisture, or noise levels.</a:t>
            </a:r>
          </a:p>
          <a:p>
            <a:pPr algn="l"/>
            <a:endParaRPr lang="en-GB" sz="3200" b="0" i="0" dirty="0">
              <a:effectLst/>
              <a:latin typeface="Söhne"/>
            </a:endParaRPr>
          </a:p>
        </p:txBody>
      </p:sp>
      <p:sp>
        <p:nvSpPr>
          <p:cNvPr id="23" name="Rectangle: Rounded Corners 22">
            <a:extLst>
              <a:ext uri="{FF2B5EF4-FFF2-40B4-BE49-F238E27FC236}">
                <a16:creationId xmlns:a16="http://schemas.microsoft.com/office/drawing/2014/main" id="{82721809-4983-AD85-CF81-AF2475DEEBF5}"/>
              </a:ext>
            </a:extLst>
          </p:cNvPr>
          <p:cNvSpPr/>
          <p:nvPr/>
        </p:nvSpPr>
        <p:spPr>
          <a:xfrm>
            <a:off x="457200" y="5493532"/>
            <a:ext cx="7848601" cy="3810000"/>
          </a:xfrm>
          <a:prstGeom prst="roundRect">
            <a:avLst/>
          </a:prstGeom>
        </p:spPr>
        <p:style>
          <a:lnRef idx="2">
            <a:schemeClr val="dk1"/>
          </a:lnRef>
          <a:fillRef idx="1">
            <a:schemeClr val="lt1"/>
          </a:fillRef>
          <a:effectRef idx="0">
            <a:schemeClr val="dk1"/>
          </a:effectRef>
          <a:fontRef idx="minor">
            <a:schemeClr val="dk1"/>
          </a:fontRef>
        </p:style>
        <p:txBody>
          <a:bodyPr numCol="1" rtlCol="0" anchor="ctr"/>
          <a:lstStyle/>
          <a:p>
            <a:pPr algn="just"/>
            <a:r>
              <a:rPr lang="en-GB" sz="3200" b="1" i="0" u="sng" dirty="0">
                <a:effectLst/>
                <a:latin typeface="Arial" panose="020B0604020202020204" pitchFamily="34" charset="0"/>
                <a:cs typeface="Arial" panose="020B0604020202020204" pitchFamily="34" charset="0"/>
              </a:rPr>
              <a:t>2. Sensor Selection:</a:t>
            </a:r>
            <a:endParaRPr lang="en-GB" sz="3200" b="0" i="0" u="sng" dirty="0">
              <a:effectLst/>
              <a:latin typeface="Arial" panose="020B0604020202020204" pitchFamily="34" charset="0"/>
              <a:cs typeface="Arial" panose="020B0604020202020204" pitchFamily="34" charset="0"/>
            </a:endParaRPr>
          </a:p>
          <a:p>
            <a:pPr algn="just"/>
            <a:r>
              <a:rPr lang="en-GB" sz="3200" b="0" i="0" dirty="0">
                <a:effectLst/>
                <a:latin typeface="Söhne"/>
              </a:rPr>
              <a:t>Choose appropriate IoT sensors for temperature and humidity monitoring. Consider factors like sensor accuracy, range, power source, and connectivity options (e.g., Wi-Fi, LoRa, cellular).</a:t>
            </a:r>
          </a:p>
          <a:p>
            <a:pPr algn="ctr"/>
            <a:endParaRPr lang="en-IN" dirty="0"/>
          </a:p>
        </p:txBody>
      </p:sp>
      <p:sp>
        <p:nvSpPr>
          <p:cNvPr id="27" name="TextBox 26">
            <a:extLst>
              <a:ext uri="{FF2B5EF4-FFF2-40B4-BE49-F238E27FC236}">
                <a16:creationId xmlns:a16="http://schemas.microsoft.com/office/drawing/2014/main" id="{1FC2BAD0-A79A-854E-5CD0-351F48545101}"/>
              </a:ext>
            </a:extLst>
          </p:cNvPr>
          <p:cNvSpPr txBox="1"/>
          <p:nvPr/>
        </p:nvSpPr>
        <p:spPr>
          <a:xfrm>
            <a:off x="3276600" y="129689"/>
            <a:ext cx="12847319" cy="646331"/>
          </a:xfrm>
          <a:prstGeom prst="rect">
            <a:avLst/>
          </a:prstGeom>
          <a:noFill/>
        </p:spPr>
        <p:txBody>
          <a:bodyPr wrap="square">
            <a:spAutoFit/>
          </a:bodyPr>
          <a:lstStyle/>
          <a:p>
            <a:r>
              <a:rPr lang="en-GB" sz="3600" b="1" i="0" u="sng" dirty="0">
                <a:effectLst/>
                <a:latin typeface="Arial" panose="020B0604020202020204" pitchFamily="34" charset="0"/>
                <a:cs typeface="Arial" panose="020B0604020202020204" pitchFamily="34" charset="0"/>
              </a:rPr>
              <a:t>Plan the deployment of IoT sensors in public parks</a:t>
            </a:r>
            <a:endParaRPr lang="en-IN" sz="3600" b="1" u="sng" dirty="0">
              <a:latin typeface="Arial" panose="020B0604020202020204" pitchFamily="34" charset="0"/>
              <a:cs typeface="Arial" panose="020B0604020202020204" pitchFamily="34" charset="0"/>
            </a:endParaRPr>
          </a:p>
        </p:txBody>
      </p:sp>
      <p:sp>
        <p:nvSpPr>
          <p:cNvPr id="36" name="Rectangle: Rounded Corners 35">
            <a:extLst>
              <a:ext uri="{FF2B5EF4-FFF2-40B4-BE49-F238E27FC236}">
                <a16:creationId xmlns:a16="http://schemas.microsoft.com/office/drawing/2014/main" id="{64ADCEF8-2DE3-B394-479A-4F4D5CF78D67}"/>
              </a:ext>
            </a:extLst>
          </p:cNvPr>
          <p:cNvSpPr/>
          <p:nvPr/>
        </p:nvSpPr>
        <p:spPr>
          <a:xfrm>
            <a:off x="9296400" y="1275740"/>
            <a:ext cx="8153400" cy="3810000"/>
          </a:xfrm>
          <a:prstGeom prst="roundRect">
            <a:avLst/>
          </a:prstGeom>
        </p:spPr>
        <p:style>
          <a:lnRef idx="2">
            <a:schemeClr val="dk1"/>
          </a:lnRef>
          <a:fillRef idx="1">
            <a:schemeClr val="lt1"/>
          </a:fillRef>
          <a:effectRef idx="0">
            <a:schemeClr val="dk1"/>
          </a:effectRef>
          <a:fontRef idx="minor">
            <a:schemeClr val="dk1"/>
          </a:fontRef>
        </p:style>
        <p:txBody>
          <a:bodyPr numCol="1" rtlCol="0" anchor="ctr"/>
          <a:lstStyle/>
          <a:p>
            <a:pPr algn="just"/>
            <a:r>
              <a:rPr lang="en-GB" sz="3600" b="1" i="0" u="sng" dirty="0">
                <a:effectLst/>
                <a:latin typeface="Arial" panose="020B0604020202020204" pitchFamily="34" charset="0"/>
                <a:cs typeface="Arial" panose="020B0604020202020204" pitchFamily="34" charset="0"/>
              </a:rPr>
              <a:t>3. Sensor Placement:</a:t>
            </a:r>
            <a:endParaRPr lang="en-GB" sz="3600" b="0" i="0" u="sng" dirty="0">
              <a:effectLst/>
              <a:latin typeface="Arial" panose="020B0604020202020204" pitchFamily="34" charset="0"/>
              <a:cs typeface="Arial" panose="020B0604020202020204" pitchFamily="34" charset="0"/>
            </a:endParaRPr>
          </a:p>
          <a:p>
            <a:pPr algn="just"/>
            <a:r>
              <a:rPr lang="en-GB" sz="3200" b="0" i="0" dirty="0">
                <a:effectLst/>
                <a:latin typeface="Söhne"/>
              </a:rPr>
              <a:t>Identify strategic locations within the park for sensor placement. Consider areas where environmental conditions are most critical or where visitor comfort is a priority.</a:t>
            </a:r>
          </a:p>
          <a:p>
            <a:pPr algn="l"/>
            <a:endParaRPr lang="en-IN" dirty="0"/>
          </a:p>
        </p:txBody>
      </p:sp>
      <p:sp>
        <p:nvSpPr>
          <p:cNvPr id="37" name="Rectangle: Rounded Corners 36">
            <a:extLst>
              <a:ext uri="{FF2B5EF4-FFF2-40B4-BE49-F238E27FC236}">
                <a16:creationId xmlns:a16="http://schemas.microsoft.com/office/drawing/2014/main" id="{F26F85AC-5ABA-E7A7-8AE3-0BA6E7B4DD4A}"/>
              </a:ext>
            </a:extLst>
          </p:cNvPr>
          <p:cNvSpPr/>
          <p:nvPr/>
        </p:nvSpPr>
        <p:spPr>
          <a:xfrm>
            <a:off x="9296399" y="5372100"/>
            <a:ext cx="8092441" cy="4191000"/>
          </a:xfrm>
          <a:prstGeom prst="roundRect">
            <a:avLst/>
          </a:prstGeom>
        </p:spPr>
        <p:style>
          <a:lnRef idx="2">
            <a:schemeClr val="dk1"/>
          </a:lnRef>
          <a:fillRef idx="1">
            <a:schemeClr val="lt1"/>
          </a:fillRef>
          <a:effectRef idx="0">
            <a:schemeClr val="dk1"/>
          </a:effectRef>
          <a:fontRef idx="minor">
            <a:schemeClr val="dk1"/>
          </a:fontRef>
        </p:style>
        <p:txBody>
          <a:bodyPr numCol="1" rtlCol="0" anchor="ctr"/>
          <a:lstStyle/>
          <a:p>
            <a:pPr algn="just"/>
            <a:r>
              <a:rPr lang="en-GB" sz="3600" b="1" i="0" u="sng" dirty="0">
                <a:effectLst/>
                <a:latin typeface="Arial" panose="020B0604020202020204" pitchFamily="34" charset="0"/>
                <a:cs typeface="Arial" panose="020B0604020202020204" pitchFamily="34" charset="0"/>
              </a:rPr>
              <a:t>4.Connectivity Infrastructure</a:t>
            </a:r>
            <a:r>
              <a:rPr lang="en-GB" sz="3600" b="1" i="0" dirty="0">
                <a:effectLst/>
                <a:latin typeface="Söhne"/>
              </a:rPr>
              <a:t>:</a:t>
            </a:r>
            <a:endParaRPr lang="en-GB" sz="3600" b="0" i="0" dirty="0">
              <a:effectLst/>
              <a:latin typeface="Söhne"/>
            </a:endParaRPr>
          </a:p>
          <a:p>
            <a:pPr algn="just"/>
            <a:r>
              <a:rPr lang="en-GB" sz="3200" b="0" i="0" dirty="0">
                <a:effectLst/>
                <a:latin typeface="Söhne"/>
              </a:rPr>
              <a:t>Establish a robust and reliable connectivity infrastructure to transmit data from sensors to a central data hub or cloud server. This may involve setting up Wi-Fi access.</a:t>
            </a:r>
          </a:p>
          <a:p>
            <a:pPr algn="ctr"/>
            <a:endParaRPr lang="en-IN" sz="3600" dirty="0"/>
          </a:p>
        </p:txBody>
      </p:sp>
    </p:spTree>
    <p:extLst>
      <p:ext uri="{BB962C8B-B14F-4D97-AF65-F5344CB8AC3E}">
        <p14:creationId xmlns:p14="http://schemas.microsoft.com/office/powerpoint/2010/main" val="444837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50D31339-9FB9-430A-C74C-D4428E2159EB}"/>
              </a:ext>
            </a:extLst>
          </p:cNvPr>
          <p:cNvSpPr/>
          <p:nvPr/>
        </p:nvSpPr>
        <p:spPr>
          <a:xfrm>
            <a:off x="457200" y="342900"/>
            <a:ext cx="8001001" cy="3810000"/>
          </a:xfrm>
          <a:prstGeom prst="roundRect">
            <a:avLst/>
          </a:prstGeom>
        </p:spPr>
        <p:style>
          <a:lnRef idx="2">
            <a:schemeClr val="dk1"/>
          </a:lnRef>
          <a:fillRef idx="1">
            <a:schemeClr val="lt1"/>
          </a:fillRef>
          <a:effectRef idx="0">
            <a:schemeClr val="dk1"/>
          </a:effectRef>
          <a:fontRef idx="minor">
            <a:schemeClr val="dk1"/>
          </a:fontRef>
        </p:style>
        <p:txBody>
          <a:bodyPr numCol="1" rtlCol="0" anchor="ctr"/>
          <a:lstStyle/>
          <a:p>
            <a:pPr algn="just"/>
            <a:r>
              <a:rPr lang="en-GB" sz="3200" b="1" i="0" u="sng" dirty="0">
                <a:effectLst/>
                <a:latin typeface="Arial" panose="020B0604020202020204" pitchFamily="34" charset="0"/>
                <a:cs typeface="Arial" panose="020B0604020202020204" pitchFamily="34" charset="0"/>
              </a:rPr>
              <a:t>5. Power Supply:</a:t>
            </a:r>
          </a:p>
          <a:p>
            <a:pPr algn="just">
              <a:buFont typeface="Arial" panose="020B0604020202020204" pitchFamily="34" charset="0"/>
              <a:buChar char="•"/>
            </a:pPr>
            <a:r>
              <a:rPr lang="en-GB" sz="3200" b="0" i="0" dirty="0">
                <a:effectLst/>
                <a:latin typeface="Söhne"/>
              </a:rPr>
              <a:t>Determine the power source for the IoT sensors. Options include battery-powered sensors, solar panels, or wired connections.</a:t>
            </a:r>
          </a:p>
          <a:p>
            <a:pPr algn="just">
              <a:buFont typeface="Arial" panose="020B0604020202020204" pitchFamily="34" charset="0"/>
              <a:buChar char="•"/>
            </a:pPr>
            <a:r>
              <a:rPr lang="en-GB" sz="3200" b="0" i="0" dirty="0">
                <a:effectLst/>
                <a:latin typeface="Söhne"/>
              </a:rPr>
              <a:t>Consider the maintenance requirements associated with each power source option</a:t>
            </a:r>
            <a:endParaRPr lang="en-IN" sz="3200" dirty="0"/>
          </a:p>
        </p:txBody>
      </p:sp>
      <p:sp>
        <p:nvSpPr>
          <p:cNvPr id="23" name="Rectangle: Rounded Corners 22">
            <a:extLst>
              <a:ext uri="{FF2B5EF4-FFF2-40B4-BE49-F238E27FC236}">
                <a16:creationId xmlns:a16="http://schemas.microsoft.com/office/drawing/2014/main" id="{82721809-4983-AD85-CF81-AF2475DEEBF5}"/>
              </a:ext>
            </a:extLst>
          </p:cNvPr>
          <p:cNvSpPr/>
          <p:nvPr/>
        </p:nvSpPr>
        <p:spPr>
          <a:xfrm>
            <a:off x="9852992" y="419100"/>
            <a:ext cx="7315199" cy="3810000"/>
          </a:xfrm>
          <a:prstGeom prst="roundRect">
            <a:avLst/>
          </a:prstGeom>
        </p:spPr>
        <p:style>
          <a:lnRef idx="2">
            <a:schemeClr val="dk1"/>
          </a:lnRef>
          <a:fillRef idx="1">
            <a:schemeClr val="lt1"/>
          </a:fillRef>
          <a:effectRef idx="0">
            <a:schemeClr val="dk1"/>
          </a:effectRef>
          <a:fontRef idx="minor">
            <a:schemeClr val="dk1"/>
          </a:fontRef>
        </p:style>
        <p:txBody>
          <a:bodyPr numCol="1" rtlCol="0" anchor="ctr"/>
          <a:lstStyle/>
          <a:p>
            <a:pPr algn="just"/>
            <a:r>
              <a:rPr lang="en-GB" sz="3200" b="1" i="0" u="sng" dirty="0">
                <a:effectLst/>
                <a:latin typeface="Arial" panose="020B0604020202020204" pitchFamily="34" charset="0"/>
                <a:cs typeface="Arial" panose="020B0604020202020204" pitchFamily="34" charset="0"/>
              </a:rPr>
              <a:t>6.Data Collection and Storage:</a:t>
            </a:r>
            <a:endParaRPr lang="en-GB" sz="3200" b="0" i="0" u="sng" dirty="0">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GB" sz="3200" b="0" i="0" dirty="0">
                <a:effectLst/>
                <a:latin typeface="Söhne"/>
              </a:rPr>
              <a:t>Choose a data collection and storage solution that can handle the volume of sensor data. Cloud-based platforms are often suitable for scalability and data accessibility.</a:t>
            </a:r>
          </a:p>
          <a:p>
            <a:pPr algn="ctr"/>
            <a:endParaRPr lang="en-IN" dirty="0"/>
          </a:p>
        </p:txBody>
      </p:sp>
      <p:sp>
        <p:nvSpPr>
          <p:cNvPr id="2" name="Rectangle: Rounded Corners 1">
            <a:extLst>
              <a:ext uri="{FF2B5EF4-FFF2-40B4-BE49-F238E27FC236}">
                <a16:creationId xmlns:a16="http://schemas.microsoft.com/office/drawing/2014/main" id="{E083AFEF-6AD4-6CD5-A17D-12386CC745A8}"/>
              </a:ext>
            </a:extLst>
          </p:cNvPr>
          <p:cNvSpPr/>
          <p:nvPr/>
        </p:nvSpPr>
        <p:spPr>
          <a:xfrm>
            <a:off x="483704" y="4762500"/>
            <a:ext cx="8001001" cy="3810000"/>
          </a:xfrm>
          <a:prstGeom prst="roundRect">
            <a:avLst/>
          </a:prstGeom>
        </p:spPr>
        <p:style>
          <a:lnRef idx="2">
            <a:schemeClr val="dk1"/>
          </a:lnRef>
          <a:fillRef idx="1">
            <a:schemeClr val="lt1"/>
          </a:fillRef>
          <a:effectRef idx="0">
            <a:schemeClr val="dk1"/>
          </a:effectRef>
          <a:fontRef idx="minor">
            <a:schemeClr val="dk1"/>
          </a:fontRef>
        </p:style>
        <p:txBody>
          <a:bodyPr numCol="1" rtlCol="0" anchor="ctr"/>
          <a:lstStyle/>
          <a:p>
            <a:pPr algn="just"/>
            <a:r>
              <a:rPr lang="en-GB" sz="3200" b="1" i="0" u="sng" dirty="0">
                <a:effectLst/>
                <a:latin typeface="Arial" panose="020B0604020202020204" pitchFamily="34" charset="0"/>
                <a:cs typeface="Arial" panose="020B0604020202020204" pitchFamily="34" charset="0"/>
              </a:rPr>
              <a:t>7. Data Visualization and Analysis:</a:t>
            </a:r>
            <a:endParaRPr lang="en-GB" sz="3200" b="0" i="0" u="sng" dirty="0">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GB" sz="3200" b="0" i="0" dirty="0">
                <a:effectLst/>
                <a:latin typeface="Söhne"/>
              </a:rPr>
              <a:t>Develop a user-friendly interface or dashboard for visualizing real-time sensor data . Implement data analysis tools to identify trends and anomalies in the collected data.</a:t>
            </a:r>
          </a:p>
          <a:p>
            <a:pPr algn="ctr"/>
            <a:endParaRPr lang="en-IN" sz="3200" dirty="0"/>
          </a:p>
        </p:txBody>
      </p:sp>
      <p:sp>
        <p:nvSpPr>
          <p:cNvPr id="3" name="Rectangle: Rounded Corners 2">
            <a:extLst>
              <a:ext uri="{FF2B5EF4-FFF2-40B4-BE49-F238E27FC236}">
                <a16:creationId xmlns:a16="http://schemas.microsoft.com/office/drawing/2014/main" id="{69AE2CAD-75E6-B5F5-DB81-E94168BB1649}"/>
              </a:ext>
            </a:extLst>
          </p:cNvPr>
          <p:cNvSpPr/>
          <p:nvPr/>
        </p:nvSpPr>
        <p:spPr>
          <a:xfrm>
            <a:off x="9803297" y="4731026"/>
            <a:ext cx="7315199" cy="3810000"/>
          </a:xfrm>
          <a:prstGeom prst="roundRect">
            <a:avLst/>
          </a:prstGeom>
        </p:spPr>
        <p:style>
          <a:lnRef idx="2">
            <a:schemeClr val="dk1"/>
          </a:lnRef>
          <a:fillRef idx="1">
            <a:schemeClr val="lt1"/>
          </a:fillRef>
          <a:effectRef idx="0">
            <a:schemeClr val="dk1"/>
          </a:effectRef>
          <a:fontRef idx="minor">
            <a:schemeClr val="dk1"/>
          </a:fontRef>
        </p:style>
        <p:txBody>
          <a:bodyPr numCol="1" rtlCol="0" anchor="ctr"/>
          <a:lstStyle/>
          <a:p>
            <a:pPr algn="just"/>
            <a:r>
              <a:rPr lang="en-GB" sz="3200" b="1" i="0" u="sng" dirty="0">
                <a:effectLst/>
                <a:latin typeface="Arial" panose="020B0604020202020204" pitchFamily="34" charset="0"/>
                <a:cs typeface="Arial" panose="020B0604020202020204" pitchFamily="34" charset="0"/>
              </a:rPr>
              <a:t>8.Alerts and Notifications:</a:t>
            </a:r>
            <a:endParaRPr lang="en-GB" sz="3200" b="0" i="0" u="sng" dirty="0">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GB" sz="3200" b="0" i="0" dirty="0">
                <a:effectLst/>
                <a:latin typeface="Söhne"/>
              </a:rPr>
              <a:t>Set up alerting mechanisms to notify park management or visitors in the event of extreme environmental conditions. Alerts can be sent via email, SMS, or mobile app </a:t>
            </a:r>
          </a:p>
          <a:p>
            <a:pPr algn="ctr"/>
            <a:endParaRPr lang="en-IN" sz="3200" dirty="0"/>
          </a:p>
        </p:txBody>
      </p:sp>
    </p:spTree>
    <p:extLst>
      <p:ext uri="{BB962C8B-B14F-4D97-AF65-F5344CB8AC3E}">
        <p14:creationId xmlns:p14="http://schemas.microsoft.com/office/powerpoint/2010/main" val="4078041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TotalTime>
  <Words>1931</Words>
  <Application>Microsoft Office PowerPoint</Application>
  <PresentationFormat>Custom</PresentationFormat>
  <Paragraphs>147</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Söhne</vt:lpstr>
      <vt:lpstr>Wingdings</vt:lpstr>
      <vt:lpstr>Calibri Light</vt:lpstr>
      <vt:lpstr>Roboto</vt:lpstr>
      <vt:lpstr>Courier New</vt:lpstr>
      <vt:lpstr>Arial</vt:lpstr>
      <vt:lpstr>Open Sans</vt:lpstr>
      <vt:lpstr>Google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Dark Professional Geometric Business Project Presentation</dc:title>
  <dc:creator>JEGANEESHWARAN S</dc:creator>
  <cp:lastModifiedBy>JEGANEESHWARAN S</cp:lastModifiedBy>
  <cp:revision>9</cp:revision>
  <dcterms:created xsi:type="dcterms:W3CDTF">2006-08-16T00:00:00Z</dcterms:created>
  <dcterms:modified xsi:type="dcterms:W3CDTF">2023-09-28T15:55:12Z</dcterms:modified>
  <dc:identifier>DAFvvN1VsnE</dc:identifier>
</cp:coreProperties>
</file>