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9" r:id="rId4"/>
    <p:sldId id="30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9" d="100"/>
          <a:sy n="159" d="100"/>
        </p:scale>
        <p:origin x="-1444" y="-2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6E0C-2968-497A-8866-A7FC4926B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AlphaSKI</a:t>
            </a:r>
            <a:r>
              <a:rPr lang="en-US" dirty="0"/>
              <a:t> CASESTUDY  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C48ED-0F0C-4C83-84B9-C1F078986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75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333F-E096-47C2-8E65-A12AEB34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366AB-EB8A-438C-83A0-299FC987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0AB03-F729-4607-B31C-F9070CCFA1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14725" y="2295525"/>
            <a:ext cx="3720264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7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C5A7-D6B9-4DC1-B185-54697729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1"/>
            <a:ext cx="9521826" cy="798094"/>
          </a:xfrm>
        </p:spPr>
        <p:txBody>
          <a:bodyPr>
            <a:normAutofit fontScale="90000"/>
          </a:bodyPr>
          <a:lstStyle/>
          <a:p>
            <a:r>
              <a:rPr lang="en-US" sz="1400" dirty="0"/>
              <a:t>Creating webapp2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26ED6-B5DD-40D4-A449-9C0CE7C2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49F73-FBEB-454B-9722-B9FF2CD446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2336165"/>
            <a:ext cx="5731510" cy="218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6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0F029-2DE5-4FD8-8667-16C87A16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6" y="304048"/>
            <a:ext cx="3512469" cy="13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027F-D945-44A4-BC80-C8C8853B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Creating Traffic Manager PROFILE</a:t>
            </a:r>
            <a:endParaRPr lang="en-IN" sz="1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CB1BA4-3676-4748-A0B2-BA6EBB0507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431" y="1355557"/>
            <a:ext cx="2540465" cy="311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4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766E-472F-4328-8BC9-6715ABED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37" y="445168"/>
            <a:ext cx="10155489" cy="21015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F1DBD4-03E0-49A5-9C8D-15A8E5DDE1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695" y="1299411"/>
            <a:ext cx="5334000" cy="30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5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0D24-DF52-4816-8F0F-9D0D88E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Adding endpoints</a:t>
            </a:r>
            <a:endParaRPr lang="en-IN" sz="1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96EFAC-8A30-4221-90CB-797D5ED78A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024" y="2141538"/>
            <a:ext cx="3448977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7A659D-CF64-4407-9CA9-A57974A95D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2740660"/>
            <a:ext cx="5731510" cy="137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8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FB3A7C-1511-43BB-B0A5-72A700141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84" y="1528011"/>
            <a:ext cx="9107905" cy="37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57192-E4E2-4FDF-8403-A62736E36364}"/>
              </a:ext>
            </a:extLst>
          </p:cNvPr>
          <p:cNvSpPr txBox="1"/>
          <p:nvPr/>
        </p:nvSpPr>
        <p:spPr>
          <a:xfrm>
            <a:off x="3048000" y="1166843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INITIATIVE #3</a:t>
            </a:r>
          </a:p>
          <a:p>
            <a:r>
              <a:rPr lang="en-IN" sz="1400" dirty="0"/>
              <a:t>Situation - New Mobile Game </a:t>
            </a:r>
          </a:p>
          <a:p>
            <a:r>
              <a:rPr lang="en-IN" sz="1400" dirty="0"/>
              <a:t>• New social media team focused on apps </a:t>
            </a:r>
          </a:p>
          <a:p>
            <a:r>
              <a:rPr lang="en-IN" sz="1400" dirty="0"/>
              <a:t>• Game - Alpha Ski House “Downhill Racer” is in development </a:t>
            </a:r>
          </a:p>
          <a:p>
            <a:r>
              <a:rPr lang="en-IN" sz="1400" dirty="0"/>
              <a:t>• The new game uses actual images from the different mountain resorts</a:t>
            </a:r>
          </a:p>
          <a:p>
            <a:r>
              <a:rPr lang="en-IN" sz="1400" dirty="0"/>
              <a:t>• The application MUST have scalability as youngsters are targeted for AR based </a:t>
            </a:r>
          </a:p>
          <a:p>
            <a:r>
              <a:rPr lang="en-IN" sz="1400" dirty="0"/>
              <a:t>game </a:t>
            </a:r>
          </a:p>
          <a:p>
            <a:r>
              <a:rPr lang="en-IN" sz="1400" dirty="0"/>
              <a:t>Requirements</a:t>
            </a:r>
          </a:p>
          <a:p>
            <a:r>
              <a:rPr lang="en-IN" sz="1400" dirty="0"/>
              <a:t>• ALL THE GAME'S PROJECT AND GRAPHIC FILES MUST BE STORED IN CLOUD</a:t>
            </a:r>
          </a:p>
          <a:p>
            <a:r>
              <a:rPr lang="en-IN" sz="1400" dirty="0"/>
              <a:t>• ALL THE GAME FILES MUST BE ACCESSIBLE PROGRAMMATICALLY</a:t>
            </a:r>
          </a:p>
          <a:p>
            <a:r>
              <a:rPr lang="en-IN" sz="1400" dirty="0"/>
              <a:t>• THE STORAGE SOLUTION MUST BE OPTIMIZED FOR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0878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737D2-651D-4C1E-8E21-F0019A2221A2}"/>
              </a:ext>
            </a:extLst>
          </p:cNvPr>
          <p:cNvSpPr txBox="1"/>
          <p:nvPr/>
        </p:nvSpPr>
        <p:spPr>
          <a:xfrm>
            <a:off x="2923674" y="1640305"/>
            <a:ext cx="310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Plan of Action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58913-7423-43D1-8DA2-2DB4042B0C28}"/>
              </a:ext>
            </a:extLst>
          </p:cNvPr>
          <p:cNvSpPr txBox="1"/>
          <p:nvPr/>
        </p:nvSpPr>
        <p:spPr>
          <a:xfrm>
            <a:off x="3048000" y="2648498"/>
            <a:ext cx="6096000" cy="106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to create storage account in azure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to Create Azure File Shares and </a:t>
            </a:r>
            <a:r>
              <a:rPr lang="en-IN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Nuget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to access the game files programmatically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to create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Azure blob storage Container for storing unstructured data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74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92DD70-934D-417F-8CCA-708603C7F95B}"/>
              </a:ext>
            </a:extLst>
          </p:cNvPr>
          <p:cNvSpPr txBox="1"/>
          <p:nvPr/>
        </p:nvSpPr>
        <p:spPr>
          <a:xfrm>
            <a:off x="3048000" y="1859340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INITIATIVE #1</a:t>
            </a:r>
          </a:p>
          <a:p>
            <a:r>
              <a:rPr lang="en-US" sz="1200" dirty="0"/>
              <a:t>INFRASTRUCTURE AS A SERVICE</a:t>
            </a:r>
          </a:p>
          <a:p>
            <a:r>
              <a:rPr lang="en-US" sz="1200" dirty="0"/>
              <a:t>• REQUIREMENTS (PHASE 1) </a:t>
            </a:r>
          </a:p>
          <a:p>
            <a:r>
              <a:rPr lang="en-US" sz="1200" dirty="0"/>
              <a:t>• FIND APPLICATIONS AND OS DEPENDENCIES USE LIFT AND SHIFT MODEL IF REQUIRED</a:t>
            </a:r>
          </a:p>
          <a:p>
            <a:r>
              <a:rPr lang="en-US" sz="1200" dirty="0"/>
              <a:t>• DEPLOY A WINDOWS SERVER 2016 VIRTUAL MACHINE WITH RDP ACCESS</a:t>
            </a:r>
          </a:p>
          <a:p>
            <a:r>
              <a:rPr lang="en-US" sz="1200" dirty="0"/>
              <a:t>• DEPLOY AN UBUNTU SERVER VIRTUAL MACHINE WITH SSH ACCESS</a:t>
            </a:r>
          </a:p>
          <a:p>
            <a:r>
              <a:rPr lang="en-US" sz="1200" dirty="0"/>
              <a:t>• ADD ADDITIONAL STORAGE DISKS TO THE VIRTUAL MACHINES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02972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7E828-8EDB-47D7-88BF-26A64662C8B1}"/>
              </a:ext>
            </a:extLst>
          </p:cNvPr>
          <p:cNvSpPr txBox="1"/>
          <p:nvPr/>
        </p:nvSpPr>
        <p:spPr>
          <a:xfrm>
            <a:off x="2991853" y="1068720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INITIATIVE #4</a:t>
            </a:r>
          </a:p>
          <a:p>
            <a:r>
              <a:rPr lang="en-IN" sz="1400" dirty="0"/>
              <a:t>• MOVE DATA TO THE CLOUD</a:t>
            </a:r>
          </a:p>
          <a:p>
            <a:r>
              <a:rPr lang="en-IN" sz="1400" dirty="0"/>
              <a:t>• CURRENTLY USING MICROSOFT SQL SERVER ON-PREMISES</a:t>
            </a:r>
          </a:p>
          <a:p>
            <a:r>
              <a:rPr lang="en-IN" sz="1400" dirty="0"/>
              <a:t>• ALL BUSINESS AND CUSTOMER DATA IS STORED IN THE DATABASE</a:t>
            </a:r>
          </a:p>
          <a:p>
            <a:r>
              <a:rPr lang="en-IN" sz="1400" dirty="0"/>
              <a:t>• DATA SECURITY IS VERY IMPORTANT</a:t>
            </a:r>
          </a:p>
          <a:p>
            <a:r>
              <a:rPr lang="en-IN" sz="1400" dirty="0"/>
              <a:t>• WANTS TO EVALUATE AZURE DATABASE SOLUTIONS</a:t>
            </a:r>
          </a:p>
          <a:p>
            <a:r>
              <a:rPr lang="en-IN" sz="1400" dirty="0"/>
              <a:t>• REQUIREMENTS (PHASE 1) </a:t>
            </a:r>
          </a:p>
          <a:p>
            <a:r>
              <a:rPr lang="en-IN" sz="1400" dirty="0"/>
              <a:t>• MOVE DATA TO THE CLOUD WHICH ARE IN ON-PREM PHYSICAL STORAGE UNITS AND AS SQL DB’S</a:t>
            </a:r>
          </a:p>
          <a:p>
            <a:r>
              <a:rPr lang="en-IN" sz="1400" dirty="0"/>
              <a:t>• DEPLOY A SAMPLE AZURE SQL DATABASE FOR TESTING</a:t>
            </a:r>
          </a:p>
          <a:p>
            <a:r>
              <a:rPr lang="en-IN" sz="1400" dirty="0"/>
              <a:t>• IMPLEMENT SECURITY FEATURES, SUCH AS FIREWALL RULES AND ADMINISTRATOR ACCOUNTS</a:t>
            </a:r>
          </a:p>
          <a:p>
            <a:r>
              <a:rPr lang="en-IN" sz="1400" dirty="0"/>
              <a:t>• REQUIREMENTS (PHASE 2) </a:t>
            </a:r>
          </a:p>
          <a:p>
            <a:r>
              <a:rPr lang="en-IN" sz="1400" dirty="0"/>
              <a:t>• READ-ONLY COPIES OF THE DATABASES</a:t>
            </a:r>
          </a:p>
        </p:txBody>
      </p:sp>
    </p:spTree>
    <p:extLst>
      <p:ext uri="{BB962C8B-B14F-4D97-AF65-F5344CB8AC3E}">
        <p14:creationId xmlns:p14="http://schemas.microsoft.com/office/powerpoint/2010/main" val="3154664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8">
            <a:extLst>
              <a:ext uri="{FF2B5EF4-FFF2-40B4-BE49-F238E27FC236}">
                <a16:creationId xmlns:a16="http://schemas.microsoft.com/office/drawing/2014/main" id="{E4168BFF-86BD-49EE-BFB7-CC8B9CEF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9" y="-40105"/>
            <a:ext cx="3830053" cy="262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31">
            <a:extLst>
              <a:ext uri="{FF2B5EF4-FFF2-40B4-BE49-F238E27FC236}">
                <a16:creationId xmlns:a16="http://schemas.microsoft.com/office/drawing/2014/main" id="{517C485C-A1B9-42E8-9BAD-5A88DAA79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9" y="3039645"/>
            <a:ext cx="3825812" cy="23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F9D762B-C9CD-4296-ADC3-E242C3A08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9" y="-497305"/>
            <a:ext cx="81436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936F1B3-00DC-4932-BA4C-1ABB3141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89" y="2582445"/>
            <a:ext cx="81436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8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C00914-8DF2-4056-94BA-C4CB7BF6FF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880937"/>
            <a:ext cx="4546166" cy="344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15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F7BC53-8059-4278-B16A-F8ED98C494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43863" y="196515"/>
            <a:ext cx="5514473" cy="37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61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E15FFA-4732-4CA8-B017-1301C18D27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82845" y="485725"/>
            <a:ext cx="5731510" cy="218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45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30E0DF-D99E-440C-AE8E-C89CF0D6CA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2548255"/>
            <a:ext cx="5731510" cy="176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69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2CD7D7-1EDD-4AEE-9B94-6EFC48CDA3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2118042"/>
            <a:ext cx="5731510" cy="262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23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9685EF-BD77-4B7A-B946-C020BD9A33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550987"/>
            <a:ext cx="5091597" cy="314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8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045A69-6FC2-4CC5-B047-0BD20235B5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470025"/>
            <a:ext cx="5731510" cy="39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78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718BC3-29EB-450B-8A60-6996F74CF2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232535"/>
            <a:ext cx="4947218" cy="43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4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ADF665-B18E-4FCC-924A-844BC9064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7" y="-419101"/>
            <a:ext cx="5081336" cy="530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467C0B-A1ED-4DAE-8645-6BE0293236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536700"/>
            <a:ext cx="573151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07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C9F0A4-61BC-4609-9F7E-CBF274F85A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582420"/>
            <a:ext cx="4626376" cy="369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72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BC5B2B-52F9-4596-8DD2-1AA9E482EB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386522"/>
            <a:ext cx="5731510" cy="40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3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498FFE-2E65-4978-ADB6-BB2312D0E2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2391410"/>
            <a:ext cx="5731510" cy="20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66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93094B-9718-4F3B-B98A-76731534A6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517650"/>
            <a:ext cx="573151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3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37BE71-261B-49DA-BA0D-1CF66E4100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659572"/>
            <a:ext cx="5731510" cy="353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30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B93E23-E8C1-40A9-A073-93FCCAE225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573212"/>
            <a:ext cx="5731510" cy="37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6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AB23D3-C709-4FF3-A74F-4FE9579888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2379662"/>
            <a:ext cx="5731510" cy="209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00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8E0E47-E567-45E5-9314-61EBF0A208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516697"/>
            <a:ext cx="5035450" cy="38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8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65F5BA-A599-4857-A765-2AA7AA3375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876742"/>
            <a:ext cx="4614344" cy="31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4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mmon scenarios include: Azure Migrate and Azure Database Migration Service.">
            <a:extLst>
              <a:ext uri="{FF2B5EF4-FFF2-40B4-BE49-F238E27FC236}">
                <a16:creationId xmlns:a16="http://schemas.microsoft.com/office/drawing/2014/main" id="{F41A22CA-6294-475B-9E21-050FDEEE8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52" y="958516"/>
            <a:ext cx="4714627" cy="48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646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3A8ACD-ABB0-4E4D-99B8-B1CC896258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2526665"/>
            <a:ext cx="5731510" cy="180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81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A4FFB0-5B7A-49D1-8D26-B715B65BD3B2}"/>
              </a:ext>
            </a:extLst>
          </p:cNvPr>
          <p:cNvSpPr txBox="1"/>
          <p:nvPr/>
        </p:nvSpPr>
        <p:spPr>
          <a:xfrm>
            <a:off x="292768" y="336884"/>
            <a:ext cx="88512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INITIATIVE #5</a:t>
            </a:r>
          </a:p>
          <a:p>
            <a:r>
              <a:rPr lang="en-US" sz="1400" dirty="0"/>
              <a:t>IDENTITY AND AUTHENTICATION SITUATION</a:t>
            </a:r>
          </a:p>
          <a:p>
            <a:r>
              <a:rPr lang="en-US" sz="1400" dirty="0"/>
              <a:t>• THE LONG-TERM PLAN IS FOR ALL INFRASTRUCTURE AND SERVICES TO BE IN AZURE</a:t>
            </a:r>
          </a:p>
          <a:p>
            <a:r>
              <a:rPr lang="en-US" sz="1400" dirty="0"/>
              <a:t>• A HYBRID ENVIRONMENT IS NEEDED IN THE IMMEDIATE FUTURE. </a:t>
            </a:r>
          </a:p>
          <a:p>
            <a:r>
              <a:rPr lang="en-US" sz="1400" dirty="0"/>
              <a:t>• REQUIREMENTS</a:t>
            </a:r>
          </a:p>
          <a:p>
            <a:r>
              <a:rPr lang="en-US" sz="1400" dirty="0"/>
              <a:t>• USERS MUST BE ABLE TO USE THEIR ON-PREMISES ACTIVE DIRECTORY CREDENTIALS IN AZURE</a:t>
            </a:r>
          </a:p>
          <a:p>
            <a:r>
              <a:rPr lang="en-US" sz="1400" dirty="0"/>
              <a:t>• ALL AZURE ADMINISTRATORS MUST USE THE MICROSOFT AUTHENTICATOR APP</a:t>
            </a:r>
          </a:p>
          <a:p>
            <a:r>
              <a:rPr lang="en-US" sz="1400" dirty="0"/>
              <a:t>• AVOID PROVIDING PERMANENT "STANDING" ACCESS FOR ANY CRITICAL IMPACT ACCOUNTS</a:t>
            </a:r>
          </a:p>
          <a:p>
            <a:r>
              <a:rPr lang="en-US" sz="1400" dirty="0"/>
              <a:t>• ALL ADMINISTRATIVE ACTIVITY MUST HAVE APPROVAL MECHANISM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2028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DEFF38-AAF2-4E63-AD7D-214EF45B7CD3}"/>
              </a:ext>
            </a:extLst>
          </p:cNvPr>
          <p:cNvSpPr txBox="1"/>
          <p:nvPr/>
        </p:nvSpPr>
        <p:spPr>
          <a:xfrm>
            <a:off x="774032" y="228600"/>
            <a:ext cx="311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 of action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442DE-87BB-4028-8CE5-F59357119194}"/>
              </a:ext>
            </a:extLst>
          </p:cNvPr>
          <p:cNvSpPr txBox="1"/>
          <p:nvPr/>
        </p:nvSpPr>
        <p:spPr>
          <a:xfrm>
            <a:off x="457200" y="834553"/>
            <a:ext cx="86868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1.In order to Build </a:t>
            </a:r>
            <a:r>
              <a:rPr lang="en-US" sz="1400" dirty="0" err="1"/>
              <a:t>Hydrid</a:t>
            </a:r>
            <a:r>
              <a:rPr lang="en-US" sz="1400" dirty="0"/>
              <a:t> AD </a:t>
            </a:r>
            <a:r>
              <a:rPr lang="en-US" sz="1400" dirty="0" err="1"/>
              <a:t>environment,need</a:t>
            </a:r>
            <a:r>
              <a:rPr lang="en-US" sz="1400" dirty="0"/>
              <a:t> to integrate </a:t>
            </a:r>
            <a:r>
              <a:rPr lang="en-US" sz="1400" dirty="0" err="1"/>
              <a:t>Onprimise</a:t>
            </a:r>
            <a:r>
              <a:rPr lang="en-US" sz="1400" dirty="0"/>
              <a:t> AD with Azure AD</a:t>
            </a:r>
          </a:p>
          <a:p>
            <a:endParaRPr lang="en-US" sz="1400" dirty="0"/>
          </a:p>
          <a:p>
            <a:r>
              <a:rPr lang="en-US" sz="1400" dirty="0"/>
              <a:t>2.Create Global administrator User account in Azure Ad</a:t>
            </a:r>
          </a:p>
          <a:p>
            <a:endParaRPr lang="en-US" sz="1400" dirty="0"/>
          </a:p>
          <a:p>
            <a:r>
              <a:rPr lang="en-US" sz="1400" dirty="0"/>
              <a:t>3.Install Azure AD connect to connect the </a:t>
            </a:r>
            <a:r>
              <a:rPr lang="en-US" sz="1400" dirty="0" err="1"/>
              <a:t>Onpremise</a:t>
            </a:r>
            <a:r>
              <a:rPr lang="en-US" sz="1400" dirty="0"/>
              <a:t> AD with Azure AD and </a:t>
            </a:r>
            <a:r>
              <a:rPr lang="en-US" sz="1400" dirty="0" err="1"/>
              <a:t>Syncronize</a:t>
            </a:r>
            <a:r>
              <a:rPr lang="en-US" sz="1400" dirty="0"/>
              <a:t> the Users .</a:t>
            </a:r>
          </a:p>
          <a:p>
            <a:endParaRPr lang="en-US" sz="1400" dirty="0"/>
          </a:p>
          <a:p>
            <a:r>
              <a:rPr lang="en-US" sz="1400" dirty="0"/>
              <a:t>4.To use Microsoft </a:t>
            </a:r>
            <a:r>
              <a:rPr lang="en-US" sz="1400" dirty="0" err="1"/>
              <a:t>Authenticater</a:t>
            </a:r>
            <a:r>
              <a:rPr lang="en-US" sz="1400" dirty="0"/>
              <a:t> app for authentication, need to enable Multifactor auth connector in azure</a:t>
            </a:r>
          </a:p>
          <a:p>
            <a:endParaRPr lang="en-US" sz="1400" dirty="0"/>
          </a:p>
          <a:p>
            <a:r>
              <a:rPr lang="en-US" sz="1400" dirty="0"/>
              <a:t>To enable the authentication method for </a:t>
            </a:r>
            <a:r>
              <a:rPr lang="en-US" sz="1400" dirty="0" err="1"/>
              <a:t>passwordless</a:t>
            </a:r>
            <a:r>
              <a:rPr lang="en-US" sz="1400" dirty="0"/>
              <a:t> phone sign-in, complete the following steps: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Sign in to the Azure portal with an authentication policy administrator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Search for and select Azure Active Directory, then browse to Security &gt; Authentication methods &gt;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Under Microsoft Authenticator, choose the following 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Enable - Yes or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Target - All users or Select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Each added group or user is enabled by default to use Microsoft Authenticator in both </a:t>
            </a:r>
            <a:r>
              <a:rPr lang="en-US" sz="1400" dirty="0" err="1"/>
              <a:t>passwordless</a:t>
            </a:r>
            <a:r>
              <a:rPr lang="en-US" sz="1400" dirty="0"/>
              <a:t> and push notification modes ("Any" mode). To change this, for each row: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Browse to ... &gt; Configure.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Authentication mode - choose Any, or </a:t>
            </a:r>
            <a:r>
              <a:rPr lang="en-US" sz="1400" dirty="0" err="1"/>
              <a:t>Passwordless</a:t>
            </a:r>
            <a:r>
              <a:rPr lang="en-US" sz="1400" dirty="0"/>
              <a:t>. Choosing Push prevents the use of the </a:t>
            </a:r>
            <a:r>
              <a:rPr lang="en-US" sz="1400" dirty="0" err="1"/>
              <a:t>passwordless</a:t>
            </a:r>
            <a:r>
              <a:rPr lang="en-US" sz="1400" dirty="0"/>
              <a:t> phone sign-in credential.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 apply the new policy, select Save.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7651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CE5DC-E69C-4902-987F-BB4FEC52D978}"/>
              </a:ext>
            </a:extLst>
          </p:cNvPr>
          <p:cNvSpPr txBox="1"/>
          <p:nvPr/>
        </p:nvSpPr>
        <p:spPr>
          <a:xfrm>
            <a:off x="224589" y="2041358"/>
            <a:ext cx="89194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5.Sign in to Azure portal with a user that is a member of the Privileged role administrator </a:t>
            </a:r>
            <a:r>
              <a:rPr lang="en-IN" sz="1400" dirty="0" err="1"/>
              <a:t>role.Open</a:t>
            </a:r>
            <a:r>
              <a:rPr lang="en-IN" sz="1400" dirty="0"/>
              <a:t> Azure AD </a:t>
            </a:r>
            <a:r>
              <a:rPr lang="en-IN" sz="1400" dirty="0" err="1"/>
              <a:t>Previlege</a:t>
            </a:r>
            <a:r>
              <a:rPr lang="en-IN" sz="1400" dirty="0"/>
              <a:t> identity Management(PIM),add assignment with role for time bound</a:t>
            </a:r>
          </a:p>
          <a:p>
            <a:endParaRPr lang="en-IN" sz="1400" dirty="0"/>
          </a:p>
          <a:p>
            <a:r>
              <a:rPr lang="en-IN" sz="1400" dirty="0"/>
              <a:t>6.Use PIM Approve Requests</a:t>
            </a:r>
          </a:p>
        </p:txBody>
      </p:sp>
    </p:spTree>
    <p:extLst>
      <p:ext uri="{BB962C8B-B14F-4D97-AF65-F5344CB8AC3E}">
        <p14:creationId xmlns:p14="http://schemas.microsoft.com/office/powerpoint/2010/main" val="369016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6F96C5-2EA8-4CBD-8CA9-2C50052389E7}"/>
              </a:ext>
            </a:extLst>
          </p:cNvPr>
          <p:cNvSpPr txBox="1"/>
          <p:nvPr/>
        </p:nvSpPr>
        <p:spPr>
          <a:xfrm>
            <a:off x="971550" y="1190625"/>
            <a:ext cx="922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 of Action								</a:t>
            </a:r>
            <a:endParaRPr lang="en-IN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327611D-BCFD-4D90-8DB4-488E66721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062053"/>
            <a:ext cx="399468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C3CD93-A642-4750-ACB4-85D38EBFF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66272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75907E-F3D8-4A5E-B165-4556C5F7D522}"/>
              </a:ext>
            </a:extLst>
          </p:cNvPr>
          <p:cNvSpPr txBox="1"/>
          <p:nvPr/>
        </p:nvSpPr>
        <p:spPr>
          <a:xfrm>
            <a:off x="304801" y="2229853"/>
            <a:ext cx="9497928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Deployed Windows Server 2016 Virtual Machine in Smart Hotel Lab named as </a:t>
            </a:r>
            <a:r>
              <a:rPr lang="en-I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smarthotelSQL1 VM</a:t>
            </a: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F65F5C51-85F7-4745-AF74-A46335A56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41" y="2787316"/>
            <a:ext cx="5734050" cy="24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5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1D29A2-9EDE-4184-87D2-36A35523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2569607"/>
            <a:ext cx="5734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B3B2BE69-740F-4CA1-B4B5-DF54F24AB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834106"/>
            <a:ext cx="12496800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Deployed Ubuntu Virtual Machine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0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CB63ED-F104-4951-9150-8B25143ECC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93951" y="1312645"/>
            <a:ext cx="5731510" cy="2026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1CA8BB-733C-420E-935C-BBAEFA42EC56}"/>
              </a:ext>
            </a:extLst>
          </p:cNvPr>
          <p:cNvSpPr txBox="1"/>
          <p:nvPr/>
        </p:nvSpPr>
        <p:spPr>
          <a:xfrm>
            <a:off x="3637547" y="914400"/>
            <a:ext cx="253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Attaching New Disk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B0CB4-FAE2-4A8C-8002-47B7E7850755}"/>
              </a:ext>
            </a:extLst>
          </p:cNvPr>
          <p:cNvSpPr txBox="1"/>
          <p:nvPr/>
        </p:nvSpPr>
        <p:spPr>
          <a:xfrm>
            <a:off x="1138989" y="4062663"/>
            <a:ext cx="4700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can lift and shift existing web servers ,ubuntu server and </a:t>
            </a:r>
            <a:r>
              <a:rPr lang="en-US" sz="1400" dirty="0" err="1"/>
              <a:t>sql</a:t>
            </a:r>
            <a:r>
              <a:rPr lang="en-US" sz="1400" dirty="0"/>
              <a:t> </a:t>
            </a:r>
            <a:r>
              <a:rPr lang="en-US" sz="1400" dirty="0" err="1"/>
              <a:t>db</a:t>
            </a:r>
            <a:r>
              <a:rPr lang="en-US" sz="1400" dirty="0"/>
              <a:t> server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7234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67D692-9A7E-4B86-96E3-77FE84983D3D}"/>
              </a:ext>
            </a:extLst>
          </p:cNvPr>
          <p:cNvSpPr txBox="1"/>
          <p:nvPr/>
        </p:nvSpPr>
        <p:spPr>
          <a:xfrm>
            <a:off x="3048000" y="1028343"/>
            <a:ext cx="6096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INITIATIVE #2</a:t>
            </a:r>
          </a:p>
          <a:p>
            <a:r>
              <a:rPr lang="en-IN" sz="1400" dirty="0"/>
              <a:t>NEW CORPORATE WEBSITE SITUATION</a:t>
            </a:r>
          </a:p>
          <a:p>
            <a:r>
              <a:rPr lang="en-IN" sz="1400" dirty="0"/>
              <a:t>• CURRENTLY THERE IS ONLY ONE WEB SERVER IN THE DENVAR DATACENTER</a:t>
            </a:r>
          </a:p>
          <a:p>
            <a:r>
              <a:rPr lang="en-IN" sz="1400" dirty="0"/>
              <a:t>• THE WEB SERVER IS A SINGLE POINT OF FAILURE</a:t>
            </a:r>
          </a:p>
          <a:p>
            <a:r>
              <a:rPr lang="en-IN" sz="1400" dirty="0"/>
              <a:t>• THE WEB SERVER WILL NOT SUPPORT THE NEW MOBILE GAME TRAFFIC</a:t>
            </a:r>
          </a:p>
          <a:p>
            <a:r>
              <a:rPr lang="en-IN" sz="1400" dirty="0"/>
              <a:t>• CONNECTIONS FROM EUROPE ARE VERY POOR AND VERY SLOW</a:t>
            </a:r>
          </a:p>
          <a:p>
            <a:r>
              <a:rPr lang="en-IN" sz="1400" dirty="0"/>
              <a:t>REQUIREMENTS</a:t>
            </a:r>
          </a:p>
          <a:p>
            <a:r>
              <a:rPr lang="en-IN" sz="1400" dirty="0"/>
              <a:t>• DEPLOY A NEW WEBSITES IF POSSIBLE PER REGION IN CLOUD</a:t>
            </a:r>
          </a:p>
          <a:p>
            <a:r>
              <a:rPr lang="en-IN" sz="1400" dirty="0"/>
              <a:t>• ENSURE AT LEAST TWO COPIES OF THE WEBSITE ARE RUNNING AT ALL TIMES</a:t>
            </a:r>
          </a:p>
          <a:p>
            <a:r>
              <a:rPr lang="en-IN" sz="1400" dirty="0"/>
              <a:t>• DIRECT CUSTOMERS TO THE NEAREST AZURE REGION</a:t>
            </a:r>
          </a:p>
          <a:p>
            <a:r>
              <a:rPr lang="en-IN" sz="1400" dirty="0"/>
              <a:t>• SHOULD NOT USE IAAS TO REDUCE MANAGING AND MAINTAINING THE WEBSITE IN LONG</a:t>
            </a:r>
          </a:p>
          <a:p>
            <a:r>
              <a:rPr lang="en-IN" sz="1400" dirty="0"/>
              <a:t>RUN. </a:t>
            </a:r>
          </a:p>
        </p:txBody>
      </p:sp>
    </p:spTree>
    <p:extLst>
      <p:ext uri="{BB962C8B-B14F-4D97-AF65-F5344CB8AC3E}">
        <p14:creationId xmlns:p14="http://schemas.microsoft.com/office/powerpoint/2010/main" val="527151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54D232-C068-4526-B735-B535021D42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2263140"/>
            <a:ext cx="5731510" cy="23317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5456D9-6200-49D0-AE03-6C2747EA4980}"/>
              </a:ext>
            </a:extLst>
          </p:cNvPr>
          <p:cNvSpPr txBox="1"/>
          <p:nvPr/>
        </p:nvSpPr>
        <p:spPr>
          <a:xfrm>
            <a:off x="3625516" y="143175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webapp in us 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571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{64B8280C-8E8C-4D55-8BE2-FCDB2AAFC454}tf03457452</Template>
  <TotalTime>1320</TotalTime>
  <Words>768</Words>
  <Application>Microsoft Office PowerPoint</Application>
  <PresentationFormat>Widescreen</PresentationFormat>
  <Paragraphs>89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Segoe UI</vt:lpstr>
      <vt:lpstr>Celestial</vt:lpstr>
      <vt:lpstr>AlphaSKI CASESTUDY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webapp2 </vt:lpstr>
      <vt:lpstr>PowerPoint Presentation</vt:lpstr>
      <vt:lpstr>Creating Traffic Manager PROFILE</vt:lpstr>
      <vt:lpstr>PowerPoint Presentation</vt:lpstr>
      <vt:lpstr>Adding endpoints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AlphaSKI CASESTUDY    </dc:title>
  <dc:creator>Pugal Sundaresan</dc:creator>
  <cp:lastModifiedBy>Pugal Sundaresan</cp:lastModifiedBy>
  <cp:revision>80</cp:revision>
  <dcterms:created xsi:type="dcterms:W3CDTF">2021-09-18T13:53:25Z</dcterms:created>
  <dcterms:modified xsi:type="dcterms:W3CDTF">2021-09-19T11:54:01Z</dcterms:modified>
</cp:coreProperties>
</file>