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70" r:id="rId3"/>
    <p:sldId id="257" r:id="rId4"/>
    <p:sldId id="256" r:id="rId5"/>
    <p:sldId id="258" r:id="rId6"/>
    <p:sldId id="269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59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80"/>
  </p:normalViewPr>
  <p:slideViewPr>
    <p:cSldViewPr snapToGrid="0">
      <p:cViewPr>
        <p:scale>
          <a:sx n="118" d="100"/>
          <a:sy n="118" d="100"/>
        </p:scale>
        <p:origin x="122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1363-FB6D-84E5-ED52-A8942D528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B159F-A717-5621-D8AD-C47689677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11A3B-9A11-E842-9D92-63663F91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6841B-7308-3829-80CA-A09589B5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9EC1-4A3F-E2DB-826F-0E89D1E4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7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5EB4-1D8E-A650-6828-A85B0032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A16E4-7E0B-B6DF-E209-E014D61E8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8391-35DC-516A-A233-EF0BD19C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0C94-09E9-56C2-41B2-6AE92BF8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1DAF-C7F5-9263-22DD-E5A2A8E5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9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D786C-8548-1ADD-6006-7A6BB8E1F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1C8731-0438-8496-F106-907DAD994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5445F-D2FE-586A-8BC5-A5C77B88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F2714-C13B-1A58-8DFB-A606E540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6D56-CBFE-B7F0-139D-A0F24263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4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71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22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0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13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49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742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75CE-2DA7-D639-452B-303F8D8F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6AB0C-C578-9140-0142-FF55E8813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D25BB-BBB5-1FF4-80C8-494F2CB3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2EA6-D40B-C20B-8659-CC78DF68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6378-EAD7-A3E7-10EA-0C1F78B1E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1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12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2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1162-C29A-AC83-F005-B74A54FF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79D0-25D2-7C66-8D1A-948F829DC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46A5-2233-EC13-C511-4B3C9732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7B7EB-D973-A398-8B7C-28F0F2D9A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436D-CD81-B73D-7F51-5E5404BE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4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DDCE-5A1B-79A3-CBE6-80C61FAE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B9841-0CE4-EF72-0BE6-442884CC3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30E6B-34BA-9155-5F7F-5C01DBEC3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F9404-A3CC-C15A-BA70-FADBD819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2B200-0E34-D8E0-95F5-51D8028B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0556C-483F-FE8B-715B-564E3B0F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84D6-9025-884E-1FC2-986E9493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F6ECD-FC20-3DDD-DD9B-5B525DB72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A2E58-73E4-40D0-C336-9DB12E187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4E164-ADC2-B484-7FBA-777423CE8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66884E-46D9-DD8B-3BE5-478297704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CCFFF-E664-BB9D-A501-AA96C6BB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5A0D5D-DB2A-7B60-D0AB-9DB45411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30DB3B-D64A-A40B-7DA2-234F47E7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0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0E7D-3EBA-9B8C-2053-389F08D5C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32F95-D432-E029-3BC0-0911D7CA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06077-7E67-32AD-34B3-643845A9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C52B3-0C85-A447-F418-36A28337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5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426949-8B9B-5A8D-6A21-DDB8A32E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805C7-8D16-AEFD-6AA2-A7F41E16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739C8-784C-A0DA-84BC-E37B498A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56CD-4DC3-C0D6-3E42-84FDADD75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B4545-DA2C-B684-9923-5A4789768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3EB89-ED1C-E19F-2A4A-5591C2BC7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A60F7-F82E-3C83-253F-7E005019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2C49E-9F09-F53E-82B5-8EBE1D00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C3460-7137-1047-B5E5-A5F43001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5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6EB8-17B1-D234-D2C2-7D6840B3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D3789-68E5-9535-9517-FEDC4E1EA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B988A-C88D-F6D4-18BE-7EEEBF202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A3CEF-F1D1-520E-ED79-444D1BBB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F01D-9E6D-3920-E595-2EB853E23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BA96E-BD4B-B7D8-0219-276D3ABB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2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6E165-384C-4ACF-1FAC-C42F997C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AFB00-AB1F-1D88-0D07-E4A7A0A25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2D82-5614-2BAF-4B8D-0F1B0195F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A70DA-1FF3-EE4E-9155-A3DE7D4E75CA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C5FE-7921-54EB-02B2-5FE173708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D4374-F1A5-1685-26BA-100C5DF0D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DF3A0-19F8-4D4C-B754-E4E2EC398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4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42DA8B8-94A2-45D6-976E-910B4828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6" y="753626"/>
            <a:ext cx="5081925" cy="3004145"/>
          </a:xfrm>
        </p:spPr>
        <p:txBody>
          <a:bodyPr>
            <a:normAutofit/>
          </a:bodyPr>
          <a:lstStyle/>
          <a:p>
            <a:r>
              <a:rPr lang="en-SG"/>
              <a:t>Understanding Power BI and Power Query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3849845"/>
            <a:ext cx="5081926" cy="2189214"/>
          </a:xfrm>
        </p:spPr>
        <p:txBody>
          <a:bodyPr>
            <a:normAutofit/>
          </a:bodyPr>
          <a:lstStyle/>
          <a:p>
            <a:r>
              <a:rPr lang="en-SG"/>
              <a:t>Transforming Data into Actionable Insights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6609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2" descr="Power BI - Microsoft Logo PNG Vector (SVG) Free Download">
            <a:extLst>
              <a:ext uri="{FF2B5EF4-FFF2-40B4-BE49-F238E27FC236}">
                <a16:creationId xmlns:a16="http://schemas.microsoft.com/office/drawing/2014/main" id="{ABE48A82-9195-B733-6F0C-E89512C1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6087" y="2179673"/>
            <a:ext cx="2565029" cy="2565029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Power Query Version Compatibility and Installation">
            <a:extLst>
              <a:ext uri="{FF2B5EF4-FFF2-40B4-BE49-F238E27FC236}">
                <a16:creationId xmlns:a16="http://schemas.microsoft.com/office/drawing/2014/main" id="{2EB20E8C-1AC3-83D9-879C-63756A66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40743" y="389931"/>
            <a:ext cx="2565029" cy="254529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 61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90726" y="4546703"/>
            <a:ext cx="569514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0758" y="3236233"/>
            <a:ext cx="1261243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004836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8804" y="6039059"/>
            <a:ext cx="1978348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C3756-A192-E37A-59E6-4D9404FB4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476B4C-051D-73E9-DC04-9AECA617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93" y="601813"/>
            <a:ext cx="7772400" cy="952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3600C5-800C-8D4C-35C1-4DB46149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4" t="573" r="122" b="48603"/>
          <a:stretch/>
        </p:blipFill>
        <p:spPr>
          <a:xfrm>
            <a:off x="653142" y="2310813"/>
            <a:ext cx="10885716" cy="31507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1C6F1C-E28C-EC52-FCEC-6B3926867BA7}"/>
              </a:ext>
            </a:extLst>
          </p:cNvPr>
          <p:cNvSpPr/>
          <p:nvPr/>
        </p:nvSpPr>
        <p:spPr>
          <a:xfrm>
            <a:off x="5061857" y="3733801"/>
            <a:ext cx="1121229" cy="19594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0D4DF-17F7-EFEF-1B13-FA3C7896D7FF}"/>
              </a:ext>
            </a:extLst>
          </p:cNvPr>
          <p:cNvSpPr/>
          <p:nvPr/>
        </p:nvSpPr>
        <p:spPr>
          <a:xfrm>
            <a:off x="5061857" y="2634343"/>
            <a:ext cx="413658" cy="48985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Power Query Version Compatibility and Installation">
            <a:extLst>
              <a:ext uri="{FF2B5EF4-FFF2-40B4-BE49-F238E27FC236}">
                <a16:creationId xmlns:a16="http://schemas.microsoft.com/office/drawing/2014/main" id="{9AE6B958-A8B1-34E1-D408-45C0C39D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903" y="5872424"/>
            <a:ext cx="880943" cy="87416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9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806C1-B1EB-787F-5426-44ADD38CC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897FEF-FF5F-CF0D-F64C-EBD458B86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24" y="492778"/>
            <a:ext cx="4678034" cy="22299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EE5992-2780-98D9-6845-173C7606E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37" y="2722722"/>
            <a:ext cx="3606800" cy="1644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2313E-7F46-F3B2-1FC1-8D0B0C139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90" r="29243" b="30881"/>
          <a:stretch/>
        </p:blipFill>
        <p:spPr>
          <a:xfrm>
            <a:off x="5138058" y="1861457"/>
            <a:ext cx="6817083" cy="38208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0F831B-A56B-4D53-C82B-9CDCD1D7ABE3}"/>
              </a:ext>
            </a:extLst>
          </p:cNvPr>
          <p:cNvSpPr/>
          <p:nvPr/>
        </p:nvSpPr>
        <p:spPr>
          <a:xfrm>
            <a:off x="8229600" y="3877515"/>
            <a:ext cx="3429000" cy="13149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3B87E-440F-53D9-7E94-149E4834AA3D}"/>
              </a:ext>
            </a:extLst>
          </p:cNvPr>
          <p:cNvSpPr/>
          <p:nvPr/>
        </p:nvSpPr>
        <p:spPr>
          <a:xfrm>
            <a:off x="5464628" y="2166256"/>
            <a:ext cx="311043" cy="5564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Power Query Version Compatibility and Installation">
            <a:extLst>
              <a:ext uri="{FF2B5EF4-FFF2-40B4-BE49-F238E27FC236}">
                <a16:creationId xmlns:a16="http://schemas.microsoft.com/office/drawing/2014/main" id="{94D95F3F-6911-1352-5885-C47C7FB4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903" y="5872424"/>
            <a:ext cx="880943" cy="87416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307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95D78-4604-0ED2-2DAF-CE42D6151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ACE7AB-8080-2C6A-90F2-501D71A9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66" y="396901"/>
            <a:ext cx="7772400" cy="2090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52B2AC-90EF-FED4-81BB-A52957A5DB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0" t="949" r="20309" b="28463"/>
          <a:stretch/>
        </p:blipFill>
        <p:spPr>
          <a:xfrm>
            <a:off x="2775857" y="1578428"/>
            <a:ext cx="8869211" cy="44740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2AFC6A-7B87-782A-021F-213EEA4879FD}"/>
              </a:ext>
            </a:extLst>
          </p:cNvPr>
          <p:cNvSpPr/>
          <p:nvPr/>
        </p:nvSpPr>
        <p:spPr>
          <a:xfrm>
            <a:off x="7402286" y="4141993"/>
            <a:ext cx="1436914" cy="13609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ower Query Version Compatibility and Installation">
            <a:extLst>
              <a:ext uri="{FF2B5EF4-FFF2-40B4-BE49-F238E27FC236}">
                <a16:creationId xmlns:a16="http://schemas.microsoft.com/office/drawing/2014/main" id="{7F523DD2-599A-03B0-2D73-05918938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903" y="5872424"/>
            <a:ext cx="880943" cy="87416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5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569027-D9B4-1B34-EDAB-750E998B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Microsoft Power BI User Interface | Belayet Hossain">
            <a:extLst>
              <a:ext uri="{FF2B5EF4-FFF2-40B4-BE49-F238E27FC236}">
                <a16:creationId xmlns:a16="http://schemas.microsoft.com/office/drawing/2014/main" id="{1EA3441F-F51D-3546-B5FD-CCC69DB6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277" y="79022"/>
            <a:ext cx="11449446" cy="644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9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7EA85-908E-0531-AB95-5A3FBB6F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2A2429-85E1-F41E-E0AC-52B9B5BE28D5}"/>
              </a:ext>
            </a:extLst>
          </p:cNvPr>
          <p:cNvSpPr/>
          <p:nvPr/>
        </p:nvSpPr>
        <p:spPr>
          <a:xfrm>
            <a:off x="7402286" y="4141993"/>
            <a:ext cx="1436914" cy="13609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741A51-2F39-8BD3-E55B-B1D36C248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E2638-DBD1-74BF-94F2-A7B8EF72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9AEF08F-DD38-E030-6F31-679F0105B5D8}"/>
              </a:ext>
            </a:extLst>
          </p:cNvPr>
          <p:cNvSpPr/>
          <p:nvPr/>
        </p:nvSpPr>
        <p:spPr>
          <a:xfrm>
            <a:off x="7402286" y="4141993"/>
            <a:ext cx="1436914" cy="13609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37D6-13D8-CD30-9293-8BB4FB38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4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94974F-C0E6-9066-373B-1C513362A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A515A6-80CE-C98F-ABB5-1737BDF38D4F}"/>
              </a:ext>
            </a:extLst>
          </p:cNvPr>
          <p:cNvSpPr txBox="1"/>
          <p:nvPr/>
        </p:nvSpPr>
        <p:spPr>
          <a:xfrm>
            <a:off x="7725864" y="323764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1" name="Graphic 30" descr="Accept">
            <a:extLst>
              <a:ext uri="{FF2B5EF4-FFF2-40B4-BE49-F238E27FC236}">
                <a16:creationId xmlns:a16="http://schemas.microsoft.com/office/drawing/2014/main" id="{8A0D991C-7D17-8C79-1164-3F1EEAB58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60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1A76C-EA33-87CE-205A-372875582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22F3F-A63C-1266-D74D-49C5F4D8B940}"/>
              </a:ext>
            </a:extLst>
          </p:cNvPr>
          <p:cNvSpPr txBox="1"/>
          <p:nvPr/>
        </p:nvSpPr>
        <p:spPr>
          <a:xfrm>
            <a:off x="5033638" y="489508"/>
            <a:ext cx="6317759" cy="18453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Power Bi ?</a:t>
            </a:r>
          </a:p>
        </p:txBody>
      </p:sp>
      <p:pic>
        <p:nvPicPr>
          <p:cNvPr id="2" name="Picture 2" descr="Power BI - Microsoft Logo PNG Vector (SVG) Free Download">
            <a:extLst>
              <a:ext uri="{FF2B5EF4-FFF2-40B4-BE49-F238E27FC236}">
                <a16:creationId xmlns:a16="http://schemas.microsoft.com/office/drawing/2014/main" id="{9400D7AC-982B-C792-DD9E-63C64E65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8635" y="1323292"/>
            <a:ext cx="3876165" cy="387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1948BE-5301-AC57-700F-D49A61B3C5D8}"/>
              </a:ext>
            </a:extLst>
          </p:cNvPr>
          <p:cNvSpPr txBox="1"/>
          <p:nvPr/>
        </p:nvSpPr>
        <p:spPr>
          <a:xfrm>
            <a:off x="5033639" y="2574524"/>
            <a:ext cx="6317759" cy="3028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Power BI</a:t>
            </a:r>
            <a:r>
              <a:rPr lang="en-US" sz="2000" dirty="0"/>
              <a:t> is a </a:t>
            </a:r>
            <a:r>
              <a:rPr lang="en-US" sz="2000" b="1" dirty="0"/>
              <a:t>business intelligence (BI)</a:t>
            </a:r>
            <a:r>
              <a:rPr lang="en-US" sz="2000" dirty="0"/>
              <a:t> and </a:t>
            </a:r>
            <a:r>
              <a:rPr lang="en-US" sz="2000" b="1" dirty="0"/>
              <a:t>data visualization</a:t>
            </a:r>
            <a:r>
              <a:rPr lang="en-US" sz="2000" dirty="0"/>
              <a:t> tool developed by </a:t>
            </a:r>
            <a:r>
              <a:rPr lang="en-US" sz="2000" b="1" dirty="0"/>
              <a:t>Microsoft</a:t>
            </a:r>
            <a:r>
              <a:rPr lang="en-US" sz="2000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allows users to connect to various data sources, transform data, and create interactive reports and dashboards.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Power BI helps organizations make data-driven decisions by providing insights and trends from the data.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0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Azure and Power BI - Power BI | Microsoft Learn">
            <a:extLst>
              <a:ext uri="{FF2B5EF4-FFF2-40B4-BE49-F238E27FC236}">
                <a16:creationId xmlns:a16="http://schemas.microsoft.com/office/drawing/2014/main" id="{178D6C4B-1402-A59C-B515-475D717C3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1081" y="1899358"/>
            <a:ext cx="9929838" cy="290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Isosceles Triangle 105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C1D6D-43C7-E91F-AA81-F5BF0ACB9CFD}"/>
              </a:ext>
            </a:extLst>
          </p:cNvPr>
          <p:cNvSpPr txBox="1"/>
          <p:nvPr/>
        </p:nvSpPr>
        <p:spPr>
          <a:xfrm>
            <a:off x="2668683" y="1058860"/>
            <a:ext cx="685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Power BI</a:t>
            </a:r>
            <a:r>
              <a:rPr lang="en-SG" dirty="0"/>
              <a:t> is a business intelligence (BI) tool developed by Microsoft.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1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7F3F-0D9D-C217-B3C8-AA5E11D07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AA8B2B-A190-CFFF-9C40-051246E14128}"/>
              </a:ext>
            </a:extLst>
          </p:cNvPr>
          <p:cNvSpPr txBox="1"/>
          <p:nvPr/>
        </p:nvSpPr>
        <p:spPr>
          <a:xfrm>
            <a:off x="958789" y="666201"/>
            <a:ext cx="7232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Power Query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 is a data connection and transformation tool in Power BI.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6FFA3-C84C-E4B9-B4FA-90A1AC6743DC}"/>
              </a:ext>
            </a:extLst>
          </p:cNvPr>
          <p:cNvSpPr txBox="1"/>
          <p:nvPr/>
        </p:nvSpPr>
        <p:spPr>
          <a:xfrm>
            <a:off x="958789" y="2361155"/>
            <a:ext cx="7470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Easy Data Preparation:</a:t>
            </a:r>
            <a:r>
              <a:rPr lang="en-SG" dirty="0"/>
              <a:t> No need for complex coding.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Reusable Workflows:</a:t>
            </a:r>
            <a:r>
              <a:rPr lang="en-SG" dirty="0"/>
              <a:t> Create repeatable data transformation steps.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Handles Large Datasets:</a:t>
            </a:r>
            <a:r>
              <a:rPr lang="en-SG" dirty="0"/>
              <a:t> Can process millions of rows efficiently.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b="1" dirty="0"/>
              <a:t>Improved Accuracy:</a:t>
            </a:r>
            <a:r>
              <a:rPr lang="en-SG" dirty="0"/>
              <a:t> Removes errors and inconsistencies in data.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CFB686-0E76-F7D4-C96D-9A7357714328}"/>
              </a:ext>
            </a:extLst>
          </p:cNvPr>
          <p:cNvSpPr txBox="1"/>
          <p:nvPr/>
        </p:nvSpPr>
        <p:spPr>
          <a:xfrm>
            <a:off x="958789" y="1018594"/>
            <a:ext cx="7993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 It allows you to: Connect to different data sources (Excel, CSV, SQL, etc.).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Clean and transform data using a user-friendly interface.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SG" dirty="0"/>
              <a:t>Automate data refresh and transformation.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68D66-95AF-18EB-68AC-7B9794D62DAB}"/>
              </a:ext>
            </a:extLst>
          </p:cNvPr>
          <p:cNvSpPr txBox="1"/>
          <p:nvPr/>
        </p:nvSpPr>
        <p:spPr>
          <a:xfrm>
            <a:off x="899128" y="1966874"/>
            <a:ext cx="334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Why Use Power Query?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6B566-0774-298E-7B3C-4C96FAF4BAA7}"/>
              </a:ext>
            </a:extLst>
          </p:cNvPr>
          <p:cNvSpPr txBox="1"/>
          <p:nvPr/>
        </p:nvSpPr>
        <p:spPr>
          <a:xfrm>
            <a:off x="958789" y="3679990"/>
            <a:ext cx="6562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SG" b="1" dirty="0">
                <a:solidFill>
                  <a:schemeClr val="accent1">
                    <a:lumMod val="75000"/>
                  </a:schemeClr>
                </a:solidFill>
              </a:rPr>
              <a:t>Power Query Process</a:t>
            </a:r>
          </a:p>
          <a:p>
            <a:pPr lvl="1">
              <a:buFont typeface="+mj-lt"/>
              <a:buAutoNum type="arabicPeriod"/>
            </a:pPr>
            <a:r>
              <a:rPr lang="en-SG" b="1" dirty="0"/>
              <a:t>Connect:</a:t>
            </a:r>
            <a:r>
              <a:rPr lang="en-SG" dirty="0"/>
              <a:t> Import data from various sources.</a:t>
            </a:r>
          </a:p>
          <a:p>
            <a:pPr lvl="1">
              <a:buFont typeface="+mj-lt"/>
              <a:buAutoNum type="arabicPeriod"/>
            </a:pPr>
            <a:r>
              <a:rPr lang="en-SG" b="1" dirty="0"/>
              <a:t>Transform:</a:t>
            </a:r>
            <a:r>
              <a:rPr lang="en-SG" dirty="0"/>
              <a:t> Clean, reshape, and merge data.</a:t>
            </a:r>
          </a:p>
          <a:p>
            <a:pPr lvl="1">
              <a:buFont typeface="+mj-lt"/>
              <a:buAutoNum type="arabicPeriod"/>
            </a:pPr>
            <a:r>
              <a:rPr lang="en-SG" b="1" dirty="0"/>
              <a:t>Combine:</a:t>
            </a:r>
            <a:r>
              <a:rPr lang="en-SG" dirty="0"/>
              <a:t> Join multiple data sets.</a:t>
            </a:r>
          </a:p>
          <a:p>
            <a:pPr lvl="1">
              <a:buFont typeface="+mj-lt"/>
              <a:buAutoNum type="arabicPeriod"/>
            </a:pPr>
            <a:r>
              <a:rPr lang="en-SG" b="1" dirty="0"/>
              <a:t>Load:</a:t>
            </a:r>
            <a:r>
              <a:rPr lang="en-SG" dirty="0"/>
              <a:t> Load the transformed data into Power BI</a:t>
            </a:r>
            <a:endParaRPr lang="en-SG" b="1" dirty="0"/>
          </a:p>
          <a:p>
            <a:endParaRPr lang="en-US" dirty="0"/>
          </a:p>
        </p:txBody>
      </p:sp>
      <p:pic>
        <p:nvPicPr>
          <p:cNvPr id="9" name="Picture 6" descr="Power Query Version Compatibility and Installation">
            <a:extLst>
              <a:ext uri="{FF2B5EF4-FFF2-40B4-BE49-F238E27FC236}">
                <a16:creationId xmlns:a16="http://schemas.microsoft.com/office/drawing/2014/main" id="{CF903436-F079-94E4-597F-F9737C5B1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5846" y="400993"/>
            <a:ext cx="1750426" cy="1736961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xcel to Power BI Tutorial: How To Address Common Issues">
            <a:extLst>
              <a:ext uri="{FF2B5EF4-FFF2-40B4-BE49-F238E27FC236}">
                <a16:creationId xmlns:a16="http://schemas.microsoft.com/office/drawing/2014/main" id="{39EA3B10-CEBA-E33D-F9A4-FD3BF23D4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467" y="3787519"/>
            <a:ext cx="3651675" cy="186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6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B1C47-E945-55E7-F0A3-AE6EC0EAD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9FA84-6BC9-2419-DDEE-145F4772F38C}"/>
              </a:ext>
            </a:extLst>
          </p:cNvPr>
          <p:cNvSpPr txBox="1"/>
          <p:nvPr/>
        </p:nvSpPr>
        <p:spPr>
          <a:xfrm>
            <a:off x="828675" y="494414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Uncleaned Data From the Database  to Cleaned Sample</a:t>
            </a:r>
          </a:p>
        </p:txBody>
      </p:sp>
      <p:pic>
        <p:nvPicPr>
          <p:cNvPr id="7172" name="Picture 4" descr="Figure 1 from A sample-and-clean framework for fast and accurate query  processing on dirty data | Semantic Scholar">
            <a:extLst>
              <a:ext uri="{FF2B5EF4-FFF2-40B4-BE49-F238E27FC236}">
                <a16:creationId xmlns:a16="http://schemas.microsoft.com/office/drawing/2014/main" id="{1D6F5867-7977-579B-ADD2-51158B739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8675" y="2058260"/>
            <a:ext cx="10355632" cy="394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C53E1D-9B37-25AA-AF09-42BB16DFA29D}"/>
              </a:ext>
            </a:extLst>
          </p:cNvPr>
          <p:cNvCxnSpPr/>
          <p:nvPr/>
        </p:nvCxnSpPr>
        <p:spPr>
          <a:xfrm>
            <a:off x="5406501" y="4328281"/>
            <a:ext cx="689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9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BC0DD-20FD-EE08-ADCE-49B1E78F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57A57B-3435-A61B-2948-992B43260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342" y="1773690"/>
            <a:ext cx="5885545" cy="3310619"/>
          </a:xfrm>
          <a:prstGeom prst="rect">
            <a:avLst/>
          </a:prstGeom>
        </p:spPr>
      </p:pic>
      <p:pic>
        <p:nvPicPr>
          <p:cNvPr id="9218" name="Picture 2" descr="Csv - Free interface icons">
            <a:extLst>
              <a:ext uri="{FF2B5EF4-FFF2-40B4-BE49-F238E27FC236}">
                <a16:creationId xmlns:a16="http://schemas.microsoft.com/office/drawing/2014/main" id="{5C2DEA11-0CF0-1D5B-D2EF-A072932F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457" y="2464933"/>
            <a:ext cx="2325914" cy="232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FEA74B-6426-1B38-986F-5BD44A93057A}"/>
              </a:ext>
            </a:extLst>
          </p:cNvPr>
          <p:cNvCxnSpPr>
            <a:cxnSpLocks/>
          </p:cNvCxnSpPr>
          <p:nvPr/>
        </p:nvCxnSpPr>
        <p:spPr>
          <a:xfrm>
            <a:off x="3548742" y="3629705"/>
            <a:ext cx="1807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B2CD55-653E-653F-60BA-755D857CC37B}"/>
              </a:ext>
            </a:extLst>
          </p:cNvPr>
          <p:cNvSpPr txBox="1"/>
          <p:nvPr/>
        </p:nvSpPr>
        <p:spPr>
          <a:xfrm>
            <a:off x="1447799" y="5240790"/>
            <a:ext cx="119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Churn.csv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E4CF2-FF62-C866-E478-855B2329C70E}"/>
              </a:ext>
            </a:extLst>
          </p:cNvPr>
          <p:cNvSpPr txBox="1"/>
          <p:nvPr/>
        </p:nvSpPr>
        <p:spPr>
          <a:xfrm>
            <a:off x="7881257" y="5312330"/>
            <a:ext cx="218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 Bi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99BB3-ED55-5FA1-D204-FFFCE45E355F}"/>
              </a:ext>
            </a:extLst>
          </p:cNvPr>
          <p:cNvSpPr txBox="1"/>
          <p:nvPr/>
        </p:nvSpPr>
        <p:spPr>
          <a:xfrm>
            <a:off x="2286000" y="605598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Structuring the Raw Data to Wonderful Dashboard</a:t>
            </a:r>
          </a:p>
        </p:txBody>
      </p:sp>
    </p:spTree>
    <p:extLst>
      <p:ext uri="{BB962C8B-B14F-4D97-AF65-F5344CB8AC3E}">
        <p14:creationId xmlns:p14="http://schemas.microsoft.com/office/powerpoint/2010/main" val="3775844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B008B-CED0-F06E-119B-3AF360EF6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32EB734-D35E-8FB8-D1E5-D70424C28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80" y="849992"/>
            <a:ext cx="6642100" cy="825500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85CCA8-0F08-2DDF-C610-CD09F4DD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09" b="49570"/>
          <a:stretch/>
        </p:blipFill>
        <p:spPr>
          <a:xfrm>
            <a:off x="118903" y="2171258"/>
            <a:ext cx="11996817" cy="3424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864300-6A7C-BBC1-A520-47427415F51F}"/>
              </a:ext>
            </a:extLst>
          </p:cNvPr>
          <p:cNvSpPr/>
          <p:nvPr/>
        </p:nvSpPr>
        <p:spPr>
          <a:xfrm>
            <a:off x="2013857" y="3429000"/>
            <a:ext cx="1099457" cy="1981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DC265-354F-41C2-12FA-5C836391F582}"/>
              </a:ext>
            </a:extLst>
          </p:cNvPr>
          <p:cNvSpPr/>
          <p:nvPr/>
        </p:nvSpPr>
        <p:spPr>
          <a:xfrm>
            <a:off x="4354285" y="2418442"/>
            <a:ext cx="457201" cy="8255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1E3DC6-5F78-A0D5-7E62-BCBD0DC6FB2A}"/>
              </a:ext>
            </a:extLst>
          </p:cNvPr>
          <p:cNvSpPr/>
          <p:nvPr/>
        </p:nvSpPr>
        <p:spPr>
          <a:xfrm>
            <a:off x="3984171" y="3429000"/>
            <a:ext cx="1099457" cy="1981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Power Query Version Compatibility and Installation">
            <a:extLst>
              <a:ext uri="{FF2B5EF4-FFF2-40B4-BE49-F238E27FC236}">
                <a16:creationId xmlns:a16="http://schemas.microsoft.com/office/drawing/2014/main" id="{A17C2284-0733-70F3-16FE-726B8AA58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903" y="5872424"/>
            <a:ext cx="880943" cy="87416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94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3A5EC-76AD-C55C-45F0-02747979A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1386B5-C271-90C7-553D-5D733C73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40" y="1526467"/>
            <a:ext cx="6324600" cy="295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9C625A-4049-5AE4-04C6-CB0B0AC81A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39" r="-700" b="32316"/>
          <a:stretch/>
        </p:blipFill>
        <p:spPr>
          <a:xfrm>
            <a:off x="5236028" y="1081287"/>
            <a:ext cx="6411996" cy="45155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0D7DF3-E560-F648-DD83-1D61CD19E530}"/>
              </a:ext>
            </a:extLst>
          </p:cNvPr>
          <p:cNvSpPr/>
          <p:nvPr/>
        </p:nvSpPr>
        <p:spPr>
          <a:xfrm>
            <a:off x="7407560" y="4800599"/>
            <a:ext cx="1758211" cy="19594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 descr="Power Query Version Compatibility and Installation">
            <a:extLst>
              <a:ext uri="{FF2B5EF4-FFF2-40B4-BE49-F238E27FC236}">
                <a16:creationId xmlns:a16="http://schemas.microsoft.com/office/drawing/2014/main" id="{6953B548-51DB-3D68-7E69-5C549618A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903" y="5872424"/>
            <a:ext cx="880943" cy="87416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91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73A01-D2FF-A482-BAD6-7C3600C8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B7864D-5ADD-025F-FC02-1E140954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41" y="466702"/>
            <a:ext cx="7772400" cy="2545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92066-F676-BB33-9DB0-3635B2A6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66" t="5928" r="14567" b="20869"/>
          <a:stretch/>
        </p:blipFill>
        <p:spPr>
          <a:xfrm>
            <a:off x="4506686" y="2547257"/>
            <a:ext cx="6857110" cy="39841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3CAF6E-4FA1-9F70-61B3-ED3C6FD8B751}"/>
              </a:ext>
            </a:extLst>
          </p:cNvPr>
          <p:cNvSpPr/>
          <p:nvPr/>
        </p:nvSpPr>
        <p:spPr>
          <a:xfrm>
            <a:off x="5456309" y="4167503"/>
            <a:ext cx="1249291" cy="1867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7351DE-1E92-4BB9-D164-C0FADFF5DE8E}"/>
              </a:ext>
            </a:extLst>
          </p:cNvPr>
          <p:cNvSpPr/>
          <p:nvPr/>
        </p:nvSpPr>
        <p:spPr>
          <a:xfrm>
            <a:off x="6685950" y="5256073"/>
            <a:ext cx="1249291" cy="18678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6" descr="Power Query Version Compatibility and Installation">
            <a:extLst>
              <a:ext uri="{FF2B5EF4-FFF2-40B4-BE49-F238E27FC236}">
                <a16:creationId xmlns:a16="http://schemas.microsoft.com/office/drawing/2014/main" id="{33FF51E9-E2AB-003D-4BE9-2DB665341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903" y="5872424"/>
            <a:ext cx="880943" cy="874167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21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237</Words>
  <Application>Microsoft Macintosh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1_Office Theme</vt:lpstr>
      <vt:lpstr>Understanding Power BI and Power Query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Pugazheshwar D</dc:creator>
  <cp:lastModifiedBy>Pugazheshwar D</cp:lastModifiedBy>
  <cp:revision>3</cp:revision>
  <dcterms:created xsi:type="dcterms:W3CDTF">2025-03-20T01:30:29Z</dcterms:created>
  <dcterms:modified xsi:type="dcterms:W3CDTF">2025-03-20T05:11:09Z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2025-03-20T02:39:38Z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ccbb1dec-487b-44e5-9aba-6c0e62225749</vt:lpwstr>
  </property>
  <property fmtid="{D5CDD505-2E9C-101B-9397-08002B2CF9AE}" pid="7" name="MSIP_Label_defa4170-0d19-0005-0004-bc88714345d2_ActionId">
    <vt:lpwstr>354a59e8-bb8f-412e-8f36-295c814a221c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