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python/matplotlib_intro.asp" TargetMode="External"/><Relationship Id="rId3" Type="http://schemas.openxmlformats.org/officeDocument/2006/relationships/hyperlink" Target="https://www.w3schools.com/python/pandas/pandas_csv.asp" TargetMode="Externa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12" y="1821628"/>
            <a:ext cx="9144000" cy="977772"/>
          </a:xfrm>
        </p:spPr>
        <p:txBody>
          <a:bodyPr/>
          <a:lstStyle/>
          <a:p>
            <a:pPr algn="ctr"/>
            <a:r>
              <a:rPr b="1">
                <a:solidFill>
                  <a:schemeClr val="accent1"/>
                </a:solidFill>
                <a:latin typeface="Arial"/>
                <a:cs typeface="Arial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4" y="1034322"/>
            <a:ext cx="12726646" cy="584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b="1" sz="32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35" y="4001155"/>
            <a:ext cx="7980182" cy="1323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/>
            <a:r>
              <a:rPr b="1" sz="20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</a:t>
            </a:r>
          </a:p>
          <a:p>
            <a:pPr marL="457200" indent="-457200">
              <a:buAutoNum type="arabicPeriod"/>
            </a:pPr>
            <a:r>
              <a:rPr b="1" sz="20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PUGAZHENTHI M</a:t>
            </a:r>
          </a:p>
          <a:p>
            <a:pPr marL="457200" indent="-457200">
              <a:buAutoNum type="arabicPeriod"/>
            </a:pPr>
            <a:r>
              <a:rPr b="1" sz="20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b="1" sz="20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</a:p>
          <a:p>
            <a:pPr marL="457200" indent="-457200">
              <a:buAutoNum type="arabicPeriod"/>
            </a:pPr>
            <a:r>
              <a:rPr b="1" sz="20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/>
            <a:r>
              <a:rPr b="1" sz="440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7" indent="-305437"/>
            <a:r>
              <a:rPr sz="2000"/>
              <a:t>The hotel booking dataset offers valuable insights into guest behavior and preferences. </a:t>
            </a:r>
          </a:p>
          <a:p>
            <a:pPr marL="305437" indent="-305437"/>
            <a:r>
              <a:rPr sz="2000"/>
              <a:t>By analyzing factors such as booking timing, length of stay, and special requests, we can optimize hotel operations and enhance guest experiences. </a:t>
            </a:r>
          </a:p>
          <a:p>
            <a:pPr marL="305437" indent="-305437"/>
            <a:r>
              <a:rPr sz="2000"/>
              <a:t>Key takeaways include identifying peak booking seasons, understanding guest preferences, and predicting demand for specific services. </a:t>
            </a:r>
          </a:p>
          <a:p>
            <a:pPr marL="305437" indent="-305437"/>
            <a:r>
              <a:rPr sz="2000"/>
              <a:t>Leveraging this data can lead to better decision-making and improved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</a:p>
          <a:p>
            <a:pPr marL="305437" indent="-305437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69" y="844664"/>
            <a:ext cx="11029615" cy="5302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/>
            <a:r>
              <a:rPr b="1" sz="440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1995" y="1300483"/>
            <a:ext cx="10545905" cy="5119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/>
              <a:buChar char="§"/>
            </a:pPr>
            <a:r>
              <a:rPr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/>
              <a:buChar char="§"/>
            </a:pPr>
            <a:r>
              <a:rPr>
                <a:latin typeface="SegoeUIVariable"/>
              </a:rPr>
              <a:t>Analyze special requests made by guests and identify common themes.</a:t>
            </a:r>
          </a:p>
          <a:p>
            <a:pPr marL="285750" indent="-36000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/>
              <a:buChar char="§"/>
            </a:pPr>
            <a:r>
              <a:rPr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/>
              <a:buChar char="§"/>
            </a:pPr>
            <a:r>
              <a:rPr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/>
              <a:buChar char="§"/>
            </a:pPr>
            <a:r>
              <a:rPr>
                <a:latin typeface="SegoeUIVariable"/>
              </a:rPr>
              <a:t>Create personalized experiences by fulfilling unique guest preferences.</a:t>
            </a:r>
          </a:p>
          <a:p>
            <a:pPr marL="285750" indent="-36000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/>
              <a:buChar char="§"/>
            </a:pPr>
            <a:r>
              <a:rPr>
                <a:latin typeface="SegoeUIVariable"/>
              </a:rPr>
              <a:t>Compare booking trends with industry benchmarks.</a:t>
            </a:r>
          </a:p>
          <a:p>
            <a:pPr marL="285750" indent="-36000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/>
              <a:buChar char="§"/>
            </a:pPr>
            <a:r>
              <a:rPr>
                <a:latin typeface="SegoeUIVariable"/>
              </a:rPr>
              <a:t>Incorporate guest feedback data to enhance service quality.</a:t>
            </a:r>
          </a:p>
          <a:p>
            <a:pPr marL="285750" indent="-36000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/>
              <a:buChar char="§"/>
            </a:pPr>
            <a:r>
              <a:rPr sz="1800">
                <a:solidFill>
                  <a:srgbClr val="000000"/>
                </a:solidFill>
                <a:latin typeface="SegoeUIVariable"/>
                <a:ea typeface="+mn-ea"/>
                <a:cs typeface="+mn-cs"/>
              </a:rPr>
              <a:t>Identify areas for improvement and prioritize enhancements.</a:t>
            </a:r>
          </a:p>
          <a:p>
            <a:pPr marL="285750" indent="-36000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/>
              <a:buChar char="§"/>
            </a:pPr>
            <a:r>
              <a:rPr>
                <a:latin typeface="SegoeUIVariable"/>
              </a:rPr>
              <a:t>Optimize parking space allocation based on historical utilization patterns.</a:t>
            </a:r>
          </a:p>
          <a:p>
            <a:pPr marL="285750" indent="-36000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/>
              <a:buChar char="§"/>
            </a:pPr>
            <a:r>
              <a:rPr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/>
            <a:r>
              <a:rPr b="1" sz="440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2" y="1700784"/>
            <a:ext cx="7344319" cy="92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>
                <a:solidFill>
                  <a:srgbClr val="000000"/>
                </a:solidFill>
                <a:latin typeface="Segoe UI"/>
              </a:rPr>
              <a:t>Matplotlib </a:t>
            </a:r>
            <a:r>
              <a:rPr>
                <a:solidFill>
                  <a:srgbClr val="000000"/>
                </a:solidFill>
                <a:latin typeface="Segoe UI"/>
                <a:hlinkClick r:id="rId2"/>
              </a:rPr>
              <a:t>https://www.w3schools.com/python/matplotlib_intro.asp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>
                <a:solidFill>
                  <a:srgbClr val="000000"/>
                </a:solidFill>
                <a:latin typeface="Segoe UI"/>
              </a:rPr>
              <a:t>Pandas </a:t>
            </a:r>
            <a:r>
              <a:rPr>
                <a:solidFill>
                  <a:srgbClr val="000000"/>
                </a:solidFill>
                <a:latin typeface="Segoe UI"/>
                <a:hlinkClick r:id="rId3"/>
              </a:rPr>
              <a:t>https://www.w3schools.com/python/pandas/pandas_csv.asp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/>
              <a:t>Dataframe</a:t>
            </a:r>
            <a:r>
              <a:rPr/>
              <a:t> </a:t>
            </a:r>
            <a:r>
              <a:rPr>
                <a:hlinkClick r:id="rId4"/>
              </a:rPr>
              <a:t>https://pypi.org/project/sort-dataframeby-monthorweek/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5" y="2766221"/>
            <a:ext cx="9298748" cy="1325556"/>
          </a:xfrm>
        </p:spPr>
        <p:txBody>
          <a:bodyPr/>
          <a:lstStyle/>
          <a:p>
            <a:pPr algn="ctr"/>
            <a:r>
              <a:rPr b="1">
                <a:solidFill>
                  <a:srgbClr val="002060"/>
                </a:solidFill>
                <a:latin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6" y="558468"/>
            <a:ext cx="10515600" cy="1325556"/>
          </a:xfrm>
        </p:spPr>
        <p:txBody>
          <a:bodyPr/>
          <a:lstStyle/>
          <a:p>
            <a:pPr/>
            <a:r>
              <a:rPr b="1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4" y="1618938"/>
            <a:ext cx="11019025" cy="5239061"/>
          </a:xfrm>
        </p:spPr>
        <p:txBody>
          <a:bodyPr vert="horz" lIns="91445" tIns="45722" rIns="91445" bIns="45722" rtlCol="0" anchor="t">
            <a:noAutofit/>
          </a:bodyPr>
          <a:lstStyle/>
          <a:p>
            <a:pPr marL="0" indent="0">
              <a:buNone/>
            </a:pPr>
            <a:r>
              <a:rPr b="1" sz="2000">
                <a:latin typeface="Arial"/>
                <a:ea typeface="+mn-lt"/>
                <a:cs typeface="Arial"/>
              </a:rPr>
              <a:t>  </a:t>
            </a:r>
          </a:p>
          <a:p>
            <a:pPr marL="305437" indent="-305437"/>
            <a:r>
              <a:rPr b="1" sz="200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7" indent="-305437"/>
            <a:r>
              <a:rPr b="1" sz="2000">
                <a:latin typeface="Arial"/>
                <a:ea typeface="+mn-lt"/>
                <a:cs typeface="Arial"/>
              </a:rPr>
              <a:t>Proposed System/Solution</a:t>
            </a:r>
          </a:p>
          <a:p>
            <a:pPr marL="305437" indent="-305437"/>
            <a:r>
              <a:rPr b="1" sz="2000">
                <a:latin typeface="Arial"/>
                <a:ea typeface="+mn-lt"/>
                <a:cs typeface="Calibri"/>
              </a:rPr>
              <a:t>System </a:t>
            </a:r>
            <a:r>
              <a:rPr b="1" sz="2000">
                <a:latin typeface="Arial"/>
                <a:ea typeface="+mn-lt"/>
                <a:cs typeface="+mn-lt"/>
              </a:rPr>
              <a:t>Development Approach</a:t>
            </a:r>
          </a:p>
          <a:p>
            <a:pPr marL="305437" indent="-305437"/>
            <a:r>
              <a:rPr b="1" sz="2000">
                <a:latin typeface="Arial"/>
                <a:ea typeface="+mn-lt"/>
                <a:cs typeface="+mn-lt"/>
              </a:rPr>
              <a:t>Algorithm &amp; Deployment  </a:t>
            </a:r>
          </a:p>
          <a:p>
            <a:pPr marL="305437" indent="-305437"/>
            <a:r>
              <a:rPr b="1" sz="2000">
                <a:latin typeface="Arial"/>
                <a:ea typeface="+mn-lt"/>
                <a:cs typeface="Arial"/>
              </a:rPr>
              <a:t>Result </a:t>
            </a:r>
          </a:p>
          <a:p>
            <a:pPr marL="305437" indent="-305437"/>
            <a:r>
              <a:rPr b="1" sz="2000">
                <a:latin typeface="Arial"/>
                <a:ea typeface="+mn-lt"/>
                <a:cs typeface="Arial"/>
              </a:rPr>
              <a:t>Conclusion</a:t>
            </a:r>
          </a:p>
          <a:p>
            <a:pPr marL="305437" indent="-305437"/>
            <a:r>
              <a:rPr b="1" sz="2000">
                <a:latin typeface="Arial"/>
                <a:ea typeface="+mn-lt"/>
                <a:cs typeface="Arial"/>
              </a:rPr>
              <a:t>Future Scope</a:t>
            </a:r>
          </a:p>
          <a:p>
            <a:pPr marL="305437" indent="-305437"/>
            <a:r>
              <a:rPr b="1" sz="2000">
                <a:latin typeface="Arial"/>
                <a:ea typeface="+mn-lt"/>
                <a:cs typeface="Arial"/>
              </a:rPr>
              <a:t>References</a:t>
            </a:r>
          </a:p>
          <a:p>
            <a:pPr marL="305437" indent="-305437"/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/>
            <a:r>
              <a:rPr b="1" sz="4400">
                <a:solidFill>
                  <a:schemeClr val="accent1"/>
                </a:solidFill>
                <a:latin typeface="Arial"/>
                <a:cs typeface="Arial"/>
              </a:rPr>
              <a:t>Problem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0" y="1237626"/>
            <a:ext cx="11029615" cy="4673324"/>
          </a:xfrm>
        </p:spPr>
        <p:txBody>
          <a:bodyPr/>
          <a:lstStyle/>
          <a:p>
            <a:pPr marL="305437" indent="-305437"/>
            <a:r>
              <a:rPr/>
              <a:t>Have you ever wondered when the best time of year to book a hotel room is?</a:t>
            </a:r>
          </a:p>
          <a:p>
            <a:pPr marL="305437" indent="-305437"/>
            <a:r>
              <a:rPr/>
              <a:t>the optimal length of stay in order to get the best daily rate? </a:t>
            </a:r>
          </a:p>
          <a:p>
            <a:pPr marL="305437" indent="-305437"/>
            <a:r>
              <a:rPr/>
              <a:t>What if you wanted to predict whether or not a hotel was likely to receive a disproportionately high number of special requests? </a:t>
            </a:r>
          </a:p>
          <a:p>
            <a:pPr marL="305437" indent="-305437"/>
            <a:r>
              <a:rPr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7" indent="-305437"/>
            <a:r>
              <a:rPr/>
              <a:t>All personally identifying information has been removed from the data. </a:t>
            </a:r>
          </a:p>
          <a:p>
            <a:pPr marL="305437" indent="-305437"/>
            <a:r>
              <a:rPr/>
              <a:t>Explore and </a:t>
            </a:r>
            <a:r>
              <a:rPr/>
              <a:t>analyse</a:t>
            </a:r>
            <a:r>
              <a:rPr/>
              <a:t> the data to discover important factors that govern the bookings.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/>
            <a:r>
              <a:rPr b="1" sz="4400">
                <a:solidFill>
                  <a:schemeClr val="accent1"/>
                </a:solidFill>
                <a:latin typeface="Arial"/>
                <a:cs typeface="Arial"/>
              </a:rPr>
              <a:t>Proposed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0" y="1087384"/>
            <a:ext cx="11613491" cy="5563976"/>
          </a:xfrm>
        </p:spPr>
        <p:txBody>
          <a:bodyPr vert="horz" lIns="91445" tIns="45722" rIns="91445" bIns="45722" rtlCol="0" anchor="ctr">
            <a:noAutofit/>
          </a:bodyPr>
          <a:lstStyle/>
          <a:p>
            <a:pPr marL="305437" indent="-305437"/>
          </a:p>
          <a:p>
            <a:pPr marL="0" indent="0">
              <a:buNone/>
            </a:p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5" y="1664214"/>
            <a:ext cx="530911" cy="36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/>
              <a:buChar char="§"/>
            </a:p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13" y="1953983"/>
            <a:ext cx="9052554" cy="295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/>
              <a:buChar char="§"/>
            </a:pPr>
            <a:r>
              <a:rPr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/>
              <a:buChar char="§"/>
            </a:pPr>
            <a:r>
              <a:rPr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/>
              <a:buChar char="§"/>
            </a:pPr>
            <a:r>
              <a:rPr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/>
              <a:buChar char="§"/>
            </a:pPr>
            <a:r>
              <a:rPr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/>
              <a:buChar char="§"/>
            </a:pPr>
            <a:r>
              <a:rPr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/>
              <a:buChar char="§"/>
            </a:pPr>
            <a:r>
              <a:rPr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/>
              <a:buChar char="§"/>
            </a:pPr>
            <a:r>
              <a:rPr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7" y="662568"/>
            <a:ext cx="11029615" cy="530297"/>
          </a:xfrm>
        </p:spPr>
        <p:txBody>
          <a:bodyPr>
            <a:normAutofit fontScale="90000"/>
          </a:bodyPr>
          <a:lstStyle/>
          <a:p>
            <a:pPr/>
            <a:r>
              <a:rPr b="1" sz="440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59" y="1727196"/>
            <a:ext cx="32975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/>
              <a:t>Anaconda navigator software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/>
              <a:t>JupyterLab</a:t>
            </a:r>
            <a:r>
              <a:rPr/>
              <a:t> (version: 4.0.11)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/>
              <a:t>Python (version: 3.11.5)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/>
              <a:t>jupterNote</a:t>
            </a:r>
            <a:r>
              <a:rPr/>
              <a:t> (version: 7.0.8)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§"/>
            </a:p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/>
            <a:r>
              <a:rPr b="1" sz="440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4" y="1991362"/>
            <a:ext cx="9601200" cy="320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/>
              <a:t>Objective: Our goal is to analyze patterns, predict cancellations, and uncover factors governing bookings.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r>
              <a:rPr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/>
            <a:r>
              <a:rPr b="1" sz="440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98" y="1815949"/>
            <a:ext cx="4793400" cy="34216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81" y="1874899"/>
            <a:ext cx="6662830" cy="42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/>
            <a:r>
              <a:rPr b="1" sz="440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4" y="1149348"/>
            <a:ext cx="5381894" cy="2894069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4" y="4145677"/>
            <a:ext cx="5480511" cy="26989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3" y="607218"/>
            <a:ext cx="3937294" cy="32478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2" y="3613481"/>
            <a:ext cx="3919365" cy="31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/>
            <a:r>
              <a:rPr b="1" sz="440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3"/>
            <a:ext cx="4357980" cy="289160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7" y="665917"/>
            <a:ext cx="4357980" cy="2905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3" y="1192336"/>
            <a:ext cx="3902692" cy="26983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0" y="4029158"/>
            <a:ext cx="6371359" cy="26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637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kavi kumaran</cp:lastModifiedBy>
  <cp:revision>28</cp:revision>
  <dcterms:created xsi:type="dcterms:W3CDTF">2021-05-26T16:50:10Z</dcterms:created>
  <dcterms:modified xsi:type="dcterms:W3CDTF">2024-04-04T14:34:51Z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