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cc612a7a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cc612a7a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c7e3486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c7e3486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3c7e3486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c7e3486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c7e3486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c7e3486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2c9d82237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2c9d82237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cc612a7a0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cc612a7a0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c9d8223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c9d8223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c9d8223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c9d8223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d0664df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2d0664df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d0664dfa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2d0664dfa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d0664df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d0664df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d0664dfa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2d0664dfa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2d5ed52c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2d5ed52c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p:nvPr/>
        </p:nvSpPr>
        <p:spPr>
          <a:xfrm>
            <a:off x="1627425" y="201150"/>
            <a:ext cx="5889141" cy="627701"/>
          </a:xfrm>
          <a:prstGeom prst="rect">
            <a:avLst/>
          </a:prstGeom>
        </p:spPr>
        <p:txBody>
          <a:bodyPr>
            <a:prstTxWarp prst="textPlain"/>
          </a:bodyPr>
          <a:lstStyle/>
          <a:p>
            <a:pPr lvl="0" algn="ctr"/>
            <a:r>
              <a:rPr b="0" i="0">
                <a:ln cap="flat" cmpd="sng" w="9525">
                  <a:solidFill>
                    <a:srgbClr val="FF0000"/>
                  </a:solidFill>
                  <a:prstDash val="solid"/>
                  <a:round/>
                  <a:headEnd len="sm" w="sm" type="none"/>
                  <a:tailEnd len="sm" w="sm" type="none"/>
                </a:ln>
                <a:solidFill>
                  <a:srgbClr val="E06666"/>
                </a:solidFill>
                <a:latin typeface="Arial"/>
              </a:rPr>
              <a:t>BlackJack Game</a:t>
            </a:r>
          </a:p>
        </p:txBody>
      </p:sp>
      <p:sp>
        <p:nvSpPr>
          <p:cNvPr id="135" name="Google Shape;135;p13"/>
          <p:cNvSpPr/>
          <p:nvPr/>
        </p:nvSpPr>
        <p:spPr>
          <a:xfrm>
            <a:off x="3237325" y="4372200"/>
            <a:ext cx="2353500" cy="528900"/>
          </a:xfrm>
          <a:prstGeom prst="roundRect">
            <a:avLst>
              <a:gd fmla="val 16667" name="adj"/>
            </a:avLst>
          </a:prstGeom>
          <a:solidFill>
            <a:srgbClr val="6AA84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13"/>
          <p:cNvSpPr/>
          <p:nvPr/>
        </p:nvSpPr>
        <p:spPr>
          <a:xfrm>
            <a:off x="3481900" y="4477975"/>
            <a:ext cx="1930446" cy="317326"/>
          </a:xfrm>
          <a:prstGeom prst="rect">
            <a:avLst/>
          </a:prstGeom>
        </p:spPr>
        <p:txBody>
          <a:bodyPr>
            <a:prstTxWarp prst="textPlain"/>
          </a:bodyPr>
          <a:lstStyle/>
          <a:p>
            <a:pPr lvl="0" algn="ctr"/>
            <a:r>
              <a:rPr b="0" i="0">
                <a:ln cap="flat" cmpd="sng" w="9525">
                  <a:solidFill>
                    <a:srgbClr val="FF0000"/>
                  </a:solidFill>
                  <a:prstDash val="solid"/>
                  <a:round/>
                  <a:headEnd len="sm" w="sm" type="none"/>
                  <a:tailEnd len="sm" w="sm" type="none"/>
                </a:ln>
                <a:solidFill>
                  <a:srgbClr val="E06666"/>
                </a:solidFill>
                <a:latin typeface="Arial"/>
              </a:rPr>
              <a:t>Group 2</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Class Candidates</a:t>
            </a:r>
            <a:endParaRPr/>
          </a:p>
        </p:txBody>
      </p:sp>
      <p:sp>
        <p:nvSpPr>
          <p:cNvPr id="203" name="Google Shape;203;p22"/>
          <p:cNvSpPr txBox="1"/>
          <p:nvPr>
            <p:ph idx="1" type="body"/>
          </p:nvPr>
        </p:nvSpPr>
        <p:spPr>
          <a:xfrm>
            <a:off x="1297500" y="1567550"/>
            <a:ext cx="7038900" cy="328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Lobby</a:t>
            </a:r>
            <a:endParaRPr b="1" sz="1500"/>
          </a:p>
          <a:p>
            <a:pPr indent="0" lvl="0" marL="457200" rtl="0" algn="l">
              <a:spcBef>
                <a:spcPts val="1200"/>
              </a:spcBef>
              <a:spcAft>
                <a:spcPts val="0"/>
              </a:spcAft>
              <a:buNone/>
            </a:pPr>
            <a:r>
              <a:rPr lang="en" sz="1500"/>
              <a:t>Contains the list of available tables that the player can connect to. The dealer can also make tables here.</a:t>
            </a:r>
            <a:endParaRPr sz="1500"/>
          </a:p>
          <a:p>
            <a:pPr indent="0" lvl="0" marL="0" rtl="0" algn="l">
              <a:spcBef>
                <a:spcPts val="1200"/>
              </a:spcBef>
              <a:spcAft>
                <a:spcPts val="0"/>
              </a:spcAft>
              <a:buNone/>
            </a:pPr>
            <a:r>
              <a:rPr b="1" lang="en" sz="1500"/>
              <a:t>Table</a:t>
            </a:r>
            <a:endParaRPr b="1" sz="1500"/>
          </a:p>
          <a:p>
            <a:pPr indent="0" lvl="0" marL="0" rtl="0" algn="l">
              <a:spcBef>
                <a:spcPts val="1200"/>
              </a:spcBef>
              <a:spcAft>
                <a:spcPts val="0"/>
              </a:spcAft>
              <a:buNone/>
            </a:pPr>
            <a:r>
              <a:rPr lang="en" sz="1500"/>
              <a:t>	Contains the list of players, the deck, and controls the flow of the game</a:t>
            </a:r>
            <a:endParaRPr sz="1500"/>
          </a:p>
          <a:p>
            <a:pPr indent="0" lvl="0" marL="0" rtl="0" algn="l">
              <a:spcBef>
                <a:spcPts val="1200"/>
              </a:spcBef>
              <a:spcAft>
                <a:spcPts val="0"/>
              </a:spcAft>
              <a:buNone/>
            </a:pPr>
            <a:r>
              <a:rPr b="1" lang="en" sz="1500"/>
              <a:t>Player</a:t>
            </a:r>
            <a:endParaRPr b="1" sz="1500"/>
          </a:p>
          <a:p>
            <a:pPr indent="0" lvl="0" marL="457200" rtl="0" algn="l">
              <a:spcBef>
                <a:spcPts val="1200"/>
              </a:spcBef>
              <a:spcAft>
                <a:spcPts val="1200"/>
              </a:spcAft>
              <a:buNone/>
            </a:pPr>
            <a:r>
              <a:rPr lang="en" sz="1500"/>
              <a:t>A </a:t>
            </a:r>
            <a:r>
              <a:rPr lang="en" sz="1500"/>
              <a:t>representation</a:t>
            </a:r>
            <a:r>
              <a:rPr lang="en" sz="1500"/>
              <a:t> of a person logged into the game. Can add/withdraw money and join tables to play blackjack.  Dealer is a child class of player that can also make tables.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5 Class Candidates</a:t>
            </a:r>
            <a:endParaRPr/>
          </a:p>
        </p:txBody>
      </p:sp>
      <p:sp>
        <p:nvSpPr>
          <p:cNvPr id="209" name="Google Shape;20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Deck</a:t>
            </a:r>
            <a:endParaRPr b="1" sz="1500"/>
          </a:p>
          <a:p>
            <a:pPr indent="0" lvl="0" marL="457200" rtl="0" algn="l">
              <a:spcBef>
                <a:spcPts val="1200"/>
              </a:spcBef>
              <a:spcAft>
                <a:spcPts val="0"/>
              </a:spcAft>
              <a:buNone/>
            </a:pPr>
            <a:r>
              <a:rPr lang="en" sz="1500"/>
              <a:t>Contains cards to be dealt out. Can be shuffled and reset as needed. Generates 52 unique cards. As a shoe, it can generate 3 sets of decks.</a:t>
            </a:r>
            <a:endParaRPr sz="1500"/>
          </a:p>
          <a:p>
            <a:pPr indent="0" lvl="0" marL="0" rtl="0" algn="l">
              <a:spcBef>
                <a:spcPts val="1200"/>
              </a:spcBef>
              <a:spcAft>
                <a:spcPts val="0"/>
              </a:spcAft>
              <a:buNone/>
            </a:pPr>
            <a:r>
              <a:rPr b="1" lang="en" sz="1500"/>
              <a:t>Card</a:t>
            </a:r>
            <a:endParaRPr b="1" sz="1500"/>
          </a:p>
          <a:p>
            <a:pPr indent="0" lvl="0" marL="457200" rtl="0" algn="l">
              <a:spcBef>
                <a:spcPts val="1200"/>
              </a:spcBef>
              <a:spcAft>
                <a:spcPts val="1200"/>
              </a:spcAft>
              <a:buNone/>
            </a:pPr>
            <a:r>
              <a:rPr lang="en" sz="1500"/>
              <a:t>An instance of a playing card. Contains a number/value and a suit. Generated by the deck and can be passed to dealers and players during the game.</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a:t>
            </a:r>
            <a:endParaRPr/>
          </a:p>
        </p:txBody>
      </p:sp>
      <p:sp>
        <p:nvSpPr>
          <p:cNvPr id="215" name="Google Shape;21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2/6/2025 Project Presentation project.init()</a:t>
            </a:r>
            <a:endParaRPr/>
          </a:p>
          <a:p>
            <a:pPr indent="-311150" lvl="0" marL="457200" rtl="0" algn="l">
              <a:lnSpc>
                <a:spcPct val="150000"/>
              </a:lnSpc>
              <a:spcBef>
                <a:spcPts val="0"/>
              </a:spcBef>
              <a:spcAft>
                <a:spcPts val="0"/>
              </a:spcAft>
              <a:buSzPts val="1300"/>
              <a:buChar char="●"/>
            </a:pPr>
            <a:r>
              <a:rPr lang="en"/>
              <a:t>3/6/2025 Project Presentation (Phase 1 Requirements)</a:t>
            </a:r>
            <a:endParaRPr/>
          </a:p>
          <a:p>
            <a:pPr indent="-311150" lvl="0" marL="457200" rtl="0" algn="l">
              <a:lnSpc>
                <a:spcPct val="150000"/>
              </a:lnSpc>
              <a:spcBef>
                <a:spcPts val="0"/>
              </a:spcBef>
              <a:spcAft>
                <a:spcPts val="0"/>
              </a:spcAft>
              <a:buSzPts val="1300"/>
              <a:buChar char="●"/>
            </a:pPr>
            <a:r>
              <a:rPr lang="en"/>
              <a:t>4/10/2025 Project Presentation (Phase 2 Design)</a:t>
            </a:r>
            <a:endParaRPr/>
          </a:p>
          <a:p>
            <a:pPr indent="-311150" lvl="0" marL="457200" rtl="0" algn="l">
              <a:lnSpc>
                <a:spcPct val="150000"/>
              </a:lnSpc>
              <a:spcBef>
                <a:spcPts val="0"/>
              </a:spcBef>
              <a:spcAft>
                <a:spcPts val="0"/>
              </a:spcAft>
              <a:buSzPts val="1300"/>
              <a:buChar char="●"/>
            </a:pPr>
            <a:r>
              <a:rPr lang="en"/>
              <a:t>4/17/2025 Project Presentation (Phase 3 Implementation)</a:t>
            </a:r>
            <a:endParaRPr/>
          </a:p>
          <a:p>
            <a:pPr indent="-311150" lvl="0" marL="457200" rtl="0" algn="l">
              <a:lnSpc>
                <a:spcPct val="150000"/>
              </a:lnSpc>
              <a:spcBef>
                <a:spcPts val="0"/>
              </a:spcBef>
              <a:spcAft>
                <a:spcPts val="0"/>
              </a:spcAft>
              <a:buSzPts val="1300"/>
              <a:buChar char="●"/>
            </a:pPr>
            <a:r>
              <a:rPr lang="en"/>
              <a:t>4/24/2025 Project Presentation (Phase 3 Testing)</a:t>
            </a:r>
            <a:endParaRPr/>
          </a:p>
          <a:p>
            <a:pPr indent="-311150" lvl="0" marL="457200" rtl="0" algn="l">
              <a:lnSpc>
                <a:spcPct val="150000"/>
              </a:lnSpc>
              <a:spcBef>
                <a:spcPts val="0"/>
              </a:spcBef>
              <a:spcAft>
                <a:spcPts val="0"/>
              </a:spcAft>
              <a:buSzPts val="1300"/>
              <a:buChar char="●"/>
            </a:pPr>
            <a:r>
              <a:rPr lang="en"/>
              <a:t>5/1/2025 Project Presentation (Phase 3 Maintenance)</a:t>
            </a:r>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pic>
        <p:nvPicPr>
          <p:cNvPr id="220" name="Google Shape;220;p25"/>
          <p:cNvPicPr preferRelativeResize="0"/>
          <p:nvPr/>
        </p:nvPicPr>
        <p:blipFill>
          <a:blip r:embed="rId4">
            <a:alphaModFix/>
          </a:blip>
          <a:stretch>
            <a:fillRect/>
          </a:stretch>
        </p:blipFill>
        <p:spPr>
          <a:xfrm>
            <a:off x="0" y="0"/>
            <a:ext cx="9144000" cy="518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2" name="Google Shape;142;p14"/>
          <p:cNvSpPr txBox="1"/>
          <p:nvPr>
            <p:ph idx="1" type="body"/>
          </p:nvPr>
        </p:nvSpPr>
        <p:spPr>
          <a:xfrm>
            <a:off x="9144000" y="1567550"/>
            <a:ext cx="105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14"/>
          <p:cNvPicPr preferRelativeResize="0"/>
          <p:nvPr/>
        </p:nvPicPr>
        <p:blipFill>
          <a:blip r:embed="rId3">
            <a:alphaModFix/>
          </a:blip>
          <a:stretch>
            <a:fillRect/>
          </a:stretch>
        </p:blipFill>
        <p:spPr>
          <a:xfrm>
            <a:off x="-9800" y="0"/>
            <a:ext cx="2254000" cy="2729475"/>
          </a:xfrm>
          <a:prstGeom prst="rect">
            <a:avLst/>
          </a:prstGeom>
          <a:noFill/>
          <a:ln>
            <a:noFill/>
          </a:ln>
        </p:spPr>
      </p:pic>
      <p:pic>
        <p:nvPicPr>
          <p:cNvPr id="144" name="Google Shape;144;p14"/>
          <p:cNvPicPr preferRelativeResize="0"/>
          <p:nvPr/>
        </p:nvPicPr>
        <p:blipFill>
          <a:blip r:embed="rId4">
            <a:alphaModFix/>
          </a:blip>
          <a:stretch>
            <a:fillRect/>
          </a:stretch>
        </p:blipFill>
        <p:spPr>
          <a:xfrm>
            <a:off x="2086725" y="-29712"/>
            <a:ext cx="2485275" cy="2729476"/>
          </a:xfrm>
          <a:prstGeom prst="rect">
            <a:avLst/>
          </a:prstGeom>
          <a:noFill/>
          <a:ln>
            <a:noFill/>
          </a:ln>
        </p:spPr>
      </p:pic>
      <p:pic>
        <p:nvPicPr>
          <p:cNvPr id="145" name="Google Shape;145;p14"/>
          <p:cNvPicPr preferRelativeResize="0"/>
          <p:nvPr/>
        </p:nvPicPr>
        <p:blipFill>
          <a:blip r:embed="rId5">
            <a:alphaModFix/>
          </a:blip>
          <a:stretch>
            <a:fillRect/>
          </a:stretch>
        </p:blipFill>
        <p:spPr>
          <a:xfrm>
            <a:off x="3296400" y="2670050"/>
            <a:ext cx="2485275" cy="2473450"/>
          </a:xfrm>
          <a:prstGeom prst="rect">
            <a:avLst/>
          </a:prstGeom>
          <a:noFill/>
          <a:ln>
            <a:noFill/>
          </a:ln>
        </p:spPr>
      </p:pic>
      <p:pic>
        <p:nvPicPr>
          <p:cNvPr id="146" name="Google Shape;146;p14"/>
          <p:cNvPicPr preferRelativeResize="0"/>
          <p:nvPr/>
        </p:nvPicPr>
        <p:blipFill rotWithShape="1">
          <a:blip r:embed="rId6">
            <a:alphaModFix/>
          </a:blip>
          <a:srcRect b="22001" l="15804" r="21156" t="14300"/>
          <a:stretch/>
        </p:blipFill>
        <p:spPr>
          <a:xfrm>
            <a:off x="6890000" y="-59425"/>
            <a:ext cx="2254000" cy="2729475"/>
          </a:xfrm>
          <a:prstGeom prst="rect">
            <a:avLst/>
          </a:prstGeom>
          <a:noFill/>
          <a:ln>
            <a:noFill/>
          </a:ln>
        </p:spPr>
      </p:pic>
      <p:pic>
        <p:nvPicPr>
          <p:cNvPr id="147" name="Google Shape;147;p14"/>
          <p:cNvPicPr preferRelativeResize="0"/>
          <p:nvPr/>
        </p:nvPicPr>
        <p:blipFill>
          <a:blip r:embed="rId7">
            <a:alphaModFix/>
          </a:blip>
          <a:stretch>
            <a:fillRect/>
          </a:stretch>
        </p:blipFill>
        <p:spPr>
          <a:xfrm>
            <a:off x="4572000" y="-59425"/>
            <a:ext cx="2367650" cy="2729476"/>
          </a:xfrm>
          <a:prstGeom prst="rect">
            <a:avLst/>
          </a:prstGeom>
          <a:noFill/>
          <a:ln>
            <a:noFill/>
          </a:ln>
        </p:spPr>
      </p:pic>
      <p:sp>
        <p:nvSpPr>
          <p:cNvPr id="148" name="Google Shape;148;p14"/>
          <p:cNvSpPr txBox="1"/>
          <p:nvPr/>
        </p:nvSpPr>
        <p:spPr>
          <a:xfrm>
            <a:off x="210300" y="1010400"/>
            <a:ext cx="1769400" cy="431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Cristian Gonzales</a:t>
            </a:r>
            <a:endParaRPr/>
          </a:p>
        </p:txBody>
      </p:sp>
      <p:sp>
        <p:nvSpPr>
          <p:cNvPr id="149" name="Google Shape;149;p14"/>
          <p:cNvSpPr txBox="1"/>
          <p:nvPr/>
        </p:nvSpPr>
        <p:spPr>
          <a:xfrm>
            <a:off x="2522375" y="995100"/>
            <a:ext cx="1691700" cy="461700"/>
          </a:xfrm>
          <a:prstGeom prst="rect">
            <a:avLst/>
          </a:prstGeom>
          <a:solidFill>
            <a:srgbClr val="CC412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Armand Tirado</a:t>
            </a:r>
            <a:endParaRPr/>
          </a:p>
        </p:txBody>
      </p:sp>
      <p:sp>
        <p:nvSpPr>
          <p:cNvPr id="150" name="Google Shape;150;p14"/>
          <p:cNvSpPr txBox="1"/>
          <p:nvPr/>
        </p:nvSpPr>
        <p:spPr>
          <a:xfrm>
            <a:off x="4942300" y="1010400"/>
            <a:ext cx="1577400" cy="4311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Brandon Wall</a:t>
            </a:r>
            <a:endParaRPr/>
          </a:p>
        </p:txBody>
      </p:sp>
      <p:sp>
        <p:nvSpPr>
          <p:cNvPr id="151" name="Google Shape;151;p14"/>
          <p:cNvSpPr txBox="1"/>
          <p:nvPr/>
        </p:nvSpPr>
        <p:spPr>
          <a:xfrm>
            <a:off x="7297575" y="1010400"/>
            <a:ext cx="1500300" cy="431100"/>
          </a:xfrm>
          <a:prstGeom prst="rect">
            <a:avLst/>
          </a:prstGeom>
          <a:solidFill>
            <a:srgbClr val="CC4125"/>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Kenny Yu</a:t>
            </a:r>
            <a:endParaRPr/>
          </a:p>
        </p:txBody>
      </p:sp>
      <p:sp>
        <p:nvSpPr>
          <p:cNvPr id="152" name="Google Shape;152;p14"/>
          <p:cNvSpPr txBox="1"/>
          <p:nvPr/>
        </p:nvSpPr>
        <p:spPr>
          <a:xfrm>
            <a:off x="3689600" y="3579875"/>
            <a:ext cx="1691700" cy="4617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Lato"/>
                <a:ea typeface="Lato"/>
                <a:cs typeface="Lato"/>
                <a:sym typeface="Lato"/>
              </a:rPr>
              <a:t>Mahlet Bekele</a:t>
            </a:r>
            <a:endParaRPr/>
          </a:p>
        </p:txBody>
      </p:sp>
      <p:pic>
        <p:nvPicPr>
          <p:cNvPr id="153" name="Google Shape;153;p14"/>
          <p:cNvPicPr preferRelativeResize="0"/>
          <p:nvPr/>
        </p:nvPicPr>
        <p:blipFill rotWithShape="1">
          <a:blip r:embed="rId8">
            <a:alphaModFix/>
          </a:blip>
          <a:srcRect b="13891" l="28575" r="28915" t="20795"/>
          <a:stretch/>
        </p:blipFill>
        <p:spPr>
          <a:xfrm>
            <a:off x="6807700" y="3246125"/>
            <a:ext cx="1299800" cy="1330451"/>
          </a:xfrm>
          <a:prstGeom prst="rect">
            <a:avLst/>
          </a:prstGeom>
          <a:noFill/>
          <a:ln>
            <a:noFill/>
          </a:ln>
        </p:spPr>
      </p:pic>
      <p:pic>
        <p:nvPicPr>
          <p:cNvPr id="154" name="Google Shape;154;p14"/>
          <p:cNvPicPr preferRelativeResize="0"/>
          <p:nvPr/>
        </p:nvPicPr>
        <p:blipFill rotWithShape="1">
          <a:blip r:embed="rId9">
            <a:alphaModFix/>
          </a:blip>
          <a:srcRect b="37950" l="37359" r="40415" t="9478"/>
          <a:stretch/>
        </p:blipFill>
        <p:spPr>
          <a:xfrm>
            <a:off x="1074425" y="3145500"/>
            <a:ext cx="1370250" cy="1330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type="title"/>
          </p:nvPr>
        </p:nvSpPr>
        <p:spPr>
          <a:xfrm>
            <a:off x="1299575" y="476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Project Topic</a:t>
            </a:r>
            <a:endParaRPr sz="2800"/>
          </a:p>
        </p:txBody>
      </p:sp>
      <p:sp>
        <p:nvSpPr>
          <p:cNvPr id="160" name="Google Shape;160;p15"/>
          <p:cNvSpPr txBox="1"/>
          <p:nvPr>
            <p:ph idx="1" type="body"/>
          </p:nvPr>
        </p:nvSpPr>
        <p:spPr>
          <a:xfrm>
            <a:off x="1074425" y="1567550"/>
            <a:ext cx="7489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Multiplayer Blackjack</a:t>
            </a:r>
            <a:endParaRPr sz="1900"/>
          </a:p>
          <a:p>
            <a:pPr indent="-323850" lvl="0" marL="457200" rtl="0" algn="l">
              <a:spcBef>
                <a:spcPts val="1200"/>
              </a:spcBef>
              <a:spcAft>
                <a:spcPts val="0"/>
              </a:spcAft>
              <a:buSzPts val="1500"/>
              <a:buChar char="●"/>
            </a:pPr>
            <a:r>
              <a:rPr lang="en" sz="1500"/>
              <a:t>The multiplayer Blackjack gaming system is a Java-based application with a GUI, bringing users closer to a peak gaming. Real players will be able to log on and join virtual tables, place bets, win big, and play under standard blackjack rules. It operates over TCP/IP, ensuring real-time gameplay, fund transactions, fair play, and minimal cheating.</a:t>
            </a:r>
            <a:endParaRPr sz="15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61" name="Google Shape;161;p15"/>
          <p:cNvPicPr preferRelativeResize="0"/>
          <p:nvPr/>
        </p:nvPicPr>
        <p:blipFill>
          <a:blip r:embed="rId3">
            <a:alphaModFix/>
          </a:blip>
          <a:stretch>
            <a:fillRect/>
          </a:stretch>
        </p:blipFill>
        <p:spPr>
          <a:xfrm>
            <a:off x="6145475" y="3271300"/>
            <a:ext cx="2998525" cy="187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for the project</a:t>
            </a:r>
            <a:endParaRPr/>
          </a:p>
        </p:txBody>
      </p:sp>
      <p:sp>
        <p:nvSpPr>
          <p:cNvPr id="167" name="Google Shape;167;p16"/>
          <p:cNvSpPr txBox="1"/>
          <p:nvPr>
            <p:ph idx="1" type="body"/>
          </p:nvPr>
        </p:nvSpPr>
        <p:spPr>
          <a:xfrm>
            <a:off x="1211575" y="1307850"/>
            <a:ext cx="7214400" cy="3200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b="1" lang="en" sz="1500"/>
              <a:t>User Dashboard</a:t>
            </a:r>
            <a:endParaRPr b="1" sz="1500"/>
          </a:p>
          <a:p>
            <a:pPr indent="0" lvl="0" marL="457200" rtl="0" algn="l">
              <a:spcBef>
                <a:spcPts val="1200"/>
              </a:spcBef>
              <a:spcAft>
                <a:spcPts val="0"/>
              </a:spcAft>
              <a:buNone/>
            </a:pPr>
            <a:r>
              <a:rPr lang="en" sz="1500"/>
              <a:t>The system must display a unique dashboard for dealers and a unique dashboard for players. </a:t>
            </a:r>
            <a:endParaRPr sz="1500"/>
          </a:p>
          <a:p>
            <a:pPr indent="-323850" lvl="0" marL="457200" rtl="0" algn="l">
              <a:spcBef>
                <a:spcPts val="1200"/>
              </a:spcBef>
              <a:spcAft>
                <a:spcPts val="0"/>
              </a:spcAft>
              <a:buSzPts val="1500"/>
              <a:buAutoNum type="arabicPeriod"/>
            </a:pPr>
            <a:r>
              <a:rPr b="1" lang="en" sz="1500"/>
              <a:t>Player Fund Management</a:t>
            </a:r>
            <a:r>
              <a:rPr lang="en" sz="1500"/>
              <a:t> </a:t>
            </a:r>
            <a:endParaRPr sz="1500"/>
          </a:p>
          <a:p>
            <a:pPr indent="0" lvl="0" marL="457200" rtl="0" algn="l">
              <a:spcBef>
                <a:spcPts val="1200"/>
              </a:spcBef>
              <a:spcAft>
                <a:spcPts val="1200"/>
              </a:spcAft>
              <a:buNone/>
            </a:pPr>
            <a:r>
              <a:rPr lang="en" sz="1500"/>
              <a:t>The system shall allow users to deposit funds into their account so that they can play games. Users should also be able to withdraw funds from their account.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for the project</a:t>
            </a:r>
            <a:endParaRPr/>
          </a:p>
        </p:txBody>
      </p:sp>
      <p:sp>
        <p:nvSpPr>
          <p:cNvPr id="173" name="Google Shape;17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3.   </a:t>
            </a:r>
            <a:r>
              <a:rPr b="1" lang="en" sz="1500"/>
              <a:t>Cheating is minimized</a:t>
            </a:r>
            <a:endParaRPr b="1" sz="1500"/>
          </a:p>
          <a:p>
            <a:pPr indent="0" lvl="0" marL="457200" rtl="0" algn="l">
              <a:spcBef>
                <a:spcPts val="1200"/>
              </a:spcBef>
              <a:spcAft>
                <a:spcPts val="0"/>
              </a:spcAft>
              <a:buNone/>
            </a:pPr>
            <a:r>
              <a:rPr lang="en" sz="1500"/>
              <a:t>Use a blackjack “shoe,” which combines 3 decks of cards together to make it harder to know what is left in the deck. Also reshuffle the deck when it is halfway empty to minimize players understanding of what is left in the deck.</a:t>
            </a:r>
            <a:endParaRPr sz="1500"/>
          </a:p>
          <a:p>
            <a:pPr indent="0" lvl="0" marL="0" rtl="0" algn="l">
              <a:spcBef>
                <a:spcPts val="1200"/>
              </a:spcBef>
              <a:spcAft>
                <a:spcPts val="0"/>
              </a:spcAft>
              <a:buNone/>
            </a:pPr>
            <a:r>
              <a:rPr b="1" lang="en" sz="1500"/>
              <a:t>4.   Game lobbies</a:t>
            </a:r>
            <a:endParaRPr b="1" sz="1500"/>
          </a:p>
          <a:p>
            <a:pPr indent="0" lvl="0" marL="457200" rtl="0" algn="l">
              <a:spcBef>
                <a:spcPts val="1200"/>
              </a:spcBef>
              <a:spcAft>
                <a:spcPts val="1200"/>
              </a:spcAft>
              <a:buNone/>
            </a:pPr>
            <a:r>
              <a:rPr lang="en" sz="1500"/>
              <a:t>Dealers will have the ability to create a new table. Players will have the ability to view active game tables and join an open table as long as a dealer is present.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for the project</a:t>
            </a:r>
            <a:endParaRPr/>
          </a:p>
        </p:txBody>
      </p:sp>
      <p:sp>
        <p:nvSpPr>
          <p:cNvPr id="179" name="Google Shape;179;p18"/>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5.  </a:t>
            </a:r>
            <a:r>
              <a:rPr b="1" lang="en" sz="1500"/>
              <a:t>Fair play</a:t>
            </a:r>
            <a:endParaRPr b="1" sz="1500"/>
          </a:p>
          <a:p>
            <a:pPr indent="0" lvl="0" marL="457200" rtl="0" algn="l">
              <a:spcBef>
                <a:spcPts val="1200"/>
              </a:spcBef>
              <a:spcAft>
                <a:spcPts val="0"/>
              </a:spcAft>
              <a:buNone/>
            </a:pPr>
            <a:r>
              <a:rPr lang="en" sz="1500"/>
              <a:t>All participants must have an equal and impartial gaming experience, and the game logic must adhere to normal blackjack regulations. Dealing of cards ought to be random and unaffected by player action. </a:t>
            </a:r>
            <a:endParaRPr sz="1500"/>
          </a:p>
          <a:p>
            <a:pPr indent="0" lvl="0" marL="0" rtl="0" algn="l">
              <a:spcBef>
                <a:spcPts val="1200"/>
              </a:spcBef>
              <a:spcAft>
                <a:spcPts val="0"/>
              </a:spcAft>
              <a:buNone/>
            </a:pPr>
            <a:r>
              <a:rPr b="1" lang="en" sz="1500"/>
              <a:t>6. Betting Management</a:t>
            </a:r>
            <a:endParaRPr b="1" sz="1500"/>
          </a:p>
          <a:p>
            <a:pPr indent="0" lvl="0" marL="457200" rtl="0" algn="l">
              <a:spcBef>
                <a:spcPts val="1200"/>
              </a:spcBef>
              <a:spcAft>
                <a:spcPts val="1200"/>
              </a:spcAft>
              <a:buNone/>
            </a:pPr>
            <a:r>
              <a:rPr lang="en" sz="1500"/>
              <a:t>Players will have the ability during their turn to place bets with their available funds. The game payouts will be distributed after winners are determined for each </a:t>
            </a:r>
            <a:r>
              <a:rPr lang="en" sz="1500"/>
              <a:t>game.</a:t>
            </a:r>
            <a:r>
              <a:rPr lang="en" sz="1500"/>
              <a:t>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for the project</a:t>
            </a:r>
            <a:endParaRPr/>
          </a:p>
        </p:txBody>
      </p:sp>
      <p:sp>
        <p:nvSpPr>
          <p:cNvPr id="185" name="Google Shape;185;p19"/>
          <p:cNvSpPr txBox="1"/>
          <p:nvPr>
            <p:ph idx="1" type="body"/>
          </p:nvPr>
        </p:nvSpPr>
        <p:spPr>
          <a:xfrm>
            <a:off x="1297500" y="15865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7. Game room player limit</a:t>
            </a:r>
            <a:endParaRPr b="1" sz="1500"/>
          </a:p>
          <a:p>
            <a:pPr indent="0" lvl="0" marL="457200" rtl="0" algn="l">
              <a:spcBef>
                <a:spcPts val="1200"/>
              </a:spcBef>
              <a:spcAft>
                <a:spcPts val="0"/>
              </a:spcAft>
              <a:buNone/>
            </a:pPr>
            <a:r>
              <a:rPr lang="en" sz="1500"/>
              <a:t>For a game to start, there must be </a:t>
            </a:r>
            <a:r>
              <a:rPr lang="en" sz="1500"/>
              <a:t>at least</a:t>
            </a:r>
            <a:r>
              <a:rPr lang="en" sz="1500"/>
              <a:t> one player and exactly one dealer, with a maximum of six players.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b="1" lang="en" sz="1500"/>
              <a:t>8. Valid table entry checks</a:t>
            </a:r>
            <a:endParaRPr b="1" sz="1500"/>
          </a:p>
          <a:p>
            <a:pPr indent="0" lvl="0" marL="457200" rtl="0" algn="l">
              <a:spcBef>
                <a:spcPts val="1200"/>
              </a:spcBef>
              <a:spcAft>
                <a:spcPts val="1200"/>
              </a:spcAft>
              <a:buNone/>
            </a:pPr>
            <a:r>
              <a:rPr lang="en" sz="1500"/>
              <a:t>Players can only join tables if they have available funds in their account and the table they are trying to join has less than 6 players and a dealer present.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for the project</a:t>
            </a:r>
            <a:endParaRPr/>
          </a:p>
        </p:txBody>
      </p:sp>
      <p:sp>
        <p:nvSpPr>
          <p:cNvPr id="191" name="Google Shape;191;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9. Game Management	</a:t>
            </a:r>
            <a:endParaRPr b="1" sz="1500"/>
          </a:p>
          <a:p>
            <a:pPr indent="0" lvl="0" marL="457200" rtl="0" algn="l">
              <a:spcBef>
                <a:spcPts val="1200"/>
              </a:spcBef>
              <a:spcAft>
                <a:spcPts val="0"/>
              </a:spcAft>
              <a:buNone/>
            </a:pPr>
            <a:r>
              <a:rPr lang="en" sz="1500"/>
              <a:t>Controls the flow of the game, including keeping track of which player's turn is taking place actively.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b="1" lang="en" sz="1500"/>
              <a:t>10. Network loss</a:t>
            </a:r>
            <a:endParaRPr b="1" sz="1500"/>
          </a:p>
          <a:p>
            <a:pPr indent="0" lvl="0" marL="457200" rtl="0" algn="l">
              <a:spcBef>
                <a:spcPts val="1200"/>
              </a:spcBef>
              <a:spcAft>
                <a:spcPts val="1200"/>
              </a:spcAft>
              <a:buNone/>
            </a:pPr>
            <a:r>
              <a:rPr lang="en" sz="1500"/>
              <a:t>If a player loses connection, they will be dropped from the game.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for the project</a:t>
            </a:r>
            <a:endParaRPr/>
          </a:p>
        </p:txBody>
      </p:sp>
      <p:sp>
        <p:nvSpPr>
          <p:cNvPr id="197" name="Google Shape;19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11. </a:t>
            </a:r>
            <a:r>
              <a:rPr b="1" lang="en" sz="1500"/>
              <a:t>Opting out of a game</a:t>
            </a:r>
            <a:endParaRPr b="1" sz="1500"/>
          </a:p>
          <a:p>
            <a:pPr indent="0" lvl="0" marL="457200" rtl="0" algn="l">
              <a:lnSpc>
                <a:spcPct val="100000"/>
              </a:lnSpc>
              <a:spcBef>
                <a:spcPts val="1200"/>
              </a:spcBef>
              <a:spcAft>
                <a:spcPts val="0"/>
              </a:spcAft>
              <a:buNone/>
            </a:pPr>
            <a:r>
              <a:rPr lang="en" sz="1500"/>
              <a:t>Players have the chance to forfeit the game but also their bet. This option must appear in the same menu where you would find; hit, stand, double down, and split.</a:t>
            </a:r>
            <a:endParaRPr sz="1500"/>
          </a:p>
          <a:p>
            <a:pPr indent="0" lvl="0" marL="0" rtl="0" algn="l">
              <a:lnSpc>
                <a:spcPct val="100000"/>
              </a:lnSpc>
              <a:spcBef>
                <a:spcPts val="1200"/>
              </a:spcBef>
              <a:spcAft>
                <a:spcPts val="0"/>
              </a:spcAft>
              <a:buNone/>
            </a:pPr>
            <a:r>
              <a:t/>
            </a:r>
            <a:endParaRPr sz="1500"/>
          </a:p>
          <a:p>
            <a:pPr indent="0" lvl="0" marL="0" rtl="0" algn="l">
              <a:lnSpc>
                <a:spcPct val="100000"/>
              </a:lnSpc>
              <a:spcBef>
                <a:spcPts val="1200"/>
              </a:spcBef>
              <a:spcAft>
                <a:spcPts val="0"/>
              </a:spcAft>
              <a:buNone/>
            </a:pPr>
            <a:r>
              <a:rPr b="1" lang="en" sz="1500"/>
              <a:t>12. Stand in a game</a:t>
            </a:r>
            <a:endParaRPr b="1" sz="1500"/>
          </a:p>
          <a:p>
            <a:pPr indent="0" lvl="0" marL="457200" rtl="0" algn="l">
              <a:lnSpc>
                <a:spcPct val="100000"/>
              </a:lnSpc>
              <a:spcBef>
                <a:spcPts val="1200"/>
              </a:spcBef>
              <a:spcAft>
                <a:spcPts val="1200"/>
              </a:spcAft>
              <a:buNone/>
            </a:pPr>
            <a:r>
              <a:rPr lang="en" sz="1500"/>
              <a:t>O</a:t>
            </a:r>
            <a:r>
              <a:rPr lang="en" sz="1500"/>
              <a:t>ther options players have </a:t>
            </a:r>
            <a:r>
              <a:rPr lang="en" sz="1500"/>
              <a:t>mid-game</a:t>
            </a:r>
            <a:r>
              <a:rPr lang="en" sz="1500"/>
              <a:t> is to </a:t>
            </a:r>
            <a:r>
              <a:rPr lang="en" sz="1500"/>
              <a:t> “stand” or not receive any more cards. The player can “double down” or double their bet and receive yet another card after their initial hit.</a:t>
            </a:r>
            <a:r>
              <a:rPr lang="en" sz="1500"/>
              <a:t> They can also “split” if the player has 2 of the same card value in hand.</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