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3cc612a7a0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3cc612a7a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3c7e34867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3c7e3486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3c7e34867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3c7e3486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3c7e3486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3c7e3486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2c9d82237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2c9d82237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cc612a7a0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cc612a7a0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2c9d82237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2c9d82237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2c9d82237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c9d82237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2d0664df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2d0664df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d0664dfa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d0664dfa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2d0664dfab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2d0664dfa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d0664dfab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d0664dfa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2d5ed52c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2d5ed52c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3"/>
          <p:cNvSpPr/>
          <p:nvPr/>
        </p:nvSpPr>
        <p:spPr>
          <a:xfrm>
            <a:off x="1627425" y="201150"/>
            <a:ext cx="5889141" cy="627701"/>
          </a:xfrm>
          <a:prstGeom prst="rect">
            <a:avLst/>
          </a:prstGeom>
        </p:spPr>
        <p:txBody>
          <a:bodyPr>
            <a:prstTxWarp prst="textPlain">
              <a:avLst/>
            </a:prstTxWarp>
          </a:bodyPr>
          <a:lstStyle/>
          <a:p>
            <a:pPr lvl="0" algn="ctr"/>
            <a:r>
              <a:rPr b="0" i="0">
                <a:ln w="9525" cap="flat" cmpd="sng">
                  <a:solidFill>
                    <a:srgbClr val="FF0000"/>
                  </a:solidFill>
                  <a:prstDash val="solid"/>
                  <a:round/>
                  <a:headEnd type="none" w="sm" len="sm"/>
                  <a:tailEnd type="none" w="sm" len="sm"/>
                </a:ln>
                <a:solidFill>
                  <a:srgbClr val="E06666"/>
                </a:solidFill>
                <a:latin typeface="Arial"/>
              </a:rPr>
              <a:t>BlackJack Game</a:t>
            </a:r>
          </a:p>
        </p:txBody>
      </p:sp>
      <p:sp>
        <p:nvSpPr>
          <p:cNvPr id="135" name="Google Shape;135;p13"/>
          <p:cNvSpPr/>
          <p:nvPr/>
        </p:nvSpPr>
        <p:spPr>
          <a:xfrm>
            <a:off x="3237325" y="4372200"/>
            <a:ext cx="2353500" cy="528900"/>
          </a:xfrm>
          <a:prstGeom prst="roundRect">
            <a:avLst>
              <a:gd name="adj" fmla="val 16667"/>
            </a:avLst>
          </a:prstGeom>
          <a:solidFill>
            <a:srgbClr val="6AA84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6" name="Google Shape;136;p13"/>
          <p:cNvSpPr/>
          <p:nvPr/>
        </p:nvSpPr>
        <p:spPr>
          <a:xfrm>
            <a:off x="3481900" y="4477975"/>
            <a:ext cx="1930446" cy="317326"/>
          </a:xfrm>
          <a:prstGeom prst="rect">
            <a:avLst/>
          </a:prstGeom>
        </p:spPr>
        <p:txBody>
          <a:bodyPr>
            <a:prstTxWarp prst="textPlain">
              <a:avLst/>
            </a:prstTxWarp>
          </a:bodyPr>
          <a:lstStyle/>
          <a:p>
            <a:pPr lvl="0" algn="ctr"/>
            <a:r>
              <a:rPr b="0" i="0">
                <a:ln w="9525" cap="flat" cmpd="sng">
                  <a:solidFill>
                    <a:srgbClr val="FF0000"/>
                  </a:solidFill>
                  <a:prstDash val="solid"/>
                  <a:round/>
                  <a:headEnd type="none" w="sm" len="sm"/>
                  <a:tailEnd type="none" w="sm" len="sm"/>
                </a:ln>
                <a:solidFill>
                  <a:srgbClr val="E06666"/>
                </a:solidFill>
                <a:latin typeface="Arial"/>
              </a:rPr>
              <a:t>Group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5 Class Candidates</a:t>
            </a:r>
            <a:endParaRPr/>
          </a:p>
        </p:txBody>
      </p:sp>
      <p:sp>
        <p:nvSpPr>
          <p:cNvPr id="203" name="Google Shape;203;p22"/>
          <p:cNvSpPr txBox="1">
            <a:spLocks noGrp="1"/>
          </p:cNvSpPr>
          <p:nvPr>
            <p:ph type="body" idx="1"/>
          </p:nvPr>
        </p:nvSpPr>
        <p:spPr>
          <a:xfrm>
            <a:off x="1297500" y="1567550"/>
            <a:ext cx="7038900" cy="328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Lobby</a:t>
            </a:r>
            <a:endParaRPr sz="1500" b="1"/>
          </a:p>
          <a:p>
            <a:pPr marL="457200" lvl="0" indent="0" algn="l" rtl="0">
              <a:spcBef>
                <a:spcPts val="1200"/>
              </a:spcBef>
              <a:spcAft>
                <a:spcPts val="0"/>
              </a:spcAft>
              <a:buNone/>
            </a:pPr>
            <a:r>
              <a:rPr lang="en" sz="1500"/>
              <a:t>Contains the list of available tables that the player can connect to. The dealer can also make tables here.</a:t>
            </a:r>
            <a:endParaRPr sz="1500"/>
          </a:p>
          <a:p>
            <a:pPr marL="0" lvl="0" indent="0" algn="l" rtl="0">
              <a:spcBef>
                <a:spcPts val="1200"/>
              </a:spcBef>
              <a:spcAft>
                <a:spcPts val="0"/>
              </a:spcAft>
              <a:buNone/>
            </a:pPr>
            <a:r>
              <a:rPr lang="en" sz="1500" b="1"/>
              <a:t>Table</a:t>
            </a:r>
            <a:endParaRPr sz="1500" b="1"/>
          </a:p>
          <a:p>
            <a:pPr marL="0" lvl="0" indent="0" algn="l" rtl="0">
              <a:spcBef>
                <a:spcPts val="1200"/>
              </a:spcBef>
              <a:spcAft>
                <a:spcPts val="0"/>
              </a:spcAft>
              <a:buNone/>
            </a:pPr>
            <a:r>
              <a:rPr lang="en" sz="1500"/>
              <a:t>	Contains the list of players, the deck, and controls the flow of the game</a:t>
            </a:r>
            <a:endParaRPr sz="1500"/>
          </a:p>
          <a:p>
            <a:pPr marL="0" lvl="0" indent="0" algn="l" rtl="0">
              <a:spcBef>
                <a:spcPts val="1200"/>
              </a:spcBef>
              <a:spcAft>
                <a:spcPts val="0"/>
              </a:spcAft>
              <a:buNone/>
            </a:pPr>
            <a:r>
              <a:rPr lang="en" sz="1500" b="1"/>
              <a:t>Player</a:t>
            </a:r>
            <a:endParaRPr sz="1500" b="1"/>
          </a:p>
          <a:p>
            <a:pPr marL="457200" lvl="0" indent="0" algn="l" rtl="0">
              <a:spcBef>
                <a:spcPts val="1200"/>
              </a:spcBef>
              <a:spcAft>
                <a:spcPts val="1200"/>
              </a:spcAft>
              <a:buNone/>
            </a:pPr>
            <a:r>
              <a:rPr lang="en" sz="1500"/>
              <a:t>A representation of a person logged into the game. Can add/withdraw money and join tables to play blackjack.  Dealer is a child class of player that can also make tables.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5 Class Candidates</a:t>
            </a:r>
            <a:endParaRPr/>
          </a:p>
        </p:txBody>
      </p:sp>
      <p:sp>
        <p:nvSpPr>
          <p:cNvPr id="209" name="Google Shape;209;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Deck</a:t>
            </a:r>
            <a:endParaRPr sz="1500" b="1"/>
          </a:p>
          <a:p>
            <a:pPr marL="457200" lvl="0" indent="0" algn="l" rtl="0">
              <a:spcBef>
                <a:spcPts val="1200"/>
              </a:spcBef>
              <a:spcAft>
                <a:spcPts val="0"/>
              </a:spcAft>
              <a:buNone/>
            </a:pPr>
            <a:r>
              <a:rPr lang="en" sz="1500"/>
              <a:t>Contains cards to be dealt out. Can be shuffled and reset as needed. Generates 52 unique cards. As a shoe, it can generate 3 sets of decks.</a:t>
            </a:r>
            <a:endParaRPr sz="1500"/>
          </a:p>
          <a:p>
            <a:pPr marL="0" lvl="0" indent="0" algn="l" rtl="0">
              <a:spcBef>
                <a:spcPts val="1200"/>
              </a:spcBef>
              <a:spcAft>
                <a:spcPts val="0"/>
              </a:spcAft>
              <a:buNone/>
            </a:pPr>
            <a:r>
              <a:rPr lang="en" sz="1500" b="1"/>
              <a:t>Card</a:t>
            </a:r>
            <a:endParaRPr sz="1500" b="1"/>
          </a:p>
          <a:p>
            <a:pPr marL="457200" lvl="0" indent="0" algn="l" rtl="0">
              <a:spcBef>
                <a:spcPts val="1200"/>
              </a:spcBef>
              <a:spcAft>
                <a:spcPts val="1200"/>
              </a:spcAft>
              <a:buNone/>
            </a:pPr>
            <a:r>
              <a:rPr lang="en" sz="1500"/>
              <a:t>An instance of a playing card. Contains a number/value and a suit. Generated by the deck and can be passed to dealers and players during the game.</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Project Timeline</a:t>
            </a:r>
            <a:endParaRPr/>
          </a:p>
        </p:txBody>
      </p:sp>
      <p:sp>
        <p:nvSpPr>
          <p:cNvPr id="215" name="Google Shape;215;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0"/>
              </a:spcBef>
              <a:spcAft>
                <a:spcPts val="0"/>
              </a:spcAft>
              <a:buSzPts val="1300"/>
              <a:buChar char="●"/>
            </a:pPr>
            <a:r>
              <a:rPr lang="en"/>
              <a:t>2/6/2025 Project Presentation project.init()</a:t>
            </a:r>
            <a:endParaRPr/>
          </a:p>
          <a:p>
            <a:pPr marL="457200" lvl="0" indent="-311150" algn="l" rtl="0">
              <a:lnSpc>
                <a:spcPct val="150000"/>
              </a:lnSpc>
              <a:spcBef>
                <a:spcPts val="0"/>
              </a:spcBef>
              <a:spcAft>
                <a:spcPts val="0"/>
              </a:spcAft>
              <a:buSzPts val="1300"/>
              <a:buChar char="●"/>
            </a:pPr>
            <a:r>
              <a:rPr lang="en"/>
              <a:t>3/6/2025 Project Presentation (Phase 1 Requirements)</a:t>
            </a:r>
            <a:endParaRPr/>
          </a:p>
          <a:p>
            <a:pPr marL="457200" lvl="0" indent="-311150" algn="l" rtl="0">
              <a:lnSpc>
                <a:spcPct val="150000"/>
              </a:lnSpc>
              <a:spcBef>
                <a:spcPts val="0"/>
              </a:spcBef>
              <a:spcAft>
                <a:spcPts val="0"/>
              </a:spcAft>
              <a:buSzPts val="1300"/>
              <a:buChar char="●"/>
            </a:pPr>
            <a:r>
              <a:rPr lang="en"/>
              <a:t>4/10/2025 Project Presentation (Phase 2 Design)</a:t>
            </a:r>
            <a:endParaRPr/>
          </a:p>
          <a:p>
            <a:pPr marL="457200" lvl="0" indent="-311150" algn="l" rtl="0">
              <a:lnSpc>
                <a:spcPct val="150000"/>
              </a:lnSpc>
              <a:spcBef>
                <a:spcPts val="0"/>
              </a:spcBef>
              <a:spcAft>
                <a:spcPts val="0"/>
              </a:spcAft>
              <a:buSzPts val="1300"/>
              <a:buChar char="●"/>
            </a:pPr>
            <a:r>
              <a:rPr lang="en"/>
              <a:t>4/17/2025 Project Presentation (Phase 3 Implementation)</a:t>
            </a:r>
            <a:endParaRPr/>
          </a:p>
          <a:p>
            <a:pPr marL="457200" lvl="0" indent="-311150" algn="l" rtl="0">
              <a:lnSpc>
                <a:spcPct val="150000"/>
              </a:lnSpc>
              <a:spcBef>
                <a:spcPts val="0"/>
              </a:spcBef>
              <a:spcAft>
                <a:spcPts val="0"/>
              </a:spcAft>
              <a:buSzPts val="1300"/>
              <a:buChar char="●"/>
            </a:pPr>
            <a:r>
              <a:rPr lang="en"/>
              <a:t>4/24/2025 Project Presentation (Phase 3 Testing)</a:t>
            </a:r>
            <a:endParaRPr/>
          </a:p>
          <a:p>
            <a:pPr marL="457200" lvl="0" indent="-311150" algn="l" rtl="0">
              <a:lnSpc>
                <a:spcPct val="150000"/>
              </a:lnSpc>
              <a:spcBef>
                <a:spcPts val="0"/>
              </a:spcBef>
              <a:spcAft>
                <a:spcPts val="0"/>
              </a:spcAft>
              <a:buSzPts val="1300"/>
              <a:buChar char="●"/>
            </a:pPr>
            <a:r>
              <a:rPr lang="en"/>
              <a:t>5/1/2025 Project Presentation (Phase 3 Maintenance)</a:t>
            </a:r>
            <a:endParaRPr/>
          </a:p>
          <a:p>
            <a:pPr marL="0" lvl="0" indent="0" algn="l" rtl="0">
              <a:spcBef>
                <a:spcPts val="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pic>
        <p:nvPicPr>
          <p:cNvPr id="220" name="Google Shape;220;p25"/>
          <p:cNvPicPr preferRelativeResize="0"/>
          <p:nvPr/>
        </p:nvPicPr>
        <p:blipFill>
          <a:blip r:embed="rId4">
            <a:alphaModFix/>
          </a:blip>
          <a:stretch>
            <a:fillRect/>
          </a:stretch>
        </p:blipFill>
        <p:spPr>
          <a:xfrm>
            <a:off x="0" y="0"/>
            <a:ext cx="9144000" cy="518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142" name="Google Shape;142;p14"/>
          <p:cNvSpPr txBox="1">
            <a:spLocks noGrp="1"/>
          </p:cNvSpPr>
          <p:nvPr>
            <p:ph type="body" idx="1"/>
          </p:nvPr>
        </p:nvSpPr>
        <p:spPr>
          <a:xfrm>
            <a:off x="9144000" y="1567550"/>
            <a:ext cx="1053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3" name="Google Shape;143;p14"/>
          <p:cNvPicPr preferRelativeResize="0"/>
          <p:nvPr/>
        </p:nvPicPr>
        <p:blipFill>
          <a:blip r:embed="rId3">
            <a:alphaModFix/>
          </a:blip>
          <a:stretch>
            <a:fillRect/>
          </a:stretch>
        </p:blipFill>
        <p:spPr>
          <a:xfrm>
            <a:off x="-9800" y="0"/>
            <a:ext cx="2254000" cy="2729475"/>
          </a:xfrm>
          <a:prstGeom prst="rect">
            <a:avLst/>
          </a:prstGeom>
          <a:noFill/>
          <a:ln>
            <a:noFill/>
          </a:ln>
        </p:spPr>
      </p:pic>
      <p:pic>
        <p:nvPicPr>
          <p:cNvPr id="144" name="Google Shape;144;p14"/>
          <p:cNvPicPr preferRelativeResize="0"/>
          <p:nvPr/>
        </p:nvPicPr>
        <p:blipFill>
          <a:blip r:embed="rId4">
            <a:alphaModFix/>
          </a:blip>
          <a:stretch>
            <a:fillRect/>
          </a:stretch>
        </p:blipFill>
        <p:spPr>
          <a:xfrm>
            <a:off x="2086725" y="-29712"/>
            <a:ext cx="2485275" cy="2729476"/>
          </a:xfrm>
          <a:prstGeom prst="rect">
            <a:avLst/>
          </a:prstGeom>
          <a:noFill/>
          <a:ln>
            <a:noFill/>
          </a:ln>
        </p:spPr>
      </p:pic>
      <p:pic>
        <p:nvPicPr>
          <p:cNvPr id="145" name="Google Shape;145;p14"/>
          <p:cNvPicPr preferRelativeResize="0"/>
          <p:nvPr/>
        </p:nvPicPr>
        <p:blipFill>
          <a:blip r:embed="rId5">
            <a:alphaModFix/>
          </a:blip>
          <a:stretch>
            <a:fillRect/>
          </a:stretch>
        </p:blipFill>
        <p:spPr>
          <a:xfrm>
            <a:off x="3296400" y="2670050"/>
            <a:ext cx="2485275" cy="2473450"/>
          </a:xfrm>
          <a:prstGeom prst="rect">
            <a:avLst/>
          </a:prstGeom>
          <a:noFill/>
          <a:ln>
            <a:noFill/>
          </a:ln>
        </p:spPr>
      </p:pic>
      <p:pic>
        <p:nvPicPr>
          <p:cNvPr id="146" name="Google Shape;146;p14"/>
          <p:cNvPicPr preferRelativeResize="0"/>
          <p:nvPr/>
        </p:nvPicPr>
        <p:blipFill rotWithShape="1">
          <a:blip r:embed="rId6">
            <a:alphaModFix/>
          </a:blip>
          <a:srcRect l="15804" t="14300" r="21156" b="22001"/>
          <a:stretch/>
        </p:blipFill>
        <p:spPr>
          <a:xfrm>
            <a:off x="6890000" y="-59425"/>
            <a:ext cx="2254000" cy="2729475"/>
          </a:xfrm>
          <a:prstGeom prst="rect">
            <a:avLst/>
          </a:prstGeom>
          <a:noFill/>
          <a:ln>
            <a:noFill/>
          </a:ln>
        </p:spPr>
      </p:pic>
      <p:pic>
        <p:nvPicPr>
          <p:cNvPr id="147" name="Google Shape;147;p14"/>
          <p:cNvPicPr preferRelativeResize="0"/>
          <p:nvPr/>
        </p:nvPicPr>
        <p:blipFill>
          <a:blip r:embed="rId7">
            <a:alphaModFix/>
          </a:blip>
          <a:stretch>
            <a:fillRect/>
          </a:stretch>
        </p:blipFill>
        <p:spPr>
          <a:xfrm>
            <a:off x="4572000" y="-59425"/>
            <a:ext cx="2367650" cy="2729476"/>
          </a:xfrm>
          <a:prstGeom prst="rect">
            <a:avLst/>
          </a:prstGeom>
          <a:noFill/>
          <a:ln>
            <a:noFill/>
          </a:ln>
        </p:spPr>
      </p:pic>
      <p:sp>
        <p:nvSpPr>
          <p:cNvPr id="148" name="Google Shape;148;p14"/>
          <p:cNvSpPr txBox="1"/>
          <p:nvPr/>
        </p:nvSpPr>
        <p:spPr>
          <a:xfrm>
            <a:off x="210300" y="1010400"/>
            <a:ext cx="1769400" cy="4311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Lato"/>
                <a:ea typeface="Lato"/>
                <a:cs typeface="Lato"/>
                <a:sym typeface="Lato"/>
              </a:rPr>
              <a:t>Cristian Gonzales</a:t>
            </a:r>
            <a:endParaRPr/>
          </a:p>
        </p:txBody>
      </p:sp>
      <p:sp>
        <p:nvSpPr>
          <p:cNvPr id="149" name="Google Shape;149;p14"/>
          <p:cNvSpPr txBox="1"/>
          <p:nvPr/>
        </p:nvSpPr>
        <p:spPr>
          <a:xfrm>
            <a:off x="2522375" y="995100"/>
            <a:ext cx="1691700" cy="461700"/>
          </a:xfrm>
          <a:prstGeom prst="rect">
            <a:avLst/>
          </a:prstGeom>
          <a:solidFill>
            <a:srgbClr val="CC4125"/>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Lato"/>
                <a:ea typeface="Lato"/>
                <a:cs typeface="Lato"/>
                <a:sym typeface="Lato"/>
              </a:rPr>
              <a:t>Armand Tirado</a:t>
            </a:r>
            <a:endParaRPr/>
          </a:p>
        </p:txBody>
      </p:sp>
      <p:sp>
        <p:nvSpPr>
          <p:cNvPr id="150" name="Google Shape;150;p14"/>
          <p:cNvSpPr txBox="1"/>
          <p:nvPr/>
        </p:nvSpPr>
        <p:spPr>
          <a:xfrm>
            <a:off x="4942300" y="1010400"/>
            <a:ext cx="1577400" cy="431100"/>
          </a:xfrm>
          <a:prstGeom prst="rect">
            <a:avLst/>
          </a:prstGeom>
          <a:solidFill>
            <a:srgbClr val="00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Lato"/>
                <a:ea typeface="Lato"/>
                <a:cs typeface="Lato"/>
                <a:sym typeface="Lato"/>
              </a:rPr>
              <a:t>Brandon Wall</a:t>
            </a:r>
            <a:endParaRPr/>
          </a:p>
        </p:txBody>
      </p:sp>
      <p:sp>
        <p:nvSpPr>
          <p:cNvPr id="151" name="Google Shape;151;p14"/>
          <p:cNvSpPr txBox="1"/>
          <p:nvPr/>
        </p:nvSpPr>
        <p:spPr>
          <a:xfrm>
            <a:off x="7297575" y="1010400"/>
            <a:ext cx="1500300" cy="431100"/>
          </a:xfrm>
          <a:prstGeom prst="rect">
            <a:avLst/>
          </a:prstGeom>
          <a:solidFill>
            <a:srgbClr val="CC4125"/>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lt1"/>
                </a:solidFill>
                <a:latin typeface="Lato"/>
                <a:ea typeface="Lato"/>
                <a:cs typeface="Lato"/>
                <a:sym typeface="Lato"/>
              </a:rPr>
              <a:t>Kenny Yu</a:t>
            </a:r>
            <a:endParaRPr/>
          </a:p>
        </p:txBody>
      </p:sp>
      <p:sp>
        <p:nvSpPr>
          <p:cNvPr id="152" name="Google Shape;152;p14"/>
          <p:cNvSpPr txBox="1"/>
          <p:nvPr/>
        </p:nvSpPr>
        <p:spPr>
          <a:xfrm>
            <a:off x="3689600" y="3579875"/>
            <a:ext cx="1691700" cy="461700"/>
          </a:xfrm>
          <a:prstGeom prst="rect">
            <a:avLst/>
          </a:prstGeom>
          <a:solidFill>
            <a:srgbClr val="000000"/>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Lato"/>
                <a:ea typeface="Lato"/>
                <a:cs typeface="Lato"/>
                <a:sym typeface="Lato"/>
              </a:rPr>
              <a:t>Mahlet Bekele</a:t>
            </a:r>
            <a:endParaRPr/>
          </a:p>
        </p:txBody>
      </p:sp>
      <p:pic>
        <p:nvPicPr>
          <p:cNvPr id="153" name="Google Shape;153;p14"/>
          <p:cNvPicPr preferRelativeResize="0"/>
          <p:nvPr/>
        </p:nvPicPr>
        <p:blipFill rotWithShape="1">
          <a:blip r:embed="rId8">
            <a:alphaModFix/>
          </a:blip>
          <a:srcRect l="28575" t="20795" r="28915" b="13891"/>
          <a:stretch/>
        </p:blipFill>
        <p:spPr>
          <a:xfrm>
            <a:off x="6807700" y="3246125"/>
            <a:ext cx="1299800" cy="1330451"/>
          </a:xfrm>
          <a:prstGeom prst="rect">
            <a:avLst/>
          </a:prstGeom>
          <a:noFill/>
          <a:ln>
            <a:noFill/>
          </a:ln>
        </p:spPr>
      </p:pic>
      <p:pic>
        <p:nvPicPr>
          <p:cNvPr id="154" name="Google Shape;154;p14"/>
          <p:cNvPicPr preferRelativeResize="0"/>
          <p:nvPr/>
        </p:nvPicPr>
        <p:blipFill rotWithShape="1">
          <a:blip r:embed="rId9">
            <a:alphaModFix/>
          </a:blip>
          <a:srcRect l="37359" t="9478" r="40415" b="37950"/>
          <a:stretch/>
        </p:blipFill>
        <p:spPr>
          <a:xfrm>
            <a:off x="1074425" y="3145500"/>
            <a:ext cx="1370250" cy="1330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1299575" y="4760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Project Topic</a:t>
            </a:r>
            <a:endParaRPr sz="2800"/>
          </a:p>
        </p:txBody>
      </p:sp>
      <p:sp>
        <p:nvSpPr>
          <p:cNvPr id="160" name="Google Shape;160;p15"/>
          <p:cNvSpPr txBox="1">
            <a:spLocks noGrp="1"/>
          </p:cNvSpPr>
          <p:nvPr>
            <p:ph type="body" idx="1"/>
          </p:nvPr>
        </p:nvSpPr>
        <p:spPr>
          <a:xfrm>
            <a:off x="1074425" y="1567550"/>
            <a:ext cx="74892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Multiplayer Blackjack</a:t>
            </a:r>
            <a:endParaRPr sz="1900"/>
          </a:p>
          <a:p>
            <a:pPr marL="457200" lvl="0" indent="-323850" algn="l" rtl="0">
              <a:spcBef>
                <a:spcPts val="1200"/>
              </a:spcBef>
              <a:spcAft>
                <a:spcPts val="0"/>
              </a:spcAft>
              <a:buSzPts val="1500"/>
              <a:buChar char="●"/>
            </a:pPr>
            <a:r>
              <a:rPr lang="en" sz="1500"/>
              <a:t>The multiplayer Blackjack gaming system is a Java-based application with a GUI, bringing users closer to a peak gaming. Real players will be able to log on and join virtual tables, place bets, win big, and play under standard blackjack rules. It operates over TCP/IP, ensuring real-time gameplay, fund transactions, fair play, and minimal cheating.</a:t>
            </a:r>
            <a:endParaRPr sz="1500"/>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pic>
        <p:nvPicPr>
          <p:cNvPr id="161" name="Google Shape;161;p15"/>
          <p:cNvPicPr preferRelativeResize="0"/>
          <p:nvPr/>
        </p:nvPicPr>
        <p:blipFill>
          <a:blip r:embed="rId3">
            <a:alphaModFix/>
          </a:blip>
          <a:stretch>
            <a:fillRect/>
          </a:stretch>
        </p:blipFill>
        <p:spPr>
          <a:xfrm>
            <a:off x="6145475" y="3271300"/>
            <a:ext cx="2998525" cy="187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for the project</a:t>
            </a:r>
            <a:endParaRPr/>
          </a:p>
        </p:txBody>
      </p:sp>
      <p:sp>
        <p:nvSpPr>
          <p:cNvPr id="167" name="Google Shape;167;p16"/>
          <p:cNvSpPr txBox="1">
            <a:spLocks noGrp="1"/>
          </p:cNvSpPr>
          <p:nvPr>
            <p:ph type="body" idx="1"/>
          </p:nvPr>
        </p:nvSpPr>
        <p:spPr>
          <a:xfrm>
            <a:off x="1211575" y="1307850"/>
            <a:ext cx="7214400" cy="3200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AutoNum type="arabicPeriod"/>
            </a:pPr>
            <a:r>
              <a:rPr lang="en" sz="1500" b="1"/>
              <a:t>User Dashboard</a:t>
            </a:r>
            <a:endParaRPr sz="1500" b="1"/>
          </a:p>
          <a:p>
            <a:pPr marL="457200" lvl="0" indent="0" algn="l" rtl="0">
              <a:spcBef>
                <a:spcPts val="1200"/>
              </a:spcBef>
              <a:spcAft>
                <a:spcPts val="0"/>
              </a:spcAft>
              <a:buNone/>
            </a:pPr>
            <a:r>
              <a:rPr lang="en" sz="1500"/>
              <a:t>The system must display a unique dashboard for dealers and a unique dashboard for players. </a:t>
            </a:r>
            <a:endParaRPr sz="1500"/>
          </a:p>
          <a:p>
            <a:pPr marL="457200" lvl="0" indent="-323850" algn="l" rtl="0">
              <a:spcBef>
                <a:spcPts val="1200"/>
              </a:spcBef>
              <a:spcAft>
                <a:spcPts val="0"/>
              </a:spcAft>
              <a:buSzPts val="1500"/>
              <a:buAutoNum type="arabicPeriod"/>
            </a:pPr>
            <a:r>
              <a:rPr lang="en" sz="1500" b="1"/>
              <a:t>Player Fund Management</a:t>
            </a:r>
            <a:r>
              <a:rPr lang="en" sz="1500"/>
              <a:t> </a:t>
            </a:r>
            <a:endParaRPr sz="1500"/>
          </a:p>
          <a:p>
            <a:pPr marL="457200" lvl="0" indent="0" algn="l" rtl="0">
              <a:spcBef>
                <a:spcPts val="1200"/>
              </a:spcBef>
              <a:spcAft>
                <a:spcPts val="1200"/>
              </a:spcAft>
              <a:buNone/>
            </a:pPr>
            <a:r>
              <a:rPr lang="en" sz="1500"/>
              <a:t>The system shall allow users to deposit funds into their account so that they can play games. Users should also be able to withdraw funds from their account.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for the project</a:t>
            </a:r>
            <a:endParaRPr/>
          </a:p>
        </p:txBody>
      </p:sp>
      <p:sp>
        <p:nvSpPr>
          <p:cNvPr id="173" name="Google Shape;173;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3.   Cheating is minimized</a:t>
            </a:r>
            <a:endParaRPr sz="1500" b="1"/>
          </a:p>
          <a:p>
            <a:pPr marL="457200" lvl="0" indent="0" algn="l" rtl="0">
              <a:spcBef>
                <a:spcPts val="1200"/>
              </a:spcBef>
              <a:spcAft>
                <a:spcPts val="0"/>
              </a:spcAft>
              <a:buNone/>
            </a:pPr>
            <a:r>
              <a:rPr lang="en" sz="1500"/>
              <a:t>Use a blackjack “shoe,” which combines 3 decks of cards together to make it harder to know what is left in the deck. Also reshuffle the deck when it is halfway empty to minimize players understanding of what is left in the deck.</a:t>
            </a:r>
            <a:endParaRPr sz="1500"/>
          </a:p>
          <a:p>
            <a:pPr marL="0" lvl="0" indent="0" algn="l" rtl="0">
              <a:spcBef>
                <a:spcPts val="1200"/>
              </a:spcBef>
              <a:spcAft>
                <a:spcPts val="0"/>
              </a:spcAft>
              <a:buNone/>
            </a:pPr>
            <a:r>
              <a:rPr lang="en" sz="1500" b="1"/>
              <a:t>4.   Game lobbies</a:t>
            </a:r>
            <a:endParaRPr sz="1500" b="1"/>
          </a:p>
          <a:p>
            <a:pPr marL="457200" lvl="0" indent="0" algn="l" rtl="0">
              <a:spcBef>
                <a:spcPts val="1200"/>
              </a:spcBef>
              <a:spcAft>
                <a:spcPts val="1200"/>
              </a:spcAft>
              <a:buNone/>
            </a:pPr>
            <a:r>
              <a:rPr lang="en" sz="1500"/>
              <a:t>Dealers will have the ability to create a new table. Players will have the ability to view active game tables and join an open table as long as a dealer is present.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for the project</a:t>
            </a:r>
            <a:endParaRPr/>
          </a:p>
        </p:txBody>
      </p:sp>
      <p:sp>
        <p:nvSpPr>
          <p:cNvPr id="179" name="Google Shape;179;p18"/>
          <p:cNvSpPr txBox="1">
            <a:spLocks noGrp="1"/>
          </p:cNvSpPr>
          <p:nvPr>
            <p:ph type="body" idx="1"/>
          </p:nvPr>
        </p:nvSpPr>
        <p:spPr>
          <a:xfrm>
            <a:off x="1297500" y="13078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5.  Fair play</a:t>
            </a:r>
            <a:endParaRPr sz="1500" b="1"/>
          </a:p>
          <a:p>
            <a:pPr marL="457200" lvl="0" indent="0" algn="l" rtl="0">
              <a:spcBef>
                <a:spcPts val="1200"/>
              </a:spcBef>
              <a:spcAft>
                <a:spcPts val="0"/>
              </a:spcAft>
              <a:buNone/>
            </a:pPr>
            <a:r>
              <a:rPr lang="en" sz="1500"/>
              <a:t>All participants must have an equal and impartial gaming experience, and the game logic must adhere to normal blackjack regulations. Dealing of cards ought to be random and unaffected by player action. </a:t>
            </a:r>
            <a:endParaRPr sz="1500"/>
          </a:p>
          <a:p>
            <a:pPr marL="0" lvl="0" indent="0" algn="l" rtl="0">
              <a:spcBef>
                <a:spcPts val="1200"/>
              </a:spcBef>
              <a:spcAft>
                <a:spcPts val="0"/>
              </a:spcAft>
              <a:buNone/>
            </a:pPr>
            <a:r>
              <a:rPr lang="en" sz="1500" b="1"/>
              <a:t>6. Betting Management</a:t>
            </a:r>
            <a:endParaRPr sz="1500" b="1"/>
          </a:p>
          <a:p>
            <a:pPr marL="457200" lvl="0" indent="0" algn="l" rtl="0">
              <a:spcBef>
                <a:spcPts val="1200"/>
              </a:spcBef>
              <a:spcAft>
                <a:spcPts val="1200"/>
              </a:spcAft>
              <a:buNone/>
            </a:pPr>
            <a:r>
              <a:rPr lang="en" sz="1500"/>
              <a:t>Players will have the ability during their turn to place bets with their available funds. The game payouts will be distributed after winners are determined for each game.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for the project</a:t>
            </a:r>
            <a:endParaRPr/>
          </a:p>
        </p:txBody>
      </p:sp>
      <p:sp>
        <p:nvSpPr>
          <p:cNvPr id="185" name="Google Shape;185;p19"/>
          <p:cNvSpPr txBox="1">
            <a:spLocks noGrp="1"/>
          </p:cNvSpPr>
          <p:nvPr>
            <p:ph type="body" idx="1"/>
          </p:nvPr>
        </p:nvSpPr>
        <p:spPr>
          <a:xfrm>
            <a:off x="1297500" y="15865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7. Game room player limit</a:t>
            </a:r>
            <a:endParaRPr sz="1500" b="1"/>
          </a:p>
          <a:p>
            <a:pPr marL="457200" lvl="0" indent="0" algn="l" rtl="0">
              <a:spcBef>
                <a:spcPts val="1200"/>
              </a:spcBef>
              <a:spcAft>
                <a:spcPts val="0"/>
              </a:spcAft>
              <a:buNone/>
            </a:pPr>
            <a:r>
              <a:rPr lang="en" sz="1500"/>
              <a:t>For a game to start, there must be at least one player and exactly one dealer, with a maximum of six players. </a:t>
            </a: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en" sz="1500" b="1"/>
              <a:t>8. Valid table entry checks</a:t>
            </a:r>
            <a:endParaRPr sz="1500" b="1"/>
          </a:p>
          <a:p>
            <a:pPr marL="457200" lvl="0" indent="0" algn="l" rtl="0">
              <a:spcBef>
                <a:spcPts val="1200"/>
              </a:spcBef>
              <a:spcAft>
                <a:spcPts val="1200"/>
              </a:spcAft>
              <a:buNone/>
            </a:pPr>
            <a:r>
              <a:rPr lang="en" sz="1500"/>
              <a:t>Players can only join tables if they have available funds in their account and the table they are trying to join has less than 6 players and a dealer present.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for the project</a:t>
            </a:r>
            <a:endParaRPr/>
          </a:p>
        </p:txBody>
      </p:sp>
      <p:sp>
        <p:nvSpPr>
          <p:cNvPr id="191" name="Google Shape;191;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t>9. Game Management	</a:t>
            </a:r>
            <a:endParaRPr sz="1500" b="1"/>
          </a:p>
          <a:p>
            <a:pPr marL="457200" lvl="0" indent="0" algn="l" rtl="0">
              <a:spcBef>
                <a:spcPts val="1200"/>
              </a:spcBef>
              <a:spcAft>
                <a:spcPts val="0"/>
              </a:spcAft>
              <a:buNone/>
            </a:pPr>
            <a:r>
              <a:rPr lang="en" sz="1500"/>
              <a:t>Controls the flow of the game, including keeping track of which player's turn is taking place actively. </a:t>
            </a:r>
            <a:endParaRPr sz="1500"/>
          </a:p>
          <a:p>
            <a:pPr marL="0" lvl="0" indent="0" algn="l" rtl="0">
              <a:spcBef>
                <a:spcPts val="1200"/>
              </a:spcBef>
              <a:spcAft>
                <a:spcPts val="0"/>
              </a:spcAft>
              <a:buNone/>
            </a:pPr>
            <a:endParaRPr sz="1500"/>
          </a:p>
          <a:p>
            <a:pPr marL="0" lvl="0" indent="0" algn="l" rtl="0">
              <a:spcBef>
                <a:spcPts val="1200"/>
              </a:spcBef>
              <a:spcAft>
                <a:spcPts val="0"/>
              </a:spcAft>
              <a:buNone/>
            </a:pPr>
            <a:r>
              <a:rPr lang="en" sz="1500" b="1"/>
              <a:t>10. Network loss</a:t>
            </a:r>
            <a:endParaRPr sz="1500" b="1"/>
          </a:p>
          <a:p>
            <a:pPr marL="457200" lvl="0" indent="0" algn="l" rtl="0">
              <a:spcBef>
                <a:spcPts val="1200"/>
              </a:spcBef>
              <a:spcAft>
                <a:spcPts val="1200"/>
              </a:spcAft>
              <a:buNone/>
            </a:pPr>
            <a:r>
              <a:rPr lang="en" sz="1500"/>
              <a:t>If a player loses connection, they will be dropped from the game.</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Requirements for the project</a:t>
            </a:r>
            <a:endParaRPr/>
          </a:p>
        </p:txBody>
      </p:sp>
      <p:sp>
        <p:nvSpPr>
          <p:cNvPr id="197" name="Google Shape;197;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t>11. </a:t>
            </a:r>
            <a:r>
              <a:rPr lang="en" sz="1500" b="1"/>
              <a:t>Opting out of a game</a:t>
            </a:r>
            <a:endParaRPr sz="1500" b="1"/>
          </a:p>
          <a:p>
            <a:pPr marL="457200" lvl="0" indent="0" algn="l" rtl="0">
              <a:lnSpc>
                <a:spcPct val="100000"/>
              </a:lnSpc>
              <a:spcBef>
                <a:spcPts val="1200"/>
              </a:spcBef>
              <a:spcAft>
                <a:spcPts val="0"/>
              </a:spcAft>
              <a:buNone/>
            </a:pPr>
            <a:r>
              <a:rPr lang="en" sz="1500"/>
              <a:t>Players have the chance to forfeit the game but also their bet. This option must appear in the same menu where you would find; hit, stand, double down, and split.</a:t>
            </a:r>
            <a:endParaRPr sz="1500"/>
          </a:p>
          <a:p>
            <a:pPr marL="0" lvl="0" indent="0" algn="l" rtl="0">
              <a:lnSpc>
                <a:spcPct val="100000"/>
              </a:lnSpc>
              <a:spcBef>
                <a:spcPts val="1200"/>
              </a:spcBef>
              <a:spcAft>
                <a:spcPts val="0"/>
              </a:spcAft>
              <a:buNone/>
            </a:pPr>
            <a:endParaRPr sz="1500"/>
          </a:p>
          <a:p>
            <a:pPr marL="0" lvl="0" indent="0" algn="l" rtl="0">
              <a:lnSpc>
                <a:spcPct val="100000"/>
              </a:lnSpc>
              <a:spcBef>
                <a:spcPts val="1200"/>
              </a:spcBef>
              <a:spcAft>
                <a:spcPts val="0"/>
              </a:spcAft>
              <a:buNone/>
            </a:pPr>
            <a:r>
              <a:rPr lang="en" sz="1500" b="1"/>
              <a:t>12. Stand in a game</a:t>
            </a:r>
            <a:endParaRPr sz="1500" b="1"/>
          </a:p>
          <a:p>
            <a:pPr marL="457200" lvl="0" indent="0" algn="l" rtl="0">
              <a:lnSpc>
                <a:spcPct val="100000"/>
              </a:lnSpc>
              <a:spcBef>
                <a:spcPts val="1200"/>
              </a:spcBef>
              <a:spcAft>
                <a:spcPts val="1200"/>
              </a:spcAft>
              <a:buNone/>
            </a:pPr>
            <a:r>
              <a:rPr lang="en" sz="1500"/>
              <a:t>Other options players have mid-game is to  “stand” or not receive any more cards. The player can “double down” or double their bet and receive yet another card after their initial hit. They can also “split” if the player has 2 of the same card value in hand.</a:t>
            </a:r>
            <a:endParaRPr sz="15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739</Words>
  <Application>Microsoft Office PowerPoint</Application>
  <PresentationFormat>On-screen Show (16:9)</PresentationFormat>
  <Paragraphs>62</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Montserrat</vt:lpstr>
      <vt:lpstr>Arial</vt:lpstr>
      <vt:lpstr>Lato</vt:lpstr>
      <vt:lpstr>Focus</vt:lpstr>
      <vt:lpstr>PowerPoint Presentation</vt:lpstr>
      <vt:lpstr>PowerPoint Presentation</vt:lpstr>
      <vt:lpstr>Project Topic</vt:lpstr>
      <vt:lpstr>Requirements for the project</vt:lpstr>
      <vt:lpstr>Requirements for the project</vt:lpstr>
      <vt:lpstr>Requirements for the project</vt:lpstr>
      <vt:lpstr>Requirements for the project</vt:lpstr>
      <vt:lpstr>Requirements for the project</vt:lpstr>
      <vt:lpstr>Requirements for the project</vt:lpstr>
      <vt:lpstr>Top 5 Class Candidates</vt:lpstr>
      <vt:lpstr>Top 5 Class Candidates</vt:lpstr>
      <vt:lpstr>Project Timeline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Mahlet Bekele</cp:lastModifiedBy>
  <cp:revision>1</cp:revision>
  <dcterms:modified xsi:type="dcterms:W3CDTF">2025-04-10T00:26:25Z</dcterms:modified>
</cp:coreProperties>
</file>