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61" r:id="rId6"/>
    <p:sldId id="259" r:id="rId7"/>
    <p:sldId id="260" r:id="rId8"/>
    <p:sldId id="262" r:id="rId9"/>
    <p:sldId id="263" r:id="rId10"/>
    <p:sldId id="264" r:id="rId11"/>
    <p:sldId id="279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5"/>
    <p:restoredTop sz="58523"/>
  </p:normalViewPr>
  <p:slideViewPr>
    <p:cSldViewPr snapToGrid="0">
      <p:cViewPr varScale="1">
        <p:scale>
          <a:sx n="68" d="100"/>
          <a:sy n="68" d="100"/>
        </p:scale>
        <p:origin x="1672" y="208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2CAE2-2E28-814F-816E-A2976C89B5C7}" type="datetimeFigureOut">
              <a:rPr lang="en-PT" smtClean="0"/>
              <a:t>10/02/2024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3209A-A6A9-6E48-8972-68AA8B33BF6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233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5493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4967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3014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864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09967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9372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3373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73757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6065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7355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6341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1789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9507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7079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236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2165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384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8876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3209A-A6A9-6E48-8972-68AA8B33BF6C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119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39A5BE-1068-E54B-8AC1-A9583DE8A8FF}" type="datetime1">
              <a:rPr lang="en-US" smtClean="0"/>
              <a:t>2/10/24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7862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F2D4-34F4-5543-8BBB-632CF8ABCD26}" type="datetime1">
              <a:rPr lang="en-US" smtClean="0"/>
              <a:t>2/10/24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15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2A9F-0E90-CD45-81DA-D3F37BCB2155}" type="datetime1">
              <a:rPr lang="en-US" smtClean="0"/>
              <a:t>2/10/24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5998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4686-ABAD-B44E-90A8-0AF9D38BACCE}" type="datetime1">
              <a:rPr lang="en-US" smtClean="0"/>
              <a:t>2/10/24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9714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883B7-423B-CA4D-B167-EEC9AB2B07CC}" type="datetime1">
              <a:rPr lang="en-US" smtClean="0"/>
              <a:t>2/10/24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327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CFF2-7FB2-D244-AA77-9F2C2EF708C2}" type="datetime1">
              <a:rPr lang="en-US" smtClean="0"/>
              <a:t>2/10/24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700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7553-F850-D244-A921-2620BF7DB4F8}" type="datetime1">
              <a:rPr lang="en-US" smtClean="0"/>
              <a:t>2/10/24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39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B646-4F62-484C-86A2-61F2820B1CB2}" type="datetime1">
              <a:rPr lang="en-US" smtClean="0"/>
              <a:t>2/10/24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603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8078-8BC4-0840-AFF9-4786E8083170}" type="datetime1">
              <a:rPr lang="en-US" smtClean="0"/>
              <a:t>2/10/24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210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280E4-8CA5-9C4F-B53C-C56224320C35}" type="datetime1">
              <a:rPr lang="en-US" smtClean="0"/>
              <a:t>2/10/24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636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DAAA30-DC6C-0746-895B-F24D5B5CD034}" type="datetime1">
              <a:rPr lang="en-US" smtClean="0"/>
              <a:t>2/10/24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2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B49584-40FF-CD47-A9DA-AE7905F2FD74}" type="datetime1">
              <a:rPr lang="en-US" smtClean="0"/>
              <a:t>2/10/24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C9247-1647-A043-AE23-87E3DBAE2FFC}" type="slidenum">
              <a:rPr lang="en-PT" smtClean="0"/>
              <a:t>‹#›</a:t>
            </a:fld>
            <a:endParaRPr lang="en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1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2A5-C03E-C91F-5E69-A03CE572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728" y="1605776"/>
            <a:ext cx="9846526" cy="2280904"/>
          </a:xfrm>
        </p:spPr>
        <p:txBody>
          <a:bodyPr/>
          <a:lstStyle/>
          <a:p>
            <a:r>
              <a:rPr lang="en-PT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Prediction of the Consumer Price Index of Norway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5D3B1-8512-1AB4-F648-D6AC5DF30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Time Series Analysis and Prediction</a:t>
            </a:r>
            <a:r>
              <a:rPr lang="en-PT" dirty="0">
                <a:effectLst/>
                <a:latin typeface="Helvetica Neue" panose="02000503000000020004" pitchFamily="2" charset="0"/>
              </a:rPr>
              <a:t> Course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3714C-8512-AEAB-F17B-CC4A46AB55F2}"/>
              </a:ext>
            </a:extLst>
          </p:cNvPr>
          <p:cNvSpPr txBox="1"/>
          <p:nvPr/>
        </p:nvSpPr>
        <p:spPr>
          <a:xfrm>
            <a:off x="6858000" y="6144322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Joana Simões, joanasimoes@student.dei.uc.pt</a:t>
            </a:r>
          </a:p>
        </p:txBody>
      </p:sp>
    </p:spTree>
    <p:extLst>
      <p:ext uri="{BB962C8B-B14F-4D97-AF65-F5344CB8AC3E}">
        <p14:creationId xmlns:p14="http://schemas.microsoft.com/office/powerpoint/2010/main" val="287600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D92B-5F47-2AF6-B4C3-8A4FE7E0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Methods –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85CD-B30B-7D5B-D220-9080FAEB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4985"/>
            <a:ext cx="9601200" cy="4758401"/>
          </a:xfrm>
        </p:spPr>
        <p:txBody>
          <a:bodyPr>
            <a:normAutofit lnSpcReduction="10000"/>
          </a:bodyPr>
          <a:lstStyle/>
          <a:p>
            <a:r>
              <a:rPr lang="en-PT" b="1" dirty="0"/>
              <a:t>Models evaluated</a:t>
            </a:r>
          </a:p>
          <a:p>
            <a:pPr lvl="1"/>
            <a:r>
              <a:rPr lang="en-PT" dirty="0"/>
              <a:t>Univariate</a:t>
            </a:r>
          </a:p>
          <a:p>
            <a:pPr lvl="2"/>
            <a:r>
              <a:rPr lang="en-PT" dirty="0"/>
              <a:t>ARIMA</a:t>
            </a:r>
          </a:p>
          <a:p>
            <a:pPr lvl="2"/>
            <a:r>
              <a:rPr lang="en-PT" dirty="0"/>
              <a:t>SARIMA</a:t>
            </a:r>
          </a:p>
          <a:p>
            <a:pPr lvl="2"/>
            <a:r>
              <a:rPr lang="en-PT" dirty="0"/>
              <a:t>Triple Exponential Smoothing</a:t>
            </a:r>
          </a:p>
          <a:p>
            <a:pPr lvl="2"/>
            <a:r>
              <a:rPr lang="en-PT" dirty="0"/>
              <a:t>RNN’s (LSTM and GRU)</a:t>
            </a:r>
          </a:p>
          <a:p>
            <a:pPr lvl="1"/>
            <a:r>
              <a:rPr lang="en-PT" dirty="0"/>
              <a:t>Multivariate</a:t>
            </a:r>
          </a:p>
          <a:p>
            <a:pPr lvl="2"/>
            <a:r>
              <a:rPr lang="en-PT" dirty="0"/>
              <a:t>SARIMAX</a:t>
            </a:r>
          </a:p>
          <a:p>
            <a:pPr lvl="2"/>
            <a:r>
              <a:rPr lang="en-PT" dirty="0"/>
              <a:t>VARMAX</a:t>
            </a:r>
          </a:p>
          <a:p>
            <a:pPr lvl="2"/>
            <a:r>
              <a:rPr lang="en-PT" dirty="0"/>
              <a:t>RNN’s (LSTM and GRU)</a:t>
            </a:r>
          </a:p>
          <a:p>
            <a:r>
              <a:rPr lang="en-PT" b="1" dirty="0"/>
              <a:t>Forecast horizon </a:t>
            </a:r>
            <a:r>
              <a:rPr lang="en-PT" dirty="0"/>
              <a:t>of 1, 3, 6, and 12 months</a:t>
            </a:r>
          </a:p>
          <a:p>
            <a:r>
              <a:rPr lang="en-PT" b="1" dirty="0"/>
              <a:t>Grid-search</a:t>
            </a:r>
            <a:r>
              <a:rPr lang="en-PT" dirty="0"/>
              <a:t> to find the best hyperparameters based on MAPE</a:t>
            </a:r>
          </a:p>
          <a:p>
            <a:pPr lvl="1"/>
            <a:r>
              <a:rPr lang="en-PT" dirty="0"/>
              <a:t>15% of the train data to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C5B00-FB77-2A2D-7B9D-7FAADB4C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Joana </a:t>
            </a:r>
            <a:r>
              <a:rPr lang="en-GB" dirty="0" err="1"/>
              <a:t>Simões</a:t>
            </a:r>
            <a:r>
              <a:rPr lang="en-GB" dirty="0"/>
              <a:t> | TSAP Course</a:t>
            </a:r>
            <a:endParaRPr lang="en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FE991-F386-0E36-DA65-3C06F5C8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3358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D92B-5F47-2AF6-B4C3-8A4FE7E0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Methods – Multivariate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85CD-B30B-7D5B-D220-9080FAEB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4985"/>
            <a:ext cx="9601200" cy="4758401"/>
          </a:xfrm>
        </p:spPr>
        <p:txBody>
          <a:bodyPr>
            <a:normAutofit/>
          </a:bodyPr>
          <a:lstStyle/>
          <a:p>
            <a:r>
              <a:rPr lang="en-PT" dirty="0"/>
              <a:t>European Union CPI</a:t>
            </a:r>
          </a:p>
          <a:p>
            <a:r>
              <a:rPr lang="en-PT" dirty="0"/>
              <a:t>United States CPI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C5B00-FB77-2A2D-7B9D-7FAADB4C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Joana </a:t>
            </a:r>
            <a:r>
              <a:rPr lang="en-GB" dirty="0" err="1"/>
              <a:t>Simões</a:t>
            </a:r>
            <a:r>
              <a:rPr lang="en-GB" dirty="0"/>
              <a:t> | TSAP Course</a:t>
            </a:r>
            <a:endParaRPr lang="en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FE991-F386-0E36-DA65-3C06F5C8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7549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AFD8-2924-528C-BCF2-4E8EAA7B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600200"/>
          </a:xfrm>
        </p:spPr>
        <p:txBody>
          <a:bodyPr/>
          <a:lstStyle/>
          <a:p>
            <a:r>
              <a:rPr lang="en-PT" b="1" dirty="0"/>
              <a:t>Results – overall 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3BEFC-9702-82D6-7185-A4F63F77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DA206-B2D5-E64D-2CA6-10F3B9AE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12</a:t>
            </a:fld>
            <a:endParaRPr lang="en-PT"/>
          </a:p>
        </p:txBody>
      </p:sp>
      <p:pic>
        <p:nvPicPr>
          <p:cNvPr id="19" name="Content Placeholder 18" descr="A graph with a line going up&#10;&#10;Description automatically generated">
            <a:extLst>
              <a:ext uri="{FF2B5EF4-FFF2-40B4-BE49-F238E27FC236}">
                <a16:creationId xmlns:a16="http://schemas.microsoft.com/office/drawing/2014/main" id="{41066E54-F9C6-BC05-2174-1EBE4A84D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98" r="8372"/>
          <a:stretch/>
        </p:blipFill>
        <p:spPr>
          <a:xfrm>
            <a:off x="1371600" y="1379797"/>
            <a:ext cx="9983803" cy="4792403"/>
          </a:xfrm>
        </p:spPr>
      </p:pic>
    </p:spTree>
    <p:extLst>
      <p:ext uri="{BB962C8B-B14F-4D97-AF65-F5344CB8AC3E}">
        <p14:creationId xmlns:p14="http://schemas.microsoft.com/office/powerpoint/2010/main" val="288727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3BEC-C268-6AA7-FAF3-36745572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Results - 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5468-3019-C6B0-0491-C5445346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1st order differencing to remove trend</a:t>
            </a:r>
          </a:p>
          <a:p>
            <a:r>
              <a:rPr lang="en-PT" dirty="0"/>
              <a:t>1st order differencing with a period of 12 to remove seasonality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85528-BB4D-924A-E4C5-3B699065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5088B-7DA4-9583-91C5-F3A85CBF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13</a:t>
            </a:fld>
            <a:endParaRPr lang="en-PT"/>
          </a:p>
        </p:txBody>
      </p:sp>
      <p:pic>
        <p:nvPicPr>
          <p:cNvPr id="6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88E4D030-0AF5-395C-7B79-EB3EB447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5" t="10204" r="8003" b="51345"/>
          <a:stretch/>
        </p:blipFill>
        <p:spPr>
          <a:xfrm>
            <a:off x="975691" y="3483243"/>
            <a:ext cx="5389273" cy="297014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5A98F06-28FE-5A9F-EC47-C61445AA0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5" t="50000" r="7797" b="10000"/>
          <a:stretch/>
        </p:blipFill>
        <p:spPr>
          <a:xfrm>
            <a:off x="6525783" y="3483242"/>
            <a:ext cx="5237209" cy="2970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7E2079-8D1A-C8CD-C539-16FAE1351B16}"/>
              </a:ext>
            </a:extLst>
          </p:cNvPr>
          <p:cNvSpPr txBox="1"/>
          <p:nvPr/>
        </p:nvSpPr>
        <p:spPr>
          <a:xfrm>
            <a:off x="2827404" y="3127090"/>
            <a:ext cx="16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Trend Adjusted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AF0F6-B936-18AE-AD3B-7DD9400098CA}"/>
              </a:ext>
            </a:extLst>
          </p:cNvPr>
          <p:cNvSpPr txBox="1"/>
          <p:nvPr/>
        </p:nvSpPr>
        <p:spPr>
          <a:xfrm>
            <a:off x="8295377" y="3127090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Seasonal Adjusted</a:t>
            </a:r>
          </a:p>
        </p:txBody>
      </p:sp>
    </p:spTree>
    <p:extLst>
      <p:ext uri="{BB962C8B-B14F-4D97-AF65-F5344CB8AC3E}">
        <p14:creationId xmlns:p14="http://schemas.microsoft.com/office/powerpoint/2010/main" val="32266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0F2C-DD3E-6E5B-8AF2-72BB1E91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Results – DF test of the 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0A88D8-2D4C-C758-4197-ADBE652E4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171550"/>
              </p:ext>
            </p:extLst>
          </p:nvPr>
        </p:nvGraphicFramePr>
        <p:xfrm>
          <a:off x="1371600" y="2286000"/>
          <a:ext cx="960119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220819649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44718323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26707197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658351646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155405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Original 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After Differencing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After Model-fitting and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Stationary TS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ADF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-7.24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-17.22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-2.99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3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2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Critical Value 1%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PT" dirty="0"/>
                        <a:t>-3.45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8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Critical Value 5%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PT" dirty="0"/>
                        <a:t>-2.87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13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T" dirty="0"/>
                        <a:t>Critical Value 10%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PT" dirty="0"/>
                        <a:t>-2.57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4171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3EE27-504D-3569-54AA-B61545F1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6F00-1C3A-6A21-9212-8D3DE126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027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710-A444-B7D5-A3BC-EF0E67C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Results - ACS</a:t>
            </a:r>
          </a:p>
        </p:txBody>
      </p:sp>
      <p:pic>
        <p:nvPicPr>
          <p:cNvPr id="7" name="Content Placeholder 6" descr="A graph with blue dots&#10;&#10;Description automatically generated">
            <a:extLst>
              <a:ext uri="{FF2B5EF4-FFF2-40B4-BE49-F238E27FC236}">
                <a16:creationId xmlns:a16="http://schemas.microsoft.com/office/drawing/2014/main" id="{FA669218-CFEA-B343-33C7-F4D4A112B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48" t="5206" r="6776" b="4811"/>
          <a:stretch/>
        </p:blipFill>
        <p:spPr>
          <a:xfrm>
            <a:off x="2481470" y="1428750"/>
            <a:ext cx="7381460" cy="50218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D5CC8-F433-E08D-EB6E-FE6302C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AA39A-B519-071F-5691-7CA6F037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5696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4F23-897F-4CF7-1175-31214FD4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Results - PACS</a:t>
            </a:r>
          </a:p>
        </p:txBody>
      </p:sp>
      <p:pic>
        <p:nvPicPr>
          <p:cNvPr id="7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4E3288B4-E573-3A05-55B9-592E61175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424" t="6845" r="7508" b="4718"/>
          <a:stretch/>
        </p:blipFill>
        <p:spPr>
          <a:xfrm>
            <a:off x="2543399" y="1428750"/>
            <a:ext cx="7257601" cy="48587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F5D6-78AF-975F-404F-DAF1B84A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41111-F1E7-826B-D38D-74EC3E66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4577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0887-EAE7-6B27-94DE-EAB16FBA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Results – Explanatory TS</a:t>
            </a:r>
          </a:p>
        </p:txBody>
      </p:sp>
      <p:pic>
        <p:nvPicPr>
          <p:cNvPr id="8" name="Content Placeholder 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80AEE2C-D883-88E3-3887-25CE1D647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005" t="37309" r="7554" b="8640"/>
          <a:stretch/>
        </p:blipFill>
        <p:spPr>
          <a:xfrm>
            <a:off x="2279374" y="1302933"/>
            <a:ext cx="8070574" cy="51661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F305E-7375-38D4-31BC-8C03D414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A638E-E323-0F21-3AB7-EA508FA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0446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B28C-B9B0-4AEA-26D5-C36CDED8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Results – Cross-correlation</a:t>
            </a:r>
          </a:p>
        </p:txBody>
      </p:sp>
      <p:pic>
        <p:nvPicPr>
          <p:cNvPr id="7" name="Content Placeholder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8993BDD-2D3E-3D3E-4DEB-0E09597DD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540" t="9066" r="7354" b="8788"/>
          <a:stretch/>
        </p:blipFill>
        <p:spPr>
          <a:xfrm>
            <a:off x="3631096" y="1293182"/>
            <a:ext cx="5433391" cy="52444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FABE3-066C-CCBD-E1ED-5169EA83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51B5F-D905-DCA1-10A5-CC4D2B87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563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C510-2C4A-831E-DCC3-C77E1F52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0255"/>
            <a:ext cx="9601200" cy="1485900"/>
          </a:xfrm>
        </p:spPr>
        <p:txBody>
          <a:bodyPr/>
          <a:lstStyle/>
          <a:p>
            <a:r>
              <a:rPr lang="en-PT" b="1" dirty="0"/>
              <a:t>Results – Models Performance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6C365A-53DA-F17C-8C14-D2F7A5866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507149"/>
              </p:ext>
            </p:extLst>
          </p:nvPr>
        </p:nvGraphicFramePr>
        <p:xfrm>
          <a:off x="980661" y="1963200"/>
          <a:ext cx="1085352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330">
                  <a:extLst>
                    <a:ext uri="{9D8B030D-6E8A-4147-A177-3AD203B41FA5}">
                      <a16:colId xmlns:a16="http://schemas.microsoft.com/office/drawing/2014/main" val="1521799362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3800747820"/>
                    </a:ext>
                  </a:extLst>
                </a:gridCol>
                <a:gridCol w="897231">
                  <a:extLst>
                    <a:ext uri="{9D8B030D-6E8A-4147-A177-3AD203B41FA5}">
                      <a16:colId xmlns:a16="http://schemas.microsoft.com/office/drawing/2014/main" val="3674522307"/>
                    </a:ext>
                  </a:extLst>
                </a:gridCol>
                <a:gridCol w="1048650">
                  <a:extLst>
                    <a:ext uri="{9D8B030D-6E8A-4147-A177-3AD203B41FA5}">
                      <a16:colId xmlns:a16="http://schemas.microsoft.com/office/drawing/2014/main" val="3687649792"/>
                    </a:ext>
                  </a:extLst>
                </a:gridCol>
                <a:gridCol w="1138536">
                  <a:extLst>
                    <a:ext uri="{9D8B030D-6E8A-4147-A177-3AD203B41FA5}">
                      <a16:colId xmlns:a16="http://schemas.microsoft.com/office/drawing/2014/main" val="821648743"/>
                    </a:ext>
                  </a:extLst>
                </a:gridCol>
                <a:gridCol w="1153515">
                  <a:extLst>
                    <a:ext uri="{9D8B030D-6E8A-4147-A177-3AD203B41FA5}">
                      <a16:colId xmlns:a16="http://schemas.microsoft.com/office/drawing/2014/main" val="879755984"/>
                    </a:ext>
                  </a:extLst>
                </a:gridCol>
                <a:gridCol w="1142449">
                  <a:extLst>
                    <a:ext uri="{9D8B030D-6E8A-4147-A177-3AD203B41FA5}">
                      <a16:colId xmlns:a16="http://schemas.microsoft.com/office/drawing/2014/main" val="27804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Forecast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8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ARIMA(2, 0,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1.160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2.449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1.565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0.916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SARIMA(4, 1, 2) x (3, 1, 0, 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0.977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5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Triple 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2.666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3.196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2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SARIMAX (1, 1, 0) x (1, 1, 1, 12)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0.442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0.328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0.573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0.989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24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VARMAX(1,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4.459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36.533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6.044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-0.259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GRU non-stationary univariate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2.350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8.399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2.898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1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T" dirty="0"/>
                        <a:t>GRU non-stationary multivariate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3.599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17.075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4.132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90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dirty="0"/>
                        <a:t>GRU stationary univariate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6.560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69.528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8.338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-1.397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7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T" dirty="0"/>
                        <a:t>GRU stationary multivariate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13.575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292.058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17.090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T" dirty="0"/>
                        <a:t>-9.067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30637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76EB9-C292-272E-0D64-E0AF0F75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C845-FC95-660B-3638-6F5835B3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5102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EF8D-E913-4B2C-F630-34D2004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1DFC-EBEE-CBF1-B74D-DBB0F39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Introduction</a:t>
            </a:r>
          </a:p>
          <a:p>
            <a:r>
              <a:rPr lang="en-PT" dirty="0"/>
              <a:t>Methods</a:t>
            </a:r>
          </a:p>
          <a:p>
            <a:r>
              <a:rPr lang="en-PT" dirty="0"/>
              <a:t>Results</a:t>
            </a:r>
          </a:p>
          <a:p>
            <a:r>
              <a:rPr lang="en-PT" dirty="0"/>
              <a:t>Discussion</a:t>
            </a:r>
          </a:p>
          <a:p>
            <a:r>
              <a:rPr lang="en-PT" dirty="0"/>
              <a:t>Conclusion and Future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B3A92-B0D9-5E0B-84B9-3C836878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B97F3-41F9-F570-4E2F-FAE6DB32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0062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C488-BCF9-9144-AE2A-730640B6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Results - Forecasting</a:t>
            </a:r>
          </a:p>
        </p:txBody>
      </p:sp>
      <p:pic>
        <p:nvPicPr>
          <p:cNvPr id="7" name="Content Placeholder 6" descr="A graph showing a line&#10;&#10;Description automatically generated">
            <a:extLst>
              <a:ext uri="{FF2B5EF4-FFF2-40B4-BE49-F238E27FC236}">
                <a16:creationId xmlns:a16="http://schemas.microsoft.com/office/drawing/2014/main" id="{6151E7C6-7954-33FD-02CC-3801F9F5A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921" y="1749287"/>
            <a:ext cx="10472158" cy="37404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1A5A-DCF4-F250-DE51-594AC06A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3C766-5E3A-BC98-A6A2-2178EC10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054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5F53-5737-EDC8-E19B-01FCCB43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E2A6-34C3-072C-D056-DA86BAE8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b="1" dirty="0"/>
              <a:t>The best model is the multivariate SARIMAX</a:t>
            </a:r>
          </a:p>
          <a:p>
            <a:pPr lvl="1"/>
            <a:r>
              <a:rPr lang="en-GB" dirty="0"/>
              <a:t>A</a:t>
            </a:r>
            <a:r>
              <a:rPr lang="en-PT" dirty="0"/>
              <a:t>dditional TS could be benefitial</a:t>
            </a:r>
          </a:p>
          <a:p>
            <a:r>
              <a:rPr lang="en-PT" dirty="0"/>
              <a:t>In some applications the SARIMA model</a:t>
            </a:r>
          </a:p>
          <a:p>
            <a:pPr lvl="1"/>
            <a:r>
              <a:rPr lang="en-GB" dirty="0"/>
              <a:t>I</a:t>
            </a:r>
            <a:r>
              <a:rPr lang="en-PT" dirty="0"/>
              <a:t>t only uses the TS of interest</a:t>
            </a:r>
          </a:p>
          <a:p>
            <a:pPr lvl="1"/>
            <a:r>
              <a:rPr lang="en-GB" dirty="0"/>
              <a:t>O</a:t>
            </a:r>
            <a:r>
              <a:rPr lang="en-PT" dirty="0"/>
              <a:t>ther CPI could not be available</a:t>
            </a:r>
          </a:p>
          <a:p>
            <a:r>
              <a:rPr lang="en-PT" dirty="0"/>
              <a:t>The RNN’s may need more data</a:t>
            </a:r>
          </a:p>
          <a:p>
            <a:r>
              <a:rPr lang="en-PT" dirty="0"/>
              <a:t>Exponential Smoothing should have obtained better results</a:t>
            </a:r>
          </a:p>
          <a:p>
            <a:endParaRPr lang="en-PT" dirty="0"/>
          </a:p>
          <a:p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48A2-6CDE-AD22-1E16-EE1CA912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66219-1F2C-026E-E612-5F22AFBA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1569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4967-2182-E3B5-E4D4-43538171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C2AA-4AA1-2982-A11D-5CD2083B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SARIMAX was the winner</a:t>
            </a:r>
          </a:p>
          <a:p>
            <a:pPr lvl="1"/>
            <a:r>
              <a:rPr lang="en-GB" dirty="0"/>
              <a:t>U</a:t>
            </a:r>
            <a:r>
              <a:rPr lang="en-PT" dirty="0"/>
              <a:t>ses information about the European Union and United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3F25E-2AAB-A620-4898-BCDDFF24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30FE7-B161-AAD8-5E9D-14475EA1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22</a:t>
            </a:fld>
            <a:endParaRPr lang="en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FD029-1562-45FD-6B96-B4552BE55150}"/>
              </a:ext>
            </a:extLst>
          </p:cNvPr>
          <p:cNvSpPr txBox="1"/>
          <p:nvPr/>
        </p:nvSpPr>
        <p:spPr>
          <a:xfrm>
            <a:off x="30734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2101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EA45-ABAB-0F2C-5B7A-0B9C4CFF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AB9E-A57A-1EBB-5569-FA6AB700A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C4BF8-2297-B7AD-220A-31F13C5B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EAB6-9FEC-B3AF-D2F9-3D7DCA8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3786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909-1F1A-E9CC-9891-9F4A3559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Introducion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F657-5725-2D29-DB79-7061499A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Consumer Price Index (CPI) of Norway</a:t>
            </a:r>
          </a:p>
          <a:p>
            <a:r>
              <a:rPr lang="en-PT" dirty="0"/>
              <a:t>Data from 1990 until August 2022</a:t>
            </a:r>
          </a:p>
          <a:p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B401A-D06E-AB5A-187B-D48365F1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FEBD0-D80A-C697-501E-70930CF3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27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34E3-FA21-B1C7-4DF3-B5622F3B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 State-of-the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E4BB-9F17-F8CF-FB98-9A071493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Most common models</a:t>
            </a:r>
          </a:p>
          <a:p>
            <a:pPr lvl="1"/>
            <a:r>
              <a:rPr lang="en-PT" dirty="0"/>
              <a:t>There was no great model that was the best in every case</a:t>
            </a:r>
          </a:p>
          <a:p>
            <a:pPr lvl="1"/>
            <a:r>
              <a:rPr lang="en-PT" dirty="0"/>
              <a:t>SARIMA</a:t>
            </a:r>
          </a:p>
          <a:p>
            <a:pPr lvl="1"/>
            <a:r>
              <a:rPr lang="en-PT" dirty="0"/>
              <a:t>Long Short-Term Memory (LSTM) Layers</a:t>
            </a:r>
          </a:p>
          <a:p>
            <a:pPr lvl="1"/>
            <a:r>
              <a:rPr lang="en-PT" dirty="0"/>
              <a:t>Exponential Smoothing</a:t>
            </a:r>
          </a:p>
          <a:p>
            <a:r>
              <a:rPr lang="en-PT" dirty="0"/>
              <a:t>Common techniques applied</a:t>
            </a:r>
          </a:p>
          <a:p>
            <a:pPr lvl="1"/>
            <a:r>
              <a:rPr lang="en-GB" dirty="0"/>
              <a:t>S</a:t>
            </a:r>
            <a:r>
              <a:rPr lang="en-PT" dirty="0"/>
              <a:t>plit data 80-20 into train and test</a:t>
            </a:r>
          </a:p>
          <a:p>
            <a:pPr lvl="1"/>
            <a:r>
              <a:rPr lang="en-GB" dirty="0"/>
              <a:t>U</a:t>
            </a:r>
            <a:r>
              <a:rPr lang="en-PT" dirty="0"/>
              <a:t>se MAPE to select the best models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ED638-9325-6721-097F-45316EFB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E6C8C-68E9-CEC4-7C35-65D9AE0A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5903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BC83-46BF-12C3-81A0-048BC3D9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6250-04CF-7B3F-B381-CA814CF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PT" dirty="0"/>
              <a:t>Preprocessing of the dataset</a:t>
            </a:r>
          </a:p>
          <a:p>
            <a:pPr marL="457200" indent="-457200">
              <a:buAutoNum type="arabicPeriod"/>
            </a:pPr>
            <a:r>
              <a:rPr lang="en-PT" dirty="0"/>
              <a:t>Analysis of Time Series (TS) of interest</a:t>
            </a:r>
          </a:p>
          <a:p>
            <a:pPr marL="457200" indent="-457200">
              <a:buAutoNum type="arabicPeriod"/>
            </a:pPr>
            <a:r>
              <a:rPr lang="en-PT" dirty="0"/>
              <a:t>Division of the TS</a:t>
            </a:r>
          </a:p>
          <a:p>
            <a:pPr marL="457200" indent="-457200">
              <a:buAutoNum type="arabicPeriod"/>
            </a:pPr>
            <a:r>
              <a:rPr lang="en-PT" dirty="0"/>
              <a:t>Transformation into stationary</a:t>
            </a:r>
          </a:p>
          <a:p>
            <a:pPr marL="457200" indent="-457200">
              <a:buAutoNum type="arabicPeriod"/>
            </a:pPr>
            <a:r>
              <a:rPr lang="en-PT" dirty="0"/>
              <a:t>Evaluation of the Forecasting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B087D-2FE2-CB72-0104-FBC852F1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8C55-24B2-DEB3-1A80-0972E18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7193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5189-C213-A8DC-F762-840AD6D6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Methods – Preprocessing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CBD5-BA2E-55CC-2049-1C26AF1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The original dataset was transformed</a:t>
            </a:r>
          </a:p>
          <a:p>
            <a:r>
              <a:rPr lang="en-PT" dirty="0"/>
              <a:t>Create the European Union CPI</a:t>
            </a:r>
          </a:p>
          <a:p>
            <a:pPr lvl="1"/>
            <a:r>
              <a:rPr lang="en-GB" dirty="0"/>
              <a:t>A</a:t>
            </a:r>
            <a:r>
              <a:rPr lang="en-PT" dirty="0"/>
              <a:t>verage of the CPI of the countries in 1990</a:t>
            </a:r>
          </a:p>
          <a:p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135E8-101F-9C4C-AD6C-2C09E609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AB7A6-3F93-543A-E996-988AA845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4894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DF37-9134-5A84-71A6-8F054A12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Methods – Analysis of the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088E-1B15-F818-918C-EF1CD71D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b="1" dirty="0"/>
              <a:t>Analysis of the overall trend and seasonality</a:t>
            </a:r>
          </a:p>
          <a:p>
            <a:r>
              <a:rPr lang="en-PT" dirty="0"/>
              <a:t>Check stationarity of the TS</a:t>
            </a:r>
          </a:p>
          <a:p>
            <a:r>
              <a:rPr lang="en-PT" b="1" dirty="0"/>
              <a:t>DF statitical test</a:t>
            </a:r>
          </a:p>
          <a:p>
            <a:pPr lvl="1"/>
            <a:r>
              <a:rPr lang="en-PT" b="1" dirty="0"/>
              <a:t>H0</a:t>
            </a:r>
            <a:r>
              <a:rPr lang="en-PT" dirty="0"/>
              <a:t>: The TS is non-stationary</a:t>
            </a:r>
          </a:p>
          <a:p>
            <a:pPr lvl="1"/>
            <a:r>
              <a:rPr lang="en-PT" b="1" dirty="0"/>
              <a:t>H1</a:t>
            </a:r>
            <a:r>
              <a:rPr lang="en-PT" dirty="0"/>
              <a:t>: The TS is stationary</a:t>
            </a:r>
          </a:p>
          <a:p>
            <a:pPr lvl="1"/>
            <a:r>
              <a:rPr lang="en-PT" dirty="0"/>
              <a:t>95% significance level</a:t>
            </a:r>
          </a:p>
          <a:p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85C0B-9BAB-35F8-4E60-A771818D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45C5F-41A4-7100-7B02-5CD3C4E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84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4227-9EB1-5369-FE1E-CFA5E662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Methods – Division into Train –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B110-3A05-0F0B-5462-B51A839D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b="1" dirty="0"/>
              <a:t>80-20 split of the data</a:t>
            </a:r>
          </a:p>
          <a:p>
            <a:r>
              <a:rPr lang="en-PT" dirty="0"/>
              <a:t>80 % for training</a:t>
            </a:r>
          </a:p>
          <a:p>
            <a:pPr lvl="1"/>
            <a:r>
              <a:rPr lang="en-GB" dirty="0"/>
              <a:t>F</a:t>
            </a:r>
            <a:r>
              <a:rPr lang="en-PT" dirty="0"/>
              <a:t>rom this, 15 % were used to validation</a:t>
            </a:r>
          </a:p>
          <a:p>
            <a:r>
              <a:rPr lang="en-PT" dirty="0"/>
              <a:t>20 % for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41868-18AC-3452-6E87-696EF857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02852-BAA7-9DD8-431E-CF9462DA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6528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C3BF-150E-8812-EE1C-F3F9BAF0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b="1" dirty="0"/>
              <a:t>Methods - Transformation into 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C6E0-AF1C-43A5-ABF6-7C7431E1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/>
              <a:t>2 aproaches</a:t>
            </a:r>
          </a:p>
          <a:p>
            <a:pPr lvl="1"/>
            <a:r>
              <a:rPr lang="pt-PT" b="1" dirty="0"/>
              <a:t>1st </a:t>
            </a:r>
            <a:r>
              <a:rPr lang="en-PT" b="1" dirty="0"/>
              <a:t>approach</a:t>
            </a:r>
          </a:p>
          <a:p>
            <a:pPr lvl="2"/>
            <a:r>
              <a:rPr lang="en-PT" dirty="0"/>
              <a:t>Model-fitting to remove trend</a:t>
            </a:r>
          </a:p>
          <a:p>
            <a:pPr lvl="2"/>
            <a:r>
              <a:rPr lang="en-PT" dirty="0"/>
              <a:t>Filtering to remove seasonality</a:t>
            </a:r>
          </a:p>
          <a:p>
            <a:pPr lvl="1"/>
            <a:r>
              <a:rPr lang="en-PT" b="1" dirty="0"/>
              <a:t>2nd approach</a:t>
            </a:r>
          </a:p>
          <a:p>
            <a:pPr lvl="2"/>
            <a:r>
              <a:rPr lang="en-PT" b="1" dirty="0"/>
              <a:t>Differencing</a:t>
            </a:r>
          </a:p>
          <a:p>
            <a:endParaRPr lang="en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64DD2-51E2-28AF-5D28-CB3908DE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Joana Simões | TSAP Course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AC84-87B9-85FB-C8FF-EE1C9E1C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9247-1647-A043-AE23-87E3DBAE2FFC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220682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{EDCFE26D-3C10-CF42-85B2-06556C6F3B57}tf10001072</Template>
  <TotalTime>425</TotalTime>
  <Words>747</Words>
  <Application>Microsoft Macintosh PowerPoint</Application>
  <PresentationFormat>Widescreen</PresentationFormat>
  <Paragraphs>245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Franklin Gothic Book</vt:lpstr>
      <vt:lpstr>Helvetica Neue</vt:lpstr>
      <vt:lpstr>Crop</vt:lpstr>
      <vt:lpstr>Prediction of the Consumer Price Index of Norway</vt:lpstr>
      <vt:lpstr>Outline</vt:lpstr>
      <vt:lpstr>Introducion</vt:lpstr>
      <vt:lpstr> State-of-the Art</vt:lpstr>
      <vt:lpstr>Methods</vt:lpstr>
      <vt:lpstr>Methods – Preprocessing of the data</vt:lpstr>
      <vt:lpstr>Methods – Analysis of the TS</vt:lpstr>
      <vt:lpstr>Methods – Division into Train – Test</vt:lpstr>
      <vt:lpstr>Methods - Transformation into stationary</vt:lpstr>
      <vt:lpstr>Methods – Forecasting models</vt:lpstr>
      <vt:lpstr>Methods – Multivariate models</vt:lpstr>
      <vt:lpstr>Results – overall TS</vt:lpstr>
      <vt:lpstr>Results - Differencing</vt:lpstr>
      <vt:lpstr>Results – DF test of the TS</vt:lpstr>
      <vt:lpstr>Results - ACS</vt:lpstr>
      <vt:lpstr>Results - PACS</vt:lpstr>
      <vt:lpstr>Results – Explanatory TS</vt:lpstr>
      <vt:lpstr>Results – Cross-correlation</vt:lpstr>
      <vt:lpstr>Results – Models Performance</vt:lpstr>
      <vt:lpstr>Results - Forecasting</vt:lpstr>
      <vt:lpstr>Discussion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the Consumer Price Index of Norway</dc:title>
  <dc:creator>Joana Maria Silva Simões</dc:creator>
  <cp:lastModifiedBy>Joana Maria Silva Simões</cp:lastModifiedBy>
  <cp:revision>9</cp:revision>
  <dcterms:created xsi:type="dcterms:W3CDTF">2023-12-11T15:02:53Z</dcterms:created>
  <dcterms:modified xsi:type="dcterms:W3CDTF">2024-02-10T19:49:20Z</dcterms:modified>
</cp:coreProperties>
</file>