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69" r:id="rId7"/>
    <p:sldId id="267" r:id="rId8"/>
    <p:sldId id="270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8572CB4-198F-40EB-A56D-65D841A3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9E0-4907-CE29-3926-B491EC61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59" y="108038"/>
            <a:ext cx="11690682" cy="3437793"/>
          </a:xfrm>
        </p:spPr>
        <p:txBody>
          <a:bodyPr anchor="t">
            <a:normAutofit/>
          </a:bodyPr>
          <a:lstStyle/>
          <a:p>
            <a:r>
              <a:rPr lang="en-ID" sz="5000" b="1" i="0" dirty="0">
                <a:latin typeface="Lucida Fax" panose="02060602050505020204" pitchFamily="18" charset="0"/>
              </a:rPr>
              <a:t>LINKED LIST</a:t>
            </a:r>
            <a:br>
              <a:rPr lang="en-ID" sz="5000" b="1" i="0" dirty="0">
                <a:latin typeface="Lucida Fax" panose="02060602050505020204" pitchFamily="18" charset="0"/>
              </a:rPr>
            </a:br>
            <a:br>
              <a:rPr lang="en-ID" sz="5000" b="1" i="0" dirty="0">
                <a:latin typeface="Lucida Fax" panose="02060602050505020204" pitchFamily="18" charset="0"/>
              </a:rPr>
            </a:br>
            <a:br>
              <a:rPr lang="en-ID" sz="5000" b="1" i="0" dirty="0">
                <a:latin typeface="Lucida Fax" panose="02060602050505020204" pitchFamily="18" charset="0"/>
              </a:rPr>
            </a:br>
            <a:r>
              <a:rPr lang="en-ID" sz="3500" b="1" i="0" dirty="0" err="1">
                <a:latin typeface="Lucida Fax" panose="02060602050505020204" pitchFamily="18" charset="0"/>
              </a:rPr>
              <a:t>Struktur</a:t>
            </a:r>
            <a:r>
              <a:rPr lang="en-ID" sz="3500" b="1" i="0" dirty="0">
                <a:latin typeface="Lucida Fax" panose="02060602050505020204" pitchFamily="18" charset="0"/>
              </a:rPr>
              <a:t> data dan </a:t>
            </a:r>
            <a:r>
              <a:rPr lang="en-ID" sz="3500" b="1" i="0" dirty="0" err="1">
                <a:latin typeface="Lucida Fax" panose="02060602050505020204" pitchFamily="18" charset="0"/>
              </a:rPr>
              <a:t>algoritma</a:t>
            </a:r>
            <a:endParaRPr lang="en-ID" sz="5000" b="1" i="0" dirty="0">
              <a:latin typeface="Lucida Fax" panose="020606020505050202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632B90-A3FF-99C9-EB2E-73D4C98D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610" y="4659779"/>
            <a:ext cx="4054780" cy="1167378"/>
          </a:xfrm>
        </p:spPr>
        <p:txBody>
          <a:bodyPr>
            <a:normAutofit/>
          </a:bodyPr>
          <a:lstStyle/>
          <a:p>
            <a:r>
              <a:rPr lang="en-ID" dirty="0">
                <a:latin typeface="Lucida Fax" panose="02060602050505020204" pitchFamily="18" charset="0"/>
              </a:rPr>
              <a:t>Puguh Setiyono</a:t>
            </a:r>
          </a:p>
          <a:p>
            <a:r>
              <a:rPr lang="en-ID" dirty="0">
                <a:latin typeface="Lucida Fax" panose="02060602050505020204" pitchFamily="18" charset="0"/>
              </a:rPr>
              <a:t>2215101081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D2D1004-1F61-4CC5-FB14-CFB5CB52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8621" b="-14041"/>
          <a:stretch/>
        </p:blipFill>
        <p:spPr>
          <a:xfrm>
            <a:off x="10445274" y="0"/>
            <a:ext cx="1881215" cy="12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70"/>
    </mc:Choice>
    <mc:Fallback xmlns="">
      <p:transition spd="slow" advTm="283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9E0-4907-CE29-3926-B491EC61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72" y="0"/>
            <a:ext cx="5645888" cy="3902149"/>
          </a:xfrm>
        </p:spPr>
        <p:txBody>
          <a:bodyPr anchor="t">
            <a:normAutofit/>
          </a:bodyPr>
          <a:lstStyle/>
          <a:p>
            <a:r>
              <a:rPr lang="en-ID" sz="4000" b="1" i="0" dirty="0">
                <a:latin typeface="Lucida Fax" panose="02060602050505020204" pitchFamily="18" charset="0"/>
              </a:rPr>
              <a:t>Linked list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DC49D6A-6B7D-9ED3-4A08-64C2E7687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6" r="13376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ABDA5-8938-0AEE-F946-9B213AEA2A39}"/>
              </a:ext>
            </a:extLst>
          </p:cNvPr>
          <p:cNvSpPr/>
          <p:nvPr/>
        </p:nvSpPr>
        <p:spPr>
          <a:xfrm>
            <a:off x="226556" y="2137185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when the linked list is empty</a:t>
            </a:r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781F54-C021-0215-FD88-14D9EB7D2A62}"/>
              </a:ext>
            </a:extLst>
          </p:cNvPr>
          <p:cNvSpPr/>
          <p:nvPr/>
        </p:nvSpPr>
        <p:spPr>
          <a:xfrm>
            <a:off x="233917" y="3777258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C05AAC-D8F2-97D6-C65D-6207805B391E}"/>
              </a:ext>
            </a:extLst>
          </p:cNvPr>
          <p:cNvSpPr/>
          <p:nvPr/>
        </p:nvSpPr>
        <p:spPr>
          <a:xfrm>
            <a:off x="226556" y="5417331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98"/>
    </mc:Choice>
    <mc:Fallback xmlns="">
      <p:transition spd="slow" advTm="414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1D500-E175-FE99-203E-2FC4EB3A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when the linked list is empty</a:t>
            </a:r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263008" y="2452280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2211604" y="347112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2233731" y="431623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6560263" y="3252109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5727013" y="5254404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4396065" y="366329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4416855" y="447758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08375" y="4028033"/>
            <a:ext cx="1230355" cy="6658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0D5EDC9-29FC-C420-F6C5-9E843AA01105}"/>
              </a:ext>
            </a:extLst>
          </p:cNvPr>
          <p:cNvCxnSpPr>
            <a:cxnSpLocks/>
          </p:cNvCxnSpPr>
          <p:nvPr/>
        </p:nvCxnSpPr>
        <p:spPr>
          <a:xfrm>
            <a:off x="5358026" y="4900256"/>
            <a:ext cx="737974" cy="342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92F29F3-9691-79F5-876D-0EE6268D9F40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5270710" y="3585254"/>
            <a:ext cx="1262615" cy="455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A3C8250-07C2-C2C2-E263-BEBEAC737DF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137652" y="2829967"/>
            <a:ext cx="1073952" cy="1018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9F240-2EE4-A9A2-808F-CEB409BD6E37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New Node = New Node (A)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New Node -&gt; next = Tail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New Node (A) = Head</a:t>
            </a:r>
          </a:p>
          <a:p>
            <a:endParaRPr lang="en-ID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4437C3-F1E4-A510-B7A6-D1C9C611905A}"/>
              </a:ext>
            </a:extLst>
          </p:cNvPr>
          <p:cNvSpPr/>
          <p:nvPr/>
        </p:nvSpPr>
        <p:spPr>
          <a:xfrm>
            <a:off x="3263348" y="2074593"/>
            <a:ext cx="874644" cy="7553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New Node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E2BC1E0-E466-DCB0-E76F-64DD2D02C176}"/>
              </a:ext>
            </a:extLst>
          </p:cNvPr>
          <p:cNvCxnSpPr>
            <a:cxnSpLocks/>
            <a:stCxn id="3" idx="1"/>
            <a:endCxn id="12" idx="0"/>
          </p:cNvCxnSpPr>
          <p:nvPr/>
        </p:nvCxnSpPr>
        <p:spPr>
          <a:xfrm rot="10800000" flipV="1">
            <a:off x="2648926" y="2452279"/>
            <a:ext cx="614422" cy="10188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5917">
        <p159:morph option="byObject"/>
      </p:transition>
    </mc:Choice>
    <mc:Fallback xmlns="">
      <p:transition spd="slow" advTm="115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560678" y="2575235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564341" y="428276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564341" y="5124513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5994599" y="2521209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5424905" y="5946913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665232" y="425936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522AA5-80E2-7383-D2DA-782E496F6560}"/>
              </a:ext>
            </a:extLst>
          </p:cNvPr>
          <p:cNvSpPr/>
          <p:nvPr/>
        </p:nvSpPr>
        <p:spPr>
          <a:xfrm>
            <a:off x="4647493" y="41865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665232" y="507299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0F18D3-19C5-86CE-CA0A-A44DB4E5F274}"/>
              </a:ext>
            </a:extLst>
          </p:cNvPr>
          <p:cNvSpPr/>
          <p:nvPr/>
        </p:nvSpPr>
        <p:spPr>
          <a:xfrm>
            <a:off x="4647493" y="501474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38985" y="4637054"/>
            <a:ext cx="1226247" cy="8546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656A92F2-06CB-9525-2305-6CD14E2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768559D2-709B-4106-BB2E-902072EE7179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3539876" y="4564201"/>
            <a:ext cx="1107617" cy="8864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CE301D6-7631-B81A-9EEF-8C5C9E8A7445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03403" y="3057995"/>
            <a:ext cx="909931" cy="13471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D105BFF-956B-FB52-925C-21A52D4C059A}"/>
              </a:ext>
            </a:extLst>
          </p:cNvPr>
          <p:cNvCxnSpPr>
            <a:cxnSpLocks/>
            <a:stCxn id="28" idx="2"/>
            <a:endCxn id="23" idx="1"/>
          </p:cNvCxnSpPr>
          <p:nvPr/>
        </p:nvCxnSpPr>
        <p:spPr>
          <a:xfrm rot="16200000" flipH="1">
            <a:off x="4977618" y="5877312"/>
            <a:ext cx="554485" cy="340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0040A-2DB7-1A22-9307-E07471B1351E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D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DDA4914-796A-D62B-7000-DD0472745F4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523753" y="3804855"/>
            <a:ext cx="952156" cy="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75"/>
    </mc:Choice>
    <mc:Fallback xmlns="">
      <p:transition spd="slow" advTm="687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560678" y="2575235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564341" y="428276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564341" y="5124513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2665232" y="2598633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5424905" y="5946913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665232" y="425936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522AA5-80E2-7383-D2DA-782E496F6560}"/>
              </a:ext>
            </a:extLst>
          </p:cNvPr>
          <p:cNvSpPr/>
          <p:nvPr/>
        </p:nvSpPr>
        <p:spPr>
          <a:xfrm>
            <a:off x="4647493" y="41865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665232" y="507299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0F18D3-19C5-86CE-CA0A-A44DB4E5F274}"/>
              </a:ext>
            </a:extLst>
          </p:cNvPr>
          <p:cNvSpPr/>
          <p:nvPr/>
        </p:nvSpPr>
        <p:spPr>
          <a:xfrm>
            <a:off x="4647493" y="501474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38985" y="4637054"/>
            <a:ext cx="1226247" cy="8546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656A92F2-06CB-9525-2305-6CD14E2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768559D2-709B-4106-BB2E-902072EE7179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3539876" y="4564201"/>
            <a:ext cx="1107617" cy="8864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B08CD-3FBF-80E5-1A0D-67D484233E6C}"/>
              </a:ext>
            </a:extLst>
          </p:cNvPr>
          <p:cNvSpPr/>
          <p:nvPr/>
        </p:nvSpPr>
        <p:spPr>
          <a:xfrm>
            <a:off x="5945983" y="2543451"/>
            <a:ext cx="874644" cy="7553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New Node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CE301D6-7631-B81A-9EEF-8C5C9E8A744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290216" y="3093424"/>
            <a:ext cx="887689" cy="12984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D105BFF-956B-FB52-925C-21A52D4C059A}"/>
              </a:ext>
            </a:extLst>
          </p:cNvPr>
          <p:cNvCxnSpPr>
            <a:cxnSpLocks/>
            <a:stCxn id="28" idx="2"/>
            <a:endCxn id="23" idx="1"/>
          </p:cNvCxnSpPr>
          <p:nvPr/>
        </p:nvCxnSpPr>
        <p:spPr>
          <a:xfrm rot="16200000" flipH="1">
            <a:off x="4977618" y="5877312"/>
            <a:ext cx="554485" cy="340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CDB0BD3-35B1-16E4-2DD2-C78189C13D25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3539876" y="2976320"/>
            <a:ext cx="1544939" cy="1210194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88168B-11E1-34BE-B41B-6688A3510ED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5400000">
            <a:off x="2649874" y="3806687"/>
            <a:ext cx="9053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0040A-2DB7-1A22-9307-E07471B1351E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New Node = New Node (C)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New Node -&gt; next = null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Tail -&gt;next = </a:t>
            </a:r>
            <a:r>
              <a:rPr lang="en-ID" dirty="0" err="1">
                <a:solidFill>
                  <a:schemeClr val="tx1"/>
                </a:solidFill>
                <a:latin typeface="Lucida Bright" panose="02040602050505020304" pitchFamily="18" charset="0"/>
              </a:rPr>
              <a:t>NewNode</a:t>
            </a:r>
            <a:endParaRPr lang="en-ID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Tail = </a:t>
            </a:r>
            <a:r>
              <a:rPr lang="en-ID" dirty="0" err="1">
                <a:solidFill>
                  <a:schemeClr val="tx1"/>
                </a:solidFill>
                <a:latin typeface="Lucida Bright" panose="02040602050505020304" pitchFamily="18" charset="0"/>
              </a:rPr>
              <a:t>NewNode</a:t>
            </a:r>
            <a:endParaRPr lang="en-ID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DDA4914-796A-D62B-7000-DD0472745F4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523753" y="3804855"/>
            <a:ext cx="952156" cy="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15"/>
    </mc:Choice>
    <mc:Fallback xmlns="">
      <p:transition spd="slow" advTm="1246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581016" y="2083402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581016" y="41865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581016" y="503434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6338650" y="2677512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701262" y="427218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CE1059-4F4B-F681-7866-C6FD6E91052B}"/>
              </a:ext>
            </a:extLst>
          </p:cNvPr>
          <p:cNvSpPr/>
          <p:nvPr/>
        </p:nvSpPr>
        <p:spPr>
          <a:xfrm>
            <a:off x="4756521" y="409948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695845" y="507549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25A5A2-5C56-D02B-D188-8E17AC49D7F5}"/>
              </a:ext>
            </a:extLst>
          </p:cNvPr>
          <p:cNvSpPr/>
          <p:nvPr/>
        </p:nvSpPr>
        <p:spPr>
          <a:xfrm>
            <a:off x="4728605" y="488334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1455660" y="4649868"/>
            <a:ext cx="1245602" cy="7621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6D72FD-775C-438B-D946-8256032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5603249" y="5946913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A6EB38-B81A-C395-DF2E-9F96EDFCE046}"/>
              </a:ext>
            </a:extLst>
          </p:cNvPr>
          <p:cNvCxnSpPr>
            <a:cxnSpLocks/>
            <a:stCxn id="22" idx="2"/>
            <a:endCxn id="26" idx="3"/>
          </p:cNvCxnSpPr>
          <p:nvPr/>
        </p:nvCxnSpPr>
        <p:spPr>
          <a:xfrm rot="5400000">
            <a:off x="5681427" y="3382625"/>
            <a:ext cx="1044285" cy="11448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1DF27A1-4B02-D3ED-F7CE-C920EAC788A4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5200040" y="5604601"/>
            <a:ext cx="768792" cy="8370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8E1825-3F95-E45B-BCB8-5042E6702DC1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353354" y="3503761"/>
            <a:ext cx="1347737" cy="177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E48108-137A-B1DB-B4CD-C97EDB72671B}"/>
              </a:ext>
            </a:extLst>
          </p:cNvPr>
          <p:cNvSpPr/>
          <p:nvPr/>
        </p:nvSpPr>
        <p:spPr>
          <a:xfrm>
            <a:off x="2567436" y="2354920"/>
            <a:ext cx="1186031" cy="7553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Current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3F4ED0F7-EC84-C656-A243-9D8C2F3BF64D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 rot="5400000">
            <a:off x="2568575" y="3680303"/>
            <a:ext cx="1161887" cy="21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DB661-9324-4762-46CA-191CEBE5E420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Current = Node (B)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Current Node -&gt; next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 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F2ED2EE-7FE4-7A2D-D596-03B55B40FCFB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3570489" y="4477171"/>
            <a:ext cx="1186032" cy="97601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427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374"/>
    </mc:Choice>
    <mc:Fallback xmlns="">
      <p:transition spd="slow" advTm="223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581016" y="2083402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581016" y="41865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581016" y="503434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4977348" y="2681799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701262" y="427218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695845" y="507549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1455660" y="4649868"/>
            <a:ext cx="1245602" cy="7621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6D72FD-775C-438B-D946-8256032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4466076" y="5824609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A6EB38-B81A-C395-DF2E-9F96EDFCE046}"/>
              </a:ext>
            </a:extLst>
          </p:cNvPr>
          <p:cNvCxnSpPr>
            <a:cxnSpLocks/>
            <a:stCxn id="22" idx="2"/>
            <a:endCxn id="27" idx="3"/>
          </p:cNvCxnSpPr>
          <p:nvPr/>
        </p:nvCxnSpPr>
        <p:spPr>
          <a:xfrm rot="5400000">
            <a:off x="3484575" y="3523088"/>
            <a:ext cx="2016011" cy="18441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1DF27A1-4B02-D3ED-F7CE-C920EAC788A4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556319" y="5407719"/>
            <a:ext cx="457320" cy="13036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8E1825-3F95-E45B-BCB8-5042E6702DC1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353354" y="3503761"/>
            <a:ext cx="1347737" cy="177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E48108-137A-B1DB-B4CD-C97EDB72671B}"/>
              </a:ext>
            </a:extLst>
          </p:cNvPr>
          <p:cNvSpPr/>
          <p:nvPr/>
        </p:nvSpPr>
        <p:spPr>
          <a:xfrm>
            <a:off x="2567436" y="2354920"/>
            <a:ext cx="1186031" cy="7553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Current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3F4ED0F7-EC84-C656-A243-9D8C2F3BF64D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 rot="5400000">
            <a:off x="2568575" y="3680303"/>
            <a:ext cx="1161887" cy="21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DB661-9324-4762-46CA-191CEBE5E420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Current = Node (B)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Current Node -&gt; next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Current Node -&gt; next = Tail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Tail =  Current Node</a:t>
            </a: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D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44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580">
        <p159:morph option="byObject"/>
      </p:transition>
    </mc:Choice>
    <mc:Fallback xmlns="">
      <p:transition spd="slow" advTm="495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D554-5BBC-CAEC-A3B3-8B546EBD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7" y="2872408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ID" sz="6000" b="1" i="0" dirty="0" err="1"/>
              <a:t>Terima</a:t>
            </a:r>
            <a:r>
              <a:rPr lang="en-ID" sz="6000" b="1" i="0" dirty="0"/>
              <a:t> </a:t>
            </a:r>
            <a:r>
              <a:rPr lang="en-ID" sz="6000" b="1" i="0" dirty="0" err="1"/>
              <a:t>kasih</a:t>
            </a:r>
            <a:endParaRPr lang="en-ID" sz="6000" b="1" i="0" dirty="0"/>
          </a:p>
        </p:txBody>
      </p:sp>
      <p:pic>
        <p:nvPicPr>
          <p:cNvPr id="74" name="Audio 73">
            <a:hlinkClick r:id="" action="ppaction://media"/>
            <a:extLst>
              <a:ext uri="{FF2B5EF4-FFF2-40B4-BE49-F238E27FC236}">
                <a16:creationId xmlns:a16="http://schemas.microsoft.com/office/drawing/2014/main" id="{9A6B832D-BD70-0AC9-C8DF-AB8828B59A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336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8"/>
    </mc:Choice>
    <mc:Fallback xmlns="">
      <p:transition spd="slow" advTm="20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8.8|1.1|3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.1|37.7"/>
</p:tagLst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23A9B9C719E04C84C4F4A73967D0D9" ma:contentTypeVersion="0" ma:contentTypeDescription="Create a new document." ma:contentTypeScope="" ma:versionID="66070174eda02ffa653fc3d1ae6fae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34f933b7d1412989545488fb779f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64EA52-B99A-430C-AFBE-ABFB31C08D7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3B70F35-F8B2-4FC5-991B-5454C7D3A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BFF44B-6118-4AEB-8CE8-EB25D2528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183</Words>
  <Application>Microsoft Office PowerPoint</Application>
  <PresentationFormat>Widescreen</PresentationFormat>
  <Paragraphs>79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Bright</vt:lpstr>
      <vt:lpstr>Lucida Fax</vt:lpstr>
      <vt:lpstr>Univers Condensed Light</vt:lpstr>
      <vt:lpstr>Walbaum Display Light</vt:lpstr>
      <vt:lpstr>AngleLinesVTI</vt:lpstr>
      <vt:lpstr>LINKED LIST   Struktur data dan algoritma</vt:lpstr>
      <vt:lpstr>Linked list</vt:lpstr>
      <vt:lpstr>Inserting a node when the linked list is empty</vt:lpstr>
      <vt:lpstr> Inserting a node to the tail </vt:lpstr>
      <vt:lpstr> Inserting a node to the tail </vt:lpstr>
      <vt:lpstr> Deleting a tail </vt:lpstr>
      <vt:lpstr> Deleting a tail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  Struktur data dan algoritma</dc:title>
  <dc:creator>Puguh Setiyono</dc:creator>
  <cp:lastModifiedBy>Puguh Setiyono</cp:lastModifiedBy>
  <cp:revision>11</cp:revision>
  <dcterms:created xsi:type="dcterms:W3CDTF">2023-03-19T12:11:01Z</dcterms:created>
  <dcterms:modified xsi:type="dcterms:W3CDTF">2023-03-27T23:14:32Z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2023-03-19T12:32:37Z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69dfd51b-cc1b-4e8b-8938-b5e53fa88b0f</vt:lpwstr>
  </property>
  <property fmtid="{D5CDD505-2E9C-101B-9397-08002B2CF9AE}" pid="7" name="MSIP_Label_defa4170-0d19-0005-0004-bc88714345d2_ActionId">
    <vt:lpwstr>8b44f1b7-3297-49d2-923d-bd212b1c81aa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0x010100A823A9B9C719E04C84C4F4A73967D0D9</vt:lpwstr>
  </property>
</Properties>
</file>