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334"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90"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1" r:id="rId37"/>
    <p:sldId id="292" r:id="rId38"/>
    <p:sldId id="294" r:id="rId39"/>
    <p:sldId id="293" r:id="rId40"/>
    <p:sldId id="295" r:id="rId41"/>
    <p:sldId id="296" r:id="rId42"/>
    <p:sldId id="297" r:id="rId43"/>
    <p:sldId id="289" r:id="rId44"/>
    <p:sldId id="298" r:id="rId45"/>
    <p:sldId id="299" r:id="rId46"/>
    <p:sldId id="300" r:id="rId47"/>
    <p:sldId id="301" r:id="rId48"/>
    <p:sldId id="302" r:id="rId49"/>
    <p:sldId id="303" r:id="rId50"/>
    <p:sldId id="304" r:id="rId51"/>
    <p:sldId id="305" r:id="rId52"/>
    <p:sldId id="306" r:id="rId53"/>
    <p:sldId id="307" r:id="rId54"/>
    <p:sldId id="309" r:id="rId55"/>
    <p:sldId id="308" r:id="rId56"/>
    <p:sldId id="310" r:id="rId57"/>
    <p:sldId id="311" r:id="rId58"/>
    <p:sldId id="312" r:id="rId59"/>
    <p:sldId id="313" r:id="rId60"/>
    <p:sldId id="314" r:id="rId61"/>
    <p:sldId id="315" r:id="rId62"/>
    <p:sldId id="317" r:id="rId63"/>
    <p:sldId id="318" r:id="rId64"/>
    <p:sldId id="316" r:id="rId65"/>
    <p:sldId id="319" r:id="rId66"/>
    <p:sldId id="320" r:id="rId67"/>
    <p:sldId id="321" r:id="rId68"/>
    <p:sldId id="323" r:id="rId69"/>
    <p:sldId id="324" r:id="rId70"/>
    <p:sldId id="325" r:id="rId71"/>
    <p:sldId id="326" r:id="rId72"/>
    <p:sldId id="322" r:id="rId73"/>
    <p:sldId id="327" r:id="rId74"/>
    <p:sldId id="328" r:id="rId75"/>
    <p:sldId id="329" r:id="rId76"/>
    <p:sldId id="330" r:id="rId77"/>
    <p:sldId id="331" r:id="rId78"/>
    <p:sldId id="332"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46292 w 97"/>
                <a:gd name="T1" fmla="*/ 16269 h 37"/>
                <a:gd name="T2" fmla="*/ 59305 w 97"/>
                <a:gd name="T3" fmla="*/ 13029 h 37"/>
                <a:gd name="T4" fmla="*/ 59942 w 97"/>
                <a:gd name="T5" fmla="*/ 11114 h 37"/>
                <a:gd name="T6" fmla="*/ 57365 w 97"/>
                <a:gd name="T7" fmla="*/ 0 h 37"/>
                <a:gd name="T8" fmla="*/ 16231 w 97"/>
                <a:gd name="T9" fmla="*/ 0 h 37"/>
                <a:gd name="T10" fmla="*/ 6582 w 97"/>
                <a:gd name="T11" fmla="*/ 14328 h 37"/>
                <a:gd name="T12" fmla="*/ 46292 w 97"/>
                <a:gd name="T13" fmla="*/ 162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329410 w 585"/>
                <a:gd name="T1" fmla="*/ 637 h 534"/>
                <a:gd name="T2" fmla="*/ 102650 w 585"/>
                <a:gd name="T3" fmla="*/ 0 h 534"/>
                <a:gd name="T4" fmla="*/ 147116 w 585"/>
                <a:gd name="T5" fmla="*/ 13692 h 534"/>
                <a:gd name="T6" fmla="*/ 113774 w 585"/>
                <a:gd name="T7" fmla="*/ 25443 h 534"/>
                <a:gd name="T8" fmla="*/ 135355 w 585"/>
                <a:gd name="T9" fmla="*/ 46343 h 534"/>
                <a:gd name="T10" fmla="*/ 48349 w 585"/>
                <a:gd name="T11" fmla="*/ 39110 h 534"/>
                <a:gd name="T12" fmla="*/ 16924 w 585"/>
                <a:gd name="T13" fmla="*/ 41051 h 534"/>
                <a:gd name="T14" fmla="*/ 130061 w 585"/>
                <a:gd name="T15" fmla="*/ 317769 h 534"/>
                <a:gd name="T16" fmla="*/ 94115 w 585"/>
                <a:gd name="T17" fmla="*/ 222607 h 534"/>
                <a:gd name="T18" fmla="*/ 68646 w 585"/>
                <a:gd name="T19" fmla="*/ 245321 h 534"/>
                <a:gd name="T20" fmla="*/ 61410 w 585"/>
                <a:gd name="T21" fmla="*/ 283921 h 534"/>
                <a:gd name="T22" fmla="*/ 81049 w 585"/>
                <a:gd name="T23" fmla="*/ 172898 h 534"/>
                <a:gd name="T24" fmla="*/ 100071 w 585"/>
                <a:gd name="T25" fmla="*/ 148753 h 534"/>
                <a:gd name="T26" fmla="*/ 136660 w 585"/>
                <a:gd name="T27" fmla="*/ 154682 h 534"/>
                <a:gd name="T28" fmla="*/ 122952 w 585"/>
                <a:gd name="T29" fmla="*/ 199746 h 534"/>
                <a:gd name="T30" fmla="*/ 125535 w 585"/>
                <a:gd name="T31" fmla="*/ 257709 h 534"/>
                <a:gd name="T32" fmla="*/ 336646 w 585"/>
                <a:gd name="T33" fmla="*/ 315187 h 534"/>
                <a:gd name="T34" fmla="*/ 296837 w 585"/>
                <a:gd name="T35" fmla="*/ 278629 h 534"/>
                <a:gd name="T36" fmla="*/ 277814 w 585"/>
                <a:gd name="T37" fmla="*/ 225190 h 534"/>
                <a:gd name="T38" fmla="*/ 258817 w 585"/>
                <a:gd name="T39" fmla="*/ 176244 h 534"/>
                <a:gd name="T40" fmla="*/ 300695 w 585"/>
                <a:gd name="T41" fmla="*/ 167070 h 534"/>
                <a:gd name="T42" fmla="*/ 266053 w 585"/>
                <a:gd name="T43" fmla="*/ 145508 h 534"/>
                <a:gd name="T44" fmla="*/ 286992 w 585"/>
                <a:gd name="T45" fmla="*/ 147449 h 534"/>
                <a:gd name="T46" fmla="*/ 286355 w 585"/>
                <a:gd name="T47" fmla="*/ 136340 h 534"/>
                <a:gd name="T48" fmla="*/ 245752 w 585"/>
                <a:gd name="T49" fmla="*/ 137644 h 534"/>
                <a:gd name="T50" fmla="*/ 233353 w 585"/>
                <a:gd name="T51" fmla="*/ 223886 h 534"/>
                <a:gd name="T52" fmla="*/ 226886 w 585"/>
                <a:gd name="T53" fmla="*/ 150032 h 534"/>
                <a:gd name="T54" fmla="*/ 216399 w 585"/>
                <a:gd name="T55" fmla="*/ 118791 h 534"/>
                <a:gd name="T56" fmla="*/ 226886 w 585"/>
                <a:gd name="T57" fmla="*/ 88698 h 534"/>
                <a:gd name="T58" fmla="*/ 221592 w 585"/>
                <a:gd name="T59" fmla="*/ 64554 h 534"/>
                <a:gd name="T60" fmla="*/ 216399 w 585"/>
                <a:gd name="T61" fmla="*/ 40414 h 534"/>
                <a:gd name="T62" fmla="*/ 241226 w 585"/>
                <a:gd name="T63" fmla="*/ 67263 h 534"/>
                <a:gd name="T64" fmla="*/ 271216 w 585"/>
                <a:gd name="T65" fmla="*/ 30730 h 534"/>
                <a:gd name="T66" fmla="*/ 267358 w 585"/>
                <a:gd name="T67" fmla="*/ 61976 h 534"/>
                <a:gd name="T68" fmla="*/ 262165 w 585"/>
                <a:gd name="T69" fmla="*/ 84837 h 534"/>
                <a:gd name="T70" fmla="*/ 262165 w 585"/>
                <a:gd name="T71" fmla="*/ 118149 h 534"/>
                <a:gd name="T72" fmla="*/ 364694 w 585"/>
                <a:gd name="T73" fmla="*/ 118149 h 534"/>
                <a:gd name="T74" fmla="*/ 362110 w 585"/>
                <a:gd name="T75" fmla="*/ 49583 h 534"/>
                <a:gd name="T76" fmla="*/ 162761 w 585"/>
                <a:gd name="T77" fmla="*/ 45064 h 534"/>
                <a:gd name="T78" fmla="*/ 191603 w 585"/>
                <a:gd name="T79" fmla="*/ 60697 h 534"/>
                <a:gd name="T80" fmla="*/ 111833 w 585"/>
                <a:gd name="T81" fmla="*/ 127323 h 534"/>
                <a:gd name="T82" fmla="*/ 45128 w 585"/>
                <a:gd name="T83" fmla="*/ 63917 h 534"/>
                <a:gd name="T84" fmla="*/ 124873 w 585"/>
                <a:gd name="T85" fmla="*/ 69204 h 534"/>
                <a:gd name="T86" fmla="*/ 143764 w 585"/>
                <a:gd name="T87" fmla="*/ 68567 h 534"/>
                <a:gd name="T88" fmla="*/ 197407 w 585"/>
                <a:gd name="T89" fmla="*/ 79014 h 534"/>
                <a:gd name="T90" fmla="*/ 180478 w 585"/>
                <a:gd name="T91" fmla="*/ 167070 h 534"/>
                <a:gd name="T92" fmla="*/ 169997 w 585"/>
                <a:gd name="T93" fmla="*/ 89360 h 534"/>
                <a:gd name="T94" fmla="*/ 111833 w 585"/>
                <a:gd name="T95" fmla="*/ 127323 h 534"/>
                <a:gd name="T96" fmla="*/ 145837 w 585"/>
                <a:gd name="T97" fmla="*/ 146812 h 534"/>
                <a:gd name="T98" fmla="*/ 161456 w 585"/>
                <a:gd name="T99" fmla="*/ 103153 h 534"/>
                <a:gd name="T100" fmla="*/ 213052 w 585"/>
                <a:gd name="T101" fmla="*/ 190573 h 534"/>
                <a:gd name="T102" fmla="*/ 140518 w 585"/>
                <a:gd name="T103" fmla="*/ 209425 h 534"/>
                <a:gd name="T104" fmla="*/ 201933 w 585"/>
                <a:gd name="T105" fmla="*/ 180762 h 534"/>
                <a:gd name="T106" fmla="*/ 207889 w 585"/>
                <a:gd name="T107" fmla="*/ 86752 h 534"/>
                <a:gd name="T108" fmla="*/ 204643 w 585"/>
                <a:gd name="T109" fmla="*/ 139049 h 534"/>
                <a:gd name="T110" fmla="*/ 195461 w 585"/>
                <a:gd name="T111" fmla="*/ 94010 h 534"/>
                <a:gd name="T112" fmla="*/ 331478 w 585"/>
                <a:gd name="T113" fmla="*/ 116845 h 534"/>
                <a:gd name="T114" fmla="*/ 301337 w 585"/>
                <a:gd name="T115" fmla="*/ 10573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6362 w 47"/>
                <a:gd name="T1" fmla="*/ 9809 h 56"/>
                <a:gd name="T2" fmla="*/ 17794 w 47"/>
                <a:gd name="T3" fmla="*/ 36522 h 56"/>
                <a:gd name="T4" fmla="*/ 26362 w 47"/>
                <a:gd name="T5" fmla="*/ 980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12536 w 41"/>
                <a:gd name="T1" fmla="*/ 17545 h 75"/>
                <a:gd name="T2" fmla="*/ 7955 w 41"/>
                <a:gd name="T3" fmla="*/ 45045 h 75"/>
                <a:gd name="T4" fmla="*/ 26507 w 41"/>
                <a:gd name="T5" fmla="*/ 29289 h 75"/>
                <a:gd name="T6" fmla="*/ 24554 w 41"/>
                <a:gd name="T7" fmla="*/ 15605 h 75"/>
                <a:gd name="T8" fmla="*/ 12536 w 41"/>
                <a:gd name="T9" fmla="*/ 1754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73435 w 135"/>
                <a:gd name="T1" fmla="*/ 2574 h 63"/>
                <a:gd name="T2" fmla="*/ 15663 w 135"/>
                <a:gd name="T3" fmla="*/ 2574 h 63"/>
                <a:gd name="T4" fmla="*/ 1305 w 135"/>
                <a:gd name="T5" fmla="*/ 16203 h 63"/>
                <a:gd name="T6" fmla="*/ 39366 w 135"/>
                <a:gd name="T7" fmla="*/ 37680 h 63"/>
                <a:gd name="T8" fmla="*/ 62942 w 135"/>
                <a:gd name="T9" fmla="*/ 35111 h 63"/>
                <a:gd name="T10" fmla="*/ 74073 w 135"/>
                <a:gd name="T11" fmla="*/ 34470 h 63"/>
                <a:gd name="T12" fmla="*/ 73435 w 135"/>
                <a:gd name="T13" fmla="*/ 257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43559 w 97"/>
                <a:gd name="T1" fmla="*/ 3211 h 102"/>
                <a:gd name="T2" fmla="*/ 20236 w 97"/>
                <a:gd name="T3" fmla="*/ 3211 h 102"/>
                <a:gd name="T4" fmla="*/ 7860 w 97"/>
                <a:gd name="T5" fmla="*/ 37065 h 102"/>
                <a:gd name="T6" fmla="*/ 51445 w 97"/>
                <a:gd name="T7" fmla="*/ 40276 h 102"/>
                <a:gd name="T8" fmla="*/ 43559 w 97"/>
                <a:gd name="T9" fmla="*/ 3211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9858 w 99"/>
                <a:gd name="T1" fmla="*/ 0 h 19"/>
                <a:gd name="T2" fmla="*/ 26173 w 99"/>
                <a:gd name="T3" fmla="*/ 9802 h 19"/>
                <a:gd name="T4" fmla="*/ 98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3779 w 76"/>
                <a:gd name="T1" fmla="*/ 23977 h 47"/>
                <a:gd name="T2" fmla="*/ 46139 w 76"/>
                <a:gd name="T3" fmla="*/ 11033 h 47"/>
                <a:gd name="T4" fmla="*/ 31590 w 76"/>
                <a:gd name="T5" fmla="*/ 1931 h 47"/>
                <a:gd name="T6" fmla="*/ 12472 w 76"/>
                <a:gd name="T7" fmla="*/ 20649 h 47"/>
                <a:gd name="T8" fmla="*/ 13779 w 76"/>
                <a:gd name="T9" fmla="*/ 2397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47178 w 82"/>
                <a:gd name="T1" fmla="*/ 3882 h 37"/>
                <a:gd name="T2" fmla="*/ 15674 w 82"/>
                <a:gd name="T3" fmla="*/ 11114 h 37"/>
                <a:gd name="T4" fmla="*/ 11144 w 82"/>
                <a:gd name="T5" fmla="*/ 16911 h 37"/>
                <a:gd name="T6" fmla="*/ 49896 w 82"/>
                <a:gd name="T7" fmla="*/ 14970 h 37"/>
                <a:gd name="T8" fmla="*/ 53788 w 82"/>
                <a:gd name="T9" fmla="*/ 13029 h 37"/>
                <a:gd name="T10" fmla="*/ 53788 w 82"/>
                <a:gd name="T11" fmla="*/ 0 h 37"/>
                <a:gd name="T12" fmla="*/ 47178 w 82"/>
                <a:gd name="T13" fmla="*/ 388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3712 w 138"/>
                <a:gd name="T1" fmla="*/ 643 h 33"/>
                <a:gd name="T2" fmla="*/ 5169 w 138"/>
                <a:gd name="T3" fmla="*/ 9195 h 33"/>
                <a:gd name="T4" fmla="*/ 37272 w 138"/>
                <a:gd name="T5" fmla="*/ 14392 h 33"/>
                <a:gd name="T6" fmla="*/ 76598 w 138"/>
                <a:gd name="T7" fmla="*/ 15035 h 33"/>
                <a:gd name="T8" fmla="*/ 74651 w 138"/>
                <a:gd name="T9" fmla="*/ 5172 h 33"/>
                <a:gd name="T10" fmla="*/ 53700 w 138"/>
                <a:gd name="T11" fmla="*/ 1948 h 33"/>
                <a:gd name="T12" fmla="*/ 13712 w 138"/>
                <a:gd name="T13" fmla="*/ 64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64355 w 112"/>
                <a:gd name="T1" fmla="*/ 12244 h 29"/>
                <a:gd name="T2" fmla="*/ 67610 w 112"/>
                <a:gd name="T3" fmla="*/ 2558 h 29"/>
                <a:gd name="T4" fmla="*/ 48646 w 112"/>
                <a:gd name="T5" fmla="*/ 6389 h 29"/>
                <a:gd name="T6" fmla="*/ 23606 w 112"/>
                <a:gd name="T7" fmla="*/ 3826 h 29"/>
                <a:gd name="T8" fmla="*/ 1306 w 112"/>
                <a:gd name="T9" fmla="*/ 2558 h 29"/>
                <a:gd name="T10" fmla="*/ 64355 w 112"/>
                <a:gd name="T11" fmla="*/ 12244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940 w 115"/>
                <a:gd name="T1" fmla="*/ 34565 h 95"/>
                <a:gd name="T2" fmla="*/ 16900 w 115"/>
                <a:gd name="T3" fmla="*/ 35207 h 95"/>
                <a:gd name="T4" fmla="*/ 32622 w 115"/>
                <a:gd name="T5" fmla="*/ 50163 h 95"/>
                <a:gd name="T6" fmla="*/ 38442 w 115"/>
                <a:gd name="T7" fmla="*/ 54685 h 95"/>
                <a:gd name="T8" fmla="*/ 52735 w 115"/>
                <a:gd name="T9" fmla="*/ 33928 h 95"/>
                <a:gd name="T10" fmla="*/ 72337 w 115"/>
                <a:gd name="T11" fmla="*/ 33928 h 95"/>
                <a:gd name="T12" fmla="*/ 51456 w 115"/>
                <a:gd name="T13" fmla="*/ 17538 h 95"/>
                <a:gd name="T14" fmla="*/ 24119 w 115"/>
                <a:gd name="T15" fmla="*/ 10444 h 95"/>
                <a:gd name="T16" fmla="*/ 7861 w 115"/>
                <a:gd name="T17" fmla="*/ 26703 h 95"/>
                <a:gd name="T18" fmla="*/ 1940 w 115"/>
                <a:gd name="T19" fmla="*/ 3456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33457 w 65"/>
                <a:gd name="T1" fmla="*/ 26070 h 169"/>
                <a:gd name="T2" fmla="*/ 14400 w 65"/>
                <a:gd name="T3" fmla="*/ 31997 h 169"/>
                <a:gd name="T4" fmla="*/ 14400 w 65"/>
                <a:gd name="T5" fmla="*/ 38455 h 169"/>
                <a:gd name="T6" fmla="*/ 32819 w 65"/>
                <a:gd name="T7" fmla="*/ 58704 h 169"/>
                <a:gd name="T8" fmla="*/ 22316 w 65"/>
                <a:gd name="T9" fmla="*/ 76911 h 169"/>
                <a:gd name="T10" fmla="*/ 0 w 65"/>
                <a:gd name="T11" fmla="*/ 96522 h 169"/>
                <a:gd name="T12" fmla="*/ 11146 w 65"/>
                <a:gd name="T13" fmla="*/ 101045 h 169"/>
                <a:gd name="T14" fmla="*/ 30870 w 65"/>
                <a:gd name="T15" fmla="*/ 108271 h 169"/>
                <a:gd name="T16" fmla="*/ 41373 w 65"/>
                <a:gd name="T17" fmla="*/ 105689 h 169"/>
                <a:gd name="T18" fmla="*/ 42654 w 65"/>
                <a:gd name="T19" fmla="*/ 0 h 169"/>
                <a:gd name="T20" fmla="*/ 33457 w 65"/>
                <a:gd name="T21" fmla="*/ 2607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625 h 2"/>
                <a:gd name="T2" fmla="*/ 0 w 4"/>
                <a:gd name="T3" fmla="*/ 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7571"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p>
        </p:txBody>
      </p:sp>
      <p:sp>
        <p:nvSpPr>
          <p:cNvPr id="17575"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C65F5245-4FE0-4006-818F-267E06432EC5}" type="slidenum">
              <a:rPr lang="en-US" altLang="zh-CN"/>
              <a:pPr>
                <a:defRPr/>
              </a:pPr>
              <a:t>‹#›</a:t>
            </a:fld>
            <a:endParaRPr lang="en-US" altLang="zh-CN"/>
          </a:p>
        </p:txBody>
      </p:sp>
    </p:spTree>
    <p:extLst>
      <p:ext uri="{BB962C8B-B14F-4D97-AF65-F5344CB8AC3E}">
        <p14:creationId xmlns:p14="http://schemas.microsoft.com/office/powerpoint/2010/main" val="399426370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0998562-9394-4426-A48D-BA0642E2C4F4}" type="slidenum">
              <a:rPr lang="en-US" altLang="zh-CN"/>
              <a:pPr>
                <a:defRPr/>
              </a:pPr>
              <a:t>‹#›</a:t>
            </a:fld>
            <a:endParaRPr lang="en-US" altLang="zh-CN"/>
          </a:p>
        </p:txBody>
      </p:sp>
    </p:spTree>
    <p:extLst>
      <p:ext uri="{BB962C8B-B14F-4D97-AF65-F5344CB8AC3E}">
        <p14:creationId xmlns:p14="http://schemas.microsoft.com/office/powerpoint/2010/main" val="105972739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5410B2C-CEE6-4BB4-AE12-D24C3AF09A7E}" type="slidenum">
              <a:rPr lang="en-US" altLang="zh-CN"/>
              <a:pPr>
                <a:defRPr/>
              </a:pPr>
              <a:t>‹#›</a:t>
            </a:fld>
            <a:endParaRPr lang="en-US" altLang="zh-CN"/>
          </a:p>
        </p:txBody>
      </p:sp>
    </p:spTree>
    <p:extLst>
      <p:ext uri="{BB962C8B-B14F-4D97-AF65-F5344CB8AC3E}">
        <p14:creationId xmlns:p14="http://schemas.microsoft.com/office/powerpoint/2010/main" val="306724661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FA79E72-6E7A-49B5-809A-2C238B176089}" type="slidenum">
              <a:rPr lang="en-US" altLang="zh-CN"/>
              <a:pPr>
                <a:defRPr/>
              </a:pPr>
              <a:t>‹#›</a:t>
            </a:fld>
            <a:endParaRPr lang="en-US" altLang="zh-CN"/>
          </a:p>
        </p:txBody>
      </p:sp>
    </p:spTree>
    <p:extLst>
      <p:ext uri="{BB962C8B-B14F-4D97-AF65-F5344CB8AC3E}">
        <p14:creationId xmlns:p14="http://schemas.microsoft.com/office/powerpoint/2010/main" val="85272826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4903FE11-359D-4D63-8788-19D543AA7707}" type="slidenum">
              <a:rPr lang="en-US" altLang="zh-CN"/>
              <a:pPr>
                <a:defRPr/>
              </a:pPr>
              <a:t>‹#›</a:t>
            </a:fld>
            <a:endParaRPr lang="en-US" altLang="zh-CN"/>
          </a:p>
        </p:txBody>
      </p:sp>
    </p:spTree>
    <p:extLst>
      <p:ext uri="{BB962C8B-B14F-4D97-AF65-F5344CB8AC3E}">
        <p14:creationId xmlns:p14="http://schemas.microsoft.com/office/powerpoint/2010/main" val="67198900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A88BBA66-33B1-4B2D-A4E2-E3D9B65CEFCC}" type="slidenum">
              <a:rPr lang="en-US" altLang="zh-CN"/>
              <a:pPr>
                <a:defRPr/>
              </a:pPr>
              <a:t>‹#›</a:t>
            </a:fld>
            <a:endParaRPr lang="en-US" altLang="zh-CN"/>
          </a:p>
        </p:txBody>
      </p:sp>
    </p:spTree>
    <p:extLst>
      <p:ext uri="{BB962C8B-B14F-4D97-AF65-F5344CB8AC3E}">
        <p14:creationId xmlns:p14="http://schemas.microsoft.com/office/powerpoint/2010/main" val="178783501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87686F5B-F511-4702-815D-EB287AD0D4E5}" type="slidenum">
              <a:rPr lang="en-US" altLang="zh-CN"/>
              <a:pPr>
                <a:defRPr/>
              </a:pPr>
              <a:t>‹#›</a:t>
            </a:fld>
            <a:endParaRPr lang="en-US" altLang="zh-CN"/>
          </a:p>
        </p:txBody>
      </p:sp>
    </p:spTree>
    <p:extLst>
      <p:ext uri="{BB962C8B-B14F-4D97-AF65-F5344CB8AC3E}">
        <p14:creationId xmlns:p14="http://schemas.microsoft.com/office/powerpoint/2010/main" val="91035710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328F97D1-BAFC-41C0-B618-0A8D00A106CA}" type="slidenum">
              <a:rPr lang="en-US" altLang="zh-CN"/>
              <a:pPr>
                <a:defRPr/>
              </a:pPr>
              <a:t>‹#›</a:t>
            </a:fld>
            <a:endParaRPr lang="en-US" altLang="zh-CN"/>
          </a:p>
        </p:txBody>
      </p:sp>
    </p:spTree>
    <p:extLst>
      <p:ext uri="{BB962C8B-B14F-4D97-AF65-F5344CB8AC3E}">
        <p14:creationId xmlns:p14="http://schemas.microsoft.com/office/powerpoint/2010/main" val="4308650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17032422-5682-4FE7-99AA-CB2936AD6A28}" type="slidenum">
              <a:rPr lang="en-US" altLang="zh-CN"/>
              <a:pPr>
                <a:defRPr/>
              </a:pPr>
              <a:t>‹#›</a:t>
            </a:fld>
            <a:endParaRPr lang="en-US" altLang="zh-CN"/>
          </a:p>
        </p:txBody>
      </p:sp>
    </p:spTree>
    <p:extLst>
      <p:ext uri="{BB962C8B-B14F-4D97-AF65-F5344CB8AC3E}">
        <p14:creationId xmlns:p14="http://schemas.microsoft.com/office/powerpoint/2010/main" val="2047011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22DBC144-34BC-4B64-A1FF-D54DAEE91B61}" type="slidenum">
              <a:rPr lang="en-US" altLang="zh-CN"/>
              <a:pPr>
                <a:defRPr/>
              </a:pPr>
              <a:t>‹#›</a:t>
            </a:fld>
            <a:endParaRPr lang="en-US" altLang="zh-CN"/>
          </a:p>
        </p:txBody>
      </p:sp>
    </p:spTree>
    <p:extLst>
      <p:ext uri="{BB962C8B-B14F-4D97-AF65-F5344CB8AC3E}">
        <p14:creationId xmlns:p14="http://schemas.microsoft.com/office/powerpoint/2010/main" val="322528830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CD6DD40-5994-41D2-BE59-6F67C8CD19E1}" type="slidenum">
              <a:rPr lang="en-US" altLang="zh-CN"/>
              <a:pPr>
                <a:defRPr/>
              </a:pPr>
              <a:t>‹#›</a:t>
            </a:fld>
            <a:endParaRPr lang="en-US" altLang="zh-CN"/>
          </a:p>
        </p:txBody>
      </p:sp>
    </p:spTree>
    <p:extLst>
      <p:ext uri="{BB962C8B-B14F-4D97-AF65-F5344CB8AC3E}">
        <p14:creationId xmlns:p14="http://schemas.microsoft.com/office/powerpoint/2010/main" val="176913001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625 h 2"/>
                <a:gd name="T2" fmla="*/ 0 w 4"/>
                <a:gd name="T3" fmla="*/ 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644 w 546"/>
                <a:gd name="T1" fmla="*/ 296 h 497"/>
                <a:gd name="T2" fmla="*/ 784 w 546"/>
                <a:gd name="T3" fmla="*/ 5040 h 497"/>
                <a:gd name="T4" fmla="*/ 1789 w 546"/>
                <a:gd name="T5" fmla="*/ 27928 h 497"/>
                <a:gd name="T6" fmla="*/ 3849 w 546"/>
                <a:gd name="T7" fmla="*/ 32481 h 497"/>
                <a:gd name="T8" fmla="*/ 11247 w 546"/>
                <a:gd name="T9" fmla="*/ 34243 h 497"/>
                <a:gd name="T10" fmla="*/ 14538 w 546"/>
                <a:gd name="T11" fmla="*/ 35169 h 497"/>
                <a:gd name="T12" fmla="*/ 37007 w 546"/>
                <a:gd name="T13" fmla="*/ 33752 h 497"/>
                <a:gd name="T14" fmla="*/ 37945 w 546"/>
                <a:gd name="T15" fmla="*/ 11869 h 497"/>
                <a:gd name="T16" fmla="*/ 26274 w 546"/>
                <a:gd name="T17" fmla="*/ 1129 h 497"/>
                <a:gd name="T18" fmla="*/ 17719 w 546"/>
                <a:gd name="T19" fmla="*/ 2056 h 497"/>
                <a:gd name="T20" fmla="*/ 14091 w 546"/>
                <a:gd name="T21" fmla="*/ 784 h 497"/>
                <a:gd name="T22" fmla="*/ 10759 w 546"/>
                <a:gd name="T23" fmla="*/ 142 h 497"/>
                <a:gd name="T24" fmla="*/ 1644 w 546"/>
                <a:gd name="T25" fmla="*/ 296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46292 w 97"/>
                  <a:gd name="T1" fmla="*/ 16269 h 37"/>
                  <a:gd name="T2" fmla="*/ 59305 w 97"/>
                  <a:gd name="T3" fmla="*/ 13029 h 37"/>
                  <a:gd name="T4" fmla="*/ 59942 w 97"/>
                  <a:gd name="T5" fmla="*/ 11114 h 37"/>
                  <a:gd name="T6" fmla="*/ 57365 w 97"/>
                  <a:gd name="T7" fmla="*/ 0 h 37"/>
                  <a:gd name="T8" fmla="*/ 16231 w 97"/>
                  <a:gd name="T9" fmla="*/ 0 h 37"/>
                  <a:gd name="T10" fmla="*/ 6582 w 97"/>
                  <a:gd name="T11" fmla="*/ 14328 h 37"/>
                  <a:gd name="T12" fmla="*/ 46292 w 97"/>
                  <a:gd name="T13" fmla="*/ 162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329410 w 585"/>
                  <a:gd name="T1" fmla="*/ 637 h 534"/>
                  <a:gd name="T2" fmla="*/ 102650 w 585"/>
                  <a:gd name="T3" fmla="*/ 0 h 534"/>
                  <a:gd name="T4" fmla="*/ 147116 w 585"/>
                  <a:gd name="T5" fmla="*/ 13692 h 534"/>
                  <a:gd name="T6" fmla="*/ 113774 w 585"/>
                  <a:gd name="T7" fmla="*/ 25443 h 534"/>
                  <a:gd name="T8" fmla="*/ 135355 w 585"/>
                  <a:gd name="T9" fmla="*/ 46343 h 534"/>
                  <a:gd name="T10" fmla="*/ 48349 w 585"/>
                  <a:gd name="T11" fmla="*/ 39110 h 534"/>
                  <a:gd name="T12" fmla="*/ 16924 w 585"/>
                  <a:gd name="T13" fmla="*/ 41051 h 534"/>
                  <a:gd name="T14" fmla="*/ 130061 w 585"/>
                  <a:gd name="T15" fmla="*/ 317769 h 534"/>
                  <a:gd name="T16" fmla="*/ 94115 w 585"/>
                  <a:gd name="T17" fmla="*/ 222607 h 534"/>
                  <a:gd name="T18" fmla="*/ 68646 w 585"/>
                  <a:gd name="T19" fmla="*/ 245321 h 534"/>
                  <a:gd name="T20" fmla="*/ 61410 w 585"/>
                  <a:gd name="T21" fmla="*/ 283921 h 534"/>
                  <a:gd name="T22" fmla="*/ 81049 w 585"/>
                  <a:gd name="T23" fmla="*/ 172898 h 534"/>
                  <a:gd name="T24" fmla="*/ 100071 w 585"/>
                  <a:gd name="T25" fmla="*/ 148753 h 534"/>
                  <a:gd name="T26" fmla="*/ 136660 w 585"/>
                  <a:gd name="T27" fmla="*/ 154682 h 534"/>
                  <a:gd name="T28" fmla="*/ 122952 w 585"/>
                  <a:gd name="T29" fmla="*/ 199746 h 534"/>
                  <a:gd name="T30" fmla="*/ 125535 w 585"/>
                  <a:gd name="T31" fmla="*/ 257709 h 534"/>
                  <a:gd name="T32" fmla="*/ 336646 w 585"/>
                  <a:gd name="T33" fmla="*/ 315187 h 534"/>
                  <a:gd name="T34" fmla="*/ 296837 w 585"/>
                  <a:gd name="T35" fmla="*/ 278629 h 534"/>
                  <a:gd name="T36" fmla="*/ 277814 w 585"/>
                  <a:gd name="T37" fmla="*/ 225190 h 534"/>
                  <a:gd name="T38" fmla="*/ 258817 w 585"/>
                  <a:gd name="T39" fmla="*/ 176244 h 534"/>
                  <a:gd name="T40" fmla="*/ 300695 w 585"/>
                  <a:gd name="T41" fmla="*/ 167070 h 534"/>
                  <a:gd name="T42" fmla="*/ 266053 w 585"/>
                  <a:gd name="T43" fmla="*/ 145508 h 534"/>
                  <a:gd name="T44" fmla="*/ 286992 w 585"/>
                  <a:gd name="T45" fmla="*/ 147449 h 534"/>
                  <a:gd name="T46" fmla="*/ 286355 w 585"/>
                  <a:gd name="T47" fmla="*/ 136340 h 534"/>
                  <a:gd name="T48" fmla="*/ 245752 w 585"/>
                  <a:gd name="T49" fmla="*/ 137644 h 534"/>
                  <a:gd name="T50" fmla="*/ 233353 w 585"/>
                  <a:gd name="T51" fmla="*/ 223886 h 534"/>
                  <a:gd name="T52" fmla="*/ 226886 w 585"/>
                  <a:gd name="T53" fmla="*/ 150032 h 534"/>
                  <a:gd name="T54" fmla="*/ 216399 w 585"/>
                  <a:gd name="T55" fmla="*/ 118791 h 534"/>
                  <a:gd name="T56" fmla="*/ 226886 w 585"/>
                  <a:gd name="T57" fmla="*/ 88698 h 534"/>
                  <a:gd name="T58" fmla="*/ 221592 w 585"/>
                  <a:gd name="T59" fmla="*/ 64554 h 534"/>
                  <a:gd name="T60" fmla="*/ 216399 w 585"/>
                  <a:gd name="T61" fmla="*/ 40414 h 534"/>
                  <a:gd name="T62" fmla="*/ 241226 w 585"/>
                  <a:gd name="T63" fmla="*/ 67263 h 534"/>
                  <a:gd name="T64" fmla="*/ 271216 w 585"/>
                  <a:gd name="T65" fmla="*/ 30730 h 534"/>
                  <a:gd name="T66" fmla="*/ 267358 w 585"/>
                  <a:gd name="T67" fmla="*/ 61976 h 534"/>
                  <a:gd name="T68" fmla="*/ 262165 w 585"/>
                  <a:gd name="T69" fmla="*/ 84837 h 534"/>
                  <a:gd name="T70" fmla="*/ 262165 w 585"/>
                  <a:gd name="T71" fmla="*/ 118149 h 534"/>
                  <a:gd name="T72" fmla="*/ 364694 w 585"/>
                  <a:gd name="T73" fmla="*/ 118149 h 534"/>
                  <a:gd name="T74" fmla="*/ 362110 w 585"/>
                  <a:gd name="T75" fmla="*/ 49583 h 534"/>
                  <a:gd name="T76" fmla="*/ 162761 w 585"/>
                  <a:gd name="T77" fmla="*/ 45064 h 534"/>
                  <a:gd name="T78" fmla="*/ 191603 w 585"/>
                  <a:gd name="T79" fmla="*/ 60697 h 534"/>
                  <a:gd name="T80" fmla="*/ 111833 w 585"/>
                  <a:gd name="T81" fmla="*/ 127323 h 534"/>
                  <a:gd name="T82" fmla="*/ 45128 w 585"/>
                  <a:gd name="T83" fmla="*/ 63917 h 534"/>
                  <a:gd name="T84" fmla="*/ 124873 w 585"/>
                  <a:gd name="T85" fmla="*/ 69204 h 534"/>
                  <a:gd name="T86" fmla="*/ 143764 w 585"/>
                  <a:gd name="T87" fmla="*/ 68567 h 534"/>
                  <a:gd name="T88" fmla="*/ 197407 w 585"/>
                  <a:gd name="T89" fmla="*/ 79014 h 534"/>
                  <a:gd name="T90" fmla="*/ 180478 w 585"/>
                  <a:gd name="T91" fmla="*/ 167070 h 534"/>
                  <a:gd name="T92" fmla="*/ 169997 w 585"/>
                  <a:gd name="T93" fmla="*/ 89360 h 534"/>
                  <a:gd name="T94" fmla="*/ 111833 w 585"/>
                  <a:gd name="T95" fmla="*/ 127323 h 534"/>
                  <a:gd name="T96" fmla="*/ 145837 w 585"/>
                  <a:gd name="T97" fmla="*/ 146812 h 534"/>
                  <a:gd name="T98" fmla="*/ 161456 w 585"/>
                  <a:gd name="T99" fmla="*/ 103153 h 534"/>
                  <a:gd name="T100" fmla="*/ 213052 w 585"/>
                  <a:gd name="T101" fmla="*/ 190573 h 534"/>
                  <a:gd name="T102" fmla="*/ 140518 w 585"/>
                  <a:gd name="T103" fmla="*/ 209425 h 534"/>
                  <a:gd name="T104" fmla="*/ 201933 w 585"/>
                  <a:gd name="T105" fmla="*/ 180762 h 534"/>
                  <a:gd name="T106" fmla="*/ 207889 w 585"/>
                  <a:gd name="T107" fmla="*/ 86752 h 534"/>
                  <a:gd name="T108" fmla="*/ 204643 w 585"/>
                  <a:gd name="T109" fmla="*/ 139049 h 534"/>
                  <a:gd name="T110" fmla="*/ 195461 w 585"/>
                  <a:gd name="T111" fmla="*/ 94010 h 534"/>
                  <a:gd name="T112" fmla="*/ 331478 w 585"/>
                  <a:gd name="T113" fmla="*/ 116845 h 534"/>
                  <a:gd name="T114" fmla="*/ 301337 w 585"/>
                  <a:gd name="T115" fmla="*/ 10573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6362 w 47"/>
                  <a:gd name="T1" fmla="*/ 9809 h 56"/>
                  <a:gd name="T2" fmla="*/ 17794 w 47"/>
                  <a:gd name="T3" fmla="*/ 36522 h 56"/>
                  <a:gd name="T4" fmla="*/ 26362 w 47"/>
                  <a:gd name="T5" fmla="*/ 980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12536 w 41"/>
                  <a:gd name="T1" fmla="*/ 17545 h 75"/>
                  <a:gd name="T2" fmla="*/ 7955 w 41"/>
                  <a:gd name="T3" fmla="*/ 45045 h 75"/>
                  <a:gd name="T4" fmla="*/ 26507 w 41"/>
                  <a:gd name="T5" fmla="*/ 29289 h 75"/>
                  <a:gd name="T6" fmla="*/ 24554 w 41"/>
                  <a:gd name="T7" fmla="*/ 15605 h 75"/>
                  <a:gd name="T8" fmla="*/ 12536 w 41"/>
                  <a:gd name="T9" fmla="*/ 1754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73435 w 135"/>
                  <a:gd name="T1" fmla="*/ 2574 h 63"/>
                  <a:gd name="T2" fmla="*/ 15663 w 135"/>
                  <a:gd name="T3" fmla="*/ 2574 h 63"/>
                  <a:gd name="T4" fmla="*/ 1305 w 135"/>
                  <a:gd name="T5" fmla="*/ 16203 h 63"/>
                  <a:gd name="T6" fmla="*/ 39366 w 135"/>
                  <a:gd name="T7" fmla="*/ 37680 h 63"/>
                  <a:gd name="T8" fmla="*/ 62942 w 135"/>
                  <a:gd name="T9" fmla="*/ 35111 h 63"/>
                  <a:gd name="T10" fmla="*/ 74073 w 135"/>
                  <a:gd name="T11" fmla="*/ 34470 h 63"/>
                  <a:gd name="T12" fmla="*/ 73435 w 135"/>
                  <a:gd name="T13" fmla="*/ 257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43559 w 97"/>
                  <a:gd name="T1" fmla="*/ 3211 h 102"/>
                  <a:gd name="T2" fmla="*/ 20236 w 97"/>
                  <a:gd name="T3" fmla="*/ 3211 h 102"/>
                  <a:gd name="T4" fmla="*/ 7860 w 97"/>
                  <a:gd name="T5" fmla="*/ 37065 h 102"/>
                  <a:gd name="T6" fmla="*/ 51445 w 97"/>
                  <a:gd name="T7" fmla="*/ 40276 h 102"/>
                  <a:gd name="T8" fmla="*/ 43559 w 97"/>
                  <a:gd name="T9" fmla="*/ 3211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9858 w 99"/>
                  <a:gd name="T1" fmla="*/ 0 h 19"/>
                  <a:gd name="T2" fmla="*/ 26173 w 99"/>
                  <a:gd name="T3" fmla="*/ 9802 h 19"/>
                  <a:gd name="T4" fmla="*/ 98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3779 w 76"/>
                  <a:gd name="T1" fmla="*/ 23977 h 47"/>
                  <a:gd name="T2" fmla="*/ 46139 w 76"/>
                  <a:gd name="T3" fmla="*/ 11033 h 47"/>
                  <a:gd name="T4" fmla="*/ 31590 w 76"/>
                  <a:gd name="T5" fmla="*/ 1931 h 47"/>
                  <a:gd name="T6" fmla="*/ 12472 w 76"/>
                  <a:gd name="T7" fmla="*/ 20649 h 47"/>
                  <a:gd name="T8" fmla="*/ 13779 w 76"/>
                  <a:gd name="T9" fmla="*/ 2397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47178 w 82"/>
                  <a:gd name="T1" fmla="*/ 3882 h 37"/>
                  <a:gd name="T2" fmla="*/ 15674 w 82"/>
                  <a:gd name="T3" fmla="*/ 11114 h 37"/>
                  <a:gd name="T4" fmla="*/ 11144 w 82"/>
                  <a:gd name="T5" fmla="*/ 16911 h 37"/>
                  <a:gd name="T6" fmla="*/ 49896 w 82"/>
                  <a:gd name="T7" fmla="*/ 14970 h 37"/>
                  <a:gd name="T8" fmla="*/ 53788 w 82"/>
                  <a:gd name="T9" fmla="*/ 13029 h 37"/>
                  <a:gd name="T10" fmla="*/ 53788 w 82"/>
                  <a:gd name="T11" fmla="*/ 0 h 37"/>
                  <a:gd name="T12" fmla="*/ 47178 w 82"/>
                  <a:gd name="T13" fmla="*/ 388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3712 w 138"/>
                  <a:gd name="T1" fmla="*/ 643 h 33"/>
                  <a:gd name="T2" fmla="*/ 5169 w 138"/>
                  <a:gd name="T3" fmla="*/ 9195 h 33"/>
                  <a:gd name="T4" fmla="*/ 37272 w 138"/>
                  <a:gd name="T5" fmla="*/ 14392 h 33"/>
                  <a:gd name="T6" fmla="*/ 76598 w 138"/>
                  <a:gd name="T7" fmla="*/ 15035 h 33"/>
                  <a:gd name="T8" fmla="*/ 74651 w 138"/>
                  <a:gd name="T9" fmla="*/ 5172 h 33"/>
                  <a:gd name="T10" fmla="*/ 53700 w 138"/>
                  <a:gd name="T11" fmla="*/ 1948 h 33"/>
                  <a:gd name="T12" fmla="*/ 13712 w 138"/>
                  <a:gd name="T13" fmla="*/ 64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64355 w 112"/>
                  <a:gd name="T1" fmla="*/ 12244 h 29"/>
                  <a:gd name="T2" fmla="*/ 67610 w 112"/>
                  <a:gd name="T3" fmla="*/ 2558 h 29"/>
                  <a:gd name="T4" fmla="*/ 48646 w 112"/>
                  <a:gd name="T5" fmla="*/ 6389 h 29"/>
                  <a:gd name="T6" fmla="*/ 23606 w 112"/>
                  <a:gd name="T7" fmla="*/ 3826 h 29"/>
                  <a:gd name="T8" fmla="*/ 1306 w 112"/>
                  <a:gd name="T9" fmla="*/ 2558 h 29"/>
                  <a:gd name="T10" fmla="*/ 64355 w 112"/>
                  <a:gd name="T11" fmla="*/ 12244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940 w 115"/>
                  <a:gd name="T1" fmla="*/ 34565 h 95"/>
                  <a:gd name="T2" fmla="*/ 16900 w 115"/>
                  <a:gd name="T3" fmla="*/ 35207 h 95"/>
                  <a:gd name="T4" fmla="*/ 32622 w 115"/>
                  <a:gd name="T5" fmla="*/ 50163 h 95"/>
                  <a:gd name="T6" fmla="*/ 38442 w 115"/>
                  <a:gd name="T7" fmla="*/ 54685 h 95"/>
                  <a:gd name="T8" fmla="*/ 52735 w 115"/>
                  <a:gd name="T9" fmla="*/ 33928 h 95"/>
                  <a:gd name="T10" fmla="*/ 72337 w 115"/>
                  <a:gd name="T11" fmla="*/ 33928 h 95"/>
                  <a:gd name="T12" fmla="*/ 51456 w 115"/>
                  <a:gd name="T13" fmla="*/ 17538 h 95"/>
                  <a:gd name="T14" fmla="*/ 24119 w 115"/>
                  <a:gd name="T15" fmla="*/ 10444 h 95"/>
                  <a:gd name="T16" fmla="*/ 7861 w 115"/>
                  <a:gd name="T17" fmla="*/ 26703 h 95"/>
                  <a:gd name="T18" fmla="*/ 1940 w 115"/>
                  <a:gd name="T19" fmla="*/ 3456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33457 w 65"/>
                  <a:gd name="T1" fmla="*/ 26070 h 169"/>
                  <a:gd name="T2" fmla="*/ 14400 w 65"/>
                  <a:gd name="T3" fmla="*/ 31997 h 169"/>
                  <a:gd name="T4" fmla="*/ 14400 w 65"/>
                  <a:gd name="T5" fmla="*/ 38455 h 169"/>
                  <a:gd name="T6" fmla="*/ 32819 w 65"/>
                  <a:gd name="T7" fmla="*/ 58704 h 169"/>
                  <a:gd name="T8" fmla="*/ 22316 w 65"/>
                  <a:gd name="T9" fmla="*/ 76911 h 169"/>
                  <a:gd name="T10" fmla="*/ 0 w 65"/>
                  <a:gd name="T11" fmla="*/ 96522 h 169"/>
                  <a:gd name="T12" fmla="*/ 11146 w 65"/>
                  <a:gd name="T13" fmla="*/ 101045 h 169"/>
                  <a:gd name="T14" fmla="*/ 30870 w 65"/>
                  <a:gd name="T15" fmla="*/ 108271 h 169"/>
                  <a:gd name="T16" fmla="*/ 41373 w 65"/>
                  <a:gd name="T17" fmla="*/ 105689 h 169"/>
                  <a:gd name="T18" fmla="*/ 42654 w 65"/>
                  <a:gd name="T19" fmla="*/ 0 h 169"/>
                  <a:gd name="T20" fmla="*/ 33457 w 65"/>
                  <a:gd name="T21" fmla="*/ 2607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34"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6635"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6636"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DD00E9C5-4131-4B8C-98EA-425BC32891F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a:xfrm>
            <a:off x="503238" y="908050"/>
            <a:ext cx="8640762" cy="1931988"/>
          </a:xfrm>
        </p:spPr>
        <p:txBody>
          <a:bodyPr/>
          <a:lstStyle/>
          <a:p>
            <a:pPr eaLnBrk="1" hangingPunct="1"/>
            <a:r>
              <a:rPr lang="zh-CN" altLang="en-US" sz="4000" b="1" smtClean="0"/>
              <a:t>全国计算机二级</a:t>
            </a:r>
            <a:r>
              <a:rPr lang="en-US" altLang="zh-CN" sz="4000" b="1" smtClean="0"/>
              <a:t>C</a:t>
            </a:r>
            <a:r>
              <a:rPr lang="zh-CN" altLang="en-US" sz="4000" b="1" smtClean="0"/>
              <a:t>语言程序设计</a:t>
            </a:r>
          </a:p>
        </p:txBody>
      </p:sp>
      <p:sp>
        <p:nvSpPr>
          <p:cNvPr id="3075" name="Rectangle 3"/>
          <p:cNvSpPr>
            <a:spLocks noGrp="1" noRot="1" noChangeArrowheads="1"/>
          </p:cNvSpPr>
          <p:nvPr>
            <p:ph type="subTitle" idx="1"/>
          </p:nvPr>
        </p:nvSpPr>
        <p:spPr>
          <a:xfrm>
            <a:off x="1258888" y="2852738"/>
            <a:ext cx="6769100" cy="1608137"/>
          </a:xfrm>
        </p:spPr>
        <p:txBody>
          <a:bodyPr/>
          <a:lstStyle/>
          <a:p>
            <a:pPr eaLnBrk="1" hangingPunct="1"/>
            <a:r>
              <a:rPr lang="zh-CN" altLang="en-US" sz="8000" b="1" smtClean="0"/>
              <a:t>考点复习</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323850" y="115888"/>
            <a:ext cx="8497888" cy="11049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(13) 以下C语言用户标示符中，不合法的是</a:t>
            </a:r>
            <a:r>
              <a:rPr lang="zh-CN" altLang="zh-CN" sz="2000" dirty="0" smtClean="0"/>
              <a:t>(</a:t>
            </a:r>
            <a:endParaRPr lang="en-US" altLang="zh-CN" sz="2000" dirty="0" smtClean="0"/>
          </a:p>
          <a:p>
            <a:pPr eaLnBrk="1" hangingPunct="1"/>
            <a:r>
              <a:rPr lang="en-US" altLang="zh-CN" sz="2000" dirty="0"/>
              <a:t>	</a:t>
            </a:r>
            <a:r>
              <a:rPr lang="zh-CN" altLang="zh-CN" sz="2000" dirty="0"/>
              <a:t>A)_1             B)AaBc            C)a_b             D)a—b</a:t>
            </a:r>
          </a:p>
        </p:txBody>
      </p:sp>
      <p:sp>
        <p:nvSpPr>
          <p:cNvPr id="25606" name="Rectangle 6"/>
          <p:cNvSpPr>
            <a:spLocks noChangeArrowheads="1"/>
          </p:cNvSpPr>
          <p:nvPr/>
        </p:nvSpPr>
        <p:spPr bwMode="auto">
          <a:xfrm>
            <a:off x="5435600" y="4746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
        <p:nvSpPr>
          <p:cNvPr id="25607" name="Text Box 7"/>
          <p:cNvSpPr txBox="1">
            <a:spLocks noChangeArrowheads="1"/>
          </p:cNvSpPr>
          <p:nvPr/>
        </p:nvSpPr>
        <p:spPr bwMode="auto">
          <a:xfrm>
            <a:off x="395288" y="1773238"/>
            <a:ext cx="85693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记十进制、八进制、十六进制整型常量的表示</a:t>
            </a:r>
          </a:p>
          <a:p>
            <a:pPr eaLnBrk="1" hangingPunct="1"/>
            <a:r>
              <a:rPr lang="zh-CN" altLang="en-US" sz="2000" b="1"/>
              <a:t>     </a:t>
            </a:r>
            <a:r>
              <a:rPr lang="en-US" altLang="zh-CN" sz="2000" b="1"/>
              <a:t>C</a:t>
            </a:r>
            <a:r>
              <a:rPr lang="zh-CN" altLang="en-US" sz="2000" b="1"/>
              <a:t>语言中整型常量的表示方法有：</a:t>
            </a:r>
            <a:r>
              <a:rPr lang="zh-CN" altLang="en-US" sz="2000" b="1">
                <a:solidFill>
                  <a:schemeClr val="tx2"/>
                </a:solidFill>
              </a:rPr>
              <a:t>十进制</a:t>
            </a:r>
            <a:r>
              <a:rPr lang="en-US" altLang="zh-CN" sz="2000" b="1">
                <a:solidFill>
                  <a:schemeClr val="tx2"/>
                </a:solidFill>
              </a:rPr>
              <a:t>(</a:t>
            </a:r>
            <a:r>
              <a:rPr lang="zh-CN" altLang="en-US" sz="2000" b="1">
                <a:solidFill>
                  <a:schemeClr val="tx2"/>
                </a:solidFill>
              </a:rPr>
              <a:t>以非零数字打头</a:t>
            </a:r>
            <a:r>
              <a:rPr lang="en-US" altLang="zh-CN" sz="2000" b="1">
                <a:solidFill>
                  <a:schemeClr val="tx2"/>
                </a:solidFill>
              </a:rPr>
              <a:t>)</a:t>
            </a:r>
            <a:r>
              <a:rPr lang="zh-CN" altLang="en-US" sz="2000" b="1">
                <a:solidFill>
                  <a:schemeClr val="tx2"/>
                </a:solidFill>
              </a:rPr>
              <a:t>、八进制</a:t>
            </a:r>
            <a:r>
              <a:rPr lang="en-US" altLang="zh-CN" sz="2000" b="1">
                <a:solidFill>
                  <a:schemeClr val="tx2"/>
                </a:solidFill>
              </a:rPr>
              <a:t>(</a:t>
            </a:r>
            <a:r>
              <a:rPr lang="zh-CN" altLang="en-US" sz="2000" b="1">
                <a:solidFill>
                  <a:schemeClr val="tx2"/>
                </a:solidFill>
              </a:rPr>
              <a:t>以数字</a:t>
            </a:r>
            <a:r>
              <a:rPr lang="en-US" altLang="zh-CN" sz="2000" b="1">
                <a:solidFill>
                  <a:schemeClr val="tx2"/>
                </a:solidFill>
              </a:rPr>
              <a:t>0</a:t>
            </a:r>
            <a:r>
              <a:rPr lang="zh-CN" altLang="en-US" sz="2000" b="1">
                <a:solidFill>
                  <a:schemeClr val="tx2"/>
                </a:solidFill>
              </a:rPr>
              <a:t>打头后跟八进制数符</a:t>
            </a:r>
            <a:r>
              <a:rPr lang="en-US" altLang="zh-CN" sz="2000" b="1">
                <a:solidFill>
                  <a:schemeClr val="tx2"/>
                </a:solidFill>
              </a:rPr>
              <a:t>)</a:t>
            </a:r>
            <a:r>
              <a:rPr lang="zh-CN" altLang="en-US" sz="2000" b="1">
                <a:solidFill>
                  <a:schemeClr val="tx2"/>
                </a:solidFill>
              </a:rPr>
              <a:t>、十六进制</a:t>
            </a:r>
            <a:r>
              <a:rPr lang="en-US" altLang="zh-CN" sz="2000" b="1">
                <a:solidFill>
                  <a:schemeClr val="tx2"/>
                </a:solidFill>
              </a:rPr>
              <a:t>(</a:t>
            </a:r>
            <a:r>
              <a:rPr lang="zh-CN" altLang="en-US" sz="2000" b="1">
                <a:solidFill>
                  <a:schemeClr val="tx2"/>
                </a:solidFill>
              </a:rPr>
              <a:t>以</a:t>
            </a:r>
            <a:r>
              <a:rPr lang="en-US" altLang="zh-CN" sz="2000" b="1">
                <a:solidFill>
                  <a:schemeClr val="tx2"/>
                </a:solidFill>
              </a:rPr>
              <a:t>0X</a:t>
            </a:r>
            <a:r>
              <a:rPr lang="zh-CN" altLang="en-US" sz="2000" b="1">
                <a:solidFill>
                  <a:schemeClr val="tx2"/>
                </a:solidFill>
              </a:rPr>
              <a:t>或</a:t>
            </a:r>
            <a:r>
              <a:rPr lang="en-US" altLang="zh-CN" sz="2000" b="1">
                <a:solidFill>
                  <a:schemeClr val="tx2"/>
                </a:solidFill>
              </a:rPr>
              <a:t>0x</a:t>
            </a:r>
            <a:r>
              <a:rPr lang="zh-CN" altLang="en-US" sz="2000" b="1">
                <a:solidFill>
                  <a:schemeClr val="tx2"/>
                </a:solidFill>
              </a:rPr>
              <a:t>打头后跟十六进制数符</a:t>
            </a:r>
            <a:r>
              <a:rPr lang="en-US" altLang="zh-CN" sz="2000" b="1">
                <a:solidFill>
                  <a:schemeClr val="tx2"/>
                </a:solidFill>
              </a:rPr>
              <a:t>)</a:t>
            </a:r>
            <a:r>
              <a:rPr lang="zh-CN" altLang="en-US" sz="2000" b="1">
                <a:solidFill>
                  <a:schemeClr val="tx2"/>
                </a:solidFill>
              </a:rPr>
              <a:t>。</a:t>
            </a:r>
          </a:p>
          <a:p>
            <a:pPr eaLnBrk="1" hangingPunct="1"/>
            <a:r>
              <a:rPr lang="zh-CN" altLang="en-US" sz="2000" b="1"/>
              <a:t>     </a:t>
            </a:r>
            <a:r>
              <a:rPr lang="en-US" altLang="zh-CN" sz="2000" b="1"/>
              <a:t>C</a:t>
            </a:r>
            <a:r>
              <a:rPr lang="zh-CN" altLang="en-US" sz="2000" b="1"/>
              <a:t>语言中整型数据有三大类：</a:t>
            </a:r>
            <a:r>
              <a:rPr lang="zh-CN" altLang="en-US" sz="2000" b="1">
                <a:solidFill>
                  <a:schemeClr val="tx2"/>
                </a:solidFill>
              </a:rPr>
              <a:t>短整型</a:t>
            </a:r>
            <a:r>
              <a:rPr lang="en-US" altLang="zh-CN" sz="2000" b="1">
                <a:solidFill>
                  <a:schemeClr val="tx2"/>
                </a:solidFill>
              </a:rPr>
              <a:t>(short,2B) </a:t>
            </a:r>
            <a:r>
              <a:rPr lang="zh-CN" altLang="en-US" sz="2000" b="1">
                <a:solidFill>
                  <a:schemeClr val="tx2"/>
                </a:solidFill>
              </a:rPr>
              <a:t>、基本整型</a:t>
            </a:r>
            <a:r>
              <a:rPr lang="en-US" altLang="zh-CN" sz="2000" b="1">
                <a:solidFill>
                  <a:schemeClr val="tx2"/>
                </a:solidFill>
              </a:rPr>
              <a:t>(int,4B) </a:t>
            </a:r>
            <a:r>
              <a:rPr lang="zh-CN" altLang="en-US" sz="2000" b="1">
                <a:solidFill>
                  <a:schemeClr val="tx2"/>
                </a:solidFill>
              </a:rPr>
              <a:t>、长整型</a:t>
            </a:r>
            <a:r>
              <a:rPr lang="en-US" altLang="zh-CN" sz="2000" b="1">
                <a:solidFill>
                  <a:schemeClr val="tx2"/>
                </a:solidFill>
              </a:rPr>
              <a:t>(long,4B)</a:t>
            </a:r>
            <a:r>
              <a:rPr lang="zh-CN" altLang="en-US" sz="2000" b="1">
                <a:solidFill>
                  <a:schemeClr val="tx2"/>
                </a:solidFill>
              </a:rPr>
              <a:t>，</a:t>
            </a:r>
            <a:r>
              <a:rPr lang="zh-CN" altLang="en-US" sz="2000" b="1"/>
              <a:t>此为有符号类型，可表示正、负数；在三个关键字前加上</a:t>
            </a:r>
            <a:r>
              <a:rPr lang="en-US" altLang="zh-CN" sz="2000" b="1"/>
              <a:t>unsigned </a:t>
            </a:r>
            <a:r>
              <a:rPr lang="zh-CN" altLang="en-US" sz="2000" b="1"/>
              <a:t>则为无符号类型，所占字节数不变，但只能表示正数。</a:t>
            </a:r>
          </a:p>
          <a:p>
            <a:pPr eaLnBrk="1" hangingPunct="1"/>
            <a:r>
              <a:rPr lang="zh-CN" altLang="en-US" sz="2000" b="1"/>
              <a:t>     整型数据在内存中以</a:t>
            </a:r>
            <a:r>
              <a:rPr lang="zh-CN" altLang="en-US" sz="2000" b="1">
                <a:solidFill>
                  <a:schemeClr val="tx2"/>
                </a:solidFill>
              </a:rPr>
              <a:t>二进制补码</a:t>
            </a:r>
            <a:r>
              <a:rPr lang="zh-CN" altLang="en-US" sz="2000" b="1"/>
              <a:t>存放，若超出其表示范围，会产生溢出。</a:t>
            </a:r>
          </a:p>
        </p:txBody>
      </p:sp>
      <p:grpSp>
        <p:nvGrpSpPr>
          <p:cNvPr id="25618" name="Group 18"/>
          <p:cNvGrpSpPr>
            <a:grpSpLocks/>
          </p:cNvGrpSpPr>
          <p:nvPr/>
        </p:nvGrpSpPr>
        <p:grpSpPr bwMode="auto">
          <a:xfrm>
            <a:off x="395288" y="1341438"/>
            <a:ext cx="8280400" cy="503237"/>
            <a:chOff x="249" y="845"/>
            <a:chExt cx="5216" cy="317"/>
          </a:xfrm>
        </p:grpSpPr>
        <p:sp>
          <p:nvSpPr>
            <p:cNvPr id="12298" name="Oval 9"/>
            <p:cNvSpPr>
              <a:spLocks noChangeArrowheads="1"/>
            </p:cNvSpPr>
            <p:nvPr/>
          </p:nvSpPr>
          <p:spPr bwMode="auto">
            <a:xfrm>
              <a:off x="249" y="845"/>
              <a:ext cx="74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12299" name="Text Box 10"/>
            <p:cNvSpPr txBox="1">
              <a:spLocks noChangeArrowheads="1"/>
            </p:cNvSpPr>
            <p:nvPr/>
          </p:nvSpPr>
          <p:spPr bwMode="auto">
            <a:xfrm>
              <a:off x="1111" y="845"/>
              <a:ext cx="4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整型常量、变量的表示及取值范围</a:t>
              </a:r>
            </a:p>
          </p:txBody>
        </p:sp>
      </p:grpSp>
      <p:sp>
        <p:nvSpPr>
          <p:cNvPr id="25613" name="Text Box 13"/>
          <p:cNvSpPr txBox="1">
            <a:spLocks noChangeArrowheads="1"/>
          </p:cNvSpPr>
          <p:nvPr/>
        </p:nvSpPr>
        <p:spPr bwMode="auto">
          <a:xfrm>
            <a:off x="468313" y="4365625"/>
            <a:ext cx="8351837"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记实型常量的表示</a:t>
            </a:r>
          </a:p>
          <a:p>
            <a:pPr eaLnBrk="1" hangingPunct="1">
              <a:lnSpc>
                <a:spcPct val="120000"/>
              </a:lnSpc>
            </a:pPr>
            <a:r>
              <a:rPr lang="zh-CN" altLang="en-US" sz="2000" b="1"/>
              <a:t>     实型常量的表示方法有两种：</a:t>
            </a:r>
            <a:r>
              <a:rPr lang="zh-CN" altLang="en-US" sz="2000" b="1">
                <a:solidFill>
                  <a:schemeClr val="tx2"/>
                </a:solidFill>
              </a:rPr>
              <a:t>小数形式和指数形式</a:t>
            </a:r>
            <a:r>
              <a:rPr lang="zh-CN" altLang="en-US" sz="2000" b="1"/>
              <a:t>。</a:t>
            </a:r>
          </a:p>
          <a:p>
            <a:pPr eaLnBrk="1" hangingPunct="1">
              <a:lnSpc>
                <a:spcPct val="120000"/>
              </a:lnSpc>
            </a:pPr>
            <a:r>
              <a:rPr lang="zh-CN" altLang="en-US" sz="2000" b="1"/>
              <a:t>     实型数据主要使用两种类型：</a:t>
            </a:r>
            <a:r>
              <a:rPr lang="zh-CN" altLang="en-US" sz="2000" b="1">
                <a:solidFill>
                  <a:schemeClr val="tx2"/>
                </a:solidFill>
              </a:rPr>
              <a:t>单精度</a:t>
            </a:r>
            <a:r>
              <a:rPr lang="en-US" altLang="zh-CN" sz="2000" b="1">
                <a:solidFill>
                  <a:schemeClr val="tx2"/>
                </a:solidFill>
              </a:rPr>
              <a:t>(float , 4B)</a:t>
            </a:r>
            <a:r>
              <a:rPr lang="zh-CN" altLang="en-US" sz="2000" b="1">
                <a:solidFill>
                  <a:schemeClr val="tx2"/>
                </a:solidFill>
              </a:rPr>
              <a:t>、双精度</a:t>
            </a:r>
            <a:r>
              <a:rPr lang="en-US" altLang="zh-CN" sz="2000" b="1">
                <a:solidFill>
                  <a:schemeClr val="tx2"/>
                </a:solidFill>
              </a:rPr>
              <a:t>(double, 8B  )</a:t>
            </a:r>
            <a:r>
              <a:rPr lang="zh-CN" altLang="en-US" sz="2000" b="1"/>
              <a:t>，注意不同类型的有效数字位数区别。</a:t>
            </a:r>
          </a:p>
          <a:p>
            <a:pPr eaLnBrk="1" hangingPunct="1">
              <a:lnSpc>
                <a:spcPct val="120000"/>
              </a:lnSpc>
            </a:pPr>
            <a:r>
              <a:rPr lang="zh-CN" altLang="en-US" sz="2000" b="1"/>
              <a:t>     实型数据在内存中以</a:t>
            </a:r>
            <a:r>
              <a:rPr lang="zh-CN" altLang="en-US" sz="2000" b="1">
                <a:solidFill>
                  <a:schemeClr val="tx2"/>
                </a:solidFill>
              </a:rPr>
              <a:t>指数形式</a:t>
            </a:r>
            <a:r>
              <a:rPr lang="zh-CN" altLang="en-US" sz="2000" b="1"/>
              <a:t>存放，实型常量</a:t>
            </a:r>
            <a:r>
              <a:rPr lang="zh-CN" altLang="en-US" sz="2000" b="1">
                <a:solidFill>
                  <a:schemeClr val="tx2"/>
                </a:solidFill>
              </a:rPr>
              <a:t>默认为</a:t>
            </a:r>
            <a:r>
              <a:rPr lang="en-US" altLang="zh-CN" sz="2000" b="1">
                <a:solidFill>
                  <a:schemeClr val="tx2"/>
                </a:solidFill>
              </a:rPr>
              <a:t>double</a:t>
            </a:r>
            <a:r>
              <a:rPr lang="zh-CN" altLang="en-US" sz="2000" b="1"/>
              <a:t>型，可以在常量后加</a:t>
            </a:r>
            <a:r>
              <a:rPr lang="en-US" altLang="zh-CN" sz="2000" b="1"/>
              <a:t>f</a:t>
            </a:r>
            <a:r>
              <a:rPr lang="zh-CN" altLang="en-US" sz="2000" b="1"/>
              <a:t>或</a:t>
            </a:r>
            <a:r>
              <a:rPr lang="en-US" altLang="zh-CN" sz="2000" b="1"/>
              <a:t>F</a:t>
            </a:r>
            <a:r>
              <a:rPr lang="zh-CN" altLang="en-US" sz="2000" b="1"/>
              <a:t>将其按</a:t>
            </a:r>
            <a:r>
              <a:rPr lang="en-US" altLang="zh-CN" sz="2000" b="1"/>
              <a:t>float</a:t>
            </a:r>
            <a:r>
              <a:rPr lang="zh-CN" altLang="en-US" sz="2000" b="1"/>
              <a:t>型处理。</a:t>
            </a:r>
          </a:p>
        </p:txBody>
      </p:sp>
      <p:grpSp>
        <p:nvGrpSpPr>
          <p:cNvPr id="25617" name="Group 17"/>
          <p:cNvGrpSpPr>
            <a:grpSpLocks/>
          </p:cNvGrpSpPr>
          <p:nvPr/>
        </p:nvGrpSpPr>
        <p:grpSpPr bwMode="auto">
          <a:xfrm>
            <a:off x="395288" y="4005263"/>
            <a:ext cx="8353425" cy="503237"/>
            <a:chOff x="249" y="2523"/>
            <a:chExt cx="5262" cy="317"/>
          </a:xfrm>
        </p:grpSpPr>
        <p:sp>
          <p:nvSpPr>
            <p:cNvPr id="12296" name="Oval 15"/>
            <p:cNvSpPr>
              <a:spLocks noChangeArrowheads="1"/>
            </p:cNvSpPr>
            <p:nvPr/>
          </p:nvSpPr>
          <p:spPr bwMode="auto">
            <a:xfrm>
              <a:off x="249" y="2523"/>
              <a:ext cx="752"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5000"/>
                </a:lnSpc>
              </a:pPr>
              <a:r>
                <a:rPr lang="zh-CN" altLang="en-US" sz="2000" b="1"/>
                <a:t>考点</a:t>
              </a:r>
              <a:r>
                <a:rPr lang="en-US" altLang="zh-CN" sz="2000" b="1"/>
                <a:t>3</a:t>
              </a:r>
            </a:p>
          </p:txBody>
        </p:sp>
        <p:sp>
          <p:nvSpPr>
            <p:cNvPr id="12297" name="Text Box 16"/>
            <p:cNvSpPr txBox="1">
              <a:spLocks noChangeArrowheads="1"/>
            </p:cNvSpPr>
            <p:nvPr/>
          </p:nvSpPr>
          <p:spPr bwMode="auto">
            <a:xfrm>
              <a:off x="1066" y="2523"/>
              <a:ext cx="444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5000"/>
                </a:lnSpc>
              </a:pPr>
              <a:r>
                <a:rPr lang="zh-CN" altLang="en-US" sz="2400" b="1" u="sng"/>
                <a:t>实型常量、变量的表示及取值范围</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604">
                                            <p:bg/>
                                          </p:spTgt>
                                        </p:tgtEl>
                                        <p:attrNameLst>
                                          <p:attrName>style.visibility</p:attrName>
                                        </p:attrNameLst>
                                      </p:cBhvr>
                                      <p:to>
                                        <p:strVal val="visible"/>
                                      </p:to>
                                    </p:set>
                                    <p:animEffect transition="in" filter="blinds(vertical)">
                                      <p:cBhvr>
                                        <p:cTn id="7" dur="500"/>
                                        <p:tgtEl>
                                          <p:spTgt spid="2560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604">
                                            <p:txEl>
                                              <p:pRg st="0" end="0"/>
                                            </p:txEl>
                                          </p:spTgt>
                                        </p:tgtEl>
                                        <p:attrNameLst>
                                          <p:attrName>style.visibility</p:attrName>
                                        </p:attrNameLst>
                                      </p:cBhvr>
                                      <p:to>
                                        <p:strVal val="visible"/>
                                      </p:to>
                                    </p:set>
                                    <p:animEffect transition="in" filter="blinds(vertical)">
                                      <p:cBhvr>
                                        <p:cTn id="12" dur="500"/>
                                        <p:tgtEl>
                                          <p:spTgt spid="256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604">
                                            <p:txEl>
                                              <p:pRg st="1" end="1"/>
                                            </p:txEl>
                                          </p:spTgt>
                                        </p:tgtEl>
                                        <p:attrNameLst>
                                          <p:attrName>style.visibility</p:attrName>
                                        </p:attrNameLst>
                                      </p:cBhvr>
                                      <p:to>
                                        <p:strVal val="visible"/>
                                      </p:to>
                                    </p:set>
                                    <p:animEffect transition="in" filter="blinds(vertical)">
                                      <p:cBhvr>
                                        <p:cTn id="17" dur="500"/>
                                        <p:tgtEl>
                                          <p:spTgt spid="25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604">
                                            <p:txEl>
                                              <p:pRg st="2" end="2"/>
                                            </p:txEl>
                                          </p:spTgt>
                                        </p:tgtEl>
                                        <p:attrNameLst>
                                          <p:attrName>style.visibility</p:attrName>
                                        </p:attrNameLst>
                                      </p:cBhvr>
                                      <p:to>
                                        <p:strVal val="visible"/>
                                      </p:to>
                                    </p:set>
                                    <p:animEffect transition="in" filter="blinds(vertical)">
                                      <p:cBhvr>
                                        <p:cTn id="22" dur="500"/>
                                        <p:tgtEl>
                                          <p:spTgt spid="2560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607">
                                            <p:txEl>
                                              <p:pRg st="0" end="0"/>
                                            </p:txEl>
                                          </p:spTgt>
                                        </p:tgtEl>
                                        <p:attrNameLst>
                                          <p:attrName>style.visibility</p:attrName>
                                        </p:attrNameLst>
                                      </p:cBhvr>
                                      <p:to>
                                        <p:strVal val="visible"/>
                                      </p:to>
                                    </p:set>
                                    <p:animEffect transition="in" filter="wipe(left)">
                                      <p:cBhvr>
                                        <p:cTn id="35" dur="500"/>
                                        <p:tgtEl>
                                          <p:spTgt spid="25607">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607">
                                            <p:txEl>
                                              <p:pRg st="1" end="1"/>
                                            </p:txEl>
                                          </p:spTgt>
                                        </p:tgtEl>
                                        <p:attrNameLst>
                                          <p:attrName>style.visibility</p:attrName>
                                        </p:attrNameLst>
                                      </p:cBhvr>
                                      <p:to>
                                        <p:strVal val="visible"/>
                                      </p:to>
                                    </p:set>
                                    <p:animEffect transition="in" filter="wipe(left)">
                                      <p:cBhvr>
                                        <p:cTn id="40" dur="500"/>
                                        <p:tgtEl>
                                          <p:spTgt spid="25607">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607">
                                            <p:txEl>
                                              <p:pRg st="2" end="2"/>
                                            </p:txEl>
                                          </p:spTgt>
                                        </p:tgtEl>
                                        <p:attrNameLst>
                                          <p:attrName>style.visibility</p:attrName>
                                        </p:attrNameLst>
                                      </p:cBhvr>
                                      <p:to>
                                        <p:strVal val="visible"/>
                                      </p:to>
                                    </p:set>
                                    <p:animEffect transition="in" filter="wipe(left)">
                                      <p:cBhvr>
                                        <p:cTn id="45" dur="500"/>
                                        <p:tgtEl>
                                          <p:spTgt spid="2560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607">
                                            <p:txEl>
                                              <p:pRg st="3" end="3"/>
                                            </p:txEl>
                                          </p:spTgt>
                                        </p:tgtEl>
                                        <p:attrNameLst>
                                          <p:attrName>style.visibility</p:attrName>
                                        </p:attrNameLst>
                                      </p:cBhvr>
                                      <p:to>
                                        <p:strVal val="visible"/>
                                      </p:to>
                                    </p:set>
                                    <p:animEffect transition="in" filter="wipe(left)">
                                      <p:cBhvr>
                                        <p:cTn id="50" dur="500"/>
                                        <p:tgtEl>
                                          <p:spTgt spid="2560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561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613">
                                            <p:txEl>
                                              <p:pRg st="0" end="0"/>
                                            </p:txEl>
                                          </p:spTgt>
                                        </p:tgtEl>
                                        <p:attrNameLst>
                                          <p:attrName>style.visibility</p:attrName>
                                        </p:attrNameLst>
                                      </p:cBhvr>
                                      <p:to>
                                        <p:strVal val="visible"/>
                                      </p:to>
                                    </p:set>
                                    <p:animEffect transition="in" filter="wipe(left)">
                                      <p:cBhvr>
                                        <p:cTn id="59" dur="500"/>
                                        <p:tgtEl>
                                          <p:spTgt spid="25613">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5613">
                                            <p:txEl>
                                              <p:pRg st="1" end="1"/>
                                            </p:txEl>
                                          </p:spTgt>
                                        </p:tgtEl>
                                        <p:attrNameLst>
                                          <p:attrName>style.visibility</p:attrName>
                                        </p:attrNameLst>
                                      </p:cBhvr>
                                      <p:to>
                                        <p:strVal val="visible"/>
                                      </p:to>
                                    </p:set>
                                    <p:animEffect transition="in" filter="wipe(left)">
                                      <p:cBhvr>
                                        <p:cTn id="64" dur="500"/>
                                        <p:tgtEl>
                                          <p:spTgt spid="25613">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5613">
                                            <p:txEl>
                                              <p:pRg st="2" end="2"/>
                                            </p:txEl>
                                          </p:spTgt>
                                        </p:tgtEl>
                                        <p:attrNameLst>
                                          <p:attrName>style.visibility</p:attrName>
                                        </p:attrNameLst>
                                      </p:cBhvr>
                                      <p:to>
                                        <p:strVal val="visible"/>
                                      </p:to>
                                    </p:set>
                                    <p:animEffect transition="in" filter="wipe(left)">
                                      <p:cBhvr>
                                        <p:cTn id="69" dur="500"/>
                                        <p:tgtEl>
                                          <p:spTgt spid="25613">
                                            <p:txEl>
                                              <p:pRg st="2" end="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613">
                                            <p:txEl>
                                              <p:pRg st="3" end="3"/>
                                            </p:txEl>
                                          </p:spTgt>
                                        </p:tgtEl>
                                        <p:attrNameLst>
                                          <p:attrName>style.visibility</p:attrName>
                                        </p:attrNameLst>
                                      </p:cBhvr>
                                      <p:to>
                                        <p:strVal val="visible"/>
                                      </p:to>
                                    </p:set>
                                    <p:animEffect transition="in" filter="wipe(left)">
                                      <p:cBhvr>
                                        <p:cTn id="74" dur="500"/>
                                        <p:tgtEl>
                                          <p:spTgt spid="256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nimBg="1"/>
      <p:bldP spid="25606" grpId="0"/>
      <p:bldP spid="25607" grpId="0" build="p"/>
      <p:bldP spid="256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Text Box 8"/>
          <p:cNvSpPr txBox="1">
            <a:spLocks noChangeArrowheads="1"/>
          </p:cNvSpPr>
          <p:nvPr/>
        </p:nvSpPr>
        <p:spPr bwMode="auto">
          <a:xfrm>
            <a:off x="396875" y="622300"/>
            <a:ext cx="8351838"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记字符常量及转义字符常量的定义</a:t>
            </a:r>
          </a:p>
          <a:p>
            <a:pPr eaLnBrk="1" hangingPunct="1">
              <a:lnSpc>
                <a:spcPct val="120000"/>
              </a:lnSpc>
            </a:pPr>
            <a:r>
              <a:rPr lang="zh-CN" altLang="en-US" sz="2000" b="1"/>
              <a:t>     普通字符常量是用一对单引号括起来的一个字符表示的常量。字符常量的值是该字符的</a:t>
            </a:r>
            <a:r>
              <a:rPr lang="en-US" altLang="zh-CN" sz="2000" b="1"/>
              <a:t>ASCII</a:t>
            </a:r>
            <a:r>
              <a:rPr lang="zh-CN" altLang="en-US" sz="2000" b="1"/>
              <a:t>码值，如</a:t>
            </a:r>
            <a:r>
              <a:rPr lang="en-US" altLang="zh-CN" sz="2000" b="1"/>
              <a:t>'A'</a:t>
            </a:r>
            <a:r>
              <a:rPr lang="zh-CN" altLang="en-US" sz="2000" b="1"/>
              <a:t>的值是</a:t>
            </a:r>
            <a:r>
              <a:rPr lang="en-US" altLang="zh-CN" sz="2000" b="1"/>
              <a:t>65</a:t>
            </a:r>
            <a:r>
              <a:rPr lang="zh-CN" altLang="en-US" sz="2000" b="1"/>
              <a:t>，</a:t>
            </a:r>
            <a:r>
              <a:rPr lang="en-US" altLang="zh-CN" sz="2000" b="1"/>
              <a:t>'0'</a:t>
            </a:r>
            <a:r>
              <a:rPr lang="zh-CN" altLang="en-US" sz="2000" b="1"/>
              <a:t>字符的值是</a:t>
            </a:r>
            <a:r>
              <a:rPr lang="en-US" altLang="zh-CN" sz="2000" b="1"/>
              <a:t>48</a:t>
            </a:r>
            <a:r>
              <a:rPr lang="zh-CN" altLang="en-US" sz="2000" b="1"/>
              <a:t>等，在内存中占</a:t>
            </a:r>
            <a:r>
              <a:rPr lang="en-US" altLang="zh-CN" sz="2000" b="1"/>
              <a:t>1B</a:t>
            </a:r>
            <a:r>
              <a:rPr lang="zh-CN" altLang="en-US" sz="2000" b="1"/>
              <a:t>空间。</a:t>
            </a:r>
          </a:p>
          <a:p>
            <a:pPr eaLnBrk="1" hangingPunct="1">
              <a:lnSpc>
                <a:spcPct val="120000"/>
              </a:lnSpc>
            </a:pPr>
            <a:r>
              <a:rPr lang="zh-CN" altLang="en-US" sz="2000" b="1"/>
              <a:t>     转义字符常量指在单引号内由反斜线打头，后跟特定字符表示的常量。需要记的转义字符有三类：</a:t>
            </a:r>
          </a:p>
          <a:p>
            <a:pPr eaLnBrk="1" hangingPunct="1">
              <a:lnSpc>
                <a:spcPct val="120000"/>
              </a:lnSpc>
            </a:pPr>
            <a:r>
              <a:rPr lang="zh-CN" altLang="en-US" sz="2000" b="1"/>
              <a:t>     </a:t>
            </a:r>
            <a:r>
              <a:rPr lang="en-US" altLang="zh-CN" sz="2000" b="1"/>
              <a:t>(1)</a:t>
            </a:r>
            <a:r>
              <a:rPr lang="zh-CN" altLang="en-US" sz="2000" b="1"/>
              <a:t>控制字符：</a:t>
            </a:r>
            <a:r>
              <a:rPr lang="en-US" altLang="zh-CN" sz="2000" b="1"/>
              <a:t>'\</a:t>
            </a:r>
            <a:r>
              <a:rPr lang="en-US" altLang="zh-CN" sz="2000" b="1">
                <a:solidFill>
                  <a:schemeClr val="tx2"/>
                </a:solidFill>
              </a:rPr>
              <a:t>n</a:t>
            </a:r>
            <a:r>
              <a:rPr lang="en-US" altLang="zh-CN" sz="2000" b="1"/>
              <a:t>'</a:t>
            </a:r>
            <a:r>
              <a:rPr lang="zh-CN" altLang="en-US" sz="2000" b="1"/>
              <a:t>、 </a:t>
            </a:r>
            <a:r>
              <a:rPr lang="en-US" altLang="zh-CN" sz="2000" b="1"/>
              <a:t>'\</a:t>
            </a:r>
            <a:r>
              <a:rPr lang="en-US" altLang="zh-CN" sz="2000" b="1">
                <a:solidFill>
                  <a:schemeClr val="tx2"/>
                </a:solidFill>
              </a:rPr>
              <a:t>r</a:t>
            </a:r>
            <a:r>
              <a:rPr lang="en-US" altLang="zh-CN" sz="2000" b="1"/>
              <a:t>'</a:t>
            </a:r>
            <a:r>
              <a:rPr lang="zh-CN" altLang="en-US" sz="2000" b="1"/>
              <a:t>、</a:t>
            </a:r>
            <a:r>
              <a:rPr lang="en-US" altLang="zh-CN" sz="2000" b="1"/>
              <a:t>'\</a:t>
            </a:r>
            <a:r>
              <a:rPr lang="en-US" altLang="zh-CN" sz="2000" b="1">
                <a:solidFill>
                  <a:schemeClr val="tx2"/>
                </a:solidFill>
              </a:rPr>
              <a:t>b</a:t>
            </a:r>
            <a:r>
              <a:rPr lang="en-US" altLang="zh-CN" sz="2000" b="1"/>
              <a:t>'</a:t>
            </a:r>
            <a:r>
              <a:rPr lang="zh-CN" altLang="en-US" sz="2000" b="1"/>
              <a:t>、 </a:t>
            </a:r>
            <a:r>
              <a:rPr lang="en-US" altLang="zh-CN" sz="2000" b="1"/>
              <a:t>'\</a:t>
            </a:r>
            <a:r>
              <a:rPr lang="en-US" altLang="zh-CN" sz="2000" b="1">
                <a:solidFill>
                  <a:schemeClr val="tx2"/>
                </a:solidFill>
              </a:rPr>
              <a:t>t</a:t>
            </a:r>
            <a:r>
              <a:rPr lang="en-US" altLang="zh-CN" sz="2000" b="1"/>
              <a:t>'</a:t>
            </a:r>
          </a:p>
          <a:p>
            <a:pPr eaLnBrk="1" hangingPunct="1">
              <a:lnSpc>
                <a:spcPct val="120000"/>
              </a:lnSpc>
            </a:pPr>
            <a:r>
              <a:rPr lang="en-US" altLang="zh-CN" sz="2000" b="1"/>
              <a:t>     (2)</a:t>
            </a:r>
            <a:r>
              <a:rPr lang="zh-CN" altLang="en-US" sz="2000" b="1"/>
              <a:t>特殊字符： </a:t>
            </a:r>
            <a:r>
              <a:rPr lang="en-US" altLang="zh-CN" sz="2000" b="1"/>
              <a:t>'\</a:t>
            </a:r>
            <a:r>
              <a:rPr lang="en-US" altLang="zh-CN" sz="2000" b="1">
                <a:solidFill>
                  <a:schemeClr val="tx2"/>
                </a:solidFill>
              </a:rPr>
              <a:t>\</a:t>
            </a:r>
            <a:r>
              <a:rPr lang="en-US" altLang="zh-CN" sz="2000" b="1"/>
              <a:t>'</a:t>
            </a:r>
            <a:r>
              <a:rPr lang="zh-CN" altLang="en-US" sz="2000" b="1"/>
              <a:t>、 </a:t>
            </a:r>
            <a:r>
              <a:rPr lang="en-US" altLang="zh-CN" sz="2000" b="1"/>
              <a:t>'\</a:t>
            </a:r>
            <a:r>
              <a:rPr lang="en-US" altLang="zh-CN" sz="2000" b="1">
                <a:solidFill>
                  <a:schemeClr val="tx2"/>
                </a:solidFill>
              </a:rPr>
              <a:t>’</a:t>
            </a:r>
            <a:r>
              <a:rPr lang="en-US" altLang="zh-CN" sz="2000" b="1"/>
              <a:t>'</a:t>
            </a:r>
            <a:r>
              <a:rPr lang="zh-CN" altLang="en-US" sz="2000" b="1"/>
              <a:t>、</a:t>
            </a:r>
            <a:r>
              <a:rPr lang="en-US" altLang="zh-CN" sz="2000" b="1"/>
              <a:t>'\</a:t>
            </a:r>
            <a:r>
              <a:rPr lang="en-US" altLang="zh-CN" sz="2000" b="1">
                <a:solidFill>
                  <a:schemeClr val="tx2"/>
                </a:solidFill>
              </a:rPr>
              <a:t>”</a:t>
            </a:r>
            <a:r>
              <a:rPr lang="en-US" altLang="zh-CN" sz="2000" b="1"/>
              <a:t>'     </a:t>
            </a:r>
          </a:p>
          <a:p>
            <a:pPr eaLnBrk="1" hangingPunct="1">
              <a:lnSpc>
                <a:spcPct val="120000"/>
              </a:lnSpc>
            </a:pPr>
            <a:r>
              <a:rPr lang="en-US" altLang="zh-CN" sz="2000" b="1"/>
              <a:t>     (3)</a:t>
            </a:r>
            <a:r>
              <a:rPr lang="zh-CN" altLang="en-US" sz="2000" b="1"/>
              <a:t>转义进制： </a:t>
            </a:r>
            <a:r>
              <a:rPr lang="en-US" altLang="zh-CN" sz="2000" b="1"/>
              <a:t>'\</a:t>
            </a:r>
            <a:r>
              <a:rPr lang="en-US" altLang="zh-CN" sz="2000" b="1">
                <a:solidFill>
                  <a:schemeClr val="tx2"/>
                </a:solidFill>
              </a:rPr>
              <a:t>bbb</a:t>
            </a:r>
            <a:r>
              <a:rPr lang="en-US" altLang="zh-CN" sz="2000" b="1"/>
              <a:t>'(1~3</a:t>
            </a:r>
            <a:r>
              <a:rPr lang="zh-CN" altLang="en-US" sz="2000" b="1"/>
              <a:t>位八进制数符</a:t>
            </a:r>
            <a:r>
              <a:rPr lang="en-US" altLang="zh-CN" sz="2000" b="1"/>
              <a:t>)</a:t>
            </a:r>
            <a:r>
              <a:rPr lang="zh-CN" altLang="en-US" sz="2000" b="1"/>
              <a:t>、 </a:t>
            </a:r>
            <a:r>
              <a:rPr lang="en-US" altLang="zh-CN" sz="2000" b="1"/>
              <a:t>'\x</a:t>
            </a:r>
            <a:r>
              <a:rPr lang="en-US" altLang="zh-CN" sz="2000" b="1">
                <a:solidFill>
                  <a:schemeClr val="tx2"/>
                </a:solidFill>
              </a:rPr>
              <a:t>hh</a:t>
            </a:r>
            <a:r>
              <a:rPr lang="en-US" altLang="zh-CN" sz="2000" b="1"/>
              <a:t>'(1~2</a:t>
            </a:r>
            <a:r>
              <a:rPr lang="zh-CN" altLang="en-US" sz="2000" b="1"/>
              <a:t>位十六进制数符</a:t>
            </a:r>
            <a:r>
              <a:rPr lang="en-US" altLang="zh-CN" sz="2000" b="1"/>
              <a:t>)</a:t>
            </a:r>
          </a:p>
          <a:p>
            <a:pPr eaLnBrk="1" hangingPunct="1">
              <a:lnSpc>
                <a:spcPct val="120000"/>
              </a:lnSpc>
            </a:pPr>
            <a:r>
              <a:rPr lang="en-US" altLang="zh-CN" sz="2000" b="1"/>
              <a:t>     </a:t>
            </a:r>
            <a:r>
              <a:rPr lang="zh-CN" altLang="en-US" sz="2000" b="1"/>
              <a:t>字符串常量是用一对双引号括起来的零个或多个字符序列，其中包含的字符可以是普通字符或转义字符，系统自动在字符串末尾增加一个不可显示字符</a:t>
            </a:r>
            <a:r>
              <a:rPr lang="en-US" altLang="zh-CN" sz="2000" b="1"/>
              <a:t>'</a:t>
            </a:r>
            <a:r>
              <a:rPr lang="en-US" altLang="zh-CN" sz="2000" b="1">
                <a:solidFill>
                  <a:srgbClr val="FF0000"/>
                </a:solidFill>
              </a:rPr>
              <a:t>\0</a:t>
            </a:r>
            <a:r>
              <a:rPr lang="en-US" altLang="zh-CN" sz="2000" b="1"/>
              <a:t>'(</a:t>
            </a:r>
            <a:r>
              <a:rPr lang="zh-CN" altLang="en-US" sz="2000" b="1"/>
              <a:t>空字符</a:t>
            </a:r>
            <a:r>
              <a:rPr lang="en-US" altLang="zh-CN" sz="2000" b="1"/>
              <a:t>)</a:t>
            </a:r>
            <a:r>
              <a:rPr lang="zh-CN" altLang="en-US" sz="2000" b="1"/>
              <a:t>作为字符串结束标记，字符串所占的内存空间为所含字符数</a:t>
            </a:r>
            <a:r>
              <a:rPr lang="en-US" altLang="zh-CN" sz="2000" b="1"/>
              <a:t>+1</a:t>
            </a:r>
            <a:r>
              <a:rPr lang="zh-CN" altLang="en-US" sz="2000" b="1"/>
              <a:t>。</a:t>
            </a:r>
          </a:p>
        </p:txBody>
      </p:sp>
      <p:grpSp>
        <p:nvGrpSpPr>
          <p:cNvPr id="26636" name="Group 12"/>
          <p:cNvGrpSpPr>
            <a:grpSpLocks/>
          </p:cNvGrpSpPr>
          <p:nvPr/>
        </p:nvGrpSpPr>
        <p:grpSpPr bwMode="auto">
          <a:xfrm>
            <a:off x="323850" y="188913"/>
            <a:ext cx="8351838" cy="503237"/>
            <a:chOff x="204" y="119"/>
            <a:chExt cx="5261" cy="317"/>
          </a:xfrm>
        </p:grpSpPr>
        <p:sp>
          <p:nvSpPr>
            <p:cNvPr id="13316" name="Oval 10"/>
            <p:cNvSpPr>
              <a:spLocks noChangeArrowheads="1"/>
            </p:cNvSpPr>
            <p:nvPr/>
          </p:nvSpPr>
          <p:spPr bwMode="auto">
            <a:xfrm>
              <a:off x="204" y="119"/>
              <a:ext cx="752"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5000"/>
                </a:lnSpc>
              </a:pPr>
              <a:r>
                <a:rPr lang="zh-CN" altLang="en-US" sz="2000" b="1"/>
                <a:t>考点</a:t>
              </a:r>
              <a:r>
                <a:rPr lang="en-US" altLang="zh-CN" sz="2000" b="1"/>
                <a:t>4</a:t>
              </a:r>
            </a:p>
          </p:txBody>
        </p:sp>
        <p:sp>
          <p:nvSpPr>
            <p:cNvPr id="13317" name="Text Box 11"/>
            <p:cNvSpPr txBox="1">
              <a:spLocks noChangeArrowheads="1"/>
            </p:cNvSpPr>
            <p:nvPr/>
          </p:nvSpPr>
          <p:spPr bwMode="auto">
            <a:xfrm>
              <a:off x="1066" y="119"/>
              <a:ext cx="4399"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5000"/>
                </a:lnSpc>
              </a:pPr>
              <a:r>
                <a:rPr lang="zh-CN" altLang="en-US" sz="2400" b="1" u="sng"/>
                <a:t>字符型常量、变量及转义字符常量</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26636"/>
                                        </p:tgtEl>
                                        <p:attrNameLst>
                                          <p:attrName>style.visibility</p:attrName>
                                        </p:attrNameLst>
                                      </p:cBhvr>
                                      <p:to>
                                        <p:strVal val="visible"/>
                                      </p:to>
                                    </p:set>
                                    <p:anim calcmode="lin" valueType="num">
                                      <p:cBhvr additive="base">
                                        <p:cTn id="7" dur="500" fill="hold"/>
                                        <p:tgtEl>
                                          <p:spTgt spid="26636"/>
                                        </p:tgtEl>
                                        <p:attrNameLst>
                                          <p:attrName>ppt_x</p:attrName>
                                        </p:attrNameLst>
                                      </p:cBhvr>
                                      <p:tavLst>
                                        <p:tav tm="0">
                                          <p:val>
                                            <p:strVal val="0-#ppt_w/2"/>
                                          </p:val>
                                        </p:tav>
                                        <p:tav tm="100000">
                                          <p:val>
                                            <p:strVal val="#ppt_x"/>
                                          </p:val>
                                        </p:tav>
                                      </p:tavLst>
                                    </p:anim>
                                    <p:anim calcmode="lin" valueType="num">
                                      <p:cBhvr additive="base">
                                        <p:cTn id="8" dur="500" fill="hold"/>
                                        <p:tgtEl>
                                          <p:spTgt spid="266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632">
                                            <p:txEl>
                                              <p:pRg st="0" end="0"/>
                                            </p:txEl>
                                          </p:spTgt>
                                        </p:tgtEl>
                                        <p:attrNameLst>
                                          <p:attrName>style.visibility</p:attrName>
                                        </p:attrNameLst>
                                      </p:cBhvr>
                                      <p:to>
                                        <p:strVal val="visible"/>
                                      </p:to>
                                    </p:set>
                                    <p:animEffect transition="in" filter="wipe(left)">
                                      <p:cBhvr>
                                        <p:cTn id="13" dur="500"/>
                                        <p:tgtEl>
                                          <p:spTgt spid="26632">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632">
                                            <p:txEl>
                                              <p:pRg st="1" end="1"/>
                                            </p:txEl>
                                          </p:spTgt>
                                        </p:tgtEl>
                                        <p:attrNameLst>
                                          <p:attrName>style.visibility</p:attrName>
                                        </p:attrNameLst>
                                      </p:cBhvr>
                                      <p:to>
                                        <p:strVal val="visible"/>
                                      </p:to>
                                    </p:set>
                                    <p:animEffect transition="in" filter="wipe(left)">
                                      <p:cBhvr>
                                        <p:cTn id="18" dur="500"/>
                                        <p:tgtEl>
                                          <p:spTgt spid="26632">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632">
                                            <p:txEl>
                                              <p:pRg st="2" end="2"/>
                                            </p:txEl>
                                          </p:spTgt>
                                        </p:tgtEl>
                                        <p:attrNameLst>
                                          <p:attrName>style.visibility</p:attrName>
                                        </p:attrNameLst>
                                      </p:cBhvr>
                                      <p:to>
                                        <p:strVal val="visible"/>
                                      </p:to>
                                    </p:set>
                                    <p:animEffect transition="in" filter="wipe(left)">
                                      <p:cBhvr>
                                        <p:cTn id="23" dur="500"/>
                                        <p:tgtEl>
                                          <p:spTgt spid="26632">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632">
                                            <p:txEl>
                                              <p:pRg st="3" end="3"/>
                                            </p:txEl>
                                          </p:spTgt>
                                        </p:tgtEl>
                                        <p:attrNameLst>
                                          <p:attrName>style.visibility</p:attrName>
                                        </p:attrNameLst>
                                      </p:cBhvr>
                                      <p:to>
                                        <p:strVal val="visible"/>
                                      </p:to>
                                    </p:set>
                                    <p:animEffect transition="in" filter="wipe(left)">
                                      <p:cBhvr>
                                        <p:cTn id="28" dur="500"/>
                                        <p:tgtEl>
                                          <p:spTgt spid="26632">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632">
                                            <p:txEl>
                                              <p:pRg st="4" end="4"/>
                                            </p:txEl>
                                          </p:spTgt>
                                        </p:tgtEl>
                                        <p:attrNameLst>
                                          <p:attrName>style.visibility</p:attrName>
                                        </p:attrNameLst>
                                      </p:cBhvr>
                                      <p:to>
                                        <p:strVal val="visible"/>
                                      </p:to>
                                    </p:set>
                                    <p:animEffect transition="in" filter="wipe(left)">
                                      <p:cBhvr>
                                        <p:cTn id="33" dur="500"/>
                                        <p:tgtEl>
                                          <p:spTgt spid="26632">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6632">
                                            <p:txEl>
                                              <p:pRg st="5" end="5"/>
                                            </p:txEl>
                                          </p:spTgt>
                                        </p:tgtEl>
                                        <p:attrNameLst>
                                          <p:attrName>style.visibility</p:attrName>
                                        </p:attrNameLst>
                                      </p:cBhvr>
                                      <p:to>
                                        <p:strVal val="visible"/>
                                      </p:to>
                                    </p:set>
                                    <p:animEffect transition="in" filter="wipe(left)">
                                      <p:cBhvr>
                                        <p:cTn id="38" dur="500"/>
                                        <p:tgtEl>
                                          <p:spTgt spid="26632">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632">
                                            <p:txEl>
                                              <p:pRg st="6" end="6"/>
                                            </p:txEl>
                                          </p:spTgt>
                                        </p:tgtEl>
                                        <p:attrNameLst>
                                          <p:attrName>style.visibility</p:attrName>
                                        </p:attrNameLst>
                                      </p:cBhvr>
                                      <p:to>
                                        <p:strVal val="visible"/>
                                      </p:to>
                                    </p:set>
                                    <p:animEffect transition="in" filter="wipe(left)">
                                      <p:cBhvr>
                                        <p:cTn id="43" dur="500"/>
                                        <p:tgtEl>
                                          <p:spTgt spid="266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323850" y="152400"/>
            <a:ext cx="8497888" cy="26289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（15）以下选项中能表示合法常量的是(</a:t>
            </a:r>
            <a:r>
              <a:rPr lang="en-US" altLang="zh-CN" sz="2000" dirty="0"/>
              <a:t>             </a:t>
            </a:r>
            <a:r>
              <a:rPr lang="zh-CN" altLang="zh-CN" sz="2000" dirty="0" smtClean="0"/>
              <a:t>)</a:t>
            </a:r>
            <a:endParaRPr lang="zh-CN" altLang="zh-CN" sz="2000" dirty="0"/>
          </a:p>
          <a:p>
            <a:pPr eaLnBrk="1" hangingPunct="1"/>
            <a:r>
              <a:rPr lang="zh-CN" altLang="zh-CN" sz="2000" dirty="0"/>
              <a:t>　　A</a:t>
            </a:r>
            <a:r>
              <a:rPr lang="en-US" altLang="zh-CN" sz="2000" dirty="0"/>
              <a:t> </a:t>
            </a:r>
            <a:r>
              <a:rPr lang="zh-CN" altLang="zh-CN" sz="2000" dirty="0"/>
              <a:t>）整数：1</a:t>
            </a:r>
            <a:r>
              <a:rPr lang="en-US" altLang="zh-CN" sz="2000" dirty="0"/>
              <a:t>,</a:t>
            </a:r>
            <a:r>
              <a:rPr lang="zh-CN" altLang="zh-CN" sz="2000" dirty="0"/>
              <a:t>200　　</a:t>
            </a:r>
            <a:r>
              <a:rPr lang="en-US" altLang="zh-CN" sz="2000" dirty="0"/>
              <a:t>	</a:t>
            </a:r>
            <a:r>
              <a:rPr lang="zh-CN" altLang="zh-CN" sz="2000" dirty="0"/>
              <a:t>B）实数：1.5E2.0　　</a:t>
            </a:r>
            <a:endParaRPr lang="zh-CN" altLang="en-US" sz="2000" dirty="0"/>
          </a:p>
          <a:p>
            <a:pPr eaLnBrk="1" hangingPunct="1"/>
            <a:r>
              <a:rPr lang="zh-CN" altLang="en-US" sz="2000" dirty="0"/>
              <a:t>       </a:t>
            </a:r>
            <a:r>
              <a:rPr lang="zh-CN" altLang="zh-CN" sz="2000" dirty="0"/>
              <a:t>C ）字符斜杠：</a:t>
            </a:r>
            <a:r>
              <a:rPr lang="en-US" altLang="zh-CN" sz="2000" b="1" dirty="0"/>
              <a:t>'</a:t>
            </a:r>
            <a:r>
              <a:rPr lang="zh-CN" altLang="zh-CN" sz="2000" dirty="0"/>
              <a:t>\</a:t>
            </a:r>
            <a:r>
              <a:rPr lang="en-US" altLang="zh-CN" sz="2000" b="1" dirty="0"/>
              <a:t>'</a:t>
            </a:r>
            <a:r>
              <a:rPr lang="zh-CN" altLang="zh-CN" sz="2000" dirty="0"/>
              <a:t>　</a:t>
            </a:r>
            <a:r>
              <a:rPr lang="zh-CN" altLang="en-US" sz="2000" dirty="0"/>
              <a:t>  </a:t>
            </a:r>
            <a:r>
              <a:rPr lang="en-US" altLang="zh-CN" sz="2000" dirty="0"/>
              <a:t>	</a:t>
            </a:r>
            <a:r>
              <a:rPr lang="zh-CN" altLang="zh-CN" sz="2000" dirty="0"/>
              <a:t>D）字符串：)"\\007)"\</a:t>
            </a:r>
            <a:endParaRPr lang="en-US" altLang="zh-CN" sz="2000" dirty="0"/>
          </a:p>
          <a:p>
            <a:pPr eaLnBrk="1" hangingPunct="1"/>
            <a:r>
              <a:rPr lang="en-US" altLang="zh-CN" sz="2000" dirty="0"/>
              <a:t> </a:t>
            </a:r>
            <a:r>
              <a:rPr lang="zh-CN" altLang="zh-CN" sz="2000" dirty="0"/>
              <a:t>(13)以下选项中不能用作C程序合法常量的是(</a:t>
            </a:r>
            <a:r>
              <a:rPr lang="en-US" altLang="zh-CN" sz="2000" dirty="0"/>
              <a:t>           </a:t>
            </a:r>
            <a:r>
              <a:rPr lang="zh-CN" altLang="zh-CN" sz="2000" dirty="0" smtClean="0"/>
              <a:t>)</a:t>
            </a:r>
            <a:endParaRPr lang="zh-CN" altLang="zh-CN" sz="2000" dirty="0"/>
          </a:p>
          <a:p>
            <a:pPr eaLnBrk="1" hangingPunct="1"/>
            <a:r>
              <a:rPr lang="zh-CN" altLang="zh-CN" sz="2000" dirty="0"/>
              <a:t>　　A)1,234    </a:t>
            </a:r>
            <a:r>
              <a:rPr lang="en-US" altLang="zh-CN" sz="2000" dirty="0"/>
              <a:t> </a:t>
            </a:r>
            <a:r>
              <a:rPr lang="zh-CN" altLang="zh-CN" sz="2000" dirty="0"/>
              <a:t>B)</a:t>
            </a:r>
            <a:r>
              <a:rPr lang="en-US" altLang="zh-CN" sz="2000" b="1" dirty="0"/>
              <a:t> '</a:t>
            </a:r>
            <a:r>
              <a:rPr lang="zh-CN" altLang="zh-CN" sz="2000" dirty="0"/>
              <a:t>\123</a:t>
            </a:r>
            <a:r>
              <a:rPr lang="en-US" altLang="zh-CN" sz="2000" b="1" dirty="0"/>
              <a:t>'</a:t>
            </a:r>
            <a:r>
              <a:rPr lang="zh-CN" altLang="zh-CN" sz="2000" dirty="0"/>
              <a:t>　　</a:t>
            </a:r>
            <a:r>
              <a:rPr lang="zh-CN" altLang="en-US" sz="2000" dirty="0"/>
              <a:t>   </a:t>
            </a:r>
            <a:r>
              <a:rPr lang="zh-CN" altLang="zh-CN" sz="2000" dirty="0"/>
              <a:t>C)123      </a:t>
            </a:r>
            <a:r>
              <a:rPr lang="en-US" altLang="zh-CN" sz="2000" dirty="0"/>
              <a:t> </a:t>
            </a:r>
            <a:r>
              <a:rPr lang="zh-CN" altLang="zh-CN" sz="2000" dirty="0"/>
              <a:t>D)"\x7G"</a:t>
            </a:r>
          </a:p>
          <a:p>
            <a:pPr eaLnBrk="1" hangingPunct="1"/>
            <a:r>
              <a:rPr lang="en-US" altLang="zh-CN" sz="2000" dirty="0"/>
              <a:t> </a:t>
            </a:r>
            <a:r>
              <a:rPr lang="zh-CN" altLang="zh-CN" sz="2000" dirty="0"/>
              <a:t>(14)以下选项中可用作C程序合法实数的是A(</a:t>
            </a:r>
            <a:r>
              <a:rPr lang="en-US" altLang="zh-CN" sz="2000" dirty="0"/>
              <a:t>            </a:t>
            </a:r>
            <a:r>
              <a:rPr lang="zh-CN" altLang="zh-CN" sz="2000" dirty="0" smtClean="0"/>
              <a:t>)</a:t>
            </a:r>
            <a:endParaRPr lang="zh-CN" altLang="zh-CN" sz="2000" dirty="0"/>
          </a:p>
          <a:p>
            <a:pPr eaLnBrk="1" hangingPunct="1"/>
            <a:r>
              <a:rPr lang="zh-CN" altLang="zh-CN" sz="2000" dirty="0"/>
              <a:t>　　A).1e0 </a:t>
            </a:r>
            <a:r>
              <a:rPr lang="en-US" altLang="zh-CN" sz="2000" dirty="0"/>
              <a:t>      </a:t>
            </a:r>
            <a:r>
              <a:rPr lang="zh-CN" altLang="zh-CN" sz="2000" dirty="0"/>
              <a:t>B)3.0e0.2　　C)E9 </a:t>
            </a:r>
            <a:r>
              <a:rPr lang="en-US" altLang="zh-CN" sz="2000" dirty="0"/>
              <a:t>       </a:t>
            </a:r>
            <a:r>
              <a:rPr lang="zh-CN" altLang="zh-CN" sz="2000" dirty="0"/>
              <a:t>D)9.12E</a:t>
            </a:r>
          </a:p>
        </p:txBody>
      </p:sp>
      <p:sp>
        <p:nvSpPr>
          <p:cNvPr id="27653" name="Rectangle 5"/>
          <p:cNvSpPr>
            <a:spLocks noChangeArrowheads="1"/>
          </p:cNvSpPr>
          <p:nvPr/>
        </p:nvSpPr>
        <p:spPr bwMode="auto">
          <a:xfrm>
            <a:off x="5148263" y="5111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
        <p:nvSpPr>
          <p:cNvPr id="27654" name="Rectangle 6"/>
          <p:cNvSpPr>
            <a:spLocks noChangeArrowheads="1"/>
          </p:cNvSpPr>
          <p:nvPr/>
        </p:nvSpPr>
        <p:spPr bwMode="auto">
          <a:xfrm>
            <a:off x="5724525" y="14128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
        <p:nvSpPr>
          <p:cNvPr id="27655" name="Rectangle 7"/>
          <p:cNvSpPr>
            <a:spLocks noChangeArrowheads="1"/>
          </p:cNvSpPr>
          <p:nvPr/>
        </p:nvSpPr>
        <p:spPr bwMode="auto">
          <a:xfrm>
            <a:off x="5643563" y="20240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
        <p:nvSpPr>
          <p:cNvPr id="27656" name="Text Box 8"/>
          <p:cNvSpPr txBox="1">
            <a:spLocks noChangeArrowheads="1"/>
          </p:cNvSpPr>
          <p:nvPr/>
        </p:nvSpPr>
        <p:spPr bwMode="auto">
          <a:xfrm>
            <a:off x="250825" y="3265488"/>
            <a:ext cx="85693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记字符数据的运算方法</a:t>
            </a:r>
          </a:p>
          <a:p>
            <a:pPr eaLnBrk="1" hangingPunct="1"/>
            <a:r>
              <a:rPr lang="zh-CN" altLang="en-US" sz="2000" b="1"/>
              <a:t>     </a:t>
            </a:r>
            <a:r>
              <a:rPr lang="en-US" altLang="zh-CN" sz="2000" b="1"/>
              <a:t>C</a:t>
            </a:r>
            <a:r>
              <a:rPr lang="zh-CN" altLang="en-US" sz="2000" b="1"/>
              <a:t>语言规定，将所有的字符型数据都作为整型来处理。因此，字符常量和转义字符常量可以参与任何整数运算。如’</a:t>
            </a:r>
            <a:r>
              <a:rPr lang="en-US" altLang="zh-CN" sz="2000" b="1"/>
              <a:t>A’+32</a:t>
            </a:r>
            <a:r>
              <a:rPr lang="zh-CN" altLang="en-US" sz="2000" b="1"/>
              <a:t>得’</a:t>
            </a:r>
            <a:r>
              <a:rPr lang="en-US" altLang="zh-CN" sz="2000" b="1"/>
              <a:t>a’</a:t>
            </a:r>
            <a:r>
              <a:rPr lang="zh-CN" altLang="en-US" sz="2000" b="1"/>
              <a:t>，’</a:t>
            </a:r>
            <a:r>
              <a:rPr lang="en-US" altLang="zh-CN" sz="2000" b="1"/>
              <a:t>5’-’0’</a:t>
            </a:r>
            <a:r>
              <a:rPr lang="zh-CN" altLang="en-US" sz="2000" b="1"/>
              <a:t>得</a:t>
            </a:r>
            <a:r>
              <a:rPr lang="en-US" altLang="zh-CN" sz="2000" b="1"/>
              <a:t>5</a:t>
            </a:r>
            <a:r>
              <a:rPr lang="zh-CN" altLang="en-US" sz="2000" b="1"/>
              <a:t>。常考英文字母大、小写之间的转换，数字字符与整数值之间的相互转换。字符数据还可以进行关系运算和逻辑运算。</a:t>
            </a:r>
          </a:p>
        </p:txBody>
      </p:sp>
      <p:grpSp>
        <p:nvGrpSpPr>
          <p:cNvPr id="27668" name="Group 20"/>
          <p:cNvGrpSpPr>
            <a:grpSpLocks/>
          </p:cNvGrpSpPr>
          <p:nvPr/>
        </p:nvGrpSpPr>
        <p:grpSpPr bwMode="auto">
          <a:xfrm>
            <a:off x="250825" y="2852738"/>
            <a:ext cx="8062913" cy="503237"/>
            <a:chOff x="158" y="1797"/>
            <a:chExt cx="5079" cy="317"/>
          </a:xfrm>
        </p:grpSpPr>
        <p:sp>
          <p:nvSpPr>
            <p:cNvPr id="14346" name="Oval 10"/>
            <p:cNvSpPr>
              <a:spLocks noChangeArrowheads="1"/>
            </p:cNvSpPr>
            <p:nvPr/>
          </p:nvSpPr>
          <p:spPr bwMode="auto">
            <a:xfrm>
              <a:off x="158" y="1797"/>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5</a:t>
              </a:r>
            </a:p>
          </p:txBody>
        </p:sp>
        <p:sp>
          <p:nvSpPr>
            <p:cNvPr id="14347" name="Text Box 11"/>
            <p:cNvSpPr txBox="1">
              <a:spLocks noChangeArrowheads="1"/>
            </p:cNvSpPr>
            <p:nvPr/>
          </p:nvSpPr>
          <p:spPr bwMode="auto">
            <a:xfrm>
              <a:off x="975" y="1797"/>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字符数据的运算</a:t>
              </a:r>
            </a:p>
          </p:txBody>
        </p:sp>
      </p:grpSp>
      <p:sp>
        <p:nvSpPr>
          <p:cNvPr id="27660" name="Text Box 12"/>
          <p:cNvSpPr txBox="1">
            <a:spLocks noChangeArrowheads="1"/>
          </p:cNvSpPr>
          <p:nvPr/>
        </p:nvSpPr>
        <p:spPr bwMode="auto">
          <a:xfrm>
            <a:off x="250825" y="4941888"/>
            <a:ext cx="8497888" cy="1714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(21)以下不能输出字符‘A’的语句是(注：字符A的ASCIl码值为65，字符a的ASCIl码值为97)(  </a:t>
            </a:r>
            <a:r>
              <a:rPr lang="en-US" altLang="zh-CN" sz="2000" dirty="0"/>
              <a:t>     </a:t>
            </a:r>
            <a:r>
              <a:rPr lang="zh-CN" altLang="zh-CN" sz="2000" dirty="0"/>
              <a:t> </a:t>
            </a:r>
            <a:r>
              <a:rPr lang="zh-CN" altLang="zh-CN" sz="2000" dirty="0" smtClean="0"/>
              <a:t>)</a:t>
            </a:r>
            <a:endParaRPr lang="zh-CN" altLang="zh-CN" sz="2000" dirty="0"/>
          </a:p>
          <a:p>
            <a:pPr eaLnBrk="1" hangingPunct="1"/>
            <a:r>
              <a:rPr lang="zh-CN" altLang="en-US" sz="2000" dirty="0"/>
              <a:t>	</a:t>
            </a:r>
            <a:r>
              <a:rPr lang="zh-CN" altLang="zh-CN" sz="2000" dirty="0"/>
              <a:t>A)printf("％c\n"，'a'-32)；    B)printf("％d\n"，'A')；</a:t>
            </a:r>
          </a:p>
          <a:p>
            <a:pPr eaLnBrk="1" hangingPunct="1"/>
            <a:r>
              <a:rPr lang="zh-CN" altLang="en-US" sz="2000" dirty="0"/>
              <a:t>	</a:t>
            </a:r>
            <a:r>
              <a:rPr lang="en-US" altLang="zh-CN" sz="2000" dirty="0"/>
              <a:t>C</a:t>
            </a:r>
            <a:r>
              <a:rPr lang="zh-CN" altLang="zh-CN" sz="2000" dirty="0"/>
              <a:t>)printf(“％c\n”，65)；    </a:t>
            </a:r>
            <a:r>
              <a:rPr lang="zh-CN" altLang="en-US" sz="2000" dirty="0"/>
              <a:t>    </a:t>
            </a:r>
            <a:r>
              <a:rPr lang="zh-CN" altLang="zh-CN" sz="2000" dirty="0"/>
              <a:t>D)print-f("％c\n"，'B'-1)；</a:t>
            </a:r>
          </a:p>
        </p:txBody>
      </p:sp>
      <p:sp>
        <p:nvSpPr>
          <p:cNvPr id="27661" name="Rectangle 13"/>
          <p:cNvSpPr>
            <a:spLocks noChangeArrowheads="1"/>
          </p:cNvSpPr>
          <p:nvPr/>
        </p:nvSpPr>
        <p:spPr bwMode="auto">
          <a:xfrm>
            <a:off x="2524125" y="566102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2">
                                            <p:bg/>
                                          </p:spTgt>
                                        </p:tgtEl>
                                        <p:attrNameLst>
                                          <p:attrName>style.visibility</p:attrName>
                                        </p:attrNameLst>
                                      </p:cBhvr>
                                      <p:to>
                                        <p:strVal val="visible"/>
                                      </p:to>
                                    </p:set>
                                    <p:animEffect transition="in" filter="wipe(left)">
                                      <p:cBhvr>
                                        <p:cTn id="7" dur="500"/>
                                        <p:tgtEl>
                                          <p:spTgt spid="2765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2">
                                            <p:txEl>
                                              <p:pRg st="0" end="0"/>
                                            </p:txEl>
                                          </p:spTgt>
                                        </p:tgtEl>
                                        <p:attrNameLst>
                                          <p:attrName>style.visibility</p:attrName>
                                        </p:attrNameLst>
                                      </p:cBhvr>
                                      <p:to>
                                        <p:strVal val="visible"/>
                                      </p:to>
                                    </p:set>
                                    <p:animEffect transition="in" filter="wipe(left)">
                                      <p:cBhvr>
                                        <p:cTn id="12" dur="500"/>
                                        <p:tgtEl>
                                          <p:spTgt spid="276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xEl>
                                              <p:pRg st="1" end="1"/>
                                            </p:txEl>
                                          </p:spTgt>
                                        </p:tgtEl>
                                        <p:attrNameLst>
                                          <p:attrName>style.visibility</p:attrName>
                                        </p:attrNameLst>
                                      </p:cBhvr>
                                      <p:to>
                                        <p:strVal val="visible"/>
                                      </p:to>
                                    </p:set>
                                    <p:animEffect transition="in" filter="wipe(left)">
                                      <p:cBhvr>
                                        <p:cTn id="17" dur="500"/>
                                        <p:tgtEl>
                                          <p:spTgt spid="2765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2">
                                            <p:txEl>
                                              <p:pRg st="2" end="2"/>
                                            </p:txEl>
                                          </p:spTgt>
                                        </p:tgtEl>
                                        <p:attrNameLst>
                                          <p:attrName>style.visibility</p:attrName>
                                        </p:attrNameLst>
                                      </p:cBhvr>
                                      <p:to>
                                        <p:strVal val="visible"/>
                                      </p:to>
                                    </p:set>
                                    <p:animEffect transition="in" filter="wipe(left)">
                                      <p:cBhvr>
                                        <p:cTn id="22" dur="500"/>
                                        <p:tgtEl>
                                          <p:spTgt spid="2765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2">
                                            <p:txEl>
                                              <p:pRg st="3" end="3"/>
                                            </p:txEl>
                                          </p:spTgt>
                                        </p:tgtEl>
                                        <p:attrNameLst>
                                          <p:attrName>style.visibility</p:attrName>
                                        </p:attrNameLst>
                                      </p:cBhvr>
                                      <p:to>
                                        <p:strVal val="visible"/>
                                      </p:to>
                                    </p:set>
                                    <p:animEffect transition="in" filter="wipe(left)">
                                      <p:cBhvr>
                                        <p:cTn id="27" dur="500"/>
                                        <p:tgtEl>
                                          <p:spTgt spid="2765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765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652">
                                            <p:txEl>
                                              <p:pRg st="4" end="4"/>
                                            </p:txEl>
                                          </p:spTgt>
                                        </p:tgtEl>
                                        <p:attrNameLst>
                                          <p:attrName>style.visibility</p:attrName>
                                        </p:attrNameLst>
                                      </p:cBhvr>
                                      <p:to>
                                        <p:strVal val="visible"/>
                                      </p:to>
                                    </p:set>
                                    <p:animEffect transition="in" filter="wipe(left)">
                                      <p:cBhvr>
                                        <p:cTn id="36" dur="500"/>
                                        <p:tgtEl>
                                          <p:spTgt spid="27652">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652">
                                            <p:txEl>
                                              <p:pRg st="5" end="5"/>
                                            </p:txEl>
                                          </p:spTgt>
                                        </p:tgtEl>
                                        <p:attrNameLst>
                                          <p:attrName>style.visibility</p:attrName>
                                        </p:attrNameLst>
                                      </p:cBhvr>
                                      <p:to>
                                        <p:strVal val="visible"/>
                                      </p:to>
                                    </p:set>
                                    <p:animEffect transition="in" filter="wipe(left)">
                                      <p:cBhvr>
                                        <p:cTn id="41" dur="500"/>
                                        <p:tgtEl>
                                          <p:spTgt spid="27652">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65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652">
                                            <p:txEl>
                                              <p:pRg st="6" end="6"/>
                                            </p:txEl>
                                          </p:spTgt>
                                        </p:tgtEl>
                                        <p:attrNameLst>
                                          <p:attrName>style.visibility</p:attrName>
                                        </p:attrNameLst>
                                      </p:cBhvr>
                                      <p:to>
                                        <p:strVal val="visible"/>
                                      </p:to>
                                    </p:set>
                                    <p:animEffect transition="in" filter="wipe(left)">
                                      <p:cBhvr>
                                        <p:cTn id="50" dur="500"/>
                                        <p:tgtEl>
                                          <p:spTgt spid="27652">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652">
                                            <p:txEl>
                                              <p:pRg st="7" end="7"/>
                                            </p:txEl>
                                          </p:spTgt>
                                        </p:tgtEl>
                                        <p:attrNameLst>
                                          <p:attrName>style.visibility</p:attrName>
                                        </p:attrNameLst>
                                      </p:cBhvr>
                                      <p:to>
                                        <p:strVal val="visible"/>
                                      </p:to>
                                    </p:set>
                                    <p:animEffect transition="in" filter="wipe(left)">
                                      <p:cBhvr>
                                        <p:cTn id="55" dur="500"/>
                                        <p:tgtEl>
                                          <p:spTgt spid="27652">
                                            <p:txEl>
                                              <p:pRg st="7" end="7"/>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65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27668"/>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7656">
                                            <p:txEl>
                                              <p:pRg st="0" end="0"/>
                                            </p:txEl>
                                          </p:spTgt>
                                        </p:tgtEl>
                                        <p:attrNameLst>
                                          <p:attrName>style.visibility</p:attrName>
                                        </p:attrNameLst>
                                      </p:cBhvr>
                                      <p:to>
                                        <p:strVal val="visible"/>
                                      </p:to>
                                    </p:set>
                                    <p:animEffect transition="in" filter="wipe(left)">
                                      <p:cBhvr>
                                        <p:cTn id="68" dur="500"/>
                                        <p:tgtEl>
                                          <p:spTgt spid="27656">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7656">
                                            <p:txEl>
                                              <p:pRg st="1" end="1"/>
                                            </p:txEl>
                                          </p:spTgt>
                                        </p:tgtEl>
                                        <p:attrNameLst>
                                          <p:attrName>style.visibility</p:attrName>
                                        </p:attrNameLst>
                                      </p:cBhvr>
                                      <p:to>
                                        <p:strVal val="visible"/>
                                      </p:to>
                                    </p:set>
                                    <p:animEffect transition="in" filter="wipe(left)">
                                      <p:cBhvr>
                                        <p:cTn id="73" dur="500"/>
                                        <p:tgtEl>
                                          <p:spTgt spid="27656">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7660"/>
                                        </p:tgtEl>
                                        <p:attrNameLst>
                                          <p:attrName>style.visibility</p:attrName>
                                        </p:attrNameLst>
                                      </p:cBhvr>
                                      <p:to>
                                        <p:strVal val="visible"/>
                                      </p:to>
                                    </p:set>
                                    <p:animEffect transition="in" filter="wipe(left)">
                                      <p:cBhvr>
                                        <p:cTn id="78" dur="500"/>
                                        <p:tgtEl>
                                          <p:spTgt spid="2766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nimBg="1"/>
      <p:bldP spid="27653" grpId="0"/>
      <p:bldP spid="27654" grpId="0"/>
      <p:bldP spid="27655" grpId="0"/>
      <p:bldP spid="27656" grpId="0" build="p"/>
      <p:bldP spid="27660" grpId="0" animBg="1"/>
      <p:bldP spid="276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250825" y="69215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记字符变量的定义及赋值</a:t>
            </a:r>
          </a:p>
          <a:p>
            <a:pPr eaLnBrk="1" hangingPunct="1"/>
            <a:r>
              <a:rPr lang="zh-CN" altLang="en-US" sz="2000" b="1"/>
              <a:t>     </a:t>
            </a:r>
            <a:r>
              <a:rPr lang="en-US" altLang="zh-CN" sz="2000" b="1"/>
              <a:t>C</a:t>
            </a:r>
            <a:r>
              <a:rPr lang="zh-CN" altLang="en-US" sz="2000" b="1"/>
              <a:t>语言中用关键字</a:t>
            </a:r>
            <a:r>
              <a:rPr lang="en-US" altLang="zh-CN" sz="2000" b="1"/>
              <a:t>char</a:t>
            </a:r>
            <a:r>
              <a:rPr lang="zh-CN" altLang="en-US" sz="2000" b="1"/>
              <a:t>定义字符型变量，在内存中分配</a:t>
            </a:r>
            <a:r>
              <a:rPr lang="en-US" altLang="zh-CN" sz="2000" b="1"/>
              <a:t>1B</a:t>
            </a:r>
            <a:r>
              <a:rPr lang="zh-CN" altLang="en-US" sz="2000" b="1"/>
              <a:t>空间，用来存放字符常量的</a:t>
            </a:r>
            <a:r>
              <a:rPr lang="en-US" altLang="zh-CN" sz="2000" b="1"/>
              <a:t>ASCII</a:t>
            </a:r>
            <a:r>
              <a:rPr lang="zh-CN" altLang="en-US" sz="2000" b="1"/>
              <a:t>码值。该值可以作为整型数据来参与运算。</a:t>
            </a:r>
          </a:p>
        </p:txBody>
      </p:sp>
      <p:grpSp>
        <p:nvGrpSpPr>
          <p:cNvPr id="28687" name="Group 15"/>
          <p:cNvGrpSpPr>
            <a:grpSpLocks/>
          </p:cNvGrpSpPr>
          <p:nvPr/>
        </p:nvGrpSpPr>
        <p:grpSpPr bwMode="auto">
          <a:xfrm>
            <a:off x="250825" y="260350"/>
            <a:ext cx="8062913" cy="503238"/>
            <a:chOff x="158" y="164"/>
            <a:chExt cx="5079" cy="317"/>
          </a:xfrm>
        </p:grpSpPr>
        <p:sp>
          <p:nvSpPr>
            <p:cNvPr id="15370" name="Oval 6"/>
            <p:cNvSpPr>
              <a:spLocks noChangeArrowheads="1"/>
            </p:cNvSpPr>
            <p:nvPr/>
          </p:nvSpPr>
          <p:spPr bwMode="auto">
            <a:xfrm>
              <a:off x="158"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6</a:t>
              </a:r>
            </a:p>
          </p:txBody>
        </p:sp>
        <p:sp>
          <p:nvSpPr>
            <p:cNvPr id="15371" name="Text Box 7"/>
            <p:cNvSpPr txBox="1">
              <a:spLocks noChangeArrowheads="1"/>
            </p:cNvSpPr>
            <p:nvPr/>
          </p:nvSpPr>
          <p:spPr bwMode="auto">
            <a:xfrm>
              <a:off x="930" y="164"/>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字符型变量</a:t>
              </a:r>
            </a:p>
          </p:txBody>
        </p:sp>
      </p:grpSp>
      <p:sp>
        <p:nvSpPr>
          <p:cNvPr id="28680" name="Text Box 8"/>
          <p:cNvSpPr txBox="1">
            <a:spLocks noChangeArrowheads="1"/>
          </p:cNvSpPr>
          <p:nvPr/>
        </p:nvSpPr>
        <p:spPr bwMode="auto">
          <a:xfrm>
            <a:off x="250825" y="1844675"/>
            <a:ext cx="8497888" cy="14097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(22)</a:t>
            </a:r>
            <a:r>
              <a:rPr lang="zh-CN" altLang="en-US" sz="2000" dirty="0"/>
              <a:t>有以下定义语句，编译时会出现编译错误的是（       ）</a:t>
            </a:r>
            <a:r>
              <a:rPr lang="zh-CN" altLang="en-US" sz="2000" dirty="0" smtClean="0"/>
              <a:t>。</a:t>
            </a:r>
            <a:r>
              <a:rPr lang="en-US" altLang="zh-CN" sz="2000" dirty="0" smtClean="0"/>
              <a:t> </a:t>
            </a:r>
            <a:endParaRPr lang="en-US" altLang="zh-CN" sz="2000" dirty="0"/>
          </a:p>
          <a:p>
            <a:pPr eaLnBrk="1" hangingPunct="1"/>
            <a:r>
              <a:rPr lang="en-US" altLang="zh-CN" sz="2000" dirty="0"/>
              <a:t>        A)</a:t>
            </a:r>
            <a:r>
              <a:rPr lang="zh-CN" altLang="en-US" sz="2000" dirty="0"/>
              <a:t>　</a:t>
            </a:r>
            <a:r>
              <a:rPr lang="en-US" altLang="zh-CN" sz="2000" dirty="0"/>
              <a:t>char</a:t>
            </a:r>
            <a:r>
              <a:rPr lang="zh-CN" altLang="en-US" sz="2000" dirty="0"/>
              <a:t>　</a:t>
            </a:r>
            <a:r>
              <a:rPr lang="en-US" altLang="zh-CN" sz="2000" dirty="0"/>
              <a:t>a='a';              B)</a:t>
            </a:r>
            <a:r>
              <a:rPr lang="zh-CN" altLang="en-US" sz="2000" dirty="0"/>
              <a:t>　</a:t>
            </a:r>
            <a:r>
              <a:rPr lang="en-US" altLang="zh-CN" sz="2000" dirty="0"/>
              <a:t>char</a:t>
            </a:r>
            <a:r>
              <a:rPr lang="zh-CN" altLang="en-US" sz="2000" dirty="0"/>
              <a:t>　</a:t>
            </a:r>
            <a:r>
              <a:rPr lang="en-US" altLang="zh-CN" sz="2000" dirty="0"/>
              <a:t>a='\n'; </a:t>
            </a:r>
          </a:p>
          <a:p>
            <a:pPr eaLnBrk="1" hangingPunct="1"/>
            <a:r>
              <a:rPr lang="en-US" altLang="zh-CN" sz="2000" dirty="0"/>
              <a:t>        C)</a:t>
            </a:r>
            <a:r>
              <a:rPr lang="zh-CN" altLang="en-US" sz="2000" dirty="0"/>
              <a:t>　</a:t>
            </a:r>
            <a:r>
              <a:rPr lang="en-US" altLang="zh-CN" sz="2000" dirty="0"/>
              <a:t>char</a:t>
            </a:r>
            <a:r>
              <a:rPr lang="zh-CN" altLang="en-US" sz="2000" dirty="0"/>
              <a:t>　</a:t>
            </a:r>
            <a:r>
              <a:rPr lang="en-US" altLang="zh-CN" sz="2000" dirty="0"/>
              <a:t>a='</a:t>
            </a:r>
            <a:r>
              <a:rPr lang="en-US" altLang="zh-CN" sz="2000" dirty="0" err="1"/>
              <a:t>aa</a:t>
            </a:r>
            <a:r>
              <a:rPr lang="en-US" altLang="zh-CN" sz="2000" dirty="0"/>
              <a:t>';            D)</a:t>
            </a:r>
            <a:r>
              <a:rPr lang="zh-CN" altLang="en-US" sz="2000" dirty="0"/>
              <a:t>　</a:t>
            </a:r>
            <a:r>
              <a:rPr lang="en-US" altLang="zh-CN" sz="2000" dirty="0"/>
              <a:t>char</a:t>
            </a:r>
            <a:r>
              <a:rPr lang="zh-CN" altLang="en-US" sz="2000" dirty="0"/>
              <a:t>　</a:t>
            </a:r>
            <a:r>
              <a:rPr lang="en-US" altLang="zh-CN" sz="2000" dirty="0"/>
              <a:t>a='\x2d'; </a:t>
            </a:r>
            <a:endParaRPr lang="zh-CN" altLang="zh-CN" sz="2000" dirty="0"/>
          </a:p>
        </p:txBody>
      </p:sp>
      <p:sp>
        <p:nvSpPr>
          <p:cNvPr id="28681" name="Rectangle 9"/>
          <p:cNvSpPr>
            <a:spLocks noChangeArrowheads="1"/>
          </p:cNvSpPr>
          <p:nvPr/>
        </p:nvSpPr>
        <p:spPr bwMode="auto">
          <a:xfrm>
            <a:off x="6227763" y="22050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
        <p:nvSpPr>
          <p:cNvPr id="28682" name="Text Box 10"/>
          <p:cNvSpPr txBox="1">
            <a:spLocks noChangeArrowheads="1"/>
          </p:cNvSpPr>
          <p:nvPr/>
        </p:nvSpPr>
        <p:spPr bwMode="auto">
          <a:xfrm>
            <a:off x="250825" y="3860800"/>
            <a:ext cx="85693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运算符的分类、常用运算符的优先级和结合性</a:t>
            </a:r>
          </a:p>
          <a:p>
            <a:pPr eaLnBrk="1" hangingPunct="1"/>
            <a:r>
              <a:rPr lang="zh-CN" altLang="en-US" sz="2000" b="1"/>
              <a:t>     运算符按功能分有</a:t>
            </a:r>
            <a:r>
              <a:rPr lang="en-US" altLang="zh-CN" sz="2000" b="1"/>
              <a:t>13</a:t>
            </a:r>
            <a:r>
              <a:rPr lang="zh-CN" altLang="en-US" sz="2000" b="1"/>
              <a:t>类</a:t>
            </a:r>
            <a:r>
              <a:rPr lang="en-US" altLang="zh-CN" sz="2000" b="1"/>
              <a:t>(P56)</a:t>
            </a:r>
            <a:r>
              <a:rPr lang="zh-CN" altLang="en-US" sz="2000" b="1"/>
              <a:t>，按所需操作数目分可分为：单目运算符</a:t>
            </a:r>
            <a:r>
              <a:rPr lang="en-US" altLang="zh-CN" sz="2000" b="1"/>
              <a:t>(</a:t>
            </a:r>
            <a:r>
              <a:rPr lang="zh-CN" altLang="en-US" sz="2000" b="1"/>
              <a:t>右结合，优先级</a:t>
            </a:r>
            <a:r>
              <a:rPr lang="en-US" altLang="zh-CN" sz="2000" b="1"/>
              <a:t>2)</a:t>
            </a:r>
            <a:r>
              <a:rPr lang="zh-CN" altLang="en-US" sz="2000" b="1"/>
              <a:t>、双目运算符</a:t>
            </a:r>
            <a:r>
              <a:rPr lang="en-US" altLang="zh-CN" sz="2000" b="1"/>
              <a:t>(</a:t>
            </a:r>
            <a:r>
              <a:rPr lang="zh-CN" altLang="en-US" sz="2000" b="1"/>
              <a:t>除赋值为右结合外，其余为左结合</a:t>
            </a:r>
            <a:r>
              <a:rPr lang="en-US" altLang="zh-CN" sz="2000" b="1"/>
              <a:t>)</a:t>
            </a:r>
            <a:r>
              <a:rPr lang="zh-CN" altLang="en-US" sz="2000" b="1"/>
              <a:t>、三目运算符</a:t>
            </a:r>
            <a:r>
              <a:rPr lang="en-US" altLang="zh-CN" sz="2000" b="1"/>
              <a:t>(</a:t>
            </a:r>
            <a:r>
              <a:rPr lang="zh-CN" altLang="en-US" sz="2000" b="1"/>
              <a:t>条件运算符，右结合</a:t>
            </a:r>
            <a:r>
              <a:rPr lang="en-US" altLang="zh-CN" sz="2000" b="1"/>
              <a:t>)</a:t>
            </a:r>
            <a:r>
              <a:rPr lang="zh-CN" altLang="en-US" sz="2000" b="1"/>
              <a:t>。各运算符的优先级和结合性见教材</a:t>
            </a:r>
            <a:r>
              <a:rPr lang="en-US" altLang="zh-CN" sz="2000" b="1"/>
              <a:t>P378</a:t>
            </a:r>
            <a:r>
              <a:rPr lang="zh-CN" altLang="en-US" sz="2000" b="1"/>
              <a:t>。</a:t>
            </a:r>
          </a:p>
        </p:txBody>
      </p:sp>
      <p:grpSp>
        <p:nvGrpSpPr>
          <p:cNvPr id="28686" name="Group 14"/>
          <p:cNvGrpSpPr>
            <a:grpSpLocks/>
          </p:cNvGrpSpPr>
          <p:nvPr/>
        </p:nvGrpSpPr>
        <p:grpSpPr bwMode="auto">
          <a:xfrm>
            <a:off x="250825" y="3429000"/>
            <a:ext cx="8062913" cy="503238"/>
            <a:chOff x="158" y="2160"/>
            <a:chExt cx="5079" cy="317"/>
          </a:xfrm>
        </p:grpSpPr>
        <p:sp>
          <p:nvSpPr>
            <p:cNvPr id="15368" name="Oval 12"/>
            <p:cNvSpPr>
              <a:spLocks noChangeArrowheads="1"/>
            </p:cNvSpPr>
            <p:nvPr/>
          </p:nvSpPr>
          <p:spPr bwMode="auto">
            <a:xfrm>
              <a:off x="158" y="2160"/>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7</a:t>
              </a:r>
            </a:p>
          </p:txBody>
        </p:sp>
        <p:sp>
          <p:nvSpPr>
            <p:cNvPr id="15369" name="Text Box 13"/>
            <p:cNvSpPr txBox="1">
              <a:spLocks noChangeArrowheads="1"/>
            </p:cNvSpPr>
            <p:nvPr/>
          </p:nvSpPr>
          <p:spPr bwMode="auto">
            <a:xfrm>
              <a:off x="975" y="2160"/>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运算符的种类、优先级和结合性</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8676">
                                            <p:txEl>
                                              <p:pRg st="0" end="0"/>
                                            </p:txEl>
                                          </p:spTgt>
                                        </p:tgtEl>
                                        <p:attrNameLst>
                                          <p:attrName>style.visibility</p:attrName>
                                        </p:attrNameLst>
                                      </p:cBhvr>
                                      <p:to>
                                        <p:strVal val="visible"/>
                                      </p:to>
                                    </p:set>
                                    <p:animEffect transition="in" filter="wipe(left)">
                                      <p:cBhvr>
                                        <p:cTn id="11" dur="500"/>
                                        <p:tgtEl>
                                          <p:spTgt spid="2867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676">
                                            <p:txEl>
                                              <p:pRg st="1" end="1"/>
                                            </p:txEl>
                                          </p:spTgt>
                                        </p:tgtEl>
                                        <p:attrNameLst>
                                          <p:attrName>style.visibility</p:attrName>
                                        </p:attrNameLst>
                                      </p:cBhvr>
                                      <p:to>
                                        <p:strVal val="visible"/>
                                      </p:to>
                                    </p:set>
                                    <p:animEffect transition="in" filter="wipe(left)">
                                      <p:cBhvr>
                                        <p:cTn id="16" dur="500"/>
                                        <p:tgtEl>
                                          <p:spTgt spid="2867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680"/>
                                        </p:tgtEl>
                                        <p:attrNameLst>
                                          <p:attrName>style.visibility</p:attrName>
                                        </p:attrNameLst>
                                      </p:cBhvr>
                                      <p:to>
                                        <p:strVal val="visible"/>
                                      </p:to>
                                    </p:set>
                                    <p:animEffect transition="in" filter="wipe(up)">
                                      <p:cBhvr>
                                        <p:cTn id="21" dur="500"/>
                                        <p:tgtEl>
                                          <p:spTgt spid="286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868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868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682">
                                            <p:txEl>
                                              <p:pRg st="0" end="0"/>
                                            </p:txEl>
                                          </p:spTgt>
                                        </p:tgtEl>
                                        <p:attrNameLst>
                                          <p:attrName>style.visibility</p:attrName>
                                        </p:attrNameLst>
                                      </p:cBhvr>
                                      <p:to>
                                        <p:strVal val="visible"/>
                                      </p:to>
                                    </p:set>
                                    <p:animEffect transition="in" filter="wipe(left)">
                                      <p:cBhvr>
                                        <p:cTn id="34" dur="500"/>
                                        <p:tgtEl>
                                          <p:spTgt spid="28682">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8682">
                                            <p:txEl>
                                              <p:pRg st="1" end="1"/>
                                            </p:txEl>
                                          </p:spTgt>
                                        </p:tgtEl>
                                        <p:attrNameLst>
                                          <p:attrName>style.visibility</p:attrName>
                                        </p:attrNameLst>
                                      </p:cBhvr>
                                      <p:to>
                                        <p:strVal val="visible"/>
                                      </p:to>
                                    </p:set>
                                    <p:animEffect transition="in" filter="wipe(left)">
                                      <p:cBhvr>
                                        <p:cTn id="39" dur="500"/>
                                        <p:tgtEl>
                                          <p:spTgt spid="286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P spid="28680" grpId="0" animBg="1"/>
      <p:bldP spid="28681" grpId="0"/>
      <p:bldP spid="2868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250825" y="620713"/>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系统自动转换成同一类型的方向和结果的类型</a:t>
            </a:r>
          </a:p>
          <a:p>
            <a:pPr eaLnBrk="1" hangingPunct="1"/>
            <a:r>
              <a:rPr lang="zh-CN" altLang="en-US" sz="2000" b="1"/>
              <a:t>     不同数据类型混合运算时系统自动转换的规则见下图，其中水平箭头为必然转换，垂直箭头为从低向高方向转换。运算结果类型为转换后的类型。</a:t>
            </a:r>
          </a:p>
        </p:txBody>
      </p:sp>
      <p:grpSp>
        <p:nvGrpSpPr>
          <p:cNvPr id="29722" name="Group 26"/>
          <p:cNvGrpSpPr>
            <a:grpSpLocks/>
          </p:cNvGrpSpPr>
          <p:nvPr/>
        </p:nvGrpSpPr>
        <p:grpSpPr bwMode="auto">
          <a:xfrm>
            <a:off x="250825" y="188913"/>
            <a:ext cx="8064500" cy="503237"/>
            <a:chOff x="158" y="119"/>
            <a:chExt cx="5080" cy="317"/>
          </a:xfrm>
        </p:grpSpPr>
        <p:sp>
          <p:nvSpPr>
            <p:cNvPr id="16405" name="Oval 6"/>
            <p:cNvSpPr>
              <a:spLocks noChangeArrowheads="1"/>
            </p:cNvSpPr>
            <p:nvPr/>
          </p:nvSpPr>
          <p:spPr bwMode="auto">
            <a:xfrm>
              <a:off x="158" y="11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8</a:t>
              </a:r>
            </a:p>
          </p:txBody>
        </p:sp>
        <p:sp>
          <p:nvSpPr>
            <p:cNvPr id="16406" name="Text Box 7"/>
            <p:cNvSpPr txBox="1">
              <a:spLocks noChangeArrowheads="1"/>
            </p:cNvSpPr>
            <p:nvPr/>
          </p:nvSpPr>
          <p:spPr bwMode="auto">
            <a:xfrm>
              <a:off x="975" y="119"/>
              <a:ext cx="42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不同类型数据间的混合运算</a:t>
              </a:r>
            </a:p>
          </p:txBody>
        </p:sp>
      </p:grpSp>
      <p:grpSp>
        <p:nvGrpSpPr>
          <p:cNvPr id="29719" name="Group 23"/>
          <p:cNvGrpSpPr>
            <a:grpSpLocks/>
          </p:cNvGrpSpPr>
          <p:nvPr/>
        </p:nvGrpSpPr>
        <p:grpSpPr bwMode="auto">
          <a:xfrm>
            <a:off x="2051050" y="1700213"/>
            <a:ext cx="3960813" cy="3044825"/>
            <a:chOff x="1292" y="1797"/>
            <a:chExt cx="2541" cy="2100"/>
          </a:xfrm>
        </p:grpSpPr>
        <p:sp>
          <p:nvSpPr>
            <p:cNvPr id="16391" name="Text Box 15"/>
            <p:cNvSpPr txBox="1">
              <a:spLocks noChangeArrowheads="1"/>
            </p:cNvSpPr>
            <p:nvPr/>
          </p:nvSpPr>
          <p:spPr bwMode="auto">
            <a:xfrm>
              <a:off x="1698" y="1797"/>
              <a:ext cx="63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solidFill>
                    <a:schemeClr val="hlink"/>
                  </a:solidFill>
                  <a:latin typeface="华文楷体" pitchFamily="2" charset="-122"/>
                  <a:ea typeface="华文楷体" pitchFamily="2" charset="-122"/>
                  <a:cs typeface="Times New Roman" pitchFamily="18" charset="0"/>
                </a:rPr>
                <a:t>double</a:t>
              </a:r>
            </a:p>
          </p:txBody>
        </p:sp>
        <p:sp>
          <p:nvSpPr>
            <p:cNvPr id="16392" name="Text Box 14"/>
            <p:cNvSpPr txBox="1">
              <a:spLocks noChangeArrowheads="1"/>
            </p:cNvSpPr>
            <p:nvPr/>
          </p:nvSpPr>
          <p:spPr bwMode="auto">
            <a:xfrm>
              <a:off x="2970" y="1823"/>
              <a:ext cx="59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solidFill>
                    <a:schemeClr val="tx2"/>
                  </a:solidFill>
                  <a:latin typeface="华文楷体" pitchFamily="2" charset="-122"/>
                  <a:ea typeface="华文楷体" pitchFamily="2" charset="-122"/>
                  <a:cs typeface="Times New Roman" pitchFamily="18" charset="0"/>
                </a:rPr>
                <a:t>float</a:t>
              </a:r>
            </a:p>
          </p:txBody>
        </p:sp>
        <p:sp>
          <p:nvSpPr>
            <p:cNvPr id="16393" name="Text Box 13"/>
            <p:cNvSpPr txBox="1">
              <a:spLocks noChangeArrowheads="1"/>
            </p:cNvSpPr>
            <p:nvPr/>
          </p:nvSpPr>
          <p:spPr bwMode="auto">
            <a:xfrm>
              <a:off x="1493" y="2881"/>
              <a:ext cx="125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solidFill>
                    <a:schemeClr val="hlink"/>
                  </a:solidFill>
                  <a:latin typeface="华文楷体" pitchFamily="2" charset="-122"/>
                  <a:ea typeface="华文楷体" pitchFamily="2" charset="-122"/>
                  <a:cs typeface="Times New Roman" pitchFamily="18" charset="0"/>
                </a:rPr>
                <a:t>unsigned long</a:t>
              </a:r>
            </a:p>
          </p:txBody>
        </p:sp>
        <p:sp>
          <p:nvSpPr>
            <p:cNvPr id="16394" name="Text Box 12"/>
            <p:cNvSpPr txBox="1">
              <a:spLocks noChangeArrowheads="1"/>
            </p:cNvSpPr>
            <p:nvPr/>
          </p:nvSpPr>
          <p:spPr bwMode="auto">
            <a:xfrm>
              <a:off x="1746" y="2341"/>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solidFill>
                    <a:schemeClr val="hlink"/>
                  </a:solidFill>
                  <a:latin typeface="华文楷体" pitchFamily="2" charset="-122"/>
                  <a:ea typeface="华文楷体" pitchFamily="2" charset="-122"/>
                  <a:cs typeface="Times New Roman" pitchFamily="18" charset="0"/>
                </a:rPr>
                <a:t>long</a:t>
              </a:r>
            </a:p>
          </p:txBody>
        </p:sp>
        <p:sp>
          <p:nvSpPr>
            <p:cNvPr id="16395" name="Text Box 11"/>
            <p:cNvSpPr txBox="1">
              <a:spLocks noChangeArrowheads="1"/>
            </p:cNvSpPr>
            <p:nvPr/>
          </p:nvSpPr>
          <p:spPr bwMode="auto">
            <a:xfrm>
              <a:off x="1774" y="3549"/>
              <a:ext cx="47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solidFill>
                    <a:schemeClr val="hlink"/>
                  </a:solidFill>
                  <a:latin typeface="华文楷体" pitchFamily="2" charset="-122"/>
                  <a:ea typeface="华文楷体" pitchFamily="2" charset="-122"/>
                  <a:cs typeface="Times New Roman" pitchFamily="18" charset="0"/>
                </a:rPr>
                <a:t>int</a:t>
              </a:r>
            </a:p>
          </p:txBody>
        </p:sp>
        <p:sp>
          <p:nvSpPr>
            <p:cNvPr id="16396" name="Text Box 10"/>
            <p:cNvSpPr txBox="1">
              <a:spLocks noChangeArrowheads="1"/>
            </p:cNvSpPr>
            <p:nvPr/>
          </p:nvSpPr>
          <p:spPr bwMode="auto">
            <a:xfrm>
              <a:off x="2816" y="3562"/>
              <a:ext cx="101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solidFill>
                    <a:schemeClr val="tx2"/>
                  </a:solidFill>
                  <a:latin typeface="华文楷体" pitchFamily="2" charset="-122"/>
                  <a:ea typeface="华文楷体" pitchFamily="2" charset="-122"/>
                  <a:cs typeface="Times New Roman" pitchFamily="18" charset="0"/>
                </a:rPr>
                <a:t>char, short</a:t>
              </a:r>
            </a:p>
          </p:txBody>
        </p:sp>
        <p:sp>
          <p:nvSpPr>
            <p:cNvPr id="16397" name="Text Box 9"/>
            <p:cNvSpPr txBox="1">
              <a:spLocks noChangeArrowheads="1"/>
            </p:cNvSpPr>
            <p:nvPr/>
          </p:nvSpPr>
          <p:spPr bwMode="auto">
            <a:xfrm>
              <a:off x="1301" y="1862"/>
              <a:ext cx="58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华文楷体" pitchFamily="2" charset="-122"/>
                  <a:ea typeface="华文楷体" pitchFamily="2" charset="-122"/>
                  <a:cs typeface="Times New Roman" pitchFamily="18" charset="0"/>
                </a:rPr>
                <a:t>高</a:t>
              </a:r>
            </a:p>
          </p:txBody>
        </p:sp>
        <p:sp>
          <p:nvSpPr>
            <p:cNvPr id="16398" name="Text Box 8"/>
            <p:cNvSpPr txBox="1">
              <a:spLocks noChangeArrowheads="1"/>
            </p:cNvSpPr>
            <p:nvPr/>
          </p:nvSpPr>
          <p:spPr bwMode="auto">
            <a:xfrm>
              <a:off x="1292" y="3566"/>
              <a:ext cx="58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华文楷体" pitchFamily="2" charset="-122"/>
                  <a:ea typeface="华文楷体" pitchFamily="2" charset="-122"/>
                  <a:cs typeface="Times New Roman" pitchFamily="18" charset="0"/>
                </a:rPr>
                <a:t>低</a:t>
              </a:r>
            </a:p>
          </p:txBody>
        </p:sp>
        <p:sp>
          <p:nvSpPr>
            <p:cNvPr id="16399" name="Line 7"/>
            <p:cNvSpPr>
              <a:spLocks noChangeShapeType="1"/>
            </p:cNvSpPr>
            <p:nvPr/>
          </p:nvSpPr>
          <p:spPr bwMode="auto">
            <a:xfrm flipV="1">
              <a:off x="1437" y="2044"/>
              <a:ext cx="1" cy="1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6"/>
            <p:cNvSpPr>
              <a:spLocks noChangeShapeType="1"/>
            </p:cNvSpPr>
            <p:nvPr/>
          </p:nvSpPr>
          <p:spPr bwMode="auto">
            <a:xfrm flipV="1">
              <a:off x="1927" y="1979"/>
              <a:ext cx="1" cy="40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5"/>
            <p:cNvSpPr>
              <a:spLocks noChangeShapeType="1"/>
            </p:cNvSpPr>
            <p:nvPr/>
          </p:nvSpPr>
          <p:spPr bwMode="auto">
            <a:xfrm flipV="1">
              <a:off x="1927" y="2523"/>
              <a:ext cx="1" cy="39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Line 4"/>
            <p:cNvSpPr>
              <a:spLocks noChangeShapeType="1"/>
            </p:cNvSpPr>
            <p:nvPr/>
          </p:nvSpPr>
          <p:spPr bwMode="auto">
            <a:xfrm flipV="1">
              <a:off x="1927" y="3067"/>
              <a:ext cx="1" cy="54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3" name="Line 3"/>
            <p:cNvSpPr>
              <a:spLocks noChangeShapeType="1"/>
            </p:cNvSpPr>
            <p:nvPr/>
          </p:nvSpPr>
          <p:spPr bwMode="auto">
            <a:xfrm flipH="1">
              <a:off x="2245" y="1933"/>
              <a:ext cx="727" cy="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2"/>
            <p:cNvSpPr>
              <a:spLocks noChangeShapeType="1"/>
            </p:cNvSpPr>
            <p:nvPr/>
          </p:nvSpPr>
          <p:spPr bwMode="auto">
            <a:xfrm flipH="1">
              <a:off x="2064" y="3702"/>
              <a:ext cx="726" cy="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20" name="Text Box 24"/>
          <p:cNvSpPr txBox="1">
            <a:spLocks noChangeArrowheads="1"/>
          </p:cNvSpPr>
          <p:nvPr/>
        </p:nvSpPr>
        <p:spPr bwMode="auto">
          <a:xfrm>
            <a:off x="250825" y="4652963"/>
            <a:ext cx="8497888" cy="14097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(14)</a:t>
            </a:r>
            <a:r>
              <a:rPr lang="zh-CN" altLang="en-US" sz="2000" dirty="0"/>
              <a:t>若有定义语句：</a:t>
            </a:r>
            <a:r>
              <a:rPr lang="en-US" altLang="zh-CN" sz="2000" dirty="0" err="1"/>
              <a:t>int</a:t>
            </a:r>
            <a:r>
              <a:rPr lang="en-US" altLang="zh-CN" sz="2000" dirty="0"/>
              <a:t> a=10</a:t>
            </a:r>
            <a:r>
              <a:rPr lang="zh-CN" altLang="en-US" sz="2000" dirty="0"/>
              <a:t>；</a:t>
            </a:r>
            <a:r>
              <a:rPr lang="en-US" altLang="zh-CN" sz="2000" dirty="0"/>
              <a:t>double b=3.14</a:t>
            </a:r>
            <a:r>
              <a:rPr lang="zh-CN" altLang="en-US" sz="2000" dirty="0"/>
              <a:t>；，则表达式</a:t>
            </a:r>
            <a:r>
              <a:rPr lang="en-US" altLang="zh-CN" sz="2000" dirty="0"/>
              <a:t>'A'+</a:t>
            </a:r>
            <a:r>
              <a:rPr lang="en-US" altLang="zh-CN" sz="2000" dirty="0" err="1"/>
              <a:t>a+b</a:t>
            </a:r>
            <a:r>
              <a:rPr lang="zh-CN" altLang="en-US" sz="2000" dirty="0"/>
              <a:t>值的类型是</a:t>
            </a:r>
            <a:r>
              <a:rPr lang="en-US" altLang="zh-CN" sz="2000" dirty="0"/>
              <a:t>(              )</a:t>
            </a:r>
            <a:r>
              <a:rPr lang="zh-CN" altLang="en-US" sz="2000" dirty="0" smtClean="0"/>
              <a:t>。</a:t>
            </a:r>
            <a:endParaRPr lang="zh-CN" altLang="en-US" sz="2000" dirty="0"/>
          </a:p>
          <a:p>
            <a:pPr eaLnBrk="1" hangingPunct="1"/>
            <a:r>
              <a:rPr lang="zh-CN" altLang="en-US" sz="2000" dirty="0"/>
              <a:t>      </a:t>
            </a:r>
            <a:r>
              <a:rPr lang="en-US" altLang="zh-CN" sz="2000" dirty="0"/>
              <a:t>A)char    B)</a:t>
            </a:r>
            <a:r>
              <a:rPr lang="en-US" altLang="zh-CN" sz="2000" dirty="0" err="1"/>
              <a:t>int</a:t>
            </a:r>
            <a:r>
              <a:rPr lang="en-US" altLang="zh-CN" sz="2000" dirty="0"/>
              <a:t>    C)double    D)float</a:t>
            </a:r>
          </a:p>
        </p:txBody>
      </p:sp>
      <p:sp>
        <p:nvSpPr>
          <p:cNvPr id="29721" name="Rectangle 25"/>
          <p:cNvSpPr>
            <a:spLocks noChangeArrowheads="1"/>
          </p:cNvSpPr>
          <p:nvPr/>
        </p:nvSpPr>
        <p:spPr bwMode="auto">
          <a:xfrm>
            <a:off x="1258888" y="53736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9700">
                                            <p:txEl>
                                              <p:pRg st="0" end="0"/>
                                            </p:txEl>
                                          </p:spTgt>
                                        </p:tgtEl>
                                        <p:attrNameLst>
                                          <p:attrName>style.visibility</p:attrName>
                                        </p:attrNameLst>
                                      </p:cBhvr>
                                      <p:to>
                                        <p:strVal val="visible"/>
                                      </p:to>
                                    </p:set>
                                    <p:animEffect transition="in" filter="wipe(left)">
                                      <p:cBhvr>
                                        <p:cTn id="11" dur="500"/>
                                        <p:tgtEl>
                                          <p:spTgt spid="2970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00">
                                            <p:txEl>
                                              <p:pRg st="1" end="1"/>
                                            </p:txEl>
                                          </p:spTgt>
                                        </p:tgtEl>
                                        <p:attrNameLst>
                                          <p:attrName>style.visibility</p:attrName>
                                        </p:attrNameLst>
                                      </p:cBhvr>
                                      <p:to>
                                        <p:strVal val="visible"/>
                                      </p:to>
                                    </p:set>
                                    <p:animEffect transition="in" filter="wipe(left)">
                                      <p:cBhvr>
                                        <p:cTn id="16" dur="500"/>
                                        <p:tgtEl>
                                          <p:spTgt spid="2970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nodeType="clickEffect">
                                  <p:stCondLst>
                                    <p:cond delay="0"/>
                                  </p:stCondLst>
                                  <p:childTnLst>
                                    <p:set>
                                      <p:cBhvr>
                                        <p:cTn id="20" dur="1" fill="hold">
                                          <p:stCondLst>
                                            <p:cond delay="0"/>
                                          </p:stCondLst>
                                        </p:cTn>
                                        <p:tgtEl>
                                          <p:spTgt spid="29719"/>
                                        </p:tgtEl>
                                        <p:attrNameLst>
                                          <p:attrName>style.visibility</p:attrName>
                                        </p:attrNameLst>
                                      </p:cBhvr>
                                      <p:to>
                                        <p:strVal val="visible"/>
                                      </p:to>
                                    </p:set>
                                    <p:animEffect transition="in" filter="diamond(in)">
                                      <p:cBhvr>
                                        <p:cTn id="21" dur="500"/>
                                        <p:tgtEl>
                                          <p:spTgt spid="297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1" presetClass="entr" presetSubtype="4" fill="hold" grpId="0" nodeType="clickEffect">
                                  <p:stCondLst>
                                    <p:cond delay="0"/>
                                  </p:stCondLst>
                                  <p:childTnLst>
                                    <p:set>
                                      <p:cBhvr>
                                        <p:cTn id="25" dur="1" fill="hold">
                                          <p:stCondLst>
                                            <p:cond delay="0"/>
                                          </p:stCondLst>
                                        </p:cTn>
                                        <p:tgtEl>
                                          <p:spTgt spid="29720"/>
                                        </p:tgtEl>
                                        <p:attrNameLst>
                                          <p:attrName>style.visibility</p:attrName>
                                        </p:attrNameLst>
                                      </p:cBhvr>
                                      <p:to>
                                        <p:strVal val="visible"/>
                                      </p:to>
                                    </p:set>
                                    <p:animEffect transition="in" filter="wheel(4)">
                                      <p:cBhvr>
                                        <p:cTn id="26" dur="500"/>
                                        <p:tgtEl>
                                          <p:spTgt spid="297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29720" grpId="0" animBg="1"/>
      <p:bldP spid="297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250825" y="620713"/>
            <a:ext cx="85693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重点记算术运算符各自的运算特点</a:t>
            </a:r>
          </a:p>
          <a:p>
            <a:pPr eaLnBrk="1" hangingPunct="1"/>
            <a:r>
              <a:rPr lang="zh-CN" altLang="en-US" sz="2000" b="1"/>
              <a:t>     基本算术运算符</a:t>
            </a:r>
            <a:r>
              <a:rPr lang="en-US" altLang="zh-CN" sz="2000" b="1"/>
              <a:t>+</a:t>
            </a:r>
            <a:r>
              <a:rPr lang="zh-CN" altLang="en-US" sz="2000" b="1"/>
              <a:t>、</a:t>
            </a:r>
            <a:r>
              <a:rPr lang="en-US" altLang="zh-CN" sz="2000" b="1"/>
              <a:t>-</a:t>
            </a:r>
            <a:r>
              <a:rPr lang="zh-CN" altLang="en-US" sz="2000" b="1"/>
              <a:t>、*、</a:t>
            </a:r>
            <a:r>
              <a:rPr lang="en-US" altLang="zh-CN" sz="2000" b="1"/>
              <a:t>/</a:t>
            </a:r>
            <a:r>
              <a:rPr lang="zh-CN" altLang="en-US" sz="2000" b="1"/>
              <a:t>、</a:t>
            </a:r>
            <a:r>
              <a:rPr lang="en-US" altLang="zh-CN" sz="2000" b="1"/>
              <a:t>%</a:t>
            </a:r>
            <a:r>
              <a:rPr lang="zh-CN" altLang="en-US" sz="2000" b="1"/>
              <a:t>均为双目运算符。其中</a:t>
            </a:r>
            <a:r>
              <a:rPr lang="en-US" altLang="zh-CN" sz="2000" b="1"/>
              <a:t>%(</a:t>
            </a:r>
            <a:r>
              <a:rPr lang="zh-CN" altLang="en-US" sz="2000" b="1"/>
              <a:t>求余数</a:t>
            </a:r>
            <a:r>
              <a:rPr lang="en-US" altLang="zh-CN" sz="2000" b="1"/>
              <a:t>)</a:t>
            </a:r>
            <a:r>
              <a:rPr lang="zh-CN" altLang="en-US" sz="2000" b="1"/>
              <a:t>运算符要求两侧的操作数必须为整型；</a:t>
            </a:r>
            <a:r>
              <a:rPr lang="en-US" altLang="zh-CN" sz="2000" b="1"/>
              <a:t>/(</a:t>
            </a:r>
            <a:r>
              <a:rPr lang="zh-CN" altLang="en-US" sz="2000" b="1"/>
              <a:t>除</a:t>
            </a:r>
            <a:r>
              <a:rPr lang="en-US" altLang="zh-CN" sz="2000" b="1"/>
              <a:t>)</a:t>
            </a:r>
            <a:r>
              <a:rPr lang="zh-CN" altLang="en-US" sz="2000" b="1"/>
              <a:t>运算符两侧若均为整数，则结果为除以后的整数部分，否则为实型。</a:t>
            </a:r>
          </a:p>
        </p:txBody>
      </p:sp>
      <p:grpSp>
        <p:nvGrpSpPr>
          <p:cNvPr id="30736" name="Group 16"/>
          <p:cNvGrpSpPr>
            <a:grpSpLocks/>
          </p:cNvGrpSpPr>
          <p:nvPr/>
        </p:nvGrpSpPr>
        <p:grpSpPr bwMode="auto">
          <a:xfrm>
            <a:off x="250825" y="188913"/>
            <a:ext cx="8062913" cy="503237"/>
            <a:chOff x="158" y="119"/>
            <a:chExt cx="5079" cy="317"/>
          </a:xfrm>
        </p:grpSpPr>
        <p:sp>
          <p:nvSpPr>
            <p:cNvPr id="17418" name="Oval 6"/>
            <p:cNvSpPr>
              <a:spLocks noChangeArrowheads="1"/>
            </p:cNvSpPr>
            <p:nvPr/>
          </p:nvSpPr>
          <p:spPr bwMode="auto">
            <a:xfrm>
              <a:off x="158" y="11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9</a:t>
              </a:r>
            </a:p>
          </p:txBody>
        </p:sp>
        <p:sp>
          <p:nvSpPr>
            <p:cNvPr id="17419" name="Text Box 7"/>
            <p:cNvSpPr txBox="1">
              <a:spLocks noChangeArrowheads="1"/>
            </p:cNvSpPr>
            <p:nvPr/>
          </p:nvSpPr>
          <p:spPr bwMode="auto">
            <a:xfrm>
              <a:off x="975" y="119"/>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算术运算符与表达式</a:t>
              </a:r>
            </a:p>
          </p:txBody>
        </p:sp>
      </p:grpSp>
      <p:sp>
        <p:nvSpPr>
          <p:cNvPr id="30728" name="Text Box 8"/>
          <p:cNvSpPr txBox="1">
            <a:spLocks noChangeArrowheads="1"/>
          </p:cNvSpPr>
          <p:nvPr/>
        </p:nvSpPr>
        <p:spPr bwMode="auto">
          <a:xfrm>
            <a:off x="250825" y="1989138"/>
            <a:ext cx="8497888" cy="1714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14</a:t>
            </a:r>
            <a:r>
              <a:rPr lang="zh-CN" altLang="en-US" sz="2000" dirty="0"/>
              <a:t>）有以下定义：</a:t>
            </a:r>
            <a:r>
              <a:rPr lang="en-US" altLang="zh-CN" sz="2000" dirty="0" err="1"/>
              <a:t>int</a:t>
            </a:r>
            <a:r>
              <a:rPr lang="en-US" altLang="zh-CN" sz="2000" dirty="0"/>
              <a:t>  a</a:t>
            </a:r>
            <a:r>
              <a:rPr lang="zh-CN" altLang="en-US" sz="2000" dirty="0"/>
              <a:t>； </a:t>
            </a:r>
            <a:r>
              <a:rPr lang="en-US" altLang="zh-CN" sz="2000" dirty="0"/>
              <a:t>long  b</a:t>
            </a:r>
            <a:r>
              <a:rPr lang="zh-CN" altLang="en-US" sz="2000" dirty="0"/>
              <a:t>； </a:t>
            </a:r>
            <a:r>
              <a:rPr lang="en-US" altLang="zh-CN" sz="2000" dirty="0"/>
              <a:t>double  x</a:t>
            </a:r>
            <a:r>
              <a:rPr lang="zh-CN" altLang="en-US" sz="2000" dirty="0"/>
              <a:t>，</a:t>
            </a:r>
            <a:r>
              <a:rPr lang="en-US" altLang="zh-CN" sz="2000" dirty="0"/>
              <a:t>y</a:t>
            </a:r>
            <a:r>
              <a:rPr lang="zh-CN" altLang="en-US" sz="2000" dirty="0"/>
              <a:t>；则以下选项中正确的表达式是</a:t>
            </a:r>
            <a:r>
              <a:rPr lang="en-US" altLang="zh-CN" sz="2000" dirty="0"/>
              <a:t>(             )</a:t>
            </a:r>
            <a:r>
              <a:rPr lang="zh-CN" altLang="en-US" sz="2000" dirty="0" smtClean="0"/>
              <a:t>。</a:t>
            </a:r>
            <a:endParaRPr lang="en-US" altLang="zh-CN" sz="2000" dirty="0"/>
          </a:p>
          <a:p>
            <a:pPr eaLnBrk="1" hangingPunct="1"/>
            <a:r>
              <a:rPr lang="zh-CN" altLang="en-US" sz="2000" dirty="0"/>
              <a:t>　　</a:t>
            </a:r>
            <a:r>
              <a:rPr lang="en-US" altLang="zh-CN" sz="2000" dirty="0"/>
              <a:t>A</a:t>
            </a:r>
            <a:r>
              <a:rPr lang="zh-CN" altLang="en-US" sz="2000" dirty="0"/>
              <a:t>） </a:t>
            </a:r>
            <a:r>
              <a:rPr lang="en-US" altLang="zh-CN" sz="2000" dirty="0"/>
              <a:t>a%</a:t>
            </a:r>
            <a:r>
              <a:rPr lang="zh-CN" altLang="en-US" sz="2000" dirty="0"/>
              <a:t>（</a:t>
            </a:r>
            <a:r>
              <a:rPr lang="en-US" altLang="zh-CN" sz="2000" dirty="0" err="1"/>
              <a:t>int</a:t>
            </a:r>
            <a:r>
              <a:rPr lang="zh-CN" altLang="en-US" sz="2000" dirty="0"/>
              <a:t>）（</a:t>
            </a:r>
            <a:r>
              <a:rPr lang="en-US" altLang="zh-CN" sz="2000" dirty="0"/>
              <a:t>x-y</a:t>
            </a:r>
            <a:r>
              <a:rPr lang="zh-CN" altLang="en-US" sz="2000" dirty="0"/>
              <a:t>）　　</a:t>
            </a:r>
            <a:r>
              <a:rPr lang="en-US" altLang="zh-CN" sz="2000" dirty="0"/>
              <a:t>B</a:t>
            </a:r>
            <a:r>
              <a:rPr lang="zh-CN" altLang="en-US" sz="2000" dirty="0"/>
              <a:t>）</a:t>
            </a:r>
            <a:r>
              <a:rPr lang="en-US" altLang="zh-CN" sz="2000" dirty="0"/>
              <a:t>a=x!=y;</a:t>
            </a:r>
            <a:r>
              <a:rPr lang="zh-CN" altLang="en-US" sz="2000" dirty="0"/>
              <a:t>　　</a:t>
            </a:r>
          </a:p>
          <a:p>
            <a:pPr eaLnBrk="1" hangingPunct="1"/>
            <a:r>
              <a:rPr lang="zh-CN" altLang="en-US" sz="2000" dirty="0"/>
              <a:t>       </a:t>
            </a:r>
            <a:r>
              <a:rPr lang="en-US" altLang="zh-CN" sz="2000" dirty="0"/>
              <a:t>C</a:t>
            </a:r>
            <a:r>
              <a:rPr lang="zh-CN" altLang="en-US" sz="2000" dirty="0"/>
              <a:t>）（</a:t>
            </a:r>
            <a:r>
              <a:rPr lang="en-US" altLang="zh-CN" sz="2000" dirty="0"/>
              <a:t>a*y</a:t>
            </a:r>
            <a:r>
              <a:rPr lang="zh-CN" altLang="en-US" sz="2000" dirty="0"/>
              <a:t>）</a:t>
            </a:r>
            <a:r>
              <a:rPr lang="en-US" altLang="zh-CN" sz="2000" dirty="0"/>
              <a:t>%b</a:t>
            </a:r>
            <a:r>
              <a:rPr lang="zh-CN" altLang="en-US" sz="2000" dirty="0"/>
              <a:t>　　            </a:t>
            </a:r>
            <a:r>
              <a:rPr lang="en-US" altLang="zh-CN" sz="2000" dirty="0"/>
              <a:t>D</a:t>
            </a:r>
            <a:r>
              <a:rPr lang="zh-CN" altLang="en-US" sz="2000" dirty="0"/>
              <a:t>）</a:t>
            </a:r>
            <a:r>
              <a:rPr lang="en-US" altLang="zh-CN" sz="2000" dirty="0"/>
              <a:t>y=</a:t>
            </a:r>
            <a:r>
              <a:rPr lang="en-US" altLang="zh-CN" sz="2000" dirty="0" err="1"/>
              <a:t>x+y</a:t>
            </a:r>
            <a:r>
              <a:rPr lang="en-US" altLang="zh-CN" sz="2000" dirty="0"/>
              <a:t>=x</a:t>
            </a:r>
          </a:p>
        </p:txBody>
      </p:sp>
      <p:sp>
        <p:nvSpPr>
          <p:cNvPr id="30729" name="Rectangle 9"/>
          <p:cNvSpPr>
            <a:spLocks noChangeArrowheads="1"/>
          </p:cNvSpPr>
          <p:nvPr/>
        </p:nvSpPr>
        <p:spPr bwMode="auto">
          <a:xfrm>
            <a:off x="1763713" y="27082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
        <p:nvSpPr>
          <p:cNvPr id="30731" name="Text Box 11"/>
          <p:cNvSpPr txBox="1">
            <a:spLocks noChangeArrowheads="1"/>
          </p:cNvSpPr>
          <p:nvPr/>
        </p:nvSpPr>
        <p:spPr bwMode="auto">
          <a:xfrm>
            <a:off x="179388" y="4292600"/>
            <a:ext cx="85693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重点记赋值表达式及复合赋值表达式的特点</a:t>
            </a:r>
          </a:p>
          <a:p>
            <a:pPr eaLnBrk="1" hangingPunct="1"/>
            <a:r>
              <a:rPr lang="zh-CN" altLang="en-US" sz="2000" b="1"/>
              <a:t>     赋值表达式左侧必须是简单变量，不能是常量或表达式</a:t>
            </a:r>
            <a:r>
              <a:rPr lang="en-US" altLang="zh-CN" sz="2000" b="1"/>
              <a:t>(</a:t>
            </a:r>
            <a:r>
              <a:rPr lang="zh-CN" altLang="en-US" sz="2000" b="1"/>
              <a:t>包括赋值表达式</a:t>
            </a:r>
            <a:r>
              <a:rPr lang="en-US" altLang="zh-CN" sz="2000" b="1"/>
              <a:t>)</a:t>
            </a:r>
            <a:r>
              <a:rPr lang="zh-CN" altLang="en-US" sz="2000" b="1"/>
              <a:t>，右边可以是常量、变量或表达式</a:t>
            </a:r>
            <a:r>
              <a:rPr lang="en-US" altLang="zh-CN" sz="2000" b="1"/>
              <a:t>(</a:t>
            </a:r>
            <a:r>
              <a:rPr lang="zh-CN" altLang="en-US" sz="2000" b="1"/>
              <a:t>包括赋值表达式</a:t>
            </a:r>
            <a:r>
              <a:rPr lang="en-US" altLang="zh-CN" sz="2000" b="1"/>
              <a:t>)</a:t>
            </a:r>
            <a:r>
              <a:rPr lang="zh-CN" altLang="en-US" sz="2000" b="1"/>
              <a:t>。赋值运算符及复合赋值运算符右结合，优先级倒数第二级。当赋值表达式右边表达式值的类型与左边变量的类型不一致时，系统会自动将该值转换成左边变量的类型后再赋值。转换规则则教材</a:t>
            </a:r>
            <a:r>
              <a:rPr lang="en-US" altLang="zh-CN" sz="2000" b="1"/>
              <a:t>P62</a:t>
            </a:r>
            <a:r>
              <a:rPr lang="zh-CN" altLang="en-US" sz="2000" b="1"/>
              <a:t>。</a:t>
            </a:r>
          </a:p>
        </p:txBody>
      </p:sp>
      <p:grpSp>
        <p:nvGrpSpPr>
          <p:cNvPr id="30735" name="Group 15"/>
          <p:cNvGrpSpPr>
            <a:grpSpLocks/>
          </p:cNvGrpSpPr>
          <p:nvPr/>
        </p:nvGrpSpPr>
        <p:grpSpPr bwMode="auto">
          <a:xfrm>
            <a:off x="179388" y="3860800"/>
            <a:ext cx="8496300" cy="503238"/>
            <a:chOff x="113" y="2432"/>
            <a:chExt cx="5352" cy="317"/>
          </a:xfrm>
        </p:grpSpPr>
        <p:sp>
          <p:nvSpPr>
            <p:cNvPr id="17416" name="Oval 13"/>
            <p:cNvSpPr>
              <a:spLocks noChangeArrowheads="1"/>
            </p:cNvSpPr>
            <p:nvPr/>
          </p:nvSpPr>
          <p:spPr bwMode="auto">
            <a:xfrm>
              <a:off x="113" y="2432"/>
              <a:ext cx="765"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10</a:t>
              </a:r>
            </a:p>
          </p:txBody>
        </p:sp>
        <p:sp>
          <p:nvSpPr>
            <p:cNvPr id="17417" name="Text Box 14"/>
            <p:cNvSpPr txBox="1">
              <a:spLocks noChangeArrowheads="1"/>
            </p:cNvSpPr>
            <p:nvPr/>
          </p:nvSpPr>
          <p:spPr bwMode="auto">
            <a:xfrm>
              <a:off x="930" y="2432"/>
              <a:ext cx="45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赋值运算符与表达式</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0724">
                                            <p:txEl>
                                              <p:pRg st="0" end="0"/>
                                            </p:txEl>
                                          </p:spTgt>
                                        </p:tgtEl>
                                        <p:attrNameLst>
                                          <p:attrName>style.visibility</p:attrName>
                                        </p:attrNameLst>
                                      </p:cBhvr>
                                      <p:to>
                                        <p:strVal val="visible"/>
                                      </p:to>
                                    </p:set>
                                    <p:animEffect transition="in" filter="wipe(left)">
                                      <p:cBhvr>
                                        <p:cTn id="11" dur="500"/>
                                        <p:tgtEl>
                                          <p:spTgt spid="3072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24">
                                            <p:txEl>
                                              <p:pRg st="1" end="1"/>
                                            </p:txEl>
                                          </p:spTgt>
                                        </p:tgtEl>
                                        <p:attrNameLst>
                                          <p:attrName>style.visibility</p:attrName>
                                        </p:attrNameLst>
                                      </p:cBhvr>
                                      <p:to>
                                        <p:strVal val="visible"/>
                                      </p:to>
                                    </p:set>
                                    <p:animEffect transition="in" filter="wipe(left)">
                                      <p:cBhvr>
                                        <p:cTn id="16" dur="500"/>
                                        <p:tgtEl>
                                          <p:spTgt spid="3072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30728"/>
                                        </p:tgtEl>
                                        <p:attrNameLst>
                                          <p:attrName>style.visibility</p:attrName>
                                        </p:attrNameLst>
                                      </p:cBhvr>
                                      <p:to>
                                        <p:strVal val="visible"/>
                                      </p:to>
                                    </p:set>
                                    <p:animEffect transition="in" filter="diamond(in)">
                                      <p:cBhvr>
                                        <p:cTn id="21" dur="500"/>
                                        <p:tgtEl>
                                          <p:spTgt spid="307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72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073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731">
                                            <p:txEl>
                                              <p:pRg st="0" end="0"/>
                                            </p:txEl>
                                          </p:spTgt>
                                        </p:tgtEl>
                                        <p:attrNameLst>
                                          <p:attrName>style.visibility</p:attrName>
                                        </p:attrNameLst>
                                      </p:cBhvr>
                                      <p:to>
                                        <p:strVal val="visible"/>
                                      </p:to>
                                    </p:set>
                                    <p:animEffect transition="in" filter="wipe(left)">
                                      <p:cBhvr>
                                        <p:cTn id="34" dur="500"/>
                                        <p:tgtEl>
                                          <p:spTgt spid="30731">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731">
                                            <p:txEl>
                                              <p:pRg st="1" end="1"/>
                                            </p:txEl>
                                          </p:spTgt>
                                        </p:tgtEl>
                                        <p:attrNameLst>
                                          <p:attrName>style.visibility</p:attrName>
                                        </p:attrNameLst>
                                      </p:cBhvr>
                                      <p:to>
                                        <p:strVal val="visible"/>
                                      </p:to>
                                    </p:set>
                                    <p:animEffect transition="in" filter="wipe(left)">
                                      <p:cBhvr>
                                        <p:cTn id="39" dur="500"/>
                                        <p:tgtEl>
                                          <p:spTgt spid="30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28" grpId="0" animBg="1"/>
      <p:bldP spid="30729" grpId="0"/>
      <p:bldP spid="307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250825" y="188913"/>
            <a:ext cx="8497888" cy="2923877"/>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（16）表达式a+=a-=a=9的值是(</a:t>
            </a:r>
            <a:r>
              <a:rPr lang="en-US" altLang="zh-CN" sz="2000" dirty="0"/>
              <a:t>            </a:t>
            </a:r>
            <a:r>
              <a:rPr lang="zh-CN" altLang="zh-CN" sz="2000" dirty="0" smtClean="0"/>
              <a:t>)</a:t>
            </a:r>
            <a:endParaRPr lang="zh-CN" altLang="zh-CN" sz="2000" dirty="0"/>
          </a:p>
          <a:p>
            <a:pPr eaLnBrk="1" hangingPunct="1"/>
            <a:r>
              <a:rPr lang="zh-CN" altLang="zh-CN" sz="2000" dirty="0"/>
              <a:t>　　A）9　　</a:t>
            </a:r>
            <a:r>
              <a:rPr lang="zh-CN" altLang="en-US" sz="2000" dirty="0"/>
              <a:t>    </a:t>
            </a:r>
            <a:r>
              <a:rPr lang="zh-CN" altLang="zh-CN" sz="2000" dirty="0"/>
              <a:t>B）_9　　</a:t>
            </a:r>
            <a:r>
              <a:rPr lang="zh-CN" altLang="en-US" sz="2000" dirty="0"/>
              <a:t>  </a:t>
            </a:r>
            <a:r>
              <a:rPr lang="zh-CN" altLang="zh-CN" sz="2000" dirty="0"/>
              <a:t>C）18　　D）0</a:t>
            </a:r>
            <a:endParaRPr lang="en-US" altLang="zh-CN" sz="2000" dirty="0"/>
          </a:p>
          <a:p>
            <a:pPr eaLnBrk="1" hangingPunct="1"/>
            <a:r>
              <a:rPr lang="en-US" altLang="zh-CN" sz="2000" dirty="0"/>
              <a:t>  </a:t>
            </a:r>
            <a:r>
              <a:rPr lang="zh-CN" altLang="zh-CN" sz="2000" dirty="0"/>
              <a:t>(15</a:t>
            </a:r>
            <a:r>
              <a:rPr lang="en-US" altLang="zh-CN" sz="2000" dirty="0"/>
              <a:t> </a:t>
            </a:r>
            <a:r>
              <a:rPr lang="zh-CN" altLang="zh-CN" sz="2000" dirty="0"/>
              <a:t>)</a:t>
            </a:r>
            <a:r>
              <a:rPr lang="en-US" altLang="zh-CN" sz="2000" dirty="0"/>
              <a:t> </a:t>
            </a:r>
            <a:r>
              <a:rPr lang="zh-CN" altLang="zh-CN" sz="2000" dirty="0"/>
              <a:t>若有定义语句：int a=3,b=2,c=1;，以下选项中错误的赋值表达式是(</a:t>
            </a:r>
            <a:r>
              <a:rPr lang="en-US" altLang="zh-CN" sz="2000" dirty="0"/>
              <a:t>            </a:t>
            </a:r>
            <a:r>
              <a:rPr lang="zh-CN" altLang="zh-CN" sz="2000" dirty="0" smtClean="0"/>
              <a:t>)</a:t>
            </a:r>
            <a:endParaRPr lang="zh-CN" altLang="zh-CN" sz="2000" dirty="0"/>
          </a:p>
          <a:p>
            <a:pPr eaLnBrk="1" hangingPunct="1"/>
            <a:r>
              <a:rPr lang="zh-CN" altLang="zh-CN" sz="2000" dirty="0"/>
              <a:t>　　A)a=(b=4)=3; </a:t>
            </a:r>
            <a:r>
              <a:rPr lang="en-US" altLang="zh-CN" sz="2000" dirty="0"/>
              <a:t>  </a:t>
            </a:r>
            <a:r>
              <a:rPr lang="zh-CN" altLang="zh-CN" sz="2000" dirty="0"/>
              <a:t>B)a=b=c+1;　　C)a=(b=4)+c; </a:t>
            </a:r>
            <a:r>
              <a:rPr lang="en-US" altLang="zh-CN" sz="2000" dirty="0"/>
              <a:t>  </a:t>
            </a:r>
            <a:r>
              <a:rPr lang="zh-CN" altLang="zh-CN" sz="2000" dirty="0"/>
              <a:t>D)a=1+(b=c=4);</a:t>
            </a:r>
            <a:endParaRPr lang="en-US" altLang="zh-CN" sz="2000" dirty="0"/>
          </a:p>
          <a:p>
            <a:pPr eaLnBrk="1" hangingPunct="1"/>
            <a:r>
              <a:rPr lang="en-US" altLang="zh-CN" sz="2000" dirty="0"/>
              <a:t>  </a:t>
            </a:r>
            <a:r>
              <a:rPr lang="zh-CN" altLang="zh-CN" sz="2000" dirty="0"/>
              <a:t>(15)</a:t>
            </a:r>
            <a:r>
              <a:rPr lang="en-US" altLang="zh-CN" sz="2000" dirty="0"/>
              <a:t> </a:t>
            </a:r>
            <a:r>
              <a:rPr lang="zh-CN" altLang="zh-CN" sz="2000" dirty="0"/>
              <a:t>若有定义语句：int x=12，y=8，z；，在其后执行语句z=0</a:t>
            </a:r>
            <a:r>
              <a:rPr lang="en-US" altLang="zh-CN" sz="2000" dirty="0"/>
              <a:t>.</a:t>
            </a:r>
            <a:r>
              <a:rPr lang="zh-CN" altLang="zh-CN" sz="2000" dirty="0"/>
              <a:t>9+x/y；，则z的值为(   </a:t>
            </a:r>
            <a:r>
              <a:rPr lang="en-US" altLang="zh-CN" sz="2000" dirty="0"/>
              <a:t>      </a:t>
            </a:r>
            <a:r>
              <a:rPr lang="zh-CN" altLang="zh-CN" sz="2000" dirty="0"/>
              <a:t> )</a:t>
            </a:r>
            <a:r>
              <a:rPr lang="zh-CN" altLang="zh-CN" sz="2000" dirty="0" smtClean="0"/>
              <a:t>。</a:t>
            </a:r>
            <a:endParaRPr lang="en-US" altLang="zh-CN" sz="2000" dirty="0" smtClean="0"/>
          </a:p>
          <a:p>
            <a:pPr eaLnBrk="1" hangingPunct="1"/>
            <a:r>
              <a:rPr lang="en-US" altLang="zh-CN" sz="2000" dirty="0" smtClean="0"/>
              <a:t>       </a:t>
            </a:r>
            <a:r>
              <a:rPr lang="zh-CN" altLang="zh-CN" sz="2000" dirty="0"/>
              <a:t>A)1</a:t>
            </a:r>
            <a:r>
              <a:rPr lang="en-US" altLang="zh-CN" sz="2000" dirty="0"/>
              <a:t>.</a:t>
            </a:r>
            <a:r>
              <a:rPr lang="zh-CN" altLang="zh-CN" sz="2000" dirty="0"/>
              <a:t>9    </a:t>
            </a:r>
            <a:r>
              <a:rPr lang="en-US" altLang="zh-CN" sz="2000" dirty="0"/>
              <a:t>         </a:t>
            </a:r>
            <a:r>
              <a:rPr lang="zh-CN" altLang="zh-CN" sz="2000" dirty="0"/>
              <a:t>B)1    </a:t>
            </a:r>
            <a:r>
              <a:rPr lang="en-US" altLang="zh-CN" sz="2000" dirty="0"/>
              <a:t>        </a:t>
            </a:r>
            <a:r>
              <a:rPr lang="zh-CN" altLang="zh-CN" sz="2000" dirty="0"/>
              <a:t>C)2 </a:t>
            </a:r>
            <a:r>
              <a:rPr lang="en-US" altLang="zh-CN" sz="2000" dirty="0"/>
              <a:t>         </a:t>
            </a:r>
            <a:r>
              <a:rPr lang="zh-CN" altLang="zh-CN" sz="2000" dirty="0"/>
              <a:t>D)2</a:t>
            </a:r>
            <a:r>
              <a:rPr lang="en-US" altLang="zh-CN" sz="2000" dirty="0"/>
              <a:t>.</a:t>
            </a:r>
            <a:r>
              <a:rPr lang="zh-CN" altLang="zh-CN" sz="2000" dirty="0"/>
              <a:t>4</a:t>
            </a:r>
          </a:p>
        </p:txBody>
      </p:sp>
      <p:sp>
        <p:nvSpPr>
          <p:cNvPr id="31749" name="Rectangle 5"/>
          <p:cNvSpPr>
            <a:spLocks noChangeArrowheads="1"/>
          </p:cNvSpPr>
          <p:nvPr/>
        </p:nvSpPr>
        <p:spPr bwMode="auto">
          <a:xfrm>
            <a:off x="4243388" y="5889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
        <p:nvSpPr>
          <p:cNvPr id="31750" name="Rectangle 6"/>
          <p:cNvSpPr>
            <a:spLocks noChangeArrowheads="1"/>
          </p:cNvSpPr>
          <p:nvPr/>
        </p:nvSpPr>
        <p:spPr bwMode="auto">
          <a:xfrm>
            <a:off x="684213" y="148431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
        <p:nvSpPr>
          <p:cNvPr id="31751" name="Rectangle 7"/>
          <p:cNvSpPr>
            <a:spLocks noChangeArrowheads="1"/>
          </p:cNvSpPr>
          <p:nvPr/>
        </p:nvSpPr>
        <p:spPr bwMode="auto">
          <a:xfrm>
            <a:off x="1763713" y="24209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
        <p:nvSpPr>
          <p:cNvPr id="31752" name="Text Box 8"/>
          <p:cNvSpPr txBox="1">
            <a:spLocks noChangeArrowheads="1"/>
          </p:cNvSpPr>
          <p:nvPr/>
        </p:nvSpPr>
        <p:spPr bwMode="auto">
          <a:xfrm>
            <a:off x="250825" y="3716338"/>
            <a:ext cx="85693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理解前置运算和后置运算的不同意义</a:t>
            </a:r>
          </a:p>
          <a:p>
            <a:pPr eaLnBrk="1" hangingPunct="1"/>
            <a:r>
              <a:rPr lang="zh-CN" altLang="en-US" sz="2000" b="1"/>
              <a:t>     自增</a:t>
            </a:r>
            <a:r>
              <a:rPr lang="en-US" altLang="zh-CN" sz="2000" b="1"/>
              <a:t>(++) </a:t>
            </a:r>
            <a:r>
              <a:rPr lang="zh-CN" altLang="en-US" sz="2000" b="1"/>
              <a:t>、自减</a:t>
            </a:r>
            <a:r>
              <a:rPr lang="en-US" altLang="zh-CN" sz="2000" b="1"/>
              <a:t>(--)</a:t>
            </a:r>
            <a:r>
              <a:rPr lang="zh-CN" altLang="en-US" sz="2000" b="1"/>
              <a:t>均为单目运算符，右结合，操作数可以是整型变量或实型变量，但不能是常量或表达式。前置运算</a:t>
            </a:r>
            <a:r>
              <a:rPr lang="en-US" altLang="zh-CN" sz="2000" b="1"/>
              <a:t>(</a:t>
            </a:r>
            <a:r>
              <a:rPr lang="zh-CN" altLang="en-US" sz="2000" b="1"/>
              <a:t>如</a:t>
            </a:r>
            <a:r>
              <a:rPr lang="en-US" altLang="zh-CN" sz="2000" b="1"/>
              <a:t>++i</a:t>
            </a:r>
            <a:r>
              <a:rPr lang="zh-CN" altLang="en-US" sz="2000" b="1"/>
              <a:t>、</a:t>
            </a:r>
            <a:r>
              <a:rPr lang="en-US" altLang="zh-CN" sz="2000" b="1"/>
              <a:t>--i)</a:t>
            </a:r>
            <a:r>
              <a:rPr lang="zh-CN" altLang="en-US" sz="2000" b="1"/>
              <a:t>是先增减后运算，后置运算</a:t>
            </a:r>
            <a:r>
              <a:rPr lang="en-US" altLang="zh-CN" sz="2000" b="1"/>
              <a:t>(</a:t>
            </a:r>
            <a:r>
              <a:rPr lang="zh-CN" altLang="en-US" sz="2000" b="1"/>
              <a:t>如</a:t>
            </a:r>
            <a:r>
              <a:rPr lang="en-US" altLang="zh-CN" sz="2000" b="1"/>
              <a:t>i++</a:t>
            </a:r>
            <a:r>
              <a:rPr lang="zh-CN" altLang="en-US" sz="2000" b="1"/>
              <a:t>、</a:t>
            </a:r>
            <a:r>
              <a:rPr lang="en-US" altLang="zh-CN" sz="2000" b="1"/>
              <a:t>i--)</a:t>
            </a:r>
            <a:r>
              <a:rPr lang="zh-CN" altLang="en-US" sz="2000" b="1"/>
              <a:t>是先运算后增减。</a:t>
            </a:r>
          </a:p>
        </p:txBody>
      </p:sp>
      <p:grpSp>
        <p:nvGrpSpPr>
          <p:cNvPr id="31758" name="Group 14"/>
          <p:cNvGrpSpPr>
            <a:grpSpLocks/>
          </p:cNvGrpSpPr>
          <p:nvPr/>
        </p:nvGrpSpPr>
        <p:grpSpPr bwMode="auto">
          <a:xfrm>
            <a:off x="250825" y="3284538"/>
            <a:ext cx="8064500" cy="503237"/>
            <a:chOff x="158" y="2069"/>
            <a:chExt cx="5080" cy="317"/>
          </a:xfrm>
        </p:grpSpPr>
        <p:sp>
          <p:nvSpPr>
            <p:cNvPr id="18442" name="Oval 10"/>
            <p:cNvSpPr>
              <a:spLocks noChangeArrowheads="1"/>
            </p:cNvSpPr>
            <p:nvPr/>
          </p:nvSpPr>
          <p:spPr bwMode="auto">
            <a:xfrm>
              <a:off x="158" y="206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11</a:t>
              </a:r>
            </a:p>
          </p:txBody>
        </p:sp>
        <p:sp>
          <p:nvSpPr>
            <p:cNvPr id="18443" name="Text Box 11"/>
            <p:cNvSpPr txBox="1">
              <a:spLocks noChangeArrowheads="1"/>
            </p:cNvSpPr>
            <p:nvPr/>
          </p:nvSpPr>
          <p:spPr bwMode="auto">
            <a:xfrm>
              <a:off x="975" y="2069"/>
              <a:ext cx="42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自增、自减运算及表达式</a:t>
              </a:r>
            </a:p>
          </p:txBody>
        </p:sp>
      </p:grpSp>
      <p:sp>
        <p:nvSpPr>
          <p:cNvPr id="31756" name="Text Box 12"/>
          <p:cNvSpPr txBox="1">
            <a:spLocks noChangeArrowheads="1"/>
          </p:cNvSpPr>
          <p:nvPr/>
        </p:nvSpPr>
        <p:spPr bwMode="auto">
          <a:xfrm>
            <a:off x="250825" y="5027613"/>
            <a:ext cx="8497888" cy="1714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(18)有以下程序main()</a:t>
            </a:r>
          </a:p>
          <a:p>
            <a:pPr eaLnBrk="1" hangingPunct="1"/>
            <a:r>
              <a:rPr lang="zh-CN" altLang="zh-CN" sz="2000" dirty="0"/>
              <a:t>　　</a:t>
            </a:r>
            <a:r>
              <a:rPr lang="zh-CN" altLang="en-US" sz="2000" dirty="0"/>
              <a:t>                 </a:t>
            </a:r>
            <a:r>
              <a:rPr lang="zh-CN" altLang="zh-CN" sz="2000" dirty="0"/>
              <a:t>{ int x=011;　　 printf("%d\n",++x);　　}</a:t>
            </a:r>
          </a:p>
          <a:p>
            <a:pPr eaLnBrk="1" hangingPunct="1"/>
            <a:r>
              <a:rPr lang="zh-CN" altLang="zh-CN" sz="2000" dirty="0"/>
              <a:t>　　程序运行后的输出结果是(</a:t>
            </a:r>
            <a:r>
              <a:rPr lang="en-US" altLang="zh-CN" sz="2000" dirty="0"/>
              <a:t>           </a:t>
            </a:r>
            <a:r>
              <a:rPr lang="zh-CN" altLang="zh-CN" sz="2000" dirty="0" smtClean="0"/>
              <a:t>)</a:t>
            </a:r>
            <a:endParaRPr lang="zh-CN" altLang="zh-CN" sz="2000" dirty="0"/>
          </a:p>
          <a:p>
            <a:pPr eaLnBrk="1" hangingPunct="1"/>
            <a:r>
              <a:rPr lang="zh-CN" altLang="zh-CN" sz="2000" dirty="0"/>
              <a:t>　　A)12   </a:t>
            </a:r>
            <a:r>
              <a:rPr lang="en-US" altLang="zh-CN" sz="2000" dirty="0"/>
              <a:t>     </a:t>
            </a:r>
            <a:r>
              <a:rPr lang="zh-CN" altLang="zh-CN" sz="2000" dirty="0"/>
              <a:t>B)11    </a:t>
            </a:r>
            <a:r>
              <a:rPr lang="en-US" altLang="zh-CN" sz="2000" dirty="0"/>
              <a:t>    </a:t>
            </a:r>
            <a:r>
              <a:rPr lang="zh-CN" altLang="zh-CN" sz="2000" dirty="0"/>
              <a:t>C)10   </a:t>
            </a:r>
            <a:r>
              <a:rPr lang="en-US" altLang="zh-CN" sz="2000" dirty="0"/>
              <a:t>    </a:t>
            </a:r>
            <a:r>
              <a:rPr lang="zh-CN" altLang="zh-CN" sz="2000" dirty="0"/>
              <a:t> D)9</a:t>
            </a:r>
          </a:p>
        </p:txBody>
      </p:sp>
      <p:sp>
        <p:nvSpPr>
          <p:cNvPr id="31757" name="Rectangle 13"/>
          <p:cNvSpPr>
            <a:spLocks noChangeArrowheads="1"/>
          </p:cNvSpPr>
          <p:nvPr/>
        </p:nvSpPr>
        <p:spPr bwMode="auto">
          <a:xfrm>
            <a:off x="3924300" y="60213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8">
                                            <p:bg/>
                                          </p:spTgt>
                                        </p:tgtEl>
                                        <p:attrNameLst>
                                          <p:attrName>style.visibility</p:attrName>
                                        </p:attrNameLst>
                                      </p:cBhvr>
                                      <p:to>
                                        <p:strVal val="visible"/>
                                      </p:to>
                                    </p:set>
                                    <p:animEffect transition="in" filter="wipe(up)">
                                      <p:cBhvr>
                                        <p:cTn id="7" dur="500"/>
                                        <p:tgtEl>
                                          <p:spTgt spid="3174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8">
                                            <p:txEl>
                                              <p:pRg st="0" end="0"/>
                                            </p:txEl>
                                          </p:spTgt>
                                        </p:tgtEl>
                                        <p:attrNameLst>
                                          <p:attrName>style.visibility</p:attrName>
                                        </p:attrNameLst>
                                      </p:cBhvr>
                                      <p:to>
                                        <p:strVal val="visible"/>
                                      </p:to>
                                    </p:set>
                                    <p:animEffect transition="in" filter="wipe(up)">
                                      <p:cBhvr>
                                        <p:cTn id="12" dur="500"/>
                                        <p:tgtEl>
                                          <p:spTgt spid="317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48">
                                            <p:txEl>
                                              <p:pRg st="1" end="1"/>
                                            </p:txEl>
                                          </p:spTgt>
                                        </p:tgtEl>
                                        <p:attrNameLst>
                                          <p:attrName>style.visibility</p:attrName>
                                        </p:attrNameLst>
                                      </p:cBhvr>
                                      <p:to>
                                        <p:strVal val="visible"/>
                                      </p:to>
                                    </p:set>
                                    <p:animEffect transition="in" filter="wipe(up)">
                                      <p:cBhvr>
                                        <p:cTn id="17" dur="500"/>
                                        <p:tgtEl>
                                          <p:spTgt spid="317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748">
                                            <p:txEl>
                                              <p:pRg st="2" end="2"/>
                                            </p:txEl>
                                          </p:spTgt>
                                        </p:tgtEl>
                                        <p:attrNameLst>
                                          <p:attrName>style.visibility</p:attrName>
                                        </p:attrNameLst>
                                      </p:cBhvr>
                                      <p:to>
                                        <p:strVal val="visible"/>
                                      </p:to>
                                    </p:set>
                                    <p:animEffect transition="in" filter="wipe(up)">
                                      <p:cBhvr>
                                        <p:cTn id="22" dur="500"/>
                                        <p:tgtEl>
                                          <p:spTgt spid="3174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1748">
                                            <p:txEl>
                                              <p:pRg st="3" end="3"/>
                                            </p:txEl>
                                          </p:spTgt>
                                        </p:tgtEl>
                                        <p:attrNameLst>
                                          <p:attrName>style.visibility</p:attrName>
                                        </p:attrNameLst>
                                      </p:cBhvr>
                                      <p:to>
                                        <p:strVal val="visible"/>
                                      </p:to>
                                    </p:set>
                                    <p:animEffect transition="in" filter="wipe(up)">
                                      <p:cBhvr>
                                        <p:cTn id="31" dur="500"/>
                                        <p:tgtEl>
                                          <p:spTgt spid="31748">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1748">
                                            <p:txEl>
                                              <p:pRg st="4" end="4"/>
                                            </p:txEl>
                                          </p:spTgt>
                                        </p:tgtEl>
                                        <p:attrNameLst>
                                          <p:attrName>style.visibility</p:attrName>
                                        </p:attrNameLst>
                                      </p:cBhvr>
                                      <p:to>
                                        <p:strVal val="visible"/>
                                      </p:to>
                                    </p:set>
                                    <p:animEffect transition="in" filter="wipe(up)">
                                      <p:cBhvr>
                                        <p:cTn id="36" dur="500"/>
                                        <p:tgtEl>
                                          <p:spTgt spid="31748">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1748">
                                            <p:txEl>
                                              <p:pRg st="5" end="5"/>
                                            </p:txEl>
                                          </p:spTgt>
                                        </p:tgtEl>
                                        <p:attrNameLst>
                                          <p:attrName>style.visibility</p:attrName>
                                        </p:attrNameLst>
                                      </p:cBhvr>
                                      <p:to>
                                        <p:strVal val="visible"/>
                                      </p:to>
                                    </p:set>
                                    <p:animEffect transition="in" filter="wipe(up)">
                                      <p:cBhvr>
                                        <p:cTn id="45" dur="500"/>
                                        <p:tgtEl>
                                          <p:spTgt spid="31748">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1748">
                                            <p:txEl>
                                              <p:pRg st="6" end="6"/>
                                            </p:txEl>
                                          </p:spTgt>
                                        </p:tgtEl>
                                        <p:attrNameLst>
                                          <p:attrName>style.visibility</p:attrName>
                                        </p:attrNameLst>
                                      </p:cBhvr>
                                      <p:to>
                                        <p:strVal val="visible"/>
                                      </p:to>
                                    </p:set>
                                    <p:animEffect transition="in" filter="wipe(up)">
                                      <p:cBhvr>
                                        <p:cTn id="50" dur="500"/>
                                        <p:tgtEl>
                                          <p:spTgt spid="31748">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175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1752">
                                            <p:txEl>
                                              <p:pRg st="0" end="0"/>
                                            </p:txEl>
                                          </p:spTgt>
                                        </p:tgtEl>
                                        <p:attrNameLst>
                                          <p:attrName>style.visibility</p:attrName>
                                        </p:attrNameLst>
                                      </p:cBhvr>
                                      <p:to>
                                        <p:strVal val="visible"/>
                                      </p:to>
                                    </p:set>
                                    <p:animEffect transition="in" filter="wipe(left)">
                                      <p:cBhvr>
                                        <p:cTn id="63" dur="500"/>
                                        <p:tgtEl>
                                          <p:spTgt spid="31752">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1752">
                                            <p:txEl>
                                              <p:pRg st="1" end="1"/>
                                            </p:txEl>
                                          </p:spTgt>
                                        </p:tgtEl>
                                        <p:attrNameLst>
                                          <p:attrName>style.visibility</p:attrName>
                                        </p:attrNameLst>
                                      </p:cBhvr>
                                      <p:to>
                                        <p:strVal val="visible"/>
                                      </p:to>
                                    </p:set>
                                    <p:animEffect transition="in" filter="wipe(left)">
                                      <p:cBhvr>
                                        <p:cTn id="68" dur="500"/>
                                        <p:tgtEl>
                                          <p:spTgt spid="31752">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1756"/>
                                        </p:tgtEl>
                                        <p:attrNameLst>
                                          <p:attrName>style.visibility</p:attrName>
                                        </p:attrNameLst>
                                      </p:cBhvr>
                                      <p:to>
                                        <p:strVal val="visible"/>
                                      </p:to>
                                    </p:set>
                                    <p:animEffect transition="in" filter="blinds(horizontal)">
                                      <p:cBhvr>
                                        <p:cTn id="73" dur="500"/>
                                        <p:tgtEl>
                                          <p:spTgt spid="3175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1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animBg="1"/>
      <p:bldP spid="31749" grpId="0"/>
      <p:bldP spid="31750" grpId="0"/>
      <p:bldP spid="31751" grpId="0"/>
      <p:bldP spid="31752" grpId="0" build="p"/>
      <p:bldP spid="31756" grpId="0" animBg="1"/>
      <p:bldP spid="317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250825" y="692150"/>
            <a:ext cx="85693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记逗号运算符的优先级、结合性及求值规则</a:t>
            </a:r>
          </a:p>
          <a:p>
            <a:pPr eaLnBrk="1" hangingPunct="1"/>
            <a:r>
              <a:rPr lang="zh-CN" altLang="en-US" sz="2000" b="1"/>
              <a:t>     逗号表达式是用逗号运算符</a:t>
            </a:r>
            <a:r>
              <a:rPr lang="en-US" altLang="zh-CN" sz="2000" b="1"/>
              <a:t>(</a:t>
            </a:r>
            <a:r>
              <a:rPr lang="zh-CN" altLang="en-US" sz="2000" b="1"/>
              <a:t>，</a:t>
            </a:r>
            <a:r>
              <a:rPr lang="en-US" altLang="zh-CN" sz="2000" b="1"/>
              <a:t>)</a:t>
            </a:r>
            <a:r>
              <a:rPr lang="zh-CN" altLang="en-US" sz="2000" b="1"/>
              <a:t>将两个或两个以上的表达式顺序连接起来的表达式，左结合，逗号运算符优先级最低。从左到右顺序求解各表达式，也称为顺序求值表达式，结果为最右边表达式的值。注意区分逗号分隔符和逗号运算符。</a:t>
            </a:r>
          </a:p>
        </p:txBody>
      </p:sp>
      <p:grpSp>
        <p:nvGrpSpPr>
          <p:cNvPr id="32778" name="Group 10"/>
          <p:cNvGrpSpPr>
            <a:grpSpLocks/>
          </p:cNvGrpSpPr>
          <p:nvPr/>
        </p:nvGrpSpPr>
        <p:grpSpPr bwMode="auto">
          <a:xfrm>
            <a:off x="250825" y="260350"/>
            <a:ext cx="8062913" cy="503238"/>
            <a:chOff x="158" y="164"/>
            <a:chExt cx="5079" cy="317"/>
          </a:xfrm>
        </p:grpSpPr>
        <p:sp>
          <p:nvSpPr>
            <p:cNvPr id="19462" name="Oval 6"/>
            <p:cNvSpPr>
              <a:spLocks noChangeArrowheads="1"/>
            </p:cNvSpPr>
            <p:nvPr/>
          </p:nvSpPr>
          <p:spPr bwMode="auto">
            <a:xfrm>
              <a:off x="158"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12</a:t>
              </a:r>
            </a:p>
          </p:txBody>
        </p:sp>
        <p:sp>
          <p:nvSpPr>
            <p:cNvPr id="19463" name="Text Box 7"/>
            <p:cNvSpPr txBox="1">
              <a:spLocks noChangeArrowheads="1"/>
            </p:cNvSpPr>
            <p:nvPr/>
          </p:nvSpPr>
          <p:spPr bwMode="auto">
            <a:xfrm>
              <a:off x="975" y="164"/>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逗号运算及表达式</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2772">
                                            <p:txEl>
                                              <p:pRg st="0" end="0"/>
                                            </p:txEl>
                                          </p:spTgt>
                                        </p:tgtEl>
                                        <p:attrNameLst>
                                          <p:attrName>style.visibility</p:attrName>
                                        </p:attrNameLst>
                                      </p:cBhvr>
                                      <p:to>
                                        <p:strVal val="visible"/>
                                      </p:to>
                                    </p:set>
                                    <p:animEffect transition="in" filter="wipe(left)">
                                      <p:cBhvr>
                                        <p:cTn id="11" dur="500"/>
                                        <p:tgtEl>
                                          <p:spTgt spid="3277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2772">
                                            <p:txEl>
                                              <p:pRg st="1" end="1"/>
                                            </p:txEl>
                                          </p:spTgt>
                                        </p:tgtEl>
                                        <p:attrNameLst>
                                          <p:attrName>style.visibility</p:attrName>
                                        </p:attrNameLst>
                                      </p:cBhvr>
                                      <p:to>
                                        <p:strVal val="visible"/>
                                      </p:to>
                                    </p:set>
                                    <p:animEffect transition="in" filter="wipe(left)">
                                      <p:cBhvr>
                                        <p:cTn id="16" dur="500"/>
                                        <p:tgtEl>
                                          <p:spTgt spid="327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250825" y="692150"/>
            <a:ext cx="85693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理解强制类型转换、自动类型转换</a:t>
            </a:r>
          </a:p>
          <a:p>
            <a:pPr eaLnBrk="1" hangingPunct="1"/>
            <a:r>
              <a:rPr lang="zh-CN" altLang="en-US" sz="2000" b="1"/>
              <a:t>     </a:t>
            </a:r>
            <a:r>
              <a:rPr lang="en-US" altLang="zh-CN" sz="2000" b="1"/>
              <a:t>(1)</a:t>
            </a:r>
            <a:r>
              <a:rPr lang="zh-CN" altLang="en-US" sz="2000" b="1"/>
              <a:t>强制类型转换。格式为：</a:t>
            </a:r>
            <a:r>
              <a:rPr lang="en-US" altLang="zh-CN" sz="2000" b="1">
                <a:solidFill>
                  <a:schemeClr val="hlink"/>
                </a:solidFill>
              </a:rPr>
              <a:t>(</a:t>
            </a:r>
            <a:r>
              <a:rPr lang="zh-CN" altLang="en-US" sz="2000" b="1">
                <a:solidFill>
                  <a:schemeClr val="hlink"/>
                </a:solidFill>
              </a:rPr>
              <a:t>类型</a:t>
            </a:r>
            <a:r>
              <a:rPr lang="en-US" altLang="zh-CN" sz="2000" b="1">
                <a:solidFill>
                  <a:schemeClr val="hlink"/>
                </a:solidFill>
              </a:rPr>
              <a:t>)</a:t>
            </a:r>
            <a:r>
              <a:rPr lang="en-US" altLang="zh-CN" sz="2000" b="1"/>
              <a:t> </a:t>
            </a:r>
            <a:r>
              <a:rPr lang="en-US" altLang="zh-CN" sz="2000" b="1">
                <a:solidFill>
                  <a:schemeClr val="tx2"/>
                </a:solidFill>
              </a:rPr>
              <a:t>(</a:t>
            </a:r>
            <a:r>
              <a:rPr lang="zh-CN" altLang="en-US" sz="2000" b="1">
                <a:solidFill>
                  <a:schemeClr val="tx2"/>
                </a:solidFill>
              </a:rPr>
              <a:t>表达式</a:t>
            </a:r>
            <a:r>
              <a:rPr lang="en-US" altLang="zh-CN" sz="2000" b="1">
                <a:solidFill>
                  <a:schemeClr val="tx2"/>
                </a:solidFill>
              </a:rPr>
              <a:t>)</a:t>
            </a:r>
            <a:r>
              <a:rPr lang="zh-CN" altLang="en-US" sz="2000" b="1"/>
              <a:t>，将表达式值的类型强制转换成指定的类型，对表达式中原有变量的类型无影响。</a:t>
            </a:r>
          </a:p>
          <a:p>
            <a:pPr eaLnBrk="1" hangingPunct="1"/>
            <a:r>
              <a:rPr lang="zh-CN" altLang="en-US" sz="2000" b="1"/>
              <a:t>     </a:t>
            </a:r>
            <a:r>
              <a:rPr lang="en-US" altLang="zh-CN" sz="2000" b="1"/>
              <a:t>(2)</a:t>
            </a:r>
            <a:r>
              <a:rPr lang="zh-CN" altLang="en-US" sz="2000" b="1"/>
              <a:t>自动类型转换。</a:t>
            </a:r>
          </a:p>
          <a:p>
            <a:pPr eaLnBrk="1" hangingPunct="1"/>
            <a:r>
              <a:rPr lang="zh-CN" altLang="en-US" sz="2000" b="1"/>
              <a:t>         </a:t>
            </a:r>
            <a:r>
              <a:rPr lang="en-US" altLang="zh-CN" sz="2000" b="1"/>
              <a:t>a.</a:t>
            </a:r>
            <a:r>
              <a:rPr lang="zh-CN" altLang="en-US" sz="2000" b="1"/>
              <a:t>赋值运算中的自动转换。</a:t>
            </a:r>
          </a:p>
          <a:p>
            <a:pPr eaLnBrk="1" hangingPunct="1"/>
            <a:r>
              <a:rPr lang="zh-CN" altLang="en-US" sz="2000" b="1"/>
              <a:t>         </a:t>
            </a:r>
            <a:r>
              <a:rPr lang="en-US" altLang="zh-CN" sz="2000" b="1"/>
              <a:t>b.</a:t>
            </a:r>
            <a:r>
              <a:rPr lang="zh-CN" altLang="en-US" sz="2000" b="1"/>
              <a:t>混合运算中的自动转换。</a:t>
            </a:r>
          </a:p>
        </p:txBody>
      </p:sp>
      <p:grpSp>
        <p:nvGrpSpPr>
          <p:cNvPr id="33802" name="Group 10"/>
          <p:cNvGrpSpPr>
            <a:grpSpLocks/>
          </p:cNvGrpSpPr>
          <p:nvPr/>
        </p:nvGrpSpPr>
        <p:grpSpPr bwMode="auto">
          <a:xfrm>
            <a:off x="250825" y="260350"/>
            <a:ext cx="8062913" cy="503238"/>
            <a:chOff x="158" y="164"/>
            <a:chExt cx="5079" cy="317"/>
          </a:xfrm>
        </p:grpSpPr>
        <p:sp>
          <p:nvSpPr>
            <p:cNvPr id="20486" name="Oval 6"/>
            <p:cNvSpPr>
              <a:spLocks noChangeArrowheads="1"/>
            </p:cNvSpPr>
            <p:nvPr/>
          </p:nvSpPr>
          <p:spPr bwMode="auto">
            <a:xfrm>
              <a:off x="158"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13</a:t>
              </a:r>
            </a:p>
          </p:txBody>
        </p:sp>
        <p:sp>
          <p:nvSpPr>
            <p:cNvPr id="20487" name="Text Box 7"/>
            <p:cNvSpPr txBox="1">
              <a:spLocks noChangeArrowheads="1"/>
            </p:cNvSpPr>
            <p:nvPr/>
          </p:nvSpPr>
          <p:spPr bwMode="auto">
            <a:xfrm>
              <a:off x="1020" y="164"/>
              <a:ext cx="4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类型转换</a:t>
              </a:r>
            </a:p>
          </p:txBody>
        </p:sp>
      </p:grpSp>
      <p:sp>
        <p:nvSpPr>
          <p:cNvPr id="33800" name="Text Box 8"/>
          <p:cNvSpPr txBox="1">
            <a:spLocks noChangeArrowheads="1"/>
          </p:cNvSpPr>
          <p:nvPr/>
        </p:nvSpPr>
        <p:spPr bwMode="auto">
          <a:xfrm>
            <a:off x="250825" y="2636838"/>
            <a:ext cx="8497888" cy="11049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(14)表达式:(int)((double)9/2)-(9)%2的值是 </a:t>
            </a:r>
            <a:r>
              <a:rPr lang="en-US" altLang="zh-CN" sz="2000" dirty="0"/>
              <a:t>(            )</a:t>
            </a:r>
            <a:r>
              <a:rPr lang="zh-CN" altLang="en-US" sz="2000" dirty="0" smtClean="0"/>
              <a:t>。</a:t>
            </a:r>
            <a:endParaRPr lang="zh-CN" altLang="zh-CN" sz="2000" dirty="0"/>
          </a:p>
          <a:p>
            <a:pPr eaLnBrk="1" hangingPunct="1"/>
            <a:r>
              <a:rPr lang="en-US" altLang="zh-CN" sz="2000" dirty="0"/>
              <a:t>         </a:t>
            </a:r>
            <a:r>
              <a:rPr lang="zh-CN" altLang="zh-CN" sz="2000" dirty="0"/>
              <a:t>A)0 </a:t>
            </a:r>
            <a:r>
              <a:rPr lang="en-US" altLang="zh-CN" sz="2000" dirty="0"/>
              <a:t>          </a:t>
            </a:r>
            <a:r>
              <a:rPr lang="zh-CN" altLang="zh-CN" sz="2000" dirty="0"/>
              <a:t>B)3 </a:t>
            </a:r>
            <a:r>
              <a:rPr lang="en-US" altLang="zh-CN" sz="2000" dirty="0"/>
              <a:t>           </a:t>
            </a:r>
            <a:r>
              <a:rPr lang="zh-CN" altLang="zh-CN" sz="2000" dirty="0"/>
              <a:t>C)4 </a:t>
            </a:r>
            <a:r>
              <a:rPr lang="en-US" altLang="zh-CN" sz="2000" dirty="0"/>
              <a:t>           </a:t>
            </a:r>
            <a:r>
              <a:rPr lang="zh-CN" altLang="zh-CN" sz="2000" dirty="0"/>
              <a:t>D)5</a:t>
            </a:r>
          </a:p>
        </p:txBody>
      </p:sp>
      <p:sp>
        <p:nvSpPr>
          <p:cNvPr id="33801" name="Rectangle 9"/>
          <p:cNvSpPr>
            <a:spLocks noChangeArrowheads="1"/>
          </p:cNvSpPr>
          <p:nvPr/>
        </p:nvSpPr>
        <p:spPr bwMode="auto">
          <a:xfrm>
            <a:off x="5443538" y="30289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3796">
                                            <p:txEl>
                                              <p:pRg st="0" end="0"/>
                                            </p:txEl>
                                          </p:spTgt>
                                        </p:tgtEl>
                                        <p:attrNameLst>
                                          <p:attrName>style.visibility</p:attrName>
                                        </p:attrNameLst>
                                      </p:cBhvr>
                                      <p:to>
                                        <p:strVal val="visible"/>
                                      </p:to>
                                    </p:set>
                                    <p:animEffect transition="in" filter="wipe(left)">
                                      <p:cBhvr>
                                        <p:cTn id="11" dur="500"/>
                                        <p:tgtEl>
                                          <p:spTgt spid="3379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796">
                                            <p:txEl>
                                              <p:pRg st="1" end="1"/>
                                            </p:txEl>
                                          </p:spTgt>
                                        </p:tgtEl>
                                        <p:attrNameLst>
                                          <p:attrName>style.visibility</p:attrName>
                                        </p:attrNameLst>
                                      </p:cBhvr>
                                      <p:to>
                                        <p:strVal val="visible"/>
                                      </p:to>
                                    </p:set>
                                    <p:animEffect transition="in" filter="wipe(left)">
                                      <p:cBhvr>
                                        <p:cTn id="16" dur="500"/>
                                        <p:tgtEl>
                                          <p:spTgt spid="3379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796">
                                            <p:txEl>
                                              <p:pRg st="2" end="2"/>
                                            </p:txEl>
                                          </p:spTgt>
                                        </p:tgtEl>
                                        <p:attrNameLst>
                                          <p:attrName>style.visibility</p:attrName>
                                        </p:attrNameLst>
                                      </p:cBhvr>
                                      <p:to>
                                        <p:strVal val="visible"/>
                                      </p:to>
                                    </p:set>
                                    <p:animEffect transition="in" filter="wipe(left)">
                                      <p:cBhvr>
                                        <p:cTn id="21" dur="500"/>
                                        <p:tgtEl>
                                          <p:spTgt spid="337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796">
                                            <p:txEl>
                                              <p:pRg st="3" end="3"/>
                                            </p:txEl>
                                          </p:spTgt>
                                        </p:tgtEl>
                                        <p:attrNameLst>
                                          <p:attrName>style.visibility</p:attrName>
                                        </p:attrNameLst>
                                      </p:cBhvr>
                                      <p:to>
                                        <p:strVal val="visible"/>
                                      </p:to>
                                    </p:set>
                                    <p:animEffect transition="in" filter="wipe(left)">
                                      <p:cBhvr>
                                        <p:cTn id="26" dur="500"/>
                                        <p:tgtEl>
                                          <p:spTgt spid="3379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Effect transition="in" filter="wipe(left)">
                                      <p:cBhvr>
                                        <p:cTn id="31" dur="500"/>
                                        <p:tgtEl>
                                          <p:spTgt spid="3379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33800"/>
                                        </p:tgtEl>
                                        <p:attrNameLst>
                                          <p:attrName>style.visibility</p:attrName>
                                        </p:attrNameLst>
                                      </p:cBhvr>
                                      <p:to>
                                        <p:strVal val="visible"/>
                                      </p:to>
                                    </p:set>
                                    <p:animEffect transition="in" filter="diamond(in)">
                                      <p:cBhvr>
                                        <p:cTn id="36" dur="500"/>
                                        <p:tgtEl>
                                          <p:spTgt spid="3380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P spid="33800" grpId="0" animBg="1"/>
      <p:bldP spid="338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250825" y="692150"/>
            <a:ext cx="85693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掌握关系运算符及表达式的求值</a:t>
            </a:r>
          </a:p>
          <a:p>
            <a:pPr eaLnBrk="1" hangingPunct="1"/>
            <a:r>
              <a:rPr lang="zh-CN" altLang="en-US" sz="2000" b="1"/>
              <a:t>     关系运算符有：</a:t>
            </a:r>
            <a:r>
              <a:rPr lang="en-US" altLang="zh-CN" sz="2000" b="1">
                <a:solidFill>
                  <a:schemeClr val="tx2"/>
                </a:solidFill>
              </a:rPr>
              <a:t>&gt;  &gt;=  &lt;  &lt;=  == !=</a:t>
            </a:r>
            <a:r>
              <a:rPr lang="zh-CN" altLang="en-US" sz="2000" b="1">
                <a:solidFill>
                  <a:schemeClr val="tx2"/>
                </a:solidFill>
              </a:rPr>
              <a:t>。</a:t>
            </a:r>
            <a:r>
              <a:rPr lang="en-US" altLang="zh-CN" sz="2000" b="1">
                <a:solidFill>
                  <a:schemeClr val="tx2"/>
                </a:solidFill>
              </a:rPr>
              <a:t>(  </a:t>
            </a:r>
            <a:r>
              <a:rPr lang="zh-CN" altLang="en-US" sz="2000" b="1">
                <a:solidFill>
                  <a:schemeClr val="tx2"/>
                </a:solidFill>
              </a:rPr>
              <a:t>区分关系等</a:t>
            </a:r>
            <a:r>
              <a:rPr lang="en-US" altLang="zh-CN" sz="2000" b="1">
                <a:solidFill>
                  <a:schemeClr val="tx2"/>
                </a:solidFill>
              </a:rPr>
              <a:t>(==)</a:t>
            </a:r>
            <a:r>
              <a:rPr lang="zh-CN" altLang="en-US" sz="2000" b="1">
                <a:solidFill>
                  <a:schemeClr val="tx2"/>
                </a:solidFill>
              </a:rPr>
              <a:t>和赋值等</a:t>
            </a:r>
            <a:r>
              <a:rPr lang="en-US" altLang="zh-CN" sz="2000" b="1">
                <a:solidFill>
                  <a:schemeClr val="tx2"/>
                </a:solidFill>
              </a:rPr>
              <a:t>(=)  )</a:t>
            </a:r>
          </a:p>
          <a:p>
            <a:pPr eaLnBrk="1" hangingPunct="1"/>
            <a:r>
              <a:rPr lang="en-US" altLang="zh-CN" sz="2000" b="1"/>
              <a:t>     </a:t>
            </a:r>
            <a:r>
              <a:rPr lang="zh-CN" altLang="en-US" sz="2000" b="1"/>
              <a:t>关系表达式用于判断两个对象之间的关系，其操作数可以是</a:t>
            </a:r>
            <a:r>
              <a:rPr lang="en-US" altLang="zh-CN" sz="2000" b="1"/>
              <a:t>C</a:t>
            </a:r>
            <a:r>
              <a:rPr lang="zh-CN" altLang="en-US" sz="2000" b="1"/>
              <a:t>语言中任何合法的表达式。</a:t>
            </a:r>
            <a:r>
              <a:rPr lang="zh-CN" altLang="en-US" sz="2000" b="1">
                <a:solidFill>
                  <a:schemeClr val="tx2"/>
                </a:solidFill>
              </a:rPr>
              <a:t>关系表达式的值为逻辑值，关系成立为真，用整数</a:t>
            </a:r>
            <a:r>
              <a:rPr lang="en-US" altLang="zh-CN" sz="2000" b="1">
                <a:solidFill>
                  <a:schemeClr val="tx2"/>
                </a:solidFill>
              </a:rPr>
              <a:t>1</a:t>
            </a:r>
            <a:r>
              <a:rPr lang="zh-CN" altLang="en-US" sz="2000" b="1">
                <a:solidFill>
                  <a:schemeClr val="tx2"/>
                </a:solidFill>
              </a:rPr>
              <a:t>表示；关系不成立为假，用整数</a:t>
            </a:r>
            <a:r>
              <a:rPr lang="en-US" altLang="zh-CN" sz="2000" b="1">
                <a:solidFill>
                  <a:schemeClr val="tx2"/>
                </a:solidFill>
              </a:rPr>
              <a:t>0</a:t>
            </a:r>
            <a:r>
              <a:rPr lang="zh-CN" altLang="en-US" sz="2000" b="1">
                <a:solidFill>
                  <a:schemeClr val="tx2"/>
                </a:solidFill>
              </a:rPr>
              <a:t>表示</a:t>
            </a:r>
            <a:r>
              <a:rPr lang="zh-CN" altLang="en-US" sz="2000" b="1"/>
              <a:t>。该值可以继续参加其他表达式运算。</a:t>
            </a:r>
          </a:p>
          <a:p>
            <a:pPr eaLnBrk="1" hangingPunct="1"/>
            <a:r>
              <a:rPr lang="zh-CN" altLang="en-US" sz="2000" b="1"/>
              <a:t>     注意：关系表达式不能直接判断三个以上对象的关系。</a:t>
            </a:r>
          </a:p>
        </p:txBody>
      </p:sp>
      <p:grpSp>
        <p:nvGrpSpPr>
          <p:cNvPr id="34831" name="Group 15"/>
          <p:cNvGrpSpPr>
            <a:grpSpLocks/>
          </p:cNvGrpSpPr>
          <p:nvPr/>
        </p:nvGrpSpPr>
        <p:grpSpPr bwMode="auto">
          <a:xfrm>
            <a:off x="250825" y="260350"/>
            <a:ext cx="8062913" cy="503238"/>
            <a:chOff x="158" y="164"/>
            <a:chExt cx="5079" cy="317"/>
          </a:xfrm>
        </p:grpSpPr>
        <p:sp>
          <p:nvSpPr>
            <p:cNvPr id="21514" name="Oval 6"/>
            <p:cNvSpPr>
              <a:spLocks noChangeArrowheads="1"/>
            </p:cNvSpPr>
            <p:nvPr/>
          </p:nvSpPr>
          <p:spPr bwMode="auto">
            <a:xfrm>
              <a:off x="158"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14</a:t>
              </a:r>
            </a:p>
          </p:txBody>
        </p:sp>
        <p:sp>
          <p:nvSpPr>
            <p:cNvPr id="21515" name="Text Box 7"/>
            <p:cNvSpPr txBox="1">
              <a:spLocks noChangeArrowheads="1"/>
            </p:cNvSpPr>
            <p:nvPr/>
          </p:nvSpPr>
          <p:spPr bwMode="auto">
            <a:xfrm>
              <a:off x="930" y="164"/>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关系运算符及表达式</a:t>
              </a:r>
            </a:p>
          </p:txBody>
        </p:sp>
      </p:grpSp>
      <p:sp>
        <p:nvSpPr>
          <p:cNvPr id="34826" name="Text Box 10"/>
          <p:cNvSpPr txBox="1">
            <a:spLocks noChangeArrowheads="1"/>
          </p:cNvSpPr>
          <p:nvPr/>
        </p:nvSpPr>
        <p:spPr bwMode="auto">
          <a:xfrm>
            <a:off x="250825" y="3213100"/>
            <a:ext cx="85693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掌握逻辑运算符及表达式的求值</a:t>
            </a:r>
          </a:p>
          <a:p>
            <a:pPr eaLnBrk="1" hangingPunct="1"/>
            <a:r>
              <a:rPr lang="zh-CN" altLang="en-US" sz="2000" b="1"/>
              <a:t>     逻辑运算符有：</a:t>
            </a:r>
            <a:r>
              <a:rPr lang="en-US" altLang="zh-CN" sz="2000" b="1">
                <a:solidFill>
                  <a:schemeClr val="tx2"/>
                </a:solidFill>
              </a:rPr>
              <a:t>!    &amp;&amp;    ||  (</a:t>
            </a:r>
            <a:r>
              <a:rPr lang="zh-CN" altLang="en-US" sz="2000" b="1">
                <a:solidFill>
                  <a:schemeClr val="tx2"/>
                </a:solidFill>
              </a:rPr>
              <a:t>按优先级从高到低排列</a:t>
            </a:r>
            <a:r>
              <a:rPr lang="en-US" altLang="zh-CN" sz="2000" b="1">
                <a:solidFill>
                  <a:schemeClr val="tx2"/>
                </a:solidFill>
              </a:rPr>
              <a:t>)</a:t>
            </a:r>
            <a:r>
              <a:rPr lang="zh-CN" altLang="en-US" sz="2000" b="1"/>
              <a:t>。     </a:t>
            </a:r>
          </a:p>
          <a:p>
            <a:pPr eaLnBrk="1" hangingPunct="1"/>
            <a:r>
              <a:rPr lang="zh-CN" altLang="en-US" sz="2000" b="1"/>
              <a:t>     逻辑运算符常结合关系表达式判断多个对象之间的复杂关系。逻辑表达式的值为逻辑值。参与逻辑运算的操作数可以是任意合法的常量、变量或表达式，均以“</a:t>
            </a:r>
            <a:r>
              <a:rPr lang="zh-CN" altLang="en-US" sz="2000" b="1">
                <a:solidFill>
                  <a:schemeClr val="tx2"/>
                </a:solidFill>
              </a:rPr>
              <a:t>非零为真，零为假</a:t>
            </a:r>
            <a:r>
              <a:rPr lang="zh-CN" altLang="en-US" sz="2000" b="1"/>
              <a:t>”判断其逻辑值。注意逻辑表达式求值时的“</a:t>
            </a:r>
            <a:r>
              <a:rPr lang="zh-CN" altLang="en-US" sz="2000" b="1">
                <a:solidFill>
                  <a:schemeClr val="tx2"/>
                </a:solidFill>
              </a:rPr>
              <a:t>短路特性</a:t>
            </a:r>
            <a:r>
              <a:rPr lang="zh-CN" altLang="en-US" sz="2000" b="1"/>
              <a:t>”。</a:t>
            </a:r>
          </a:p>
        </p:txBody>
      </p:sp>
      <p:grpSp>
        <p:nvGrpSpPr>
          <p:cNvPr id="34830" name="Group 14"/>
          <p:cNvGrpSpPr>
            <a:grpSpLocks/>
          </p:cNvGrpSpPr>
          <p:nvPr/>
        </p:nvGrpSpPr>
        <p:grpSpPr bwMode="auto">
          <a:xfrm>
            <a:off x="250825" y="2781300"/>
            <a:ext cx="8062913" cy="503238"/>
            <a:chOff x="158" y="1752"/>
            <a:chExt cx="5079" cy="317"/>
          </a:xfrm>
        </p:grpSpPr>
        <p:sp>
          <p:nvSpPr>
            <p:cNvPr id="21512" name="Oval 12"/>
            <p:cNvSpPr>
              <a:spLocks noChangeArrowheads="1"/>
            </p:cNvSpPr>
            <p:nvPr/>
          </p:nvSpPr>
          <p:spPr bwMode="auto">
            <a:xfrm>
              <a:off x="158" y="1752"/>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15</a:t>
              </a:r>
            </a:p>
          </p:txBody>
        </p:sp>
        <p:sp>
          <p:nvSpPr>
            <p:cNvPr id="21513" name="Text Box 13"/>
            <p:cNvSpPr txBox="1">
              <a:spLocks noChangeArrowheads="1"/>
            </p:cNvSpPr>
            <p:nvPr/>
          </p:nvSpPr>
          <p:spPr bwMode="auto">
            <a:xfrm>
              <a:off x="975" y="1752"/>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逻辑运算符及表达式</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4820">
                                            <p:txEl>
                                              <p:pRg st="0" end="0"/>
                                            </p:txEl>
                                          </p:spTgt>
                                        </p:tgtEl>
                                        <p:attrNameLst>
                                          <p:attrName>style.visibility</p:attrName>
                                        </p:attrNameLst>
                                      </p:cBhvr>
                                      <p:to>
                                        <p:strVal val="visible"/>
                                      </p:to>
                                    </p:set>
                                    <p:animEffect transition="in" filter="wipe(left)">
                                      <p:cBhvr>
                                        <p:cTn id="11" dur="500"/>
                                        <p:tgtEl>
                                          <p:spTgt spid="3482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820">
                                            <p:txEl>
                                              <p:pRg st="1" end="1"/>
                                            </p:txEl>
                                          </p:spTgt>
                                        </p:tgtEl>
                                        <p:attrNameLst>
                                          <p:attrName>style.visibility</p:attrName>
                                        </p:attrNameLst>
                                      </p:cBhvr>
                                      <p:to>
                                        <p:strVal val="visible"/>
                                      </p:to>
                                    </p:set>
                                    <p:animEffect transition="in" filter="wipe(left)">
                                      <p:cBhvr>
                                        <p:cTn id="16" dur="500"/>
                                        <p:tgtEl>
                                          <p:spTgt spid="3482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820">
                                            <p:txEl>
                                              <p:pRg st="2" end="2"/>
                                            </p:txEl>
                                          </p:spTgt>
                                        </p:tgtEl>
                                        <p:attrNameLst>
                                          <p:attrName>style.visibility</p:attrName>
                                        </p:attrNameLst>
                                      </p:cBhvr>
                                      <p:to>
                                        <p:strVal val="visible"/>
                                      </p:to>
                                    </p:set>
                                    <p:animEffect transition="in" filter="wipe(left)">
                                      <p:cBhvr>
                                        <p:cTn id="21" dur="500"/>
                                        <p:tgtEl>
                                          <p:spTgt spid="3482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4820">
                                            <p:txEl>
                                              <p:pRg st="3" end="3"/>
                                            </p:txEl>
                                          </p:spTgt>
                                        </p:tgtEl>
                                        <p:attrNameLst>
                                          <p:attrName>style.visibility</p:attrName>
                                        </p:attrNameLst>
                                      </p:cBhvr>
                                      <p:to>
                                        <p:strVal val="visible"/>
                                      </p:to>
                                    </p:set>
                                    <p:animEffect transition="in" filter="wipe(left)">
                                      <p:cBhvr>
                                        <p:cTn id="26" dur="500"/>
                                        <p:tgtEl>
                                          <p:spTgt spid="3482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826">
                                            <p:txEl>
                                              <p:pRg st="0" end="0"/>
                                            </p:txEl>
                                          </p:spTgt>
                                        </p:tgtEl>
                                        <p:attrNameLst>
                                          <p:attrName>style.visibility</p:attrName>
                                        </p:attrNameLst>
                                      </p:cBhvr>
                                      <p:to>
                                        <p:strVal val="visible"/>
                                      </p:to>
                                    </p:set>
                                    <p:animEffect transition="in" filter="wipe(left)">
                                      <p:cBhvr>
                                        <p:cTn id="35" dur="500"/>
                                        <p:tgtEl>
                                          <p:spTgt spid="34826">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4826">
                                            <p:txEl>
                                              <p:pRg st="1" end="1"/>
                                            </p:txEl>
                                          </p:spTgt>
                                        </p:tgtEl>
                                        <p:attrNameLst>
                                          <p:attrName>style.visibility</p:attrName>
                                        </p:attrNameLst>
                                      </p:cBhvr>
                                      <p:to>
                                        <p:strVal val="visible"/>
                                      </p:to>
                                    </p:set>
                                    <p:animEffect transition="in" filter="wipe(left)">
                                      <p:cBhvr>
                                        <p:cTn id="40" dur="500"/>
                                        <p:tgtEl>
                                          <p:spTgt spid="34826">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4826">
                                            <p:txEl>
                                              <p:pRg st="2" end="2"/>
                                            </p:txEl>
                                          </p:spTgt>
                                        </p:tgtEl>
                                        <p:attrNameLst>
                                          <p:attrName>style.visibility</p:attrName>
                                        </p:attrNameLst>
                                      </p:cBhvr>
                                      <p:to>
                                        <p:strVal val="visible"/>
                                      </p:to>
                                    </p:set>
                                    <p:animEffect transition="in" filter="wipe(left)">
                                      <p:cBhvr>
                                        <p:cTn id="45" dur="500"/>
                                        <p:tgtEl>
                                          <p:spTgt spid="348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pPr eaLnBrk="1" hangingPunct="1"/>
            <a:r>
              <a:rPr lang="en-US" altLang="zh-CN" b="1" smtClean="0"/>
              <a:t> </a:t>
            </a:r>
            <a:r>
              <a:rPr lang="zh-CN" altLang="en-US" b="1" smtClean="0"/>
              <a:t>全国计算机二级考试  </a:t>
            </a:r>
            <a:r>
              <a:rPr lang="zh-CN" altLang="en-US" b="1" smtClean="0">
                <a:solidFill>
                  <a:srgbClr val="000000"/>
                </a:solidFill>
                <a:latin typeface="Calibri" pitchFamily="34" charset="0"/>
              </a:rPr>
              <a:t>考试方式</a:t>
            </a:r>
          </a:p>
        </p:txBody>
      </p:sp>
      <p:sp>
        <p:nvSpPr>
          <p:cNvPr id="102403" name="Rectangle 3"/>
          <p:cNvSpPr>
            <a:spLocks noGrp="1" noRot="1" noChangeArrowheads="1"/>
          </p:cNvSpPr>
          <p:nvPr>
            <p:ph type="body" idx="1"/>
          </p:nvPr>
        </p:nvSpPr>
        <p:spPr>
          <a:xfrm>
            <a:off x="468313" y="1628775"/>
            <a:ext cx="8153400" cy="4498975"/>
          </a:xfrm>
        </p:spPr>
        <p:txBody>
          <a:bodyPr/>
          <a:lstStyle/>
          <a:p>
            <a:pPr marL="0" indent="450850" eaLnBrk="1" hangingPunct="1">
              <a:buFont typeface="Wingdings" pitchFamily="2" charset="2"/>
              <a:buNone/>
            </a:pPr>
            <a:r>
              <a:rPr lang="en-US" altLang="zh-CN" sz="2800" smtClean="0"/>
              <a:t>2013</a:t>
            </a:r>
            <a:r>
              <a:rPr lang="zh-CN" altLang="en-US" sz="2800" smtClean="0"/>
              <a:t>年</a:t>
            </a:r>
            <a:r>
              <a:rPr lang="en-US" altLang="zh-CN" sz="2800" smtClean="0"/>
              <a:t>3</a:t>
            </a:r>
            <a:r>
              <a:rPr lang="zh-CN" altLang="en-US" sz="2800" smtClean="0"/>
              <a:t>月开始实行全无纸化考试，题型及分值分布如下：</a:t>
            </a:r>
          </a:p>
          <a:p>
            <a:pPr marL="0" indent="450850" eaLnBrk="1" hangingPunct="1">
              <a:buFont typeface="Wingdings" pitchFamily="2" charset="2"/>
              <a:buNone/>
            </a:pPr>
            <a:r>
              <a:rPr lang="zh-CN" altLang="en-US" sz="2400" smtClean="0"/>
              <a:t>一、选择题</a:t>
            </a:r>
            <a:r>
              <a:rPr lang="en-US" altLang="zh-CN" sz="2400" smtClean="0"/>
              <a:t>(40</a:t>
            </a:r>
            <a:r>
              <a:rPr lang="zh-CN" altLang="en-US" sz="2400" smtClean="0"/>
              <a:t>分，每小题</a:t>
            </a:r>
            <a:r>
              <a:rPr lang="en-US" altLang="zh-CN" sz="2400" smtClean="0"/>
              <a:t>1</a:t>
            </a:r>
            <a:r>
              <a:rPr lang="zh-CN" altLang="en-US" sz="2400" smtClean="0"/>
              <a:t>分</a:t>
            </a:r>
            <a:r>
              <a:rPr lang="en-US" altLang="zh-CN" sz="2400" smtClean="0"/>
              <a:t>)</a:t>
            </a:r>
          </a:p>
          <a:p>
            <a:pPr marL="1323975" lvl="2" eaLnBrk="1" hangingPunct="1"/>
            <a:r>
              <a:rPr lang="zh-CN" altLang="en-US" smtClean="0"/>
              <a:t>公共基础知识（</a:t>
            </a:r>
            <a:r>
              <a:rPr lang="en-US" altLang="zh-CN" smtClean="0"/>
              <a:t>10</a:t>
            </a:r>
            <a:r>
              <a:rPr lang="zh-CN" altLang="en-US" smtClean="0"/>
              <a:t>分）</a:t>
            </a:r>
          </a:p>
          <a:p>
            <a:pPr marL="1323975" lvl="2" eaLnBrk="1" hangingPunct="1"/>
            <a:r>
              <a:rPr lang="en-US" altLang="zh-CN" smtClean="0"/>
              <a:t>C</a:t>
            </a:r>
            <a:r>
              <a:rPr lang="zh-CN" altLang="en-US" smtClean="0"/>
              <a:t>语言程序设计 （</a:t>
            </a:r>
            <a:r>
              <a:rPr lang="en-US" altLang="zh-CN" smtClean="0"/>
              <a:t>30</a:t>
            </a:r>
            <a:r>
              <a:rPr lang="zh-CN" altLang="en-US" smtClean="0"/>
              <a:t>分）</a:t>
            </a:r>
          </a:p>
          <a:p>
            <a:pPr marL="0" indent="450850" eaLnBrk="1" hangingPunct="1">
              <a:buFont typeface="Wingdings" pitchFamily="2" charset="2"/>
              <a:buNone/>
            </a:pPr>
            <a:r>
              <a:rPr lang="zh-CN" altLang="en-US" sz="2400" smtClean="0">
                <a:solidFill>
                  <a:srgbClr val="000000"/>
                </a:solidFill>
                <a:latin typeface="Calibri" pitchFamily="34" charset="0"/>
              </a:rPr>
              <a:t>二、程序填空题。（</a:t>
            </a:r>
            <a:r>
              <a:rPr lang="en-US" altLang="zh-CN" sz="2400" smtClean="0">
                <a:solidFill>
                  <a:srgbClr val="000000"/>
                </a:solidFill>
                <a:latin typeface="Calibri" pitchFamily="34" charset="0"/>
              </a:rPr>
              <a:t>18</a:t>
            </a:r>
            <a:r>
              <a:rPr lang="zh-CN" altLang="en-US" sz="2400" smtClean="0">
                <a:solidFill>
                  <a:srgbClr val="000000"/>
                </a:solidFill>
                <a:latin typeface="Calibri" pitchFamily="34" charset="0"/>
              </a:rPr>
              <a:t>分，</a:t>
            </a:r>
            <a:r>
              <a:rPr lang="en-US" altLang="zh-CN" sz="2400" smtClean="0">
                <a:solidFill>
                  <a:srgbClr val="000000"/>
                </a:solidFill>
                <a:latin typeface="Calibri" pitchFamily="34" charset="0"/>
              </a:rPr>
              <a:t>3</a:t>
            </a:r>
            <a:r>
              <a:rPr lang="zh-CN" altLang="en-US" sz="2400" smtClean="0">
                <a:solidFill>
                  <a:srgbClr val="000000"/>
                </a:solidFill>
                <a:latin typeface="Calibri" pitchFamily="34" charset="0"/>
              </a:rPr>
              <a:t>处填空）</a:t>
            </a:r>
          </a:p>
          <a:p>
            <a:pPr marL="0" indent="450850" algn="just" eaLnBrk="1" hangingPunct="1">
              <a:buFont typeface="Wingdings" pitchFamily="2" charset="2"/>
              <a:buNone/>
            </a:pPr>
            <a:r>
              <a:rPr lang="zh-CN" altLang="en-US" sz="2400" smtClean="0">
                <a:solidFill>
                  <a:srgbClr val="000000"/>
                </a:solidFill>
                <a:latin typeface="Calibri" pitchFamily="34" charset="0"/>
              </a:rPr>
              <a:t>三、程序修改题。（</a:t>
            </a:r>
            <a:r>
              <a:rPr lang="en-US" altLang="zh-CN" sz="2400" smtClean="0">
                <a:solidFill>
                  <a:srgbClr val="000000"/>
                </a:solidFill>
                <a:latin typeface="Calibri" pitchFamily="34" charset="0"/>
              </a:rPr>
              <a:t>18</a:t>
            </a:r>
            <a:r>
              <a:rPr lang="zh-CN" altLang="en-US" sz="2400" smtClean="0">
                <a:solidFill>
                  <a:srgbClr val="000000"/>
                </a:solidFill>
                <a:latin typeface="Calibri" pitchFamily="34" charset="0"/>
              </a:rPr>
              <a:t>分，</a:t>
            </a:r>
            <a:r>
              <a:rPr lang="en-US" altLang="zh-CN" sz="2400" smtClean="0">
                <a:solidFill>
                  <a:srgbClr val="000000"/>
                </a:solidFill>
                <a:latin typeface="Calibri" pitchFamily="34" charset="0"/>
              </a:rPr>
              <a:t>2~3</a:t>
            </a:r>
            <a:r>
              <a:rPr lang="zh-CN" altLang="en-US" sz="2400" smtClean="0">
                <a:solidFill>
                  <a:srgbClr val="000000"/>
                </a:solidFill>
                <a:latin typeface="Calibri" pitchFamily="34" charset="0"/>
              </a:rPr>
              <a:t>处改错）</a:t>
            </a:r>
          </a:p>
          <a:p>
            <a:pPr marL="0" indent="450850" algn="just" eaLnBrk="1" hangingPunct="1">
              <a:buFont typeface="Wingdings" pitchFamily="2" charset="2"/>
              <a:buNone/>
            </a:pPr>
            <a:r>
              <a:rPr lang="zh-CN" altLang="en-US" sz="2400" smtClean="0">
                <a:solidFill>
                  <a:srgbClr val="000000"/>
                </a:solidFill>
                <a:latin typeface="Calibri" pitchFamily="34" charset="0"/>
              </a:rPr>
              <a:t>四、程序设计题。（</a:t>
            </a:r>
            <a:r>
              <a:rPr lang="en-US" altLang="zh-CN" sz="2400" smtClean="0">
                <a:solidFill>
                  <a:srgbClr val="000000"/>
                </a:solidFill>
                <a:latin typeface="Calibri" pitchFamily="34" charset="0"/>
              </a:rPr>
              <a:t>24</a:t>
            </a:r>
            <a:r>
              <a:rPr lang="zh-CN" altLang="en-US" sz="2400" smtClean="0">
                <a:solidFill>
                  <a:srgbClr val="000000"/>
                </a:solidFill>
                <a:latin typeface="Calibri" pitchFamily="34" charset="0"/>
              </a:rPr>
              <a:t>分，一个自定义函数体）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323850" y="884659"/>
            <a:ext cx="8497888"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(17)</a:t>
            </a:r>
            <a:r>
              <a:rPr lang="zh-CN" altLang="en-US" sz="2000" dirty="0"/>
              <a:t>若</a:t>
            </a:r>
            <a:r>
              <a:rPr lang="en-US" altLang="zh-CN" sz="2000" dirty="0"/>
              <a:t>a</a:t>
            </a:r>
            <a:r>
              <a:rPr lang="zh-CN" altLang="en-US" sz="2000" dirty="0"/>
              <a:t>是数值类型，则逻辑表达式</a:t>
            </a:r>
            <a:r>
              <a:rPr lang="en-US" altLang="zh-CN" sz="2000" dirty="0"/>
              <a:t>(a==1)||(a!=1)</a:t>
            </a:r>
            <a:r>
              <a:rPr lang="zh-CN" altLang="en-US" sz="2000" dirty="0"/>
              <a:t>的值是</a:t>
            </a:r>
            <a:r>
              <a:rPr lang="en-US" altLang="zh-CN" sz="2000" dirty="0"/>
              <a:t>(        )</a:t>
            </a:r>
            <a:r>
              <a:rPr lang="zh-CN" altLang="en-US" sz="2000" dirty="0" smtClean="0"/>
              <a:t>。</a:t>
            </a:r>
            <a:endParaRPr lang="en-US" altLang="zh-CN" sz="2000" dirty="0"/>
          </a:p>
          <a:p>
            <a:pPr eaLnBrk="1" hangingPunct="1"/>
            <a:r>
              <a:rPr lang="en-US" altLang="zh-CN" sz="2000" dirty="0"/>
              <a:t>        A)1             B)0                C)2               D)</a:t>
            </a:r>
            <a:r>
              <a:rPr lang="zh-CN" altLang="en-US" sz="2000" dirty="0"/>
              <a:t>不知道</a:t>
            </a:r>
            <a:r>
              <a:rPr lang="en-US" altLang="zh-CN" sz="2000" dirty="0"/>
              <a:t>a</a:t>
            </a:r>
            <a:r>
              <a:rPr lang="zh-CN" altLang="en-US" sz="2000" dirty="0"/>
              <a:t>的值，不能确定</a:t>
            </a:r>
          </a:p>
          <a:p>
            <a:pPr eaLnBrk="1" hangingPunct="1"/>
            <a:r>
              <a:rPr lang="zh-CN" altLang="zh-CN" sz="2000" dirty="0"/>
              <a:t>(17)若有定义语句：int k1=10，k2=20；执行表达式(k1=k1&gt;k2)&amp;&amp;(k2=k2&gt;k1)后，k1和k2的值分别为(  </a:t>
            </a:r>
            <a:r>
              <a:rPr lang="en-US" altLang="zh-CN" sz="2000" dirty="0"/>
              <a:t>       </a:t>
            </a:r>
            <a:r>
              <a:rPr lang="zh-CN" altLang="zh-CN" sz="2000" dirty="0"/>
              <a:t> )</a:t>
            </a:r>
            <a:r>
              <a:rPr lang="zh-CN" altLang="zh-CN" sz="2000" dirty="0" smtClean="0"/>
              <a:t>。</a:t>
            </a:r>
            <a:endParaRPr lang="zh-CN" altLang="zh-CN" sz="2000" dirty="0"/>
          </a:p>
          <a:p>
            <a:pPr eaLnBrk="1" hangingPunct="1"/>
            <a:r>
              <a:rPr lang="zh-CN" altLang="en-US" sz="2000" dirty="0"/>
              <a:t>        </a:t>
            </a:r>
            <a:r>
              <a:rPr lang="zh-CN" altLang="zh-CN" sz="2000" dirty="0"/>
              <a:t>A)0和1   </a:t>
            </a:r>
            <a:r>
              <a:rPr lang="en-US" altLang="zh-CN" sz="2000" dirty="0"/>
              <a:t>     </a:t>
            </a:r>
            <a:r>
              <a:rPr lang="zh-CN" altLang="zh-CN" sz="2000" dirty="0"/>
              <a:t>B)0和20   </a:t>
            </a:r>
            <a:r>
              <a:rPr lang="en-US" altLang="zh-CN" sz="2000" dirty="0"/>
              <a:t>  </a:t>
            </a:r>
            <a:r>
              <a:rPr lang="zh-CN" altLang="zh-CN" sz="2000" dirty="0"/>
              <a:t> </a:t>
            </a:r>
            <a:r>
              <a:rPr lang="en-US" altLang="zh-CN" sz="2000" dirty="0"/>
              <a:t>  </a:t>
            </a:r>
            <a:r>
              <a:rPr lang="zh-CN" altLang="zh-CN" sz="2000" dirty="0"/>
              <a:t>C)10和1   </a:t>
            </a:r>
            <a:r>
              <a:rPr lang="en-US" altLang="zh-CN" sz="2000" dirty="0"/>
              <a:t>    </a:t>
            </a:r>
            <a:r>
              <a:rPr lang="zh-CN" altLang="zh-CN" sz="2000" dirty="0"/>
              <a:t>D)10和20</a:t>
            </a:r>
          </a:p>
        </p:txBody>
      </p:sp>
      <p:sp>
        <p:nvSpPr>
          <p:cNvPr id="35845" name="Rectangle 5"/>
          <p:cNvSpPr>
            <a:spLocks noChangeArrowheads="1"/>
          </p:cNvSpPr>
          <p:nvPr/>
        </p:nvSpPr>
        <p:spPr bwMode="auto">
          <a:xfrm>
            <a:off x="6877050" y="1294234"/>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
        <p:nvSpPr>
          <p:cNvPr id="35846" name="Rectangle 6"/>
          <p:cNvSpPr>
            <a:spLocks noChangeArrowheads="1"/>
          </p:cNvSpPr>
          <p:nvPr/>
        </p:nvSpPr>
        <p:spPr bwMode="auto">
          <a:xfrm>
            <a:off x="6156325" y="2194347"/>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
        <p:nvSpPr>
          <p:cNvPr id="35847" name="Text Box 7"/>
          <p:cNvSpPr txBox="1">
            <a:spLocks noChangeArrowheads="1"/>
          </p:cNvSpPr>
          <p:nvPr/>
        </p:nvSpPr>
        <p:spPr bwMode="auto">
          <a:xfrm>
            <a:off x="250825" y="3408784"/>
            <a:ext cx="85693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FF"/>
                </a:solidFill>
                <a:ea typeface="黑体" pitchFamily="49" charset="-122"/>
              </a:rPr>
              <a:t>考点点拨</a:t>
            </a:r>
            <a:r>
              <a:rPr lang="zh-CN" altLang="en-US" sz="2400" b="1" dirty="0">
                <a:solidFill>
                  <a:srgbClr val="0000FF"/>
                </a:solidFill>
              </a:rPr>
              <a:t>：</a:t>
            </a:r>
            <a:r>
              <a:rPr lang="zh-CN" altLang="en-US" sz="2400" b="1" dirty="0">
                <a:solidFill>
                  <a:schemeClr val="tx2"/>
                </a:solidFill>
              </a:rPr>
              <a:t>理解条件表达式的求值方法</a:t>
            </a:r>
          </a:p>
          <a:p>
            <a:pPr eaLnBrk="1" hangingPunct="1"/>
            <a:r>
              <a:rPr lang="zh-CN" altLang="en-US" sz="2000" b="1" dirty="0"/>
              <a:t>     条件运算符</a:t>
            </a:r>
            <a:r>
              <a:rPr lang="en-US" altLang="zh-CN" sz="2000" b="1" dirty="0"/>
              <a:t>(  ?  :  )</a:t>
            </a:r>
            <a:r>
              <a:rPr lang="zh-CN" altLang="en-US" sz="2000" b="1" dirty="0"/>
              <a:t>是</a:t>
            </a:r>
            <a:r>
              <a:rPr lang="en-US" altLang="zh-CN" sz="2000" b="1" dirty="0"/>
              <a:t>C</a:t>
            </a:r>
            <a:r>
              <a:rPr lang="zh-CN" altLang="en-US" sz="2000" b="1" dirty="0"/>
              <a:t>语言里唯一的三目运算符，优先级倒数第三，右结合。其一般形式是：</a:t>
            </a:r>
            <a:r>
              <a:rPr lang="zh-CN" altLang="en-US" sz="2000" b="1" dirty="0">
                <a:solidFill>
                  <a:schemeClr val="tx2"/>
                </a:solidFill>
              </a:rPr>
              <a:t>表达式</a:t>
            </a:r>
            <a:r>
              <a:rPr lang="en-US" altLang="zh-CN" sz="2000" b="1" dirty="0">
                <a:solidFill>
                  <a:schemeClr val="tx2"/>
                </a:solidFill>
              </a:rPr>
              <a:t>1 </a:t>
            </a:r>
            <a:r>
              <a:rPr lang="en-US" altLang="zh-CN" sz="2000" b="1" dirty="0">
                <a:solidFill>
                  <a:schemeClr val="hlink"/>
                </a:solidFill>
              </a:rPr>
              <a:t>? </a:t>
            </a:r>
            <a:r>
              <a:rPr lang="zh-CN" altLang="en-US" sz="2000" b="1" dirty="0">
                <a:solidFill>
                  <a:schemeClr val="tx2"/>
                </a:solidFill>
              </a:rPr>
              <a:t>表达式</a:t>
            </a:r>
            <a:r>
              <a:rPr lang="en-US" altLang="zh-CN" sz="2000" b="1" dirty="0">
                <a:solidFill>
                  <a:schemeClr val="tx2"/>
                </a:solidFill>
              </a:rPr>
              <a:t>2</a:t>
            </a:r>
            <a:r>
              <a:rPr lang="en-US" altLang="zh-CN" sz="2000" b="1" dirty="0">
                <a:solidFill>
                  <a:schemeClr val="hlink"/>
                </a:solidFill>
              </a:rPr>
              <a:t> :</a:t>
            </a:r>
            <a:r>
              <a:rPr lang="en-US" altLang="zh-CN" sz="2000" b="1" dirty="0">
                <a:solidFill>
                  <a:schemeClr val="tx2"/>
                </a:solidFill>
              </a:rPr>
              <a:t> </a:t>
            </a:r>
            <a:r>
              <a:rPr lang="zh-CN" altLang="en-US" sz="2000" b="1" dirty="0">
                <a:solidFill>
                  <a:schemeClr val="tx2"/>
                </a:solidFill>
              </a:rPr>
              <a:t>表达式</a:t>
            </a:r>
            <a:r>
              <a:rPr lang="en-US" altLang="zh-CN" sz="2000" b="1" dirty="0">
                <a:solidFill>
                  <a:schemeClr val="tx2"/>
                </a:solidFill>
              </a:rPr>
              <a:t>3</a:t>
            </a:r>
            <a:r>
              <a:rPr lang="zh-CN" altLang="en-US" sz="2000" b="1" dirty="0"/>
              <a:t>。先求解表达式</a:t>
            </a:r>
            <a:r>
              <a:rPr lang="en-US" altLang="zh-CN" sz="2000" b="1" dirty="0"/>
              <a:t>1</a:t>
            </a:r>
            <a:r>
              <a:rPr lang="zh-CN" altLang="en-US" sz="2000" b="1" dirty="0"/>
              <a:t>，取其逻辑值，若为真，求解表达</a:t>
            </a:r>
            <a:r>
              <a:rPr lang="en-US" altLang="zh-CN" sz="2000" b="1" dirty="0"/>
              <a:t>2</a:t>
            </a:r>
            <a:r>
              <a:rPr lang="zh-CN" altLang="en-US" sz="2000" b="1" dirty="0"/>
              <a:t>作为整个表达式的值；若为假，求解表达式</a:t>
            </a:r>
            <a:r>
              <a:rPr lang="en-US" altLang="zh-CN" sz="2000" b="1" dirty="0"/>
              <a:t>3</a:t>
            </a:r>
            <a:r>
              <a:rPr lang="zh-CN" altLang="en-US" sz="2000" b="1" dirty="0"/>
              <a:t>的值作为整个表达式的值。各表达式可以为任意类型的合法表达式。</a:t>
            </a:r>
          </a:p>
        </p:txBody>
      </p:sp>
      <p:grpSp>
        <p:nvGrpSpPr>
          <p:cNvPr id="35854" name="Group 14"/>
          <p:cNvGrpSpPr>
            <a:grpSpLocks/>
          </p:cNvGrpSpPr>
          <p:nvPr/>
        </p:nvGrpSpPr>
        <p:grpSpPr bwMode="auto">
          <a:xfrm>
            <a:off x="250825" y="2976984"/>
            <a:ext cx="8062913" cy="503238"/>
            <a:chOff x="158" y="1344"/>
            <a:chExt cx="5079" cy="317"/>
          </a:xfrm>
        </p:grpSpPr>
        <p:sp>
          <p:nvSpPr>
            <p:cNvPr id="22537" name="Oval 9"/>
            <p:cNvSpPr>
              <a:spLocks noChangeArrowheads="1"/>
            </p:cNvSpPr>
            <p:nvPr/>
          </p:nvSpPr>
          <p:spPr bwMode="auto">
            <a:xfrm>
              <a:off x="158" y="134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16</a:t>
              </a:r>
            </a:p>
          </p:txBody>
        </p:sp>
        <p:sp>
          <p:nvSpPr>
            <p:cNvPr id="22538" name="Text Box 10"/>
            <p:cNvSpPr txBox="1">
              <a:spLocks noChangeArrowheads="1"/>
            </p:cNvSpPr>
            <p:nvPr/>
          </p:nvSpPr>
          <p:spPr bwMode="auto">
            <a:xfrm>
              <a:off x="930" y="1344"/>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条件运算符及表达式</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
                                            <p:bg/>
                                          </p:spTgt>
                                        </p:tgtEl>
                                        <p:attrNameLst>
                                          <p:attrName>style.visibility</p:attrName>
                                        </p:attrNameLst>
                                      </p:cBhvr>
                                      <p:to>
                                        <p:strVal val="visible"/>
                                      </p:to>
                                    </p:set>
                                    <p:anim calcmode="lin" valueType="num">
                                      <p:cBhvr additive="base">
                                        <p:cTn id="7" dur="500" fill="hold"/>
                                        <p:tgtEl>
                                          <p:spTgt spid="3584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4">
                                            <p:txEl>
                                              <p:pRg st="0" end="0"/>
                                            </p:txEl>
                                          </p:spTgt>
                                        </p:tgtEl>
                                        <p:attrNameLst>
                                          <p:attrName>style.visibility</p:attrName>
                                        </p:attrNameLst>
                                      </p:cBhvr>
                                      <p:to>
                                        <p:strVal val="visible"/>
                                      </p:to>
                                    </p:set>
                                    <p:anim calcmode="lin" valueType="num">
                                      <p:cBhvr additive="base">
                                        <p:cTn id="13" dur="500" fill="hold"/>
                                        <p:tgtEl>
                                          <p:spTgt spid="358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4">
                                            <p:txEl>
                                              <p:pRg st="1" end="1"/>
                                            </p:txEl>
                                          </p:spTgt>
                                        </p:tgtEl>
                                        <p:attrNameLst>
                                          <p:attrName>style.visibility</p:attrName>
                                        </p:attrNameLst>
                                      </p:cBhvr>
                                      <p:to>
                                        <p:strVal val="visible"/>
                                      </p:to>
                                    </p:set>
                                    <p:anim calcmode="lin" valueType="num">
                                      <p:cBhvr additive="base">
                                        <p:cTn id="19" dur="500" fill="hold"/>
                                        <p:tgtEl>
                                          <p:spTgt spid="3584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4">
                                            <p:txEl>
                                              <p:pRg st="2" end="2"/>
                                            </p:txEl>
                                          </p:spTgt>
                                        </p:tgtEl>
                                        <p:attrNameLst>
                                          <p:attrName>style.visibility</p:attrName>
                                        </p:attrNameLst>
                                      </p:cBhvr>
                                      <p:to>
                                        <p:strVal val="visible"/>
                                      </p:to>
                                    </p:set>
                                    <p:anim calcmode="lin" valueType="num">
                                      <p:cBhvr additive="base">
                                        <p:cTn id="25" dur="500" fill="hold"/>
                                        <p:tgtEl>
                                          <p:spTgt spid="3584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5844">
                                            <p:txEl>
                                              <p:pRg st="3" end="3"/>
                                            </p:txEl>
                                          </p:spTgt>
                                        </p:tgtEl>
                                        <p:attrNameLst>
                                          <p:attrName>style.visibility</p:attrName>
                                        </p:attrNameLst>
                                      </p:cBhvr>
                                      <p:to>
                                        <p:strVal val="visible"/>
                                      </p:to>
                                    </p:set>
                                    <p:anim calcmode="lin" valueType="num">
                                      <p:cBhvr additive="base">
                                        <p:cTn id="35" dur="500" fill="hold"/>
                                        <p:tgtEl>
                                          <p:spTgt spid="35844">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58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5844">
                                            <p:txEl>
                                              <p:pRg st="4" end="4"/>
                                            </p:txEl>
                                          </p:spTgt>
                                        </p:tgtEl>
                                        <p:attrNameLst>
                                          <p:attrName>style.visibility</p:attrName>
                                        </p:attrNameLst>
                                      </p:cBhvr>
                                      <p:to>
                                        <p:strVal val="visible"/>
                                      </p:to>
                                    </p:set>
                                    <p:anim calcmode="lin" valueType="num">
                                      <p:cBhvr additive="base">
                                        <p:cTn id="41" dur="500" fill="hold"/>
                                        <p:tgtEl>
                                          <p:spTgt spid="35844">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58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58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5847">
                                            <p:txEl>
                                              <p:pRg st="0" end="0"/>
                                            </p:txEl>
                                          </p:spTgt>
                                        </p:tgtEl>
                                        <p:attrNameLst>
                                          <p:attrName>style.visibility</p:attrName>
                                        </p:attrNameLst>
                                      </p:cBhvr>
                                      <p:to>
                                        <p:strVal val="visible"/>
                                      </p:to>
                                    </p:set>
                                    <p:animEffect transition="in" filter="wipe(left)">
                                      <p:cBhvr>
                                        <p:cTn id="55" dur="500"/>
                                        <p:tgtEl>
                                          <p:spTgt spid="35847">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5847">
                                            <p:txEl>
                                              <p:pRg st="1" end="1"/>
                                            </p:txEl>
                                          </p:spTgt>
                                        </p:tgtEl>
                                        <p:attrNameLst>
                                          <p:attrName>style.visibility</p:attrName>
                                        </p:attrNameLst>
                                      </p:cBhvr>
                                      <p:to>
                                        <p:strVal val="visible"/>
                                      </p:to>
                                    </p:set>
                                    <p:animEffect transition="in" filter="wipe(left)">
                                      <p:cBhvr>
                                        <p:cTn id="60" dur="500"/>
                                        <p:tgtEl>
                                          <p:spTgt spid="358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nimBg="1"/>
      <p:bldP spid="35845" grpId="0"/>
      <p:bldP spid="35846" grpId="0"/>
      <p:bldP spid="358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250825" y="836613"/>
            <a:ext cx="86423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理解位运算符及其求值规则和优先级顺序</a:t>
            </a:r>
          </a:p>
          <a:p>
            <a:pPr eaLnBrk="1" hangingPunct="1"/>
            <a:r>
              <a:rPr lang="zh-CN" altLang="en-US" sz="2000" b="1"/>
              <a:t>     位运算符有： </a:t>
            </a:r>
            <a:r>
              <a:rPr lang="en-US" altLang="zh-CN" sz="2000" b="1">
                <a:solidFill>
                  <a:schemeClr val="tx2"/>
                </a:solidFill>
              </a:rPr>
              <a:t>~</a:t>
            </a:r>
            <a:r>
              <a:rPr lang="en-US" altLang="zh-CN" sz="2000" b="1"/>
              <a:t>   (</a:t>
            </a:r>
            <a:r>
              <a:rPr lang="en-US" altLang="zh-CN" sz="2000" b="1">
                <a:solidFill>
                  <a:schemeClr val="tx2"/>
                </a:solidFill>
              </a:rPr>
              <a:t>&lt;&lt;</a:t>
            </a:r>
            <a:r>
              <a:rPr lang="en-US" altLang="zh-CN" sz="2000" b="1"/>
              <a:t>   </a:t>
            </a:r>
            <a:r>
              <a:rPr lang="en-US" altLang="zh-CN" sz="2000" b="1">
                <a:solidFill>
                  <a:schemeClr val="tx2"/>
                </a:solidFill>
              </a:rPr>
              <a:t>&gt;&gt;</a:t>
            </a:r>
            <a:r>
              <a:rPr lang="en-US" altLang="zh-CN" sz="2000" b="1"/>
              <a:t>(</a:t>
            </a:r>
            <a:r>
              <a:rPr lang="zh-CN" altLang="en-US" sz="2000" b="1"/>
              <a:t>同优先级</a:t>
            </a:r>
            <a:r>
              <a:rPr lang="en-US" altLang="zh-CN" sz="2000" b="1"/>
              <a:t>))   </a:t>
            </a:r>
            <a:r>
              <a:rPr lang="en-US" altLang="zh-CN" sz="2000" b="1">
                <a:solidFill>
                  <a:schemeClr val="tx2"/>
                </a:solidFill>
              </a:rPr>
              <a:t>&amp;   ^   |</a:t>
            </a:r>
            <a:r>
              <a:rPr lang="en-US" altLang="zh-CN" sz="2000" b="1"/>
              <a:t>  (</a:t>
            </a:r>
            <a:r>
              <a:rPr lang="zh-CN" altLang="en-US" sz="2000" b="1"/>
              <a:t>按优先级从高到低排列</a:t>
            </a:r>
            <a:r>
              <a:rPr lang="en-US" altLang="zh-CN" sz="2000" b="1"/>
              <a:t>)</a:t>
            </a:r>
            <a:r>
              <a:rPr lang="zh-CN" altLang="en-US" sz="2000" b="1"/>
              <a:t>。</a:t>
            </a:r>
          </a:p>
          <a:p>
            <a:pPr eaLnBrk="1" hangingPunct="1"/>
            <a:r>
              <a:rPr lang="zh-CN" altLang="en-US" sz="2000" b="1"/>
              <a:t>     位运算的操作数必须是整型或字符型，计算时先将操作数转换成二进制，然后再低位对齐按运算规则进行计算。</a:t>
            </a:r>
          </a:p>
        </p:txBody>
      </p:sp>
      <p:grpSp>
        <p:nvGrpSpPr>
          <p:cNvPr id="52234" name="Group 10"/>
          <p:cNvGrpSpPr>
            <a:grpSpLocks/>
          </p:cNvGrpSpPr>
          <p:nvPr/>
        </p:nvGrpSpPr>
        <p:grpSpPr bwMode="auto">
          <a:xfrm>
            <a:off x="250825" y="404813"/>
            <a:ext cx="8062913" cy="503237"/>
            <a:chOff x="158" y="255"/>
            <a:chExt cx="5079" cy="317"/>
          </a:xfrm>
        </p:grpSpPr>
        <p:sp>
          <p:nvSpPr>
            <p:cNvPr id="23558" name="Oval 6"/>
            <p:cNvSpPr>
              <a:spLocks noChangeArrowheads="1"/>
            </p:cNvSpPr>
            <p:nvPr/>
          </p:nvSpPr>
          <p:spPr bwMode="auto">
            <a:xfrm>
              <a:off x="158" y="255"/>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17</a:t>
              </a:r>
            </a:p>
          </p:txBody>
        </p:sp>
        <p:sp>
          <p:nvSpPr>
            <p:cNvPr id="23559" name="Text Box 7"/>
            <p:cNvSpPr txBox="1">
              <a:spLocks noChangeArrowheads="1"/>
            </p:cNvSpPr>
            <p:nvPr/>
          </p:nvSpPr>
          <p:spPr bwMode="auto">
            <a:xfrm>
              <a:off x="930" y="255"/>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位运算符及表达式</a:t>
              </a:r>
            </a:p>
          </p:txBody>
        </p:sp>
      </p:grpSp>
      <p:sp>
        <p:nvSpPr>
          <p:cNvPr id="52232" name="Text Box 8"/>
          <p:cNvSpPr txBox="1">
            <a:spLocks noChangeArrowheads="1"/>
          </p:cNvSpPr>
          <p:nvPr/>
        </p:nvSpPr>
        <p:spPr bwMode="auto">
          <a:xfrm>
            <a:off x="323850" y="2276475"/>
            <a:ext cx="8497888" cy="29337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(39)</a:t>
            </a:r>
            <a:r>
              <a:rPr lang="zh-CN" altLang="en-US" sz="2000" dirty="0"/>
              <a:t>有以下程序</a:t>
            </a:r>
          </a:p>
          <a:p>
            <a:pPr eaLnBrk="1" hangingPunct="1"/>
            <a:r>
              <a:rPr lang="en-US" altLang="zh-CN" sz="2000" dirty="0"/>
              <a:t>#include &lt;</a:t>
            </a:r>
            <a:r>
              <a:rPr lang="en-US" altLang="zh-CN" sz="2000" dirty="0" err="1"/>
              <a:t>stdio.h</a:t>
            </a:r>
            <a:r>
              <a:rPr lang="en-US" altLang="zh-CN" sz="2000" dirty="0"/>
              <a:t>&gt;</a:t>
            </a:r>
          </a:p>
          <a:p>
            <a:pPr eaLnBrk="1" hangingPunct="1"/>
            <a:r>
              <a:rPr lang="en-US" altLang="zh-CN" sz="2000" dirty="0"/>
              <a:t>main()</a:t>
            </a:r>
          </a:p>
          <a:p>
            <a:pPr eaLnBrk="1" hangingPunct="1"/>
            <a:r>
              <a:rPr lang="en-US" altLang="zh-CN" sz="2000" dirty="0"/>
              <a:t>{  </a:t>
            </a:r>
            <a:r>
              <a:rPr lang="en-US" altLang="zh-CN" sz="2000" dirty="0" err="1"/>
              <a:t>int</a:t>
            </a:r>
            <a:r>
              <a:rPr lang="en-US" altLang="zh-CN" sz="2000" dirty="0"/>
              <a:t> a=2,b=2,c=2;</a:t>
            </a:r>
          </a:p>
          <a:p>
            <a:pPr eaLnBrk="1" hangingPunct="1"/>
            <a:r>
              <a:rPr lang="en-US" altLang="zh-CN" sz="2000" dirty="0"/>
              <a:t>   </a:t>
            </a:r>
            <a:r>
              <a:rPr lang="en-US" altLang="zh-CN" sz="2000" dirty="0" err="1"/>
              <a:t>printf</a:t>
            </a:r>
            <a:r>
              <a:rPr lang="en-US" altLang="zh-CN" sz="2000" dirty="0"/>
              <a:t>(”%d\n”,</a:t>
            </a:r>
            <a:r>
              <a:rPr lang="en-US" altLang="zh-CN" sz="2000" dirty="0" err="1"/>
              <a:t>a|b&amp;c</a:t>
            </a:r>
            <a:r>
              <a:rPr lang="en-US" altLang="zh-CN" sz="2000" dirty="0"/>
              <a:t>);</a:t>
            </a:r>
          </a:p>
          <a:p>
            <a:pPr eaLnBrk="1" hangingPunct="1"/>
            <a:r>
              <a:rPr lang="en-US" altLang="zh-CN" sz="2000" dirty="0"/>
              <a:t>}</a:t>
            </a:r>
          </a:p>
          <a:p>
            <a:pPr eaLnBrk="1" hangingPunct="1"/>
            <a:r>
              <a:rPr lang="zh-CN" altLang="en-US" sz="2000" dirty="0"/>
              <a:t>程序运行后的结果是</a:t>
            </a:r>
            <a:r>
              <a:rPr lang="en-US" altLang="zh-CN" sz="2000" dirty="0"/>
              <a:t>(            )</a:t>
            </a:r>
            <a:r>
              <a:rPr lang="zh-CN" altLang="en-US" sz="2000" dirty="0" smtClean="0"/>
              <a:t>。</a:t>
            </a:r>
            <a:endParaRPr lang="en-US" altLang="zh-CN" sz="2000" dirty="0"/>
          </a:p>
          <a:p>
            <a:pPr eaLnBrk="1" hangingPunct="1"/>
            <a:r>
              <a:rPr lang="en-US" altLang="zh-CN" sz="2000" dirty="0"/>
              <a:t>       A</a:t>
            </a:r>
            <a:r>
              <a:rPr lang="zh-CN" altLang="en-US" sz="2000" dirty="0"/>
              <a:t>）</a:t>
            </a:r>
            <a:r>
              <a:rPr lang="en-US" altLang="zh-CN" sz="2000" dirty="0"/>
              <a:t>0         B</a:t>
            </a:r>
            <a:r>
              <a:rPr lang="zh-CN" altLang="en-US" sz="2000" dirty="0"/>
              <a:t>）</a:t>
            </a:r>
            <a:r>
              <a:rPr lang="en-US" altLang="zh-CN" sz="2000" dirty="0"/>
              <a:t>1         C</a:t>
            </a:r>
            <a:r>
              <a:rPr lang="zh-CN" altLang="en-US" sz="2000" dirty="0"/>
              <a:t>）</a:t>
            </a:r>
            <a:r>
              <a:rPr lang="en-US" altLang="zh-CN" sz="2000" dirty="0"/>
              <a:t>2       D</a:t>
            </a:r>
            <a:r>
              <a:rPr lang="zh-CN" altLang="en-US" sz="2000" dirty="0"/>
              <a:t>）</a:t>
            </a:r>
            <a:r>
              <a:rPr lang="en-US" altLang="zh-CN" sz="2000" dirty="0"/>
              <a:t>3</a:t>
            </a:r>
          </a:p>
        </p:txBody>
      </p:sp>
      <p:sp>
        <p:nvSpPr>
          <p:cNvPr id="52233" name="Rectangle 9"/>
          <p:cNvSpPr>
            <a:spLocks noChangeArrowheads="1"/>
          </p:cNvSpPr>
          <p:nvPr/>
        </p:nvSpPr>
        <p:spPr bwMode="auto">
          <a:xfrm>
            <a:off x="3059113" y="45085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2228">
                                            <p:txEl>
                                              <p:pRg st="0" end="0"/>
                                            </p:txEl>
                                          </p:spTgt>
                                        </p:tgtEl>
                                        <p:attrNameLst>
                                          <p:attrName>style.visibility</p:attrName>
                                        </p:attrNameLst>
                                      </p:cBhvr>
                                      <p:to>
                                        <p:strVal val="visible"/>
                                      </p:to>
                                    </p:set>
                                    <p:animEffect transition="in" filter="wipe(left)">
                                      <p:cBhvr>
                                        <p:cTn id="11" dur="500"/>
                                        <p:tgtEl>
                                          <p:spTgt spid="5222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228">
                                            <p:txEl>
                                              <p:pRg st="1" end="1"/>
                                            </p:txEl>
                                          </p:spTgt>
                                        </p:tgtEl>
                                        <p:attrNameLst>
                                          <p:attrName>style.visibility</p:attrName>
                                        </p:attrNameLst>
                                      </p:cBhvr>
                                      <p:to>
                                        <p:strVal val="visible"/>
                                      </p:to>
                                    </p:set>
                                    <p:animEffect transition="in" filter="wipe(left)">
                                      <p:cBhvr>
                                        <p:cTn id="16" dur="500"/>
                                        <p:tgtEl>
                                          <p:spTgt spid="5222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228">
                                            <p:txEl>
                                              <p:pRg st="2" end="2"/>
                                            </p:txEl>
                                          </p:spTgt>
                                        </p:tgtEl>
                                        <p:attrNameLst>
                                          <p:attrName>style.visibility</p:attrName>
                                        </p:attrNameLst>
                                      </p:cBhvr>
                                      <p:to>
                                        <p:strVal val="visible"/>
                                      </p:to>
                                    </p:set>
                                    <p:animEffect transition="in" filter="wipe(left)">
                                      <p:cBhvr>
                                        <p:cTn id="21" dur="500"/>
                                        <p:tgtEl>
                                          <p:spTgt spid="5222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52232"/>
                                        </p:tgtEl>
                                        <p:attrNameLst>
                                          <p:attrName>style.visibility</p:attrName>
                                        </p:attrNameLst>
                                      </p:cBhvr>
                                      <p:to>
                                        <p:strVal val="visible"/>
                                      </p:to>
                                    </p:set>
                                    <p:animEffect transition="in" filter="blinds(vertical)">
                                      <p:cBhvr>
                                        <p:cTn id="26" dur="500"/>
                                        <p:tgtEl>
                                          <p:spTgt spid="522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p:bldP spid="52232" grpId="0" animBg="1"/>
      <p:bldP spid="522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Rot="1" noChangeArrowheads="1"/>
          </p:cNvSpPr>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3</a:t>
            </a:r>
            <a:r>
              <a:rPr lang="zh-CN" altLang="en-US" sz="4400">
                <a:solidFill>
                  <a:schemeClr val="tx2"/>
                </a:solidFill>
              </a:rPr>
              <a:t>章 顺序结构</a:t>
            </a:r>
          </a:p>
        </p:txBody>
      </p:sp>
      <p:sp>
        <p:nvSpPr>
          <p:cNvPr id="36869" name="Rectangle 5"/>
          <p:cNvSpPr>
            <a:spLocks noRot="1" noChangeArrowheads="1"/>
          </p:cNvSpPr>
          <p:nvPr/>
        </p:nvSpPr>
        <p:spPr bwMode="auto">
          <a:xfrm>
            <a:off x="250825" y="1628775"/>
            <a:ext cx="8713788" cy="1368425"/>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000" b="1"/>
              <a:t>三、基本语句</a:t>
            </a:r>
          </a:p>
          <a:p>
            <a:pPr>
              <a:spcBef>
                <a:spcPct val="20000"/>
              </a:spcBef>
              <a:buClr>
                <a:schemeClr val="hlink"/>
              </a:buClr>
              <a:buFont typeface="Wingdings" pitchFamily="2" charset="2"/>
              <a:buNone/>
            </a:pPr>
            <a:r>
              <a:rPr lang="en-US" altLang="zh-CN" b="1"/>
              <a:t>1.</a:t>
            </a:r>
            <a:r>
              <a:rPr lang="zh-CN" altLang="en-US" b="1"/>
              <a:t>表达式语句，空语句，复合语句。</a:t>
            </a:r>
          </a:p>
          <a:p>
            <a:pPr>
              <a:spcBef>
                <a:spcPct val="20000"/>
              </a:spcBef>
              <a:buClr>
                <a:schemeClr val="hlink"/>
              </a:buClr>
              <a:buFont typeface="Wingdings" pitchFamily="2" charset="2"/>
              <a:buNone/>
            </a:pPr>
            <a:r>
              <a:rPr lang="en-US" altLang="zh-CN" b="1"/>
              <a:t>2.</a:t>
            </a:r>
            <a:r>
              <a:rPr lang="zh-CN" altLang="en-US" b="1"/>
              <a:t>输入输出函数的调用，正确输入数据并正确设计输出格式。</a:t>
            </a:r>
          </a:p>
        </p:txBody>
      </p:sp>
      <p:sp>
        <p:nvSpPr>
          <p:cNvPr id="36870" name="AutoShape 6"/>
          <p:cNvSpPr>
            <a:spLocks noChangeArrowheads="1"/>
          </p:cNvSpPr>
          <p:nvPr/>
        </p:nvSpPr>
        <p:spPr bwMode="auto">
          <a:xfrm>
            <a:off x="250825" y="1125538"/>
            <a:ext cx="1871663"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
        <p:nvSpPr>
          <p:cNvPr id="36871" name="Text Box 7"/>
          <p:cNvSpPr txBox="1">
            <a:spLocks noChangeArrowheads="1"/>
          </p:cNvSpPr>
          <p:nvPr/>
        </p:nvSpPr>
        <p:spPr bwMode="auto">
          <a:xfrm>
            <a:off x="250825" y="3535363"/>
            <a:ext cx="8569325"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5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a:t>
            </a:r>
            <a:r>
              <a:rPr lang="en-US" altLang="zh-CN" sz="2400" b="1">
                <a:solidFill>
                  <a:schemeClr val="tx2"/>
                </a:solidFill>
              </a:rPr>
              <a:t>C</a:t>
            </a:r>
            <a:r>
              <a:rPr lang="zh-CN" altLang="en-US" sz="2400" b="1">
                <a:solidFill>
                  <a:schemeClr val="tx2"/>
                </a:solidFill>
              </a:rPr>
              <a:t>语句的概念及分类</a:t>
            </a:r>
          </a:p>
          <a:p>
            <a:pPr eaLnBrk="1" hangingPunct="1">
              <a:lnSpc>
                <a:spcPct val="145000"/>
              </a:lnSpc>
            </a:pPr>
            <a:r>
              <a:rPr lang="zh-CN" altLang="en-US" sz="2000" b="1"/>
              <a:t>     见教材</a:t>
            </a:r>
            <a:r>
              <a:rPr lang="en-US" altLang="zh-CN" sz="2000" b="1"/>
              <a:t>P57.</a:t>
            </a:r>
            <a:r>
              <a:rPr lang="zh-CN" altLang="en-US" sz="2000" b="1"/>
              <a:t>图</a:t>
            </a:r>
            <a:r>
              <a:rPr lang="en-US" altLang="zh-CN" sz="2000" b="1"/>
              <a:t>3.14</a:t>
            </a:r>
            <a:r>
              <a:rPr lang="zh-CN" altLang="en-US" sz="2000" b="1"/>
              <a:t>可知：</a:t>
            </a:r>
            <a:r>
              <a:rPr lang="en-US" altLang="zh-CN" sz="2000" b="1"/>
              <a:t>C</a:t>
            </a:r>
            <a:r>
              <a:rPr lang="zh-CN" altLang="en-US" sz="2000" b="1"/>
              <a:t>语句是函数体里的基本构成单位。语句的作用是向计算机系统发出操作指令，要求执行相应的操作。一个</a:t>
            </a:r>
            <a:r>
              <a:rPr lang="en-US" altLang="zh-CN" sz="2000" b="1"/>
              <a:t>C</a:t>
            </a:r>
            <a:r>
              <a:rPr lang="zh-CN" altLang="en-US" sz="2000" b="1"/>
              <a:t>语句经过编译后产生若干条机器指令。</a:t>
            </a:r>
            <a:r>
              <a:rPr lang="en-US" altLang="zh-CN" sz="2000" b="1"/>
              <a:t>C</a:t>
            </a:r>
            <a:r>
              <a:rPr lang="zh-CN" altLang="en-US" sz="2000" b="1"/>
              <a:t>语句可以分成</a:t>
            </a:r>
            <a:r>
              <a:rPr lang="en-US" altLang="zh-CN" sz="2000" b="1"/>
              <a:t>5</a:t>
            </a:r>
            <a:r>
              <a:rPr lang="zh-CN" altLang="en-US" sz="2000" b="1"/>
              <a:t>大类： </a:t>
            </a:r>
            <a:r>
              <a:rPr lang="en-US" altLang="zh-CN" sz="2000" b="1"/>
              <a:t>(1)</a:t>
            </a:r>
            <a:r>
              <a:rPr lang="zh-CN" altLang="en-US" sz="2000" b="1"/>
              <a:t>控制语句</a:t>
            </a:r>
            <a:r>
              <a:rPr lang="en-US" altLang="zh-CN" sz="2000" b="1"/>
              <a:t>; (2)</a:t>
            </a:r>
            <a:r>
              <a:rPr lang="zh-CN" altLang="en-US" sz="2000" b="1"/>
              <a:t>函数调用语句</a:t>
            </a:r>
            <a:r>
              <a:rPr lang="en-US" altLang="zh-CN" sz="2000" b="1"/>
              <a:t>;(3)</a:t>
            </a:r>
            <a:r>
              <a:rPr lang="zh-CN" altLang="en-US" sz="2000" b="1"/>
              <a:t>表达式语句</a:t>
            </a:r>
            <a:r>
              <a:rPr lang="en-US" altLang="zh-CN" sz="2000" b="1"/>
              <a:t>;(4)</a:t>
            </a:r>
            <a:r>
              <a:rPr lang="zh-CN" altLang="en-US" sz="2000" b="1"/>
              <a:t>空语句</a:t>
            </a:r>
            <a:r>
              <a:rPr lang="en-US" altLang="zh-CN" sz="2000" b="1"/>
              <a:t>;(5)</a:t>
            </a:r>
            <a:r>
              <a:rPr lang="zh-CN" altLang="en-US" sz="2000" b="1"/>
              <a:t>复合语句</a:t>
            </a:r>
            <a:r>
              <a:rPr lang="en-US" altLang="zh-CN" sz="2000" b="1"/>
              <a:t>;</a:t>
            </a:r>
          </a:p>
        </p:txBody>
      </p:sp>
      <p:grpSp>
        <p:nvGrpSpPr>
          <p:cNvPr id="36875" name="Group 11"/>
          <p:cNvGrpSpPr>
            <a:grpSpLocks/>
          </p:cNvGrpSpPr>
          <p:nvPr/>
        </p:nvGrpSpPr>
        <p:grpSpPr bwMode="auto">
          <a:xfrm>
            <a:off x="250825" y="3033713"/>
            <a:ext cx="8064500" cy="538162"/>
            <a:chOff x="158" y="1911"/>
            <a:chExt cx="5080" cy="339"/>
          </a:xfrm>
        </p:grpSpPr>
        <p:sp>
          <p:nvSpPr>
            <p:cNvPr id="24583" name="Oval 9"/>
            <p:cNvSpPr>
              <a:spLocks noChangeArrowheads="1"/>
            </p:cNvSpPr>
            <p:nvPr/>
          </p:nvSpPr>
          <p:spPr bwMode="auto">
            <a:xfrm>
              <a:off x="158" y="1933"/>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24584" name="Text Box 10"/>
            <p:cNvSpPr txBox="1">
              <a:spLocks noChangeArrowheads="1"/>
            </p:cNvSpPr>
            <p:nvPr/>
          </p:nvSpPr>
          <p:spPr bwMode="auto">
            <a:xfrm>
              <a:off x="975" y="1911"/>
              <a:ext cx="42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C</a:t>
              </a:r>
              <a:r>
                <a:rPr lang="zh-CN" altLang="en-US" sz="2400" b="1" u="sng"/>
                <a:t>语句的分类</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0-#ppt_w/2"/>
                                          </p:val>
                                        </p:tav>
                                        <p:tav tm="100000">
                                          <p:val>
                                            <p:strVal val="#ppt_x"/>
                                          </p:val>
                                        </p:tav>
                                      </p:tavLst>
                                    </p:anim>
                                    <p:anim calcmode="lin" valueType="num">
                                      <p:cBhvr additive="base">
                                        <p:cTn id="8"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9">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9">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9">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68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6871">
                                            <p:txEl>
                                              <p:pRg st="0" end="0"/>
                                            </p:txEl>
                                          </p:spTgt>
                                        </p:tgtEl>
                                        <p:attrNameLst>
                                          <p:attrName>style.visibility</p:attrName>
                                        </p:attrNameLst>
                                      </p:cBhvr>
                                      <p:to>
                                        <p:strVal val="visible"/>
                                      </p:to>
                                    </p:set>
                                    <p:animEffect transition="in" filter="wipe(left)">
                                      <p:cBhvr>
                                        <p:cTn id="33" dur="500"/>
                                        <p:tgtEl>
                                          <p:spTgt spid="36871">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6871">
                                            <p:txEl>
                                              <p:pRg st="1" end="1"/>
                                            </p:txEl>
                                          </p:spTgt>
                                        </p:tgtEl>
                                        <p:attrNameLst>
                                          <p:attrName>style.visibility</p:attrName>
                                        </p:attrNameLst>
                                      </p:cBhvr>
                                      <p:to>
                                        <p:strVal val="visible"/>
                                      </p:to>
                                    </p:set>
                                    <p:animEffect transition="in" filter="wipe(left)">
                                      <p:cBhvr>
                                        <p:cTn id="38" dur="500"/>
                                        <p:tgtEl>
                                          <p:spTgt spid="368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animBg="1"/>
      <p:bldP spid="36870" grpId="0" animBg="1"/>
      <p:bldP spid="368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250825" y="620713"/>
            <a:ext cx="856932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dirty="0">
                <a:solidFill>
                  <a:srgbClr val="0000FF"/>
                </a:solidFill>
                <a:ea typeface="黑体" pitchFamily="49" charset="-122"/>
              </a:rPr>
              <a:t>考点点拨</a:t>
            </a:r>
            <a:r>
              <a:rPr lang="zh-CN" altLang="en-US" sz="2400" b="1" dirty="0">
                <a:solidFill>
                  <a:srgbClr val="0000FF"/>
                </a:solidFill>
              </a:rPr>
              <a:t>：</a:t>
            </a:r>
            <a:r>
              <a:rPr lang="zh-CN" altLang="en-US" sz="2400" b="1" dirty="0">
                <a:solidFill>
                  <a:schemeClr val="tx2"/>
                </a:solidFill>
              </a:rPr>
              <a:t>掌握字符数据的输入输出函数的用法</a:t>
            </a:r>
          </a:p>
          <a:p>
            <a:pPr eaLnBrk="1" hangingPunct="1">
              <a:lnSpc>
                <a:spcPct val="120000"/>
              </a:lnSpc>
            </a:pPr>
            <a:r>
              <a:rPr lang="zh-CN" altLang="en-US" sz="2000" b="1" dirty="0"/>
              <a:t>     </a:t>
            </a:r>
            <a:r>
              <a:rPr lang="en-US" altLang="zh-CN" sz="2000" b="1" dirty="0" err="1"/>
              <a:t>putchar</a:t>
            </a:r>
            <a:r>
              <a:rPr lang="zh-CN" altLang="en-US" sz="2000" b="1" dirty="0"/>
              <a:t>函数用于向显示器输出一个字符。一般格式是：</a:t>
            </a:r>
            <a:r>
              <a:rPr lang="en-US" altLang="zh-CN" sz="2000" b="1" dirty="0" err="1"/>
              <a:t>putchar</a:t>
            </a:r>
            <a:r>
              <a:rPr lang="en-US" altLang="zh-CN" sz="2000" b="1" dirty="0"/>
              <a:t>(c);</a:t>
            </a:r>
            <a:r>
              <a:rPr lang="zh-CN" altLang="en-US" sz="2000" b="1" dirty="0"/>
              <a:t>其中</a:t>
            </a:r>
            <a:r>
              <a:rPr lang="en-US" altLang="zh-CN" sz="2000" b="1" dirty="0"/>
              <a:t>c</a:t>
            </a:r>
            <a:r>
              <a:rPr lang="zh-CN" altLang="en-US" sz="2000" b="1" dirty="0"/>
              <a:t>可以是字符型或整型常量、变量或表达式，结果是向显示器输出其值对应的</a:t>
            </a:r>
            <a:r>
              <a:rPr lang="en-US" altLang="zh-CN" sz="2000" b="1" dirty="0"/>
              <a:t>ASCII</a:t>
            </a:r>
            <a:r>
              <a:rPr lang="zh-CN" altLang="en-US" sz="2000" b="1" dirty="0"/>
              <a:t>码字符。</a:t>
            </a:r>
          </a:p>
          <a:p>
            <a:pPr eaLnBrk="1" hangingPunct="1">
              <a:lnSpc>
                <a:spcPct val="120000"/>
              </a:lnSpc>
            </a:pPr>
            <a:r>
              <a:rPr lang="zh-CN" altLang="en-US" sz="2000" b="1" dirty="0"/>
              <a:t>     </a:t>
            </a:r>
            <a:r>
              <a:rPr lang="en-US" altLang="zh-CN" sz="2000" b="1" dirty="0" err="1"/>
              <a:t>getchar</a:t>
            </a:r>
            <a:r>
              <a:rPr lang="zh-CN" altLang="en-US" sz="2000" b="1" dirty="0"/>
              <a:t>函数用于从键盘输入缓冲区读取一个字符。一般格式是：</a:t>
            </a:r>
            <a:r>
              <a:rPr lang="en-US" altLang="zh-CN" sz="2000" b="1" dirty="0" err="1"/>
              <a:t>getchar</a:t>
            </a:r>
            <a:r>
              <a:rPr lang="en-US" altLang="zh-CN" sz="2000" b="1" dirty="0"/>
              <a:t>()</a:t>
            </a:r>
            <a:r>
              <a:rPr lang="zh-CN" altLang="en-US" sz="2000" b="1" dirty="0"/>
              <a:t>。一般用法：</a:t>
            </a:r>
            <a:r>
              <a:rPr lang="en-US" altLang="zh-CN" sz="2000" b="1" dirty="0" err="1"/>
              <a:t>ch</a:t>
            </a:r>
            <a:r>
              <a:rPr lang="en-US" altLang="zh-CN" sz="2000" b="1" dirty="0"/>
              <a:t>=</a:t>
            </a:r>
            <a:r>
              <a:rPr lang="en-US" altLang="zh-CN" sz="2000" b="1" dirty="0" err="1"/>
              <a:t>getchar</a:t>
            </a:r>
            <a:r>
              <a:rPr lang="en-US" altLang="zh-CN" sz="2000" b="1" dirty="0"/>
              <a:t>(); </a:t>
            </a:r>
            <a:r>
              <a:rPr lang="zh-CN" altLang="en-US" sz="2000" b="1" dirty="0"/>
              <a:t>将从键盘输入的一个字符值赋给变量</a:t>
            </a:r>
            <a:r>
              <a:rPr lang="en-US" altLang="zh-CN" sz="2000" b="1" dirty="0" err="1"/>
              <a:t>ch</a:t>
            </a:r>
            <a:r>
              <a:rPr lang="zh-CN" altLang="en-US" sz="2000" b="1" dirty="0"/>
              <a:t>。从键盘输入的空格、回车等控制字符也作为有效字符读取。</a:t>
            </a:r>
          </a:p>
        </p:txBody>
      </p:sp>
      <p:grpSp>
        <p:nvGrpSpPr>
          <p:cNvPr id="37899" name="Group 11"/>
          <p:cNvGrpSpPr>
            <a:grpSpLocks/>
          </p:cNvGrpSpPr>
          <p:nvPr/>
        </p:nvGrpSpPr>
        <p:grpSpPr bwMode="auto">
          <a:xfrm>
            <a:off x="250825" y="188913"/>
            <a:ext cx="8062913" cy="503237"/>
            <a:chOff x="158" y="119"/>
            <a:chExt cx="5079" cy="317"/>
          </a:xfrm>
        </p:grpSpPr>
        <p:sp>
          <p:nvSpPr>
            <p:cNvPr id="25606" name="Oval 6"/>
            <p:cNvSpPr>
              <a:spLocks noChangeArrowheads="1"/>
            </p:cNvSpPr>
            <p:nvPr/>
          </p:nvSpPr>
          <p:spPr bwMode="auto">
            <a:xfrm>
              <a:off x="158" y="11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25607" name="Text Box 7"/>
            <p:cNvSpPr txBox="1">
              <a:spLocks noChangeArrowheads="1"/>
            </p:cNvSpPr>
            <p:nvPr/>
          </p:nvSpPr>
          <p:spPr bwMode="auto">
            <a:xfrm>
              <a:off x="930" y="119"/>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putchar</a:t>
              </a:r>
              <a:r>
                <a:rPr lang="zh-CN" altLang="en-US" sz="2400" b="1" u="sng"/>
                <a:t>函数和</a:t>
              </a:r>
              <a:r>
                <a:rPr lang="en-US" altLang="zh-CN" sz="2400" b="1" u="sng"/>
                <a:t>getchar</a:t>
              </a:r>
              <a:r>
                <a:rPr lang="zh-CN" altLang="en-US" sz="2400" b="1" u="sng"/>
                <a:t>函数</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892">
                                            <p:txEl>
                                              <p:pRg st="0" end="0"/>
                                            </p:txEl>
                                          </p:spTgt>
                                        </p:tgtEl>
                                        <p:attrNameLst>
                                          <p:attrName>style.visibility</p:attrName>
                                        </p:attrNameLst>
                                      </p:cBhvr>
                                      <p:to>
                                        <p:strVal val="visible"/>
                                      </p:to>
                                    </p:set>
                                    <p:animEffect transition="in" filter="wipe(left)">
                                      <p:cBhvr>
                                        <p:cTn id="11" dur="500"/>
                                        <p:tgtEl>
                                          <p:spTgt spid="3789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7892">
                                            <p:txEl>
                                              <p:pRg st="1" end="1"/>
                                            </p:txEl>
                                          </p:spTgt>
                                        </p:tgtEl>
                                        <p:attrNameLst>
                                          <p:attrName>style.visibility</p:attrName>
                                        </p:attrNameLst>
                                      </p:cBhvr>
                                      <p:to>
                                        <p:strVal val="visible"/>
                                      </p:to>
                                    </p:set>
                                    <p:animEffect transition="in" filter="wipe(left)">
                                      <p:cBhvr>
                                        <p:cTn id="16" dur="500"/>
                                        <p:tgtEl>
                                          <p:spTgt spid="3789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892">
                                            <p:txEl>
                                              <p:pRg st="2" end="2"/>
                                            </p:txEl>
                                          </p:spTgt>
                                        </p:tgtEl>
                                        <p:attrNameLst>
                                          <p:attrName>style.visibility</p:attrName>
                                        </p:attrNameLst>
                                      </p:cBhvr>
                                      <p:to>
                                        <p:strVal val="visible"/>
                                      </p:to>
                                    </p:set>
                                    <p:animEffect transition="in" filter="wipe(left)">
                                      <p:cBhvr>
                                        <p:cTn id="21" dur="500"/>
                                        <p:tgtEl>
                                          <p:spTgt spid="378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250825" y="620713"/>
            <a:ext cx="8569325" cy="606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掌握格式化输出、输入函数的用法及注意事项</a:t>
            </a:r>
          </a:p>
          <a:p>
            <a:pPr>
              <a:lnSpc>
                <a:spcPct val="105000"/>
              </a:lnSpc>
            </a:pPr>
            <a:r>
              <a:rPr lang="zh-CN" altLang="en-US" sz="2000" b="1">
                <a:solidFill>
                  <a:schemeClr val="tx2"/>
                </a:solidFill>
              </a:rPr>
              <a:t>         </a:t>
            </a:r>
            <a:r>
              <a:rPr lang="en-US" altLang="zh-CN" sz="2000" b="1">
                <a:solidFill>
                  <a:schemeClr val="tx2"/>
                </a:solidFill>
              </a:rPr>
              <a:t>printf(“</a:t>
            </a:r>
            <a:r>
              <a:rPr lang="zh-CN" altLang="en-US" sz="2000" b="1">
                <a:solidFill>
                  <a:schemeClr val="tx2"/>
                </a:solidFill>
              </a:rPr>
              <a:t>格式控制字符串”</a:t>
            </a:r>
            <a:r>
              <a:rPr lang="en-US" altLang="zh-CN" sz="2000" b="1">
                <a:solidFill>
                  <a:schemeClr val="tx2"/>
                </a:solidFill>
              </a:rPr>
              <a:t>[,</a:t>
            </a:r>
            <a:r>
              <a:rPr lang="zh-CN" altLang="en-US" sz="2000" b="1">
                <a:solidFill>
                  <a:schemeClr val="tx2"/>
                </a:solidFill>
              </a:rPr>
              <a:t>输出表列</a:t>
            </a:r>
            <a:r>
              <a:rPr lang="en-US" altLang="zh-CN" sz="2000" b="1">
                <a:solidFill>
                  <a:schemeClr val="tx2"/>
                </a:solidFill>
              </a:rPr>
              <a:t>]);</a:t>
            </a:r>
          </a:p>
          <a:p>
            <a:pPr>
              <a:lnSpc>
                <a:spcPct val="105000"/>
              </a:lnSpc>
            </a:pPr>
            <a:r>
              <a:rPr lang="en-US" altLang="zh-CN" sz="2000" b="1">
                <a:solidFill>
                  <a:schemeClr val="tx2"/>
                </a:solidFill>
              </a:rPr>
              <a:t>         scanf(“</a:t>
            </a:r>
            <a:r>
              <a:rPr lang="zh-CN" altLang="en-US" sz="2000" b="1">
                <a:solidFill>
                  <a:schemeClr val="tx2"/>
                </a:solidFill>
              </a:rPr>
              <a:t>格式控制字符串”</a:t>
            </a:r>
            <a:r>
              <a:rPr lang="en-US" altLang="zh-CN" sz="2000" b="1">
                <a:solidFill>
                  <a:schemeClr val="tx2"/>
                </a:solidFill>
              </a:rPr>
              <a:t>,</a:t>
            </a:r>
            <a:r>
              <a:rPr lang="zh-CN" altLang="en-US" sz="2000" b="1">
                <a:solidFill>
                  <a:schemeClr val="tx2"/>
                </a:solidFill>
              </a:rPr>
              <a:t>输入地址表列</a:t>
            </a:r>
            <a:r>
              <a:rPr lang="en-US" altLang="zh-CN" sz="2000" b="1">
                <a:solidFill>
                  <a:schemeClr val="tx2"/>
                </a:solidFill>
              </a:rPr>
              <a:t>);</a:t>
            </a:r>
          </a:p>
          <a:p>
            <a:pPr lvl="1">
              <a:lnSpc>
                <a:spcPct val="105000"/>
              </a:lnSpc>
              <a:buFont typeface="Wingdings" pitchFamily="2" charset="2"/>
              <a:buChar char="l"/>
            </a:pPr>
            <a:r>
              <a:rPr lang="en-US" altLang="zh-CN" sz="2000" b="1"/>
              <a:t>“</a:t>
            </a:r>
            <a:r>
              <a:rPr lang="zh-CN" altLang="en-US" sz="2000" b="1"/>
              <a:t>格式控制字符串”中允许有两类字符：</a:t>
            </a:r>
          </a:p>
          <a:p>
            <a:pPr lvl="2">
              <a:lnSpc>
                <a:spcPct val="105000"/>
              </a:lnSpc>
              <a:buFont typeface="Wingdings" pitchFamily="2" charset="2"/>
              <a:buChar char="u"/>
            </a:pPr>
            <a:r>
              <a:rPr lang="zh-CN" altLang="en-US" b="1">
                <a:solidFill>
                  <a:schemeClr val="tx2"/>
                </a:solidFill>
              </a:rPr>
              <a:t>普通字符。在</a:t>
            </a:r>
            <a:r>
              <a:rPr lang="en-US" altLang="zh-CN" b="1">
                <a:solidFill>
                  <a:schemeClr val="tx2"/>
                </a:solidFill>
              </a:rPr>
              <a:t>printf</a:t>
            </a:r>
            <a:r>
              <a:rPr lang="zh-CN" altLang="en-US" b="1">
                <a:solidFill>
                  <a:schemeClr val="tx2"/>
                </a:solidFill>
              </a:rPr>
              <a:t>函数中会原样输出，在</a:t>
            </a:r>
            <a:r>
              <a:rPr lang="en-US" altLang="zh-CN" b="1">
                <a:solidFill>
                  <a:schemeClr val="tx2"/>
                </a:solidFill>
              </a:rPr>
              <a:t>scanf</a:t>
            </a:r>
            <a:r>
              <a:rPr lang="zh-CN" altLang="en-US" b="1">
                <a:solidFill>
                  <a:schemeClr val="tx2"/>
                </a:solidFill>
              </a:rPr>
              <a:t>函数中要求原样输入。</a:t>
            </a:r>
          </a:p>
          <a:p>
            <a:pPr lvl="2">
              <a:lnSpc>
                <a:spcPct val="105000"/>
              </a:lnSpc>
              <a:buFont typeface="Wingdings" pitchFamily="2" charset="2"/>
              <a:buChar char="u"/>
            </a:pPr>
            <a:r>
              <a:rPr lang="zh-CN" altLang="en-US" b="1">
                <a:solidFill>
                  <a:schemeClr val="tx2"/>
                </a:solidFill>
              </a:rPr>
              <a:t>格式字符。由“</a:t>
            </a:r>
            <a:r>
              <a:rPr lang="en-US" altLang="zh-CN" b="1">
                <a:solidFill>
                  <a:schemeClr val="hlink"/>
                </a:solidFill>
              </a:rPr>
              <a:t>%+</a:t>
            </a:r>
            <a:r>
              <a:rPr lang="zh-CN" altLang="en-US" b="1">
                <a:solidFill>
                  <a:schemeClr val="hlink"/>
                </a:solidFill>
              </a:rPr>
              <a:t>格式字符</a:t>
            </a:r>
            <a:r>
              <a:rPr lang="zh-CN" altLang="en-US" b="1">
                <a:solidFill>
                  <a:schemeClr val="tx2"/>
                </a:solidFill>
              </a:rPr>
              <a:t>”，用于指定输出、输入项的格式。</a:t>
            </a:r>
            <a:r>
              <a:rPr lang="zh-CN" altLang="en-US" b="1"/>
              <a:t>常用格式字符有</a:t>
            </a:r>
            <a:r>
              <a:rPr lang="en-US" altLang="zh-CN" b="1"/>
              <a:t>(</a:t>
            </a:r>
            <a:r>
              <a:rPr lang="zh-CN" altLang="en-US" b="1">
                <a:solidFill>
                  <a:schemeClr val="hlink"/>
                </a:solidFill>
              </a:rPr>
              <a:t>教材</a:t>
            </a:r>
            <a:r>
              <a:rPr lang="en-US" altLang="zh-CN" b="1">
                <a:solidFill>
                  <a:schemeClr val="hlink"/>
                </a:solidFill>
              </a:rPr>
              <a:t>P74:</a:t>
            </a:r>
            <a:r>
              <a:rPr lang="zh-CN" altLang="en-US" b="1">
                <a:solidFill>
                  <a:schemeClr val="hlink"/>
                </a:solidFill>
              </a:rPr>
              <a:t>表</a:t>
            </a:r>
            <a:r>
              <a:rPr lang="en-US" altLang="zh-CN" b="1">
                <a:solidFill>
                  <a:schemeClr val="hlink"/>
                </a:solidFill>
              </a:rPr>
              <a:t>3.6</a:t>
            </a:r>
            <a:r>
              <a:rPr lang="zh-CN" altLang="en-US" b="1">
                <a:solidFill>
                  <a:schemeClr val="hlink"/>
                </a:solidFill>
              </a:rPr>
              <a:t>、表</a:t>
            </a:r>
            <a:r>
              <a:rPr lang="en-US" altLang="zh-CN" b="1">
                <a:solidFill>
                  <a:schemeClr val="hlink"/>
                </a:solidFill>
              </a:rPr>
              <a:t>3.7</a:t>
            </a:r>
            <a:r>
              <a:rPr lang="zh-CN" altLang="en-US" b="1">
                <a:solidFill>
                  <a:schemeClr val="hlink"/>
                </a:solidFill>
              </a:rPr>
              <a:t>；</a:t>
            </a:r>
            <a:r>
              <a:rPr lang="en-US" altLang="zh-CN" b="1">
                <a:solidFill>
                  <a:schemeClr val="hlink"/>
                </a:solidFill>
              </a:rPr>
              <a:t>P76:</a:t>
            </a:r>
            <a:r>
              <a:rPr lang="zh-CN" altLang="en-US" b="1">
                <a:solidFill>
                  <a:schemeClr val="hlink"/>
                </a:solidFill>
              </a:rPr>
              <a:t>表</a:t>
            </a:r>
            <a:r>
              <a:rPr lang="en-US" altLang="zh-CN" b="1">
                <a:solidFill>
                  <a:schemeClr val="hlink"/>
                </a:solidFill>
              </a:rPr>
              <a:t>3.8</a:t>
            </a:r>
            <a:r>
              <a:rPr lang="zh-CN" altLang="en-US" b="1">
                <a:solidFill>
                  <a:schemeClr val="hlink"/>
                </a:solidFill>
              </a:rPr>
              <a:t>、表</a:t>
            </a:r>
            <a:r>
              <a:rPr lang="en-US" altLang="zh-CN" b="1">
                <a:solidFill>
                  <a:schemeClr val="hlink"/>
                </a:solidFill>
              </a:rPr>
              <a:t>3.9</a:t>
            </a:r>
            <a:r>
              <a:rPr lang="en-US" altLang="zh-CN" b="1"/>
              <a:t>)</a:t>
            </a:r>
            <a:r>
              <a:rPr lang="zh-CN" altLang="en-US" b="1"/>
              <a:t>：</a:t>
            </a:r>
          </a:p>
          <a:p>
            <a:pPr lvl="3">
              <a:lnSpc>
                <a:spcPct val="105000"/>
              </a:lnSpc>
              <a:buFont typeface="Wingdings" pitchFamily="2" charset="2"/>
              <a:buChar char="Ø"/>
            </a:pPr>
            <a:r>
              <a:rPr lang="zh-CN" altLang="en-US" b="1"/>
              <a:t>整数类型</a:t>
            </a:r>
          </a:p>
          <a:p>
            <a:pPr lvl="4">
              <a:lnSpc>
                <a:spcPct val="105000"/>
              </a:lnSpc>
              <a:buFont typeface="Wingdings" pitchFamily="2" charset="2"/>
              <a:buChar char="Ø"/>
            </a:pPr>
            <a:r>
              <a:rPr lang="zh-CN" altLang="en-US" b="1"/>
              <a:t>十进制有符号类型：</a:t>
            </a:r>
            <a:r>
              <a:rPr lang="en-US" altLang="zh-CN" b="1">
                <a:solidFill>
                  <a:schemeClr val="tx2"/>
                </a:solidFill>
              </a:rPr>
              <a:t>%d  %md  %-md</a:t>
            </a:r>
            <a:r>
              <a:rPr lang="en-US" altLang="zh-CN" b="1"/>
              <a:t>  </a:t>
            </a:r>
            <a:r>
              <a:rPr lang="en-US" altLang="zh-CN" b="1">
                <a:solidFill>
                  <a:schemeClr val="tx2"/>
                </a:solidFill>
              </a:rPr>
              <a:t>%ld</a:t>
            </a:r>
            <a:r>
              <a:rPr lang="en-US" altLang="zh-CN" b="1"/>
              <a:t>  %mld  %-mld</a:t>
            </a:r>
          </a:p>
          <a:p>
            <a:pPr lvl="4">
              <a:lnSpc>
                <a:spcPct val="105000"/>
              </a:lnSpc>
              <a:buFont typeface="Wingdings" pitchFamily="2" charset="2"/>
              <a:buChar char="Ø"/>
            </a:pPr>
            <a:r>
              <a:rPr lang="zh-CN" altLang="en-US" b="1"/>
              <a:t>十进制无符号类型：</a:t>
            </a:r>
            <a:r>
              <a:rPr lang="en-US" altLang="zh-CN" b="1"/>
              <a:t>%u</a:t>
            </a:r>
          </a:p>
          <a:p>
            <a:pPr lvl="4">
              <a:lnSpc>
                <a:spcPct val="105000"/>
              </a:lnSpc>
              <a:buFont typeface="Wingdings" pitchFamily="2" charset="2"/>
              <a:buChar char="Ø"/>
            </a:pPr>
            <a:r>
              <a:rPr lang="zh-CN" altLang="en-US" b="1"/>
              <a:t>八进制无符号类型：</a:t>
            </a:r>
            <a:r>
              <a:rPr lang="en-US" altLang="zh-CN" b="1">
                <a:solidFill>
                  <a:schemeClr val="tx2"/>
                </a:solidFill>
              </a:rPr>
              <a:t>%o</a:t>
            </a:r>
          </a:p>
          <a:p>
            <a:pPr lvl="4">
              <a:lnSpc>
                <a:spcPct val="105000"/>
              </a:lnSpc>
              <a:buFont typeface="Wingdings" pitchFamily="2" charset="2"/>
              <a:buChar char="Ø"/>
            </a:pPr>
            <a:r>
              <a:rPr lang="zh-CN" altLang="en-US" b="1"/>
              <a:t>十六进制无符号类型：</a:t>
            </a:r>
            <a:r>
              <a:rPr lang="en-US" altLang="zh-CN" b="1">
                <a:solidFill>
                  <a:schemeClr val="tx2"/>
                </a:solidFill>
              </a:rPr>
              <a:t>%x</a:t>
            </a:r>
            <a:r>
              <a:rPr lang="en-US" altLang="zh-CN" b="1"/>
              <a:t>  %X</a:t>
            </a:r>
          </a:p>
          <a:p>
            <a:pPr lvl="3">
              <a:lnSpc>
                <a:spcPct val="105000"/>
              </a:lnSpc>
              <a:buFont typeface="Wingdings" pitchFamily="2" charset="2"/>
              <a:buChar char="Ø"/>
            </a:pPr>
            <a:r>
              <a:rPr lang="zh-CN" altLang="en-US" b="1"/>
              <a:t>实数类型</a:t>
            </a:r>
          </a:p>
          <a:p>
            <a:pPr lvl="4">
              <a:lnSpc>
                <a:spcPct val="105000"/>
              </a:lnSpc>
              <a:buFont typeface="Wingdings" pitchFamily="2" charset="2"/>
              <a:buChar char="Ø"/>
            </a:pPr>
            <a:r>
              <a:rPr lang="zh-CN" altLang="en-US" b="1"/>
              <a:t>小数格式：</a:t>
            </a:r>
            <a:r>
              <a:rPr lang="en-US" altLang="zh-CN" b="1">
                <a:solidFill>
                  <a:schemeClr val="tx2"/>
                </a:solidFill>
              </a:rPr>
              <a:t>%f   %.nf</a:t>
            </a:r>
            <a:r>
              <a:rPr lang="en-US" altLang="zh-CN" b="1"/>
              <a:t>   %m.nf   %-m.nf</a:t>
            </a:r>
          </a:p>
          <a:p>
            <a:pPr lvl="4">
              <a:lnSpc>
                <a:spcPct val="105000"/>
              </a:lnSpc>
              <a:buFont typeface="Wingdings" pitchFamily="2" charset="2"/>
              <a:buChar char="Ø"/>
            </a:pPr>
            <a:r>
              <a:rPr lang="zh-CN" altLang="en-US" b="1"/>
              <a:t>指数格式：</a:t>
            </a:r>
            <a:r>
              <a:rPr lang="en-US" altLang="zh-CN" b="1">
                <a:solidFill>
                  <a:schemeClr val="tx2"/>
                </a:solidFill>
              </a:rPr>
              <a:t>%e</a:t>
            </a:r>
            <a:r>
              <a:rPr lang="en-US" altLang="zh-CN" b="1"/>
              <a:t>    %E</a:t>
            </a:r>
          </a:p>
          <a:p>
            <a:pPr lvl="4">
              <a:lnSpc>
                <a:spcPct val="105000"/>
              </a:lnSpc>
              <a:buFont typeface="Wingdings" pitchFamily="2" charset="2"/>
              <a:buChar char="Ø"/>
            </a:pPr>
            <a:r>
              <a:rPr lang="zh-CN" altLang="en-US" b="1"/>
              <a:t>简洁格式：</a:t>
            </a:r>
            <a:r>
              <a:rPr lang="en-US" altLang="zh-CN" b="1">
                <a:solidFill>
                  <a:schemeClr val="tx2"/>
                </a:solidFill>
              </a:rPr>
              <a:t>%g</a:t>
            </a:r>
            <a:r>
              <a:rPr lang="en-US" altLang="zh-CN" b="1"/>
              <a:t>    %G   (</a:t>
            </a:r>
            <a:r>
              <a:rPr lang="zh-CN" altLang="en-US" b="1"/>
              <a:t>根据输出数据大小自动选择小数或指数格式，且不输出无意义的零</a:t>
            </a:r>
            <a:r>
              <a:rPr lang="en-US" altLang="zh-CN" b="1"/>
              <a:t>)</a:t>
            </a:r>
          </a:p>
          <a:p>
            <a:pPr lvl="3">
              <a:lnSpc>
                <a:spcPct val="105000"/>
              </a:lnSpc>
              <a:buFont typeface="Wingdings" pitchFamily="2" charset="2"/>
              <a:buChar char="Ø"/>
            </a:pPr>
            <a:r>
              <a:rPr lang="zh-CN" altLang="en-US" b="1"/>
              <a:t>字符类型</a:t>
            </a:r>
          </a:p>
          <a:p>
            <a:pPr lvl="4">
              <a:lnSpc>
                <a:spcPct val="105000"/>
              </a:lnSpc>
              <a:buFont typeface="Wingdings" pitchFamily="2" charset="2"/>
              <a:buChar char="Ø"/>
            </a:pPr>
            <a:r>
              <a:rPr lang="zh-CN" altLang="en-US" b="1"/>
              <a:t>字符格式：</a:t>
            </a:r>
            <a:r>
              <a:rPr lang="en-US" altLang="zh-CN" b="1">
                <a:solidFill>
                  <a:schemeClr val="tx2"/>
                </a:solidFill>
              </a:rPr>
              <a:t>%c</a:t>
            </a:r>
            <a:r>
              <a:rPr lang="en-US" altLang="zh-CN" b="1"/>
              <a:t>   %mc</a:t>
            </a:r>
          </a:p>
          <a:p>
            <a:pPr lvl="4">
              <a:lnSpc>
                <a:spcPct val="105000"/>
              </a:lnSpc>
              <a:buFont typeface="Wingdings" pitchFamily="2" charset="2"/>
              <a:buChar char="Ø"/>
            </a:pPr>
            <a:r>
              <a:rPr lang="zh-CN" altLang="en-US" b="1"/>
              <a:t>字符串格式：</a:t>
            </a:r>
            <a:r>
              <a:rPr lang="en-US" altLang="zh-CN" b="1">
                <a:solidFill>
                  <a:schemeClr val="tx2"/>
                </a:solidFill>
              </a:rPr>
              <a:t>%s</a:t>
            </a:r>
            <a:r>
              <a:rPr lang="en-US" altLang="zh-CN" b="1"/>
              <a:t>  %.ns  %m.ns </a:t>
            </a:r>
          </a:p>
        </p:txBody>
      </p:sp>
      <p:grpSp>
        <p:nvGrpSpPr>
          <p:cNvPr id="38920" name="Group 8"/>
          <p:cNvGrpSpPr>
            <a:grpSpLocks/>
          </p:cNvGrpSpPr>
          <p:nvPr/>
        </p:nvGrpSpPr>
        <p:grpSpPr bwMode="auto">
          <a:xfrm>
            <a:off x="250825" y="188913"/>
            <a:ext cx="8062913" cy="503237"/>
            <a:chOff x="158" y="119"/>
            <a:chExt cx="5079" cy="317"/>
          </a:xfrm>
        </p:grpSpPr>
        <p:sp>
          <p:nvSpPr>
            <p:cNvPr id="26628" name="Oval 6"/>
            <p:cNvSpPr>
              <a:spLocks noChangeArrowheads="1"/>
            </p:cNvSpPr>
            <p:nvPr/>
          </p:nvSpPr>
          <p:spPr bwMode="auto">
            <a:xfrm>
              <a:off x="158" y="11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3</a:t>
              </a:r>
            </a:p>
          </p:txBody>
        </p:sp>
        <p:sp>
          <p:nvSpPr>
            <p:cNvPr id="26629" name="Text Box 7"/>
            <p:cNvSpPr txBox="1">
              <a:spLocks noChangeArrowheads="1"/>
            </p:cNvSpPr>
            <p:nvPr/>
          </p:nvSpPr>
          <p:spPr bwMode="auto">
            <a:xfrm>
              <a:off x="930" y="119"/>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printf</a:t>
              </a:r>
              <a:r>
                <a:rPr lang="zh-CN" altLang="en-US" sz="2400" b="1" u="sng"/>
                <a:t>函数和</a:t>
              </a:r>
              <a:r>
                <a:rPr lang="en-US" altLang="zh-CN" sz="2400" b="1" u="sng"/>
                <a:t>scanf</a:t>
              </a:r>
              <a:r>
                <a:rPr lang="zh-CN" altLang="en-US" sz="2400" b="1" u="sng"/>
                <a:t>函数</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8916">
                                            <p:txEl>
                                              <p:pRg st="0" end="0"/>
                                            </p:txEl>
                                          </p:spTgt>
                                        </p:tgtEl>
                                        <p:attrNameLst>
                                          <p:attrName>style.visibility</p:attrName>
                                        </p:attrNameLst>
                                      </p:cBhvr>
                                      <p:to>
                                        <p:strVal val="visible"/>
                                      </p:to>
                                    </p:set>
                                    <p:animEffect transition="in" filter="wipe(left)">
                                      <p:cBhvr>
                                        <p:cTn id="11" dur="500"/>
                                        <p:tgtEl>
                                          <p:spTgt spid="3891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8916">
                                            <p:txEl>
                                              <p:pRg st="1" end="1"/>
                                            </p:txEl>
                                          </p:spTgt>
                                        </p:tgtEl>
                                        <p:attrNameLst>
                                          <p:attrName>style.visibility</p:attrName>
                                        </p:attrNameLst>
                                      </p:cBhvr>
                                      <p:to>
                                        <p:strVal val="visible"/>
                                      </p:to>
                                    </p:set>
                                    <p:animEffect transition="in" filter="wipe(left)">
                                      <p:cBhvr>
                                        <p:cTn id="16" dur="500"/>
                                        <p:tgtEl>
                                          <p:spTgt spid="3891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8916">
                                            <p:txEl>
                                              <p:pRg st="2" end="2"/>
                                            </p:txEl>
                                          </p:spTgt>
                                        </p:tgtEl>
                                        <p:attrNameLst>
                                          <p:attrName>style.visibility</p:attrName>
                                        </p:attrNameLst>
                                      </p:cBhvr>
                                      <p:to>
                                        <p:strVal val="visible"/>
                                      </p:to>
                                    </p:set>
                                    <p:animEffect transition="in" filter="wipe(left)">
                                      <p:cBhvr>
                                        <p:cTn id="21" dur="500"/>
                                        <p:tgtEl>
                                          <p:spTgt spid="3891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916">
                                            <p:txEl>
                                              <p:pRg st="3" end="3"/>
                                            </p:txEl>
                                          </p:spTgt>
                                        </p:tgtEl>
                                        <p:attrNameLst>
                                          <p:attrName>style.visibility</p:attrName>
                                        </p:attrNameLst>
                                      </p:cBhvr>
                                      <p:to>
                                        <p:strVal val="visible"/>
                                      </p:to>
                                    </p:set>
                                    <p:animEffect transition="in" filter="wipe(left)">
                                      <p:cBhvr>
                                        <p:cTn id="26" dur="500"/>
                                        <p:tgtEl>
                                          <p:spTgt spid="3891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916">
                                            <p:txEl>
                                              <p:pRg st="4" end="4"/>
                                            </p:txEl>
                                          </p:spTgt>
                                        </p:tgtEl>
                                        <p:attrNameLst>
                                          <p:attrName>style.visibility</p:attrName>
                                        </p:attrNameLst>
                                      </p:cBhvr>
                                      <p:to>
                                        <p:strVal val="visible"/>
                                      </p:to>
                                    </p:set>
                                    <p:animEffect transition="in" filter="wipe(left)">
                                      <p:cBhvr>
                                        <p:cTn id="31" dur="500"/>
                                        <p:tgtEl>
                                          <p:spTgt spid="3891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916">
                                            <p:txEl>
                                              <p:pRg st="5" end="5"/>
                                            </p:txEl>
                                          </p:spTgt>
                                        </p:tgtEl>
                                        <p:attrNameLst>
                                          <p:attrName>style.visibility</p:attrName>
                                        </p:attrNameLst>
                                      </p:cBhvr>
                                      <p:to>
                                        <p:strVal val="visible"/>
                                      </p:to>
                                    </p:set>
                                    <p:animEffect transition="in" filter="wipe(left)">
                                      <p:cBhvr>
                                        <p:cTn id="36" dur="500"/>
                                        <p:tgtEl>
                                          <p:spTgt spid="3891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916">
                                            <p:txEl>
                                              <p:pRg st="6" end="6"/>
                                            </p:txEl>
                                          </p:spTgt>
                                        </p:tgtEl>
                                        <p:attrNameLst>
                                          <p:attrName>style.visibility</p:attrName>
                                        </p:attrNameLst>
                                      </p:cBhvr>
                                      <p:to>
                                        <p:strVal val="visible"/>
                                      </p:to>
                                    </p:set>
                                    <p:animEffect transition="in" filter="wipe(left)">
                                      <p:cBhvr>
                                        <p:cTn id="41" dur="500"/>
                                        <p:tgtEl>
                                          <p:spTgt spid="3891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8916">
                                            <p:txEl>
                                              <p:pRg st="7" end="7"/>
                                            </p:txEl>
                                          </p:spTgt>
                                        </p:tgtEl>
                                        <p:attrNameLst>
                                          <p:attrName>style.visibility</p:attrName>
                                        </p:attrNameLst>
                                      </p:cBhvr>
                                      <p:to>
                                        <p:strVal val="visible"/>
                                      </p:to>
                                    </p:set>
                                    <p:animEffect transition="in" filter="wipe(left)">
                                      <p:cBhvr>
                                        <p:cTn id="46" dur="500"/>
                                        <p:tgtEl>
                                          <p:spTgt spid="38916">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8916">
                                            <p:txEl>
                                              <p:pRg st="8" end="8"/>
                                            </p:txEl>
                                          </p:spTgt>
                                        </p:tgtEl>
                                        <p:attrNameLst>
                                          <p:attrName>style.visibility</p:attrName>
                                        </p:attrNameLst>
                                      </p:cBhvr>
                                      <p:to>
                                        <p:strVal val="visible"/>
                                      </p:to>
                                    </p:set>
                                    <p:animEffect transition="in" filter="wipe(left)">
                                      <p:cBhvr>
                                        <p:cTn id="51" dur="500"/>
                                        <p:tgtEl>
                                          <p:spTgt spid="38916">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8916">
                                            <p:txEl>
                                              <p:pRg st="9" end="9"/>
                                            </p:txEl>
                                          </p:spTgt>
                                        </p:tgtEl>
                                        <p:attrNameLst>
                                          <p:attrName>style.visibility</p:attrName>
                                        </p:attrNameLst>
                                      </p:cBhvr>
                                      <p:to>
                                        <p:strVal val="visible"/>
                                      </p:to>
                                    </p:set>
                                    <p:animEffect transition="in" filter="wipe(left)">
                                      <p:cBhvr>
                                        <p:cTn id="56" dur="500"/>
                                        <p:tgtEl>
                                          <p:spTgt spid="38916">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8916">
                                            <p:txEl>
                                              <p:pRg st="10" end="10"/>
                                            </p:txEl>
                                          </p:spTgt>
                                        </p:tgtEl>
                                        <p:attrNameLst>
                                          <p:attrName>style.visibility</p:attrName>
                                        </p:attrNameLst>
                                      </p:cBhvr>
                                      <p:to>
                                        <p:strVal val="visible"/>
                                      </p:to>
                                    </p:set>
                                    <p:animEffect transition="in" filter="wipe(left)">
                                      <p:cBhvr>
                                        <p:cTn id="61" dur="500"/>
                                        <p:tgtEl>
                                          <p:spTgt spid="38916">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8916">
                                            <p:txEl>
                                              <p:pRg st="11" end="11"/>
                                            </p:txEl>
                                          </p:spTgt>
                                        </p:tgtEl>
                                        <p:attrNameLst>
                                          <p:attrName>style.visibility</p:attrName>
                                        </p:attrNameLst>
                                      </p:cBhvr>
                                      <p:to>
                                        <p:strVal val="visible"/>
                                      </p:to>
                                    </p:set>
                                    <p:animEffect transition="in" filter="wipe(left)">
                                      <p:cBhvr>
                                        <p:cTn id="66" dur="500"/>
                                        <p:tgtEl>
                                          <p:spTgt spid="38916">
                                            <p:txEl>
                                              <p:pRg st="11" end="1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8916">
                                            <p:txEl>
                                              <p:pRg st="12" end="12"/>
                                            </p:txEl>
                                          </p:spTgt>
                                        </p:tgtEl>
                                        <p:attrNameLst>
                                          <p:attrName>style.visibility</p:attrName>
                                        </p:attrNameLst>
                                      </p:cBhvr>
                                      <p:to>
                                        <p:strVal val="visible"/>
                                      </p:to>
                                    </p:set>
                                    <p:animEffect transition="in" filter="wipe(left)">
                                      <p:cBhvr>
                                        <p:cTn id="71" dur="500"/>
                                        <p:tgtEl>
                                          <p:spTgt spid="38916">
                                            <p:txEl>
                                              <p:pRg st="12" end="12"/>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916">
                                            <p:txEl>
                                              <p:pRg st="13" end="13"/>
                                            </p:txEl>
                                          </p:spTgt>
                                        </p:tgtEl>
                                        <p:attrNameLst>
                                          <p:attrName>style.visibility</p:attrName>
                                        </p:attrNameLst>
                                      </p:cBhvr>
                                      <p:to>
                                        <p:strVal val="visible"/>
                                      </p:to>
                                    </p:set>
                                    <p:animEffect transition="in" filter="wipe(left)">
                                      <p:cBhvr>
                                        <p:cTn id="76" dur="500"/>
                                        <p:tgtEl>
                                          <p:spTgt spid="38916">
                                            <p:txEl>
                                              <p:pRg st="13" end="13"/>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8916">
                                            <p:txEl>
                                              <p:pRg st="14" end="14"/>
                                            </p:txEl>
                                          </p:spTgt>
                                        </p:tgtEl>
                                        <p:attrNameLst>
                                          <p:attrName>style.visibility</p:attrName>
                                        </p:attrNameLst>
                                      </p:cBhvr>
                                      <p:to>
                                        <p:strVal val="visible"/>
                                      </p:to>
                                    </p:set>
                                    <p:animEffect transition="in" filter="wipe(left)">
                                      <p:cBhvr>
                                        <p:cTn id="81" dur="500"/>
                                        <p:tgtEl>
                                          <p:spTgt spid="38916">
                                            <p:txEl>
                                              <p:pRg st="14" end="14"/>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916">
                                            <p:txEl>
                                              <p:pRg st="15" end="15"/>
                                            </p:txEl>
                                          </p:spTgt>
                                        </p:tgtEl>
                                        <p:attrNameLst>
                                          <p:attrName>style.visibility</p:attrName>
                                        </p:attrNameLst>
                                      </p:cBhvr>
                                      <p:to>
                                        <p:strVal val="visible"/>
                                      </p:to>
                                    </p:set>
                                    <p:animEffect transition="in" filter="wipe(left)">
                                      <p:cBhvr>
                                        <p:cTn id="86" dur="500"/>
                                        <p:tgtEl>
                                          <p:spTgt spid="38916">
                                            <p:txEl>
                                              <p:pRg st="15" end="15"/>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8916">
                                            <p:txEl>
                                              <p:pRg st="16" end="16"/>
                                            </p:txEl>
                                          </p:spTgt>
                                        </p:tgtEl>
                                        <p:attrNameLst>
                                          <p:attrName>style.visibility</p:attrName>
                                        </p:attrNameLst>
                                      </p:cBhvr>
                                      <p:to>
                                        <p:strVal val="visible"/>
                                      </p:to>
                                    </p:set>
                                    <p:animEffect transition="in" filter="wipe(left)">
                                      <p:cBhvr>
                                        <p:cTn id="91" dur="500"/>
                                        <p:tgtEl>
                                          <p:spTgt spid="38916">
                                            <p:txEl>
                                              <p:pRg st="16" end="16"/>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916">
                                            <p:txEl>
                                              <p:pRg st="17" end="17"/>
                                            </p:txEl>
                                          </p:spTgt>
                                        </p:tgtEl>
                                        <p:attrNameLst>
                                          <p:attrName>style.visibility</p:attrName>
                                        </p:attrNameLst>
                                      </p:cBhvr>
                                      <p:to>
                                        <p:strVal val="visible"/>
                                      </p:to>
                                    </p:set>
                                    <p:animEffect transition="in" filter="wipe(left)">
                                      <p:cBhvr>
                                        <p:cTn id="96" dur="500"/>
                                        <p:tgtEl>
                                          <p:spTgt spid="3891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250825" y="773113"/>
            <a:ext cx="856932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5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掌握格式化输出、输入函数的用法及注意事项</a:t>
            </a:r>
          </a:p>
          <a:p>
            <a:pPr lvl="1" eaLnBrk="1" hangingPunct="1">
              <a:lnSpc>
                <a:spcPct val="105000"/>
              </a:lnSpc>
              <a:buFont typeface="Wingdings" pitchFamily="2" charset="2"/>
              <a:buChar char="l"/>
            </a:pPr>
            <a:r>
              <a:rPr lang="en-US" altLang="zh-CN" sz="2000" b="1"/>
              <a:t>printf</a:t>
            </a:r>
            <a:r>
              <a:rPr lang="zh-CN" altLang="en-US" sz="2000" b="1"/>
              <a:t>函数中的“输出表列”可以没有。若有，可以是常量、变量或表达式，将其值按对应的格式输出；若有多项，以逗号分开。其他说明见教材</a:t>
            </a:r>
            <a:r>
              <a:rPr lang="en-US" altLang="zh-CN" sz="2000" b="1"/>
              <a:t>P75</a:t>
            </a:r>
            <a:r>
              <a:rPr lang="zh-CN" altLang="en-US" sz="2000" b="1"/>
              <a:t>。</a:t>
            </a:r>
          </a:p>
          <a:p>
            <a:pPr lvl="1" eaLnBrk="1" hangingPunct="1">
              <a:lnSpc>
                <a:spcPct val="105000"/>
              </a:lnSpc>
              <a:buFont typeface="Wingdings" pitchFamily="2" charset="2"/>
              <a:buChar char="l"/>
            </a:pPr>
            <a:r>
              <a:rPr lang="en-US" altLang="zh-CN" sz="2000" b="1"/>
              <a:t>scanf</a:t>
            </a:r>
            <a:r>
              <a:rPr lang="zh-CN" altLang="en-US" sz="2000" b="1"/>
              <a:t>函数中的“地址表列”必须为变量的地址，多个地址之间以逗号分开。注意的问题见教材</a:t>
            </a:r>
            <a:r>
              <a:rPr lang="en-US" altLang="zh-CN" sz="2000" b="1"/>
              <a:t>P76~77</a:t>
            </a:r>
            <a:r>
              <a:rPr lang="zh-CN" altLang="en-US" sz="2000" b="1"/>
              <a:t>。</a:t>
            </a:r>
          </a:p>
        </p:txBody>
      </p:sp>
      <p:sp>
        <p:nvSpPr>
          <p:cNvPr id="39941" name="Text Box 5"/>
          <p:cNvSpPr txBox="1">
            <a:spLocks noChangeArrowheads="1"/>
          </p:cNvSpPr>
          <p:nvPr/>
        </p:nvSpPr>
        <p:spPr bwMode="auto">
          <a:xfrm>
            <a:off x="250825" y="3068638"/>
            <a:ext cx="8497888" cy="29337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15</a:t>
            </a:r>
            <a:r>
              <a:rPr lang="zh-CN" altLang="en-US" sz="2000" dirty="0"/>
              <a:t>）程序段：</a:t>
            </a:r>
            <a:r>
              <a:rPr lang="en-US" altLang="zh-CN" sz="2000" dirty="0" err="1"/>
              <a:t>int</a:t>
            </a:r>
            <a:r>
              <a:rPr lang="en-US" altLang="zh-CN" sz="2000" dirty="0"/>
              <a:t> x=12;  double  y=3.141593; </a:t>
            </a:r>
            <a:r>
              <a:rPr lang="en-US" altLang="zh-CN" sz="2000" dirty="0" err="1"/>
              <a:t>printf</a:t>
            </a:r>
            <a:r>
              <a:rPr lang="en-US" altLang="zh-CN" sz="2000" dirty="0"/>
              <a:t>(“%d%8.6f”, x, y);</a:t>
            </a:r>
            <a:r>
              <a:rPr lang="zh-CN" altLang="en-US" sz="2000" dirty="0"/>
              <a:t>的输出结果是</a:t>
            </a:r>
            <a:r>
              <a:rPr lang="en-US" altLang="zh-CN" sz="2000" dirty="0"/>
              <a:t>(             )</a:t>
            </a:r>
            <a:r>
              <a:rPr lang="zh-CN" altLang="en-US" sz="2000" dirty="0" smtClean="0"/>
              <a:t>。</a:t>
            </a:r>
            <a:endParaRPr lang="en-US" altLang="zh-CN" sz="2000" dirty="0"/>
          </a:p>
          <a:p>
            <a:pPr eaLnBrk="1" hangingPunct="1"/>
            <a:r>
              <a:rPr lang="en-US" altLang="zh-CN" sz="2000" dirty="0"/>
              <a:t>    A)123.141593   B)12  3.141593    C)12, 3.141593    D)123.1415930</a:t>
            </a:r>
          </a:p>
          <a:p>
            <a:pPr eaLnBrk="1" hangingPunct="1"/>
            <a:endParaRPr lang="en-US" altLang="zh-CN" sz="2000" dirty="0"/>
          </a:p>
          <a:p>
            <a:pPr eaLnBrk="1" hangingPunct="1"/>
            <a:r>
              <a:rPr lang="zh-CN" altLang="en-US" sz="2000" dirty="0"/>
              <a:t>（</a:t>
            </a:r>
            <a:r>
              <a:rPr lang="en-US" altLang="zh-CN" sz="2000" dirty="0"/>
              <a:t>16</a:t>
            </a:r>
            <a:r>
              <a:rPr lang="zh-CN" altLang="en-US" sz="2000" dirty="0"/>
              <a:t>）若有定义语句：</a:t>
            </a:r>
            <a:r>
              <a:rPr lang="en-US" altLang="zh-CN" sz="2000" dirty="0"/>
              <a:t>double x, y,*</a:t>
            </a:r>
            <a:r>
              <a:rPr lang="en-US" altLang="zh-CN" sz="2000" dirty="0" err="1"/>
              <a:t>px</a:t>
            </a:r>
            <a:r>
              <a:rPr lang="en-US" altLang="zh-CN" sz="2000" dirty="0"/>
              <a:t>,*</a:t>
            </a:r>
            <a:r>
              <a:rPr lang="en-US" altLang="zh-CN" sz="2000" dirty="0" err="1"/>
              <a:t>py</a:t>
            </a:r>
            <a:r>
              <a:rPr lang="en-US" altLang="zh-CN" sz="2000" dirty="0"/>
              <a:t>; </a:t>
            </a:r>
            <a:r>
              <a:rPr lang="zh-CN" altLang="en-US" sz="2000" dirty="0"/>
              <a:t>执行了</a:t>
            </a:r>
            <a:r>
              <a:rPr lang="en-US" altLang="zh-CN" sz="2000" dirty="0" err="1"/>
              <a:t>px</a:t>
            </a:r>
            <a:r>
              <a:rPr lang="en-US" altLang="zh-CN" sz="2000" dirty="0"/>
              <a:t>=&amp;x; </a:t>
            </a:r>
            <a:r>
              <a:rPr lang="en-US" altLang="zh-CN" sz="2000" dirty="0" err="1"/>
              <a:t>py</a:t>
            </a:r>
            <a:r>
              <a:rPr lang="en-US" altLang="zh-CN" sz="2000" dirty="0"/>
              <a:t>=&amp;y;</a:t>
            </a:r>
            <a:r>
              <a:rPr lang="zh-CN" altLang="en-US" sz="2000" dirty="0"/>
              <a:t>之后，正确的输入语句是</a:t>
            </a:r>
            <a:r>
              <a:rPr lang="en-US" altLang="zh-CN" sz="2000" dirty="0"/>
              <a:t>(             )</a:t>
            </a:r>
            <a:r>
              <a:rPr lang="zh-CN" altLang="en-US" sz="2000" dirty="0" smtClean="0"/>
              <a:t>。</a:t>
            </a:r>
            <a:endParaRPr lang="en-US" altLang="zh-CN" sz="2000" dirty="0"/>
          </a:p>
          <a:p>
            <a:pPr eaLnBrk="1" hangingPunct="1"/>
            <a:r>
              <a:rPr lang="en-US" altLang="zh-CN" sz="2000" dirty="0"/>
              <a:t>    A)</a:t>
            </a:r>
            <a:r>
              <a:rPr lang="en-US" altLang="zh-CN" sz="2000" dirty="0" err="1"/>
              <a:t>scanf</a:t>
            </a:r>
            <a:r>
              <a:rPr lang="en-US" altLang="zh-CN" sz="2000" dirty="0"/>
              <a:t>(“%</a:t>
            </a:r>
            <a:r>
              <a:rPr lang="en-US" altLang="zh-CN" sz="2000" dirty="0" err="1"/>
              <a:t>f%f</a:t>
            </a:r>
            <a:r>
              <a:rPr lang="en-US" altLang="zh-CN" sz="2000" dirty="0"/>
              <a:t>”,</a:t>
            </a:r>
            <a:r>
              <a:rPr lang="en-US" altLang="zh-CN" sz="2000" dirty="0" err="1"/>
              <a:t>x,y</a:t>
            </a:r>
            <a:r>
              <a:rPr lang="en-US" altLang="zh-CN" sz="2000" dirty="0"/>
              <a:t>);              B)</a:t>
            </a:r>
            <a:r>
              <a:rPr lang="en-US" altLang="zh-CN" sz="2000" dirty="0" err="1"/>
              <a:t>scanf</a:t>
            </a:r>
            <a:r>
              <a:rPr lang="en-US" altLang="zh-CN" sz="2000" dirty="0"/>
              <a:t>(“%</a:t>
            </a:r>
            <a:r>
              <a:rPr lang="en-US" altLang="zh-CN" sz="2000" dirty="0" err="1"/>
              <a:t>f%f</a:t>
            </a:r>
            <a:r>
              <a:rPr lang="en-US" altLang="zh-CN" sz="2000" dirty="0"/>
              <a:t>”,&amp;</a:t>
            </a:r>
            <a:r>
              <a:rPr lang="en-US" altLang="zh-CN" sz="2000" dirty="0" err="1"/>
              <a:t>x,&amp;y</a:t>
            </a:r>
            <a:r>
              <a:rPr lang="en-US" altLang="zh-CN" sz="2000" dirty="0"/>
              <a:t>);</a:t>
            </a:r>
          </a:p>
          <a:p>
            <a:pPr eaLnBrk="1" hangingPunct="1"/>
            <a:r>
              <a:rPr lang="en-US" altLang="zh-CN" sz="2000" dirty="0"/>
              <a:t>    C)</a:t>
            </a:r>
            <a:r>
              <a:rPr lang="en-US" altLang="zh-CN" sz="2000" dirty="0" err="1"/>
              <a:t>scanf</a:t>
            </a:r>
            <a:r>
              <a:rPr lang="en-US" altLang="zh-CN" sz="2000" dirty="0"/>
              <a:t>(“%</a:t>
            </a:r>
            <a:r>
              <a:rPr lang="en-US" altLang="zh-CN" sz="2000" dirty="0" err="1"/>
              <a:t>lf%le</a:t>
            </a:r>
            <a:r>
              <a:rPr lang="en-US" altLang="zh-CN" sz="2000" dirty="0"/>
              <a:t>”,</a:t>
            </a:r>
            <a:r>
              <a:rPr lang="en-US" altLang="zh-CN" sz="2000" dirty="0" err="1"/>
              <a:t>px,py</a:t>
            </a:r>
            <a:r>
              <a:rPr lang="en-US" altLang="zh-CN" sz="2000" dirty="0"/>
              <a:t>);       D)</a:t>
            </a:r>
            <a:r>
              <a:rPr lang="en-US" altLang="zh-CN" sz="2000" dirty="0" err="1"/>
              <a:t>scanf</a:t>
            </a:r>
            <a:r>
              <a:rPr lang="en-US" altLang="zh-CN" sz="2000" dirty="0"/>
              <a:t>(“%</a:t>
            </a:r>
            <a:r>
              <a:rPr lang="en-US" altLang="zh-CN" sz="2000" dirty="0" err="1"/>
              <a:t>lf%lf</a:t>
            </a:r>
            <a:r>
              <a:rPr lang="en-US" altLang="zh-CN" sz="2000" dirty="0"/>
              <a:t>”,</a:t>
            </a:r>
            <a:r>
              <a:rPr lang="en-US" altLang="zh-CN" sz="2000" dirty="0" err="1"/>
              <a:t>x,y</a:t>
            </a:r>
            <a:r>
              <a:rPr lang="en-US" altLang="zh-CN" sz="2000" dirty="0"/>
              <a:t>);</a:t>
            </a:r>
          </a:p>
        </p:txBody>
      </p:sp>
      <p:sp>
        <p:nvSpPr>
          <p:cNvPr id="39942" name="Rectangle 6"/>
          <p:cNvSpPr>
            <a:spLocks noChangeArrowheads="1"/>
          </p:cNvSpPr>
          <p:nvPr/>
        </p:nvSpPr>
        <p:spPr bwMode="auto">
          <a:xfrm>
            <a:off x="2484438" y="50180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
        <p:nvSpPr>
          <p:cNvPr id="39943" name="Rectangle 7"/>
          <p:cNvSpPr>
            <a:spLocks noChangeArrowheads="1"/>
          </p:cNvSpPr>
          <p:nvPr/>
        </p:nvSpPr>
        <p:spPr bwMode="auto">
          <a:xfrm>
            <a:off x="1979613" y="37861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grpSp>
        <p:nvGrpSpPr>
          <p:cNvPr id="27654" name="Group 8"/>
          <p:cNvGrpSpPr>
            <a:grpSpLocks/>
          </p:cNvGrpSpPr>
          <p:nvPr/>
        </p:nvGrpSpPr>
        <p:grpSpPr bwMode="auto">
          <a:xfrm>
            <a:off x="250825" y="188913"/>
            <a:ext cx="8062913" cy="503237"/>
            <a:chOff x="158" y="119"/>
            <a:chExt cx="5079" cy="317"/>
          </a:xfrm>
        </p:grpSpPr>
        <p:sp>
          <p:nvSpPr>
            <p:cNvPr id="27655" name="Oval 9"/>
            <p:cNvSpPr>
              <a:spLocks noChangeArrowheads="1"/>
            </p:cNvSpPr>
            <p:nvPr/>
          </p:nvSpPr>
          <p:spPr bwMode="auto">
            <a:xfrm>
              <a:off x="158" y="11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3</a:t>
              </a:r>
            </a:p>
          </p:txBody>
        </p:sp>
        <p:sp>
          <p:nvSpPr>
            <p:cNvPr id="27656" name="Text Box 10"/>
            <p:cNvSpPr txBox="1">
              <a:spLocks noChangeArrowheads="1"/>
            </p:cNvSpPr>
            <p:nvPr/>
          </p:nvSpPr>
          <p:spPr bwMode="auto">
            <a:xfrm>
              <a:off x="930" y="119"/>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printf</a:t>
              </a:r>
              <a:r>
                <a:rPr lang="zh-CN" altLang="en-US" sz="2400" b="1" u="sng"/>
                <a:t>函数和</a:t>
              </a:r>
              <a:r>
                <a:rPr lang="en-US" altLang="zh-CN" sz="2400" b="1" u="sng"/>
                <a:t>scanf</a:t>
              </a:r>
              <a:r>
                <a:rPr lang="zh-CN" altLang="en-US" sz="2400" b="1" u="sng"/>
                <a:t>函数</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0">
                                            <p:txEl>
                                              <p:pRg st="1" end="1"/>
                                            </p:txEl>
                                          </p:spTgt>
                                        </p:tgtEl>
                                        <p:attrNameLst>
                                          <p:attrName>style.visibility</p:attrName>
                                        </p:attrNameLst>
                                      </p:cBhvr>
                                      <p:to>
                                        <p:strVal val="visible"/>
                                      </p:to>
                                    </p:set>
                                    <p:animEffect transition="in" filter="wipe(left)">
                                      <p:cBhvr>
                                        <p:cTn id="7" dur="500"/>
                                        <p:tgtEl>
                                          <p:spTgt spid="3994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0">
                                            <p:txEl>
                                              <p:pRg st="2" end="2"/>
                                            </p:txEl>
                                          </p:spTgt>
                                        </p:tgtEl>
                                        <p:attrNameLst>
                                          <p:attrName>style.visibility</p:attrName>
                                        </p:attrNameLst>
                                      </p:cBhvr>
                                      <p:to>
                                        <p:strVal val="visible"/>
                                      </p:to>
                                    </p:set>
                                    <p:animEffect transition="in" filter="wipe(left)">
                                      <p:cBhvr>
                                        <p:cTn id="12" dur="500"/>
                                        <p:tgtEl>
                                          <p:spTgt spid="3994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41">
                                            <p:txEl>
                                              <p:pRg st="0" end="0"/>
                                            </p:txEl>
                                          </p:spTgt>
                                        </p:tgtEl>
                                        <p:attrNameLst>
                                          <p:attrName>style.visibility</p:attrName>
                                        </p:attrNameLst>
                                      </p:cBhvr>
                                      <p:to>
                                        <p:strVal val="visible"/>
                                      </p:to>
                                    </p:set>
                                    <p:animEffect transition="in" filter="blinds(horizontal)">
                                      <p:cBhvr>
                                        <p:cTn id="17" dur="500"/>
                                        <p:tgtEl>
                                          <p:spTgt spid="39941">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941">
                                            <p:txEl>
                                              <p:pRg st="1" end="1"/>
                                            </p:txEl>
                                          </p:spTgt>
                                        </p:tgtEl>
                                        <p:attrNameLst>
                                          <p:attrName>style.visibility</p:attrName>
                                        </p:attrNameLst>
                                      </p:cBhvr>
                                      <p:to>
                                        <p:strVal val="visible"/>
                                      </p:to>
                                    </p:set>
                                    <p:animEffect transition="in" filter="blinds(horizontal)">
                                      <p:cBhvr>
                                        <p:cTn id="20" dur="500"/>
                                        <p:tgtEl>
                                          <p:spTgt spid="39941">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941">
                                            <p:txEl>
                                              <p:pRg st="2" end="2"/>
                                            </p:txEl>
                                          </p:spTgt>
                                        </p:tgtEl>
                                        <p:attrNameLst>
                                          <p:attrName>style.visibility</p:attrName>
                                        </p:attrNameLst>
                                      </p:cBhvr>
                                      <p:to>
                                        <p:strVal val="visible"/>
                                      </p:to>
                                    </p:set>
                                    <p:animEffect transition="in" filter="blinds(horizontal)">
                                      <p:cBhvr>
                                        <p:cTn id="23" dur="500"/>
                                        <p:tgtEl>
                                          <p:spTgt spid="3994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994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941">
                                            <p:txEl>
                                              <p:pRg st="4" end="4"/>
                                            </p:txEl>
                                          </p:spTgt>
                                        </p:tgtEl>
                                        <p:attrNameLst>
                                          <p:attrName>style.visibility</p:attrName>
                                        </p:attrNameLst>
                                      </p:cBhvr>
                                      <p:to>
                                        <p:strVal val="visible"/>
                                      </p:to>
                                    </p:set>
                                    <p:animEffect transition="in" filter="blinds(horizontal)">
                                      <p:cBhvr>
                                        <p:cTn id="32" dur="500"/>
                                        <p:tgtEl>
                                          <p:spTgt spid="39941">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941">
                                            <p:txEl>
                                              <p:pRg st="5" end="5"/>
                                            </p:txEl>
                                          </p:spTgt>
                                        </p:tgtEl>
                                        <p:attrNameLst>
                                          <p:attrName>style.visibility</p:attrName>
                                        </p:attrNameLst>
                                      </p:cBhvr>
                                      <p:to>
                                        <p:strVal val="visible"/>
                                      </p:to>
                                    </p:set>
                                    <p:animEffect transition="in" filter="blinds(horizontal)">
                                      <p:cBhvr>
                                        <p:cTn id="35" dur="500"/>
                                        <p:tgtEl>
                                          <p:spTgt spid="3994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9941">
                                            <p:txEl>
                                              <p:pRg st="6" end="6"/>
                                            </p:txEl>
                                          </p:spTgt>
                                        </p:tgtEl>
                                        <p:attrNameLst>
                                          <p:attrName>style.visibility</p:attrName>
                                        </p:attrNameLst>
                                      </p:cBhvr>
                                      <p:to>
                                        <p:strVal val="visible"/>
                                      </p:to>
                                    </p:set>
                                    <p:animEffect transition="in" filter="blinds(horizontal)">
                                      <p:cBhvr>
                                        <p:cTn id="38" dur="500"/>
                                        <p:tgtEl>
                                          <p:spTgt spid="39941">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bldLvl="2"/>
      <p:bldP spid="39942" grpId="0"/>
      <p:bldP spid="399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Rot="1" noChangeArrowheads="1"/>
          </p:cNvSpPr>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4</a:t>
            </a:r>
            <a:r>
              <a:rPr lang="zh-CN" altLang="en-US" sz="4400">
                <a:solidFill>
                  <a:schemeClr val="tx2"/>
                </a:solidFill>
              </a:rPr>
              <a:t>章 选择结构</a:t>
            </a:r>
          </a:p>
        </p:txBody>
      </p:sp>
      <p:sp>
        <p:nvSpPr>
          <p:cNvPr id="40965" name="Rectangle 5"/>
          <p:cNvSpPr>
            <a:spLocks noRot="1" noChangeArrowheads="1"/>
          </p:cNvSpPr>
          <p:nvPr/>
        </p:nvSpPr>
        <p:spPr bwMode="auto">
          <a:xfrm>
            <a:off x="468313" y="1628775"/>
            <a:ext cx="8208962" cy="1439863"/>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000" b="1"/>
              <a:t>四、选择结构程序设计</a:t>
            </a:r>
          </a:p>
          <a:p>
            <a:pPr>
              <a:spcBef>
                <a:spcPct val="20000"/>
              </a:spcBef>
              <a:buClr>
                <a:schemeClr val="hlink"/>
              </a:buClr>
              <a:buFont typeface="Wingdings" pitchFamily="2" charset="2"/>
              <a:buNone/>
            </a:pPr>
            <a:r>
              <a:rPr lang="zh-CN" altLang="en-US" b="1"/>
              <a:t>　　</a:t>
            </a:r>
            <a:r>
              <a:rPr lang="en-US" altLang="zh-CN" b="1"/>
              <a:t>1.</a:t>
            </a:r>
            <a:r>
              <a:rPr lang="zh-CN" altLang="en-US" b="1"/>
              <a:t>用</a:t>
            </a:r>
            <a:r>
              <a:rPr lang="en-US" altLang="zh-CN" b="1"/>
              <a:t>if</a:t>
            </a:r>
            <a:r>
              <a:rPr lang="zh-CN" altLang="en-US" b="1"/>
              <a:t>语句实现选择结构。</a:t>
            </a:r>
          </a:p>
          <a:p>
            <a:pPr>
              <a:spcBef>
                <a:spcPct val="20000"/>
              </a:spcBef>
              <a:buClr>
                <a:schemeClr val="hlink"/>
              </a:buClr>
              <a:buFont typeface="Wingdings" pitchFamily="2" charset="2"/>
              <a:buNone/>
            </a:pPr>
            <a:r>
              <a:rPr lang="zh-CN" altLang="en-US" b="1"/>
              <a:t>　　</a:t>
            </a:r>
            <a:r>
              <a:rPr lang="en-US" altLang="zh-CN" b="1"/>
              <a:t>2.</a:t>
            </a:r>
            <a:r>
              <a:rPr lang="zh-CN" altLang="en-US" b="1"/>
              <a:t>用</a:t>
            </a:r>
            <a:r>
              <a:rPr lang="en-US" altLang="zh-CN" b="1"/>
              <a:t>switch</a:t>
            </a:r>
            <a:r>
              <a:rPr lang="zh-CN" altLang="en-US" b="1"/>
              <a:t>语句实现多分支选择结构。</a:t>
            </a:r>
          </a:p>
          <a:p>
            <a:pPr>
              <a:spcBef>
                <a:spcPct val="20000"/>
              </a:spcBef>
              <a:buClr>
                <a:schemeClr val="hlink"/>
              </a:buClr>
              <a:buFont typeface="Wingdings" pitchFamily="2" charset="2"/>
              <a:buNone/>
            </a:pPr>
            <a:r>
              <a:rPr lang="zh-CN" altLang="en-US" b="1"/>
              <a:t>　　</a:t>
            </a:r>
            <a:r>
              <a:rPr lang="en-US" altLang="zh-CN" b="1"/>
              <a:t>3.</a:t>
            </a:r>
            <a:r>
              <a:rPr lang="zh-CN" altLang="en-US" b="1"/>
              <a:t>选择结构的嵌套。</a:t>
            </a:r>
          </a:p>
        </p:txBody>
      </p:sp>
      <p:sp>
        <p:nvSpPr>
          <p:cNvPr id="40966" name="AutoShape 6"/>
          <p:cNvSpPr>
            <a:spLocks noChangeArrowheads="1"/>
          </p:cNvSpPr>
          <p:nvPr/>
        </p:nvSpPr>
        <p:spPr bwMode="auto">
          <a:xfrm>
            <a:off x="468313" y="1125538"/>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
        <p:nvSpPr>
          <p:cNvPr id="40969" name="Text Box 9"/>
          <p:cNvSpPr txBox="1">
            <a:spLocks noChangeArrowheads="1"/>
          </p:cNvSpPr>
          <p:nvPr/>
        </p:nvSpPr>
        <p:spPr bwMode="auto">
          <a:xfrm>
            <a:off x="250825" y="3716338"/>
            <a:ext cx="871378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掌握三种</a:t>
            </a:r>
            <a:r>
              <a:rPr lang="en-US" altLang="zh-CN" sz="2400" b="1">
                <a:solidFill>
                  <a:schemeClr val="tx2"/>
                </a:solidFill>
              </a:rPr>
              <a:t>if</a:t>
            </a:r>
            <a:r>
              <a:rPr lang="zh-CN" altLang="en-US" sz="2400" b="1">
                <a:solidFill>
                  <a:schemeClr val="tx2"/>
                </a:solidFill>
              </a:rPr>
              <a:t>语句的执行过程</a:t>
            </a:r>
          </a:p>
          <a:p>
            <a:pPr eaLnBrk="1" hangingPunct="1">
              <a:lnSpc>
                <a:spcPct val="120000"/>
              </a:lnSpc>
            </a:pPr>
            <a:r>
              <a:rPr lang="zh-CN" altLang="en-US" sz="2000" b="1"/>
              <a:t>     </a:t>
            </a:r>
            <a:r>
              <a:rPr lang="en-US" altLang="zh-CN" sz="2000" b="1"/>
              <a:t>if</a:t>
            </a:r>
            <a:r>
              <a:rPr lang="zh-CN" altLang="en-US" sz="2000" b="1"/>
              <a:t>语句的功能是判断所给的条件，选择执行其中一个操作。</a:t>
            </a:r>
            <a:r>
              <a:rPr lang="en-US" altLang="zh-CN" sz="2000" b="1"/>
              <a:t>if</a:t>
            </a:r>
            <a:r>
              <a:rPr lang="zh-CN" altLang="en-US" sz="2000" b="1"/>
              <a:t>语句的一般形式  </a:t>
            </a:r>
            <a:r>
              <a:rPr lang="en-US" altLang="zh-CN" sz="2000" b="1">
                <a:solidFill>
                  <a:schemeClr val="tx2"/>
                </a:solidFill>
              </a:rPr>
              <a:t>if(</a:t>
            </a:r>
            <a:r>
              <a:rPr lang="zh-CN" altLang="en-US" sz="2000" b="1">
                <a:solidFill>
                  <a:schemeClr val="tx2"/>
                </a:solidFill>
              </a:rPr>
              <a:t>表达式</a:t>
            </a:r>
            <a:r>
              <a:rPr lang="en-US" altLang="zh-CN" sz="2000" b="1">
                <a:solidFill>
                  <a:schemeClr val="tx2"/>
                </a:solidFill>
              </a:rPr>
              <a:t>) </a:t>
            </a:r>
            <a:r>
              <a:rPr lang="zh-CN" altLang="en-US" sz="2000" b="1">
                <a:solidFill>
                  <a:schemeClr val="tx2"/>
                </a:solidFill>
              </a:rPr>
              <a:t>语句</a:t>
            </a:r>
            <a:r>
              <a:rPr lang="en-US" altLang="zh-CN" sz="2000" b="1">
                <a:solidFill>
                  <a:schemeClr val="tx2"/>
                </a:solidFill>
              </a:rPr>
              <a:t>1</a:t>
            </a:r>
          </a:p>
          <a:p>
            <a:pPr eaLnBrk="1" hangingPunct="1">
              <a:lnSpc>
                <a:spcPct val="120000"/>
              </a:lnSpc>
            </a:pPr>
            <a:r>
              <a:rPr lang="en-US" altLang="zh-CN" sz="2000" b="1">
                <a:solidFill>
                  <a:schemeClr val="tx2"/>
                </a:solidFill>
              </a:rPr>
              <a:t>          [else  </a:t>
            </a:r>
            <a:r>
              <a:rPr lang="zh-CN" altLang="en-US" sz="2000" b="1">
                <a:solidFill>
                  <a:schemeClr val="tx2"/>
                </a:solidFill>
              </a:rPr>
              <a:t>语句</a:t>
            </a:r>
            <a:r>
              <a:rPr lang="en-US" altLang="zh-CN" sz="2000" b="1">
                <a:solidFill>
                  <a:schemeClr val="tx2"/>
                </a:solidFill>
              </a:rPr>
              <a:t>2]</a:t>
            </a:r>
          </a:p>
          <a:p>
            <a:pPr eaLnBrk="1" hangingPunct="1">
              <a:lnSpc>
                <a:spcPct val="120000"/>
              </a:lnSpc>
            </a:pPr>
            <a:r>
              <a:rPr lang="en-US" altLang="zh-CN" sz="2000" b="1"/>
              <a:t>     </a:t>
            </a:r>
            <a:r>
              <a:rPr lang="zh-CN" altLang="en-US" sz="2000" b="1"/>
              <a:t>常用三种形式是单分支、双分支和多分支</a:t>
            </a:r>
            <a:r>
              <a:rPr lang="en-US" altLang="zh-CN" sz="2000" b="1"/>
              <a:t>(</a:t>
            </a:r>
            <a:r>
              <a:rPr lang="zh-CN" altLang="en-US" sz="2000" b="1"/>
              <a:t>祥见教材</a:t>
            </a:r>
            <a:r>
              <a:rPr lang="en-US" altLang="zh-CN" sz="2000" b="1"/>
              <a:t>P89) </a:t>
            </a:r>
            <a:r>
              <a:rPr lang="zh-CN" altLang="en-US" sz="2000" b="1"/>
              <a:t>。</a:t>
            </a:r>
          </a:p>
          <a:p>
            <a:pPr lvl="1" eaLnBrk="1" hangingPunct="1">
              <a:lnSpc>
                <a:spcPct val="120000"/>
              </a:lnSpc>
              <a:buFont typeface="Wingdings" pitchFamily="2" charset="2"/>
              <a:buChar char="l"/>
            </a:pPr>
            <a:r>
              <a:rPr lang="zh-CN" altLang="en-US" sz="2000" b="1"/>
              <a:t> 表达式可以是任意类型的表达式，取其值的逻辑值</a:t>
            </a:r>
            <a:r>
              <a:rPr lang="en-US" altLang="zh-CN" sz="2000" b="1"/>
              <a:t>(</a:t>
            </a:r>
            <a:r>
              <a:rPr lang="zh-CN" altLang="en-US" sz="2000" b="1"/>
              <a:t>非零为真，零为假</a:t>
            </a:r>
            <a:r>
              <a:rPr lang="en-US" altLang="zh-CN" sz="2000" b="1"/>
              <a:t>)</a:t>
            </a:r>
          </a:p>
          <a:p>
            <a:pPr lvl="1" eaLnBrk="1" hangingPunct="1">
              <a:lnSpc>
                <a:spcPct val="120000"/>
              </a:lnSpc>
              <a:buFont typeface="Wingdings" pitchFamily="2" charset="2"/>
              <a:buChar char="l"/>
            </a:pPr>
            <a:r>
              <a:rPr lang="en-US" altLang="zh-CN" sz="2000" b="1"/>
              <a:t> if</a:t>
            </a:r>
            <a:r>
              <a:rPr lang="zh-CN" altLang="en-US" sz="2000" b="1"/>
              <a:t>或</a:t>
            </a:r>
            <a:r>
              <a:rPr lang="en-US" altLang="zh-CN" sz="2000" b="1"/>
              <a:t>else</a:t>
            </a:r>
            <a:r>
              <a:rPr lang="zh-CN" altLang="en-US" sz="2000" b="1"/>
              <a:t>只能控制其后的一条语句，该语句可以是五大类语句中的任意一种。</a:t>
            </a:r>
          </a:p>
        </p:txBody>
      </p:sp>
      <p:grpSp>
        <p:nvGrpSpPr>
          <p:cNvPr id="40973" name="Group 13"/>
          <p:cNvGrpSpPr>
            <a:grpSpLocks/>
          </p:cNvGrpSpPr>
          <p:nvPr/>
        </p:nvGrpSpPr>
        <p:grpSpPr bwMode="auto">
          <a:xfrm>
            <a:off x="250825" y="3284538"/>
            <a:ext cx="8062913" cy="503237"/>
            <a:chOff x="158" y="2069"/>
            <a:chExt cx="5079" cy="317"/>
          </a:xfrm>
        </p:grpSpPr>
        <p:sp>
          <p:nvSpPr>
            <p:cNvPr id="28679" name="Oval 11"/>
            <p:cNvSpPr>
              <a:spLocks noChangeArrowheads="1"/>
            </p:cNvSpPr>
            <p:nvPr/>
          </p:nvSpPr>
          <p:spPr bwMode="auto">
            <a:xfrm>
              <a:off x="158" y="2069"/>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1</a:t>
              </a:r>
            </a:p>
          </p:txBody>
        </p:sp>
        <p:sp>
          <p:nvSpPr>
            <p:cNvPr id="28680" name="Text Box 12"/>
            <p:cNvSpPr txBox="1">
              <a:spLocks noChangeArrowheads="1"/>
            </p:cNvSpPr>
            <p:nvPr/>
          </p:nvSpPr>
          <p:spPr bwMode="auto">
            <a:xfrm>
              <a:off x="884" y="2069"/>
              <a:ext cx="43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if</a:t>
              </a:r>
              <a:r>
                <a:rPr lang="zh-CN" altLang="en-US" sz="2400" b="1" u="sng"/>
                <a:t>语句的三种形式及执行过程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0-#ppt_w/2"/>
                                          </p:val>
                                        </p:tav>
                                        <p:tav tm="100000">
                                          <p:val>
                                            <p:strVal val="#ppt_x"/>
                                          </p:val>
                                        </p:tav>
                                      </p:tavLst>
                                    </p:anim>
                                    <p:anim calcmode="lin" valueType="num">
                                      <p:cBhvr additive="base">
                                        <p:cTn id="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5">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65">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7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69">
                                            <p:txEl>
                                              <p:pRg st="0" end="0"/>
                                            </p:txEl>
                                          </p:spTgt>
                                        </p:tgtEl>
                                        <p:attrNameLst>
                                          <p:attrName>style.visibility</p:attrName>
                                        </p:attrNameLst>
                                      </p:cBhvr>
                                      <p:to>
                                        <p:strVal val="visible"/>
                                      </p:to>
                                    </p:set>
                                    <p:animEffect transition="in" filter="wipe(left)">
                                      <p:cBhvr>
                                        <p:cTn id="37" dur="500"/>
                                        <p:tgtEl>
                                          <p:spTgt spid="4096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969">
                                            <p:txEl>
                                              <p:pRg st="1" end="1"/>
                                            </p:txEl>
                                          </p:spTgt>
                                        </p:tgtEl>
                                        <p:attrNameLst>
                                          <p:attrName>style.visibility</p:attrName>
                                        </p:attrNameLst>
                                      </p:cBhvr>
                                      <p:to>
                                        <p:strVal val="visible"/>
                                      </p:to>
                                    </p:set>
                                    <p:animEffect transition="in" filter="wipe(left)">
                                      <p:cBhvr>
                                        <p:cTn id="42" dur="500"/>
                                        <p:tgtEl>
                                          <p:spTgt spid="40969">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969">
                                            <p:txEl>
                                              <p:pRg st="2" end="2"/>
                                            </p:txEl>
                                          </p:spTgt>
                                        </p:tgtEl>
                                        <p:attrNameLst>
                                          <p:attrName>style.visibility</p:attrName>
                                        </p:attrNameLst>
                                      </p:cBhvr>
                                      <p:to>
                                        <p:strVal val="visible"/>
                                      </p:to>
                                    </p:set>
                                    <p:animEffect transition="in" filter="wipe(left)">
                                      <p:cBhvr>
                                        <p:cTn id="47" dur="500"/>
                                        <p:tgtEl>
                                          <p:spTgt spid="40969">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969">
                                            <p:txEl>
                                              <p:pRg st="3" end="3"/>
                                            </p:txEl>
                                          </p:spTgt>
                                        </p:tgtEl>
                                        <p:attrNameLst>
                                          <p:attrName>style.visibility</p:attrName>
                                        </p:attrNameLst>
                                      </p:cBhvr>
                                      <p:to>
                                        <p:strVal val="visible"/>
                                      </p:to>
                                    </p:set>
                                    <p:animEffect transition="in" filter="wipe(left)">
                                      <p:cBhvr>
                                        <p:cTn id="52" dur="500"/>
                                        <p:tgtEl>
                                          <p:spTgt spid="40969">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0969">
                                            <p:txEl>
                                              <p:pRg st="4" end="4"/>
                                            </p:txEl>
                                          </p:spTgt>
                                        </p:tgtEl>
                                        <p:attrNameLst>
                                          <p:attrName>style.visibility</p:attrName>
                                        </p:attrNameLst>
                                      </p:cBhvr>
                                      <p:to>
                                        <p:strVal val="visible"/>
                                      </p:to>
                                    </p:set>
                                    <p:animEffect transition="in" filter="wipe(left)">
                                      <p:cBhvr>
                                        <p:cTn id="57" dur="500"/>
                                        <p:tgtEl>
                                          <p:spTgt spid="40969">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969">
                                            <p:txEl>
                                              <p:pRg st="5" end="5"/>
                                            </p:txEl>
                                          </p:spTgt>
                                        </p:tgtEl>
                                        <p:attrNameLst>
                                          <p:attrName>style.visibility</p:attrName>
                                        </p:attrNameLst>
                                      </p:cBhvr>
                                      <p:to>
                                        <p:strVal val="visible"/>
                                      </p:to>
                                    </p:set>
                                    <p:animEffect transition="in" filter="wipe(left)">
                                      <p:cBhvr>
                                        <p:cTn id="62" dur="500"/>
                                        <p:tgtEl>
                                          <p:spTgt spid="409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animBg="1"/>
      <p:bldP spid="40966" grpId="0" animBg="1"/>
      <p:bldP spid="40969"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250825" y="188913"/>
            <a:ext cx="8497888" cy="6545262"/>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5000"/>
              </a:lnSpc>
            </a:pPr>
            <a:r>
              <a:rPr lang="zh-CN" altLang="en-US" sz="2400" b="1" dirty="0"/>
              <a:t>真题举例：</a:t>
            </a:r>
          </a:p>
          <a:p>
            <a:pPr eaLnBrk="1" hangingPunct="1">
              <a:lnSpc>
                <a:spcPct val="95000"/>
              </a:lnSpc>
            </a:pPr>
            <a:r>
              <a:rPr lang="zh-CN" altLang="zh-CN" sz="2000" dirty="0"/>
              <a:t>（18）有以下程序　　</a:t>
            </a:r>
            <a:endParaRPr lang="zh-CN" altLang="en-US" sz="2000" dirty="0"/>
          </a:p>
          <a:p>
            <a:pPr eaLnBrk="1" hangingPunct="1">
              <a:lnSpc>
                <a:spcPct val="95000"/>
              </a:lnSpc>
            </a:pPr>
            <a:r>
              <a:rPr lang="zh-CN" altLang="en-US" sz="2000" dirty="0"/>
              <a:t>       </a:t>
            </a:r>
            <a:r>
              <a:rPr lang="zh-CN" altLang="zh-CN" sz="2000" dirty="0"/>
              <a:t>#include&lt;stdio.h&gt;</a:t>
            </a:r>
          </a:p>
          <a:p>
            <a:pPr eaLnBrk="1" hangingPunct="1">
              <a:lnSpc>
                <a:spcPct val="95000"/>
              </a:lnSpc>
            </a:pPr>
            <a:r>
              <a:rPr lang="zh-CN" altLang="zh-CN" sz="2000" dirty="0"/>
              <a:t>　　main</a:t>
            </a:r>
            <a:r>
              <a:rPr lang="en-US" altLang="zh-CN" sz="2000" dirty="0"/>
              <a:t>()</a:t>
            </a:r>
            <a:endParaRPr lang="zh-CN" altLang="zh-CN" sz="2000" dirty="0"/>
          </a:p>
          <a:p>
            <a:pPr eaLnBrk="1" hangingPunct="1">
              <a:lnSpc>
                <a:spcPct val="95000"/>
              </a:lnSpc>
            </a:pPr>
            <a:r>
              <a:rPr lang="zh-CN" altLang="zh-CN" sz="2000" dirty="0"/>
              <a:t>　　</a:t>
            </a:r>
            <a:r>
              <a:rPr lang="en-US" altLang="zh-CN" sz="2000" dirty="0"/>
              <a:t>{    </a:t>
            </a:r>
            <a:r>
              <a:rPr lang="zh-CN" altLang="zh-CN" sz="2000" dirty="0"/>
              <a:t>int  a=1</a:t>
            </a:r>
            <a:r>
              <a:rPr lang="en-US" altLang="zh-CN" sz="2000" dirty="0"/>
              <a:t>,</a:t>
            </a:r>
            <a:r>
              <a:rPr lang="zh-CN" altLang="zh-CN" sz="2000" dirty="0"/>
              <a:t>b=0</a:t>
            </a:r>
            <a:r>
              <a:rPr lang="en-US" altLang="zh-CN" sz="2000" dirty="0"/>
              <a:t>;</a:t>
            </a:r>
            <a:endParaRPr lang="zh-CN" altLang="zh-CN" sz="2000" dirty="0"/>
          </a:p>
          <a:p>
            <a:pPr eaLnBrk="1" hangingPunct="1">
              <a:lnSpc>
                <a:spcPct val="95000"/>
              </a:lnSpc>
            </a:pPr>
            <a:r>
              <a:rPr lang="zh-CN" altLang="zh-CN" sz="2000" dirty="0"/>
              <a:t>　　  </a:t>
            </a:r>
            <a:r>
              <a:rPr lang="zh-CN" altLang="en-US" sz="2000" dirty="0"/>
              <a:t>   </a:t>
            </a:r>
            <a:r>
              <a:rPr lang="zh-CN" altLang="zh-CN" sz="2000" dirty="0"/>
              <a:t>if</a:t>
            </a:r>
            <a:r>
              <a:rPr lang="en-US" altLang="zh-CN" sz="2000" dirty="0"/>
              <a:t>(!a)</a:t>
            </a:r>
            <a:r>
              <a:rPr lang="zh-CN" altLang="zh-CN" sz="2000" dirty="0"/>
              <a:t> b++</a:t>
            </a:r>
            <a:r>
              <a:rPr lang="en-US" altLang="zh-CN" sz="2000" dirty="0"/>
              <a:t>;</a:t>
            </a:r>
            <a:endParaRPr lang="zh-CN" altLang="zh-CN" sz="2000" dirty="0"/>
          </a:p>
          <a:p>
            <a:pPr eaLnBrk="1" hangingPunct="1">
              <a:lnSpc>
                <a:spcPct val="95000"/>
              </a:lnSpc>
            </a:pPr>
            <a:r>
              <a:rPr lang="zh-CN" altLang="zh-CN" sz="2000" dirty="0"/>
              <a:t>　　   </a:t>
            </a:r>
            <a:r>
              <a:rPr lang="zh-CN" altLang="en-US" sz="2000" dirty="0"/>
              <a:t> </a:t>
            </a:r>
            <a:r>
              <a:rPr lang="zh-CN" altLang="zh-CN" sz="2000" dirty="0"/>
              <a:t> else  if</a:t>
            </a:r>
            <a:r>
              <a:rPr lang="en-US" altLang="zh-CN" sz="2000" dirty="0"/>
              <a:t>(</a:t>
            </a:r>
            <a:r>
              <a:rPr lang="zh-CN" altLang="zh-CN" sz="2000" dirty="0"/>
              <a:t>a==0</a:t>
            </a:r>
            <a:r>
              <a:rPr lang="en-US" altLang="zh-CN" sz="2000" dirty="0"/>
              <a:t>)   </a:t>
            </a:r>
            <a:r>
              <a:rPr lang="zh-CN" altLang="zh-CN" sz="2000" dirty="0"/>
              <a:t>if</a:t>
            </a:r>
            <a:r>
              <a:rPr lang="en-US" altLang="zh-CN" sz="2000" dirty="0"/>
              <a:t>(</a:t>
            </a:r>
            <a:r>
              <a:rPr lang="zh-CN" altLang="zh-CN" sz="2000" dirty="0"/>
              <a:t>a</a:t>
            </a:r>
            <a:r>
              <a:rPr lang="en-US" altLang="zh-CN" sz="2000" dirty="0"/>
              <a:t>)  </a:t>
            </a:r>
            <a:r>
              <a:rPr lang="zh-CN" altLang="zh-CN" sz="2000" dirty="0"/>
              <a:t>b+=2</a:t>
            </a:r>
            <a:r>
              <a:rPr lang="en-US" altLang="zh-CN" sz="2000" dirty="0"/>
              <a:t>;</a:t>
            </a:r>
            <a:endParaRPr lang="zh-CN" altLang="zh-CN" sz="2000" dirty="0"/>
          </a:p>
          <a:p>
            <a:pPr eaLnBrk="1" hangingPunct="1">
              <a:lnSpc>
                <a:spcPct val="95000"/>
              </a:lnSpc>
            </a:pPr>
            <a:r>
              <a:rPr lang="zh-CN" altLang="zh-CN" sz="2000" dirty="0"/>
              <a:t>　　    </a:t>
            </a:r>
            <a:r>
              <a:rPr lang="zh-CN" altLang="en-US" sz="2000" dirty="0"/>
              <a:t> </a:t>
            </a:r>
            <a:r>
              <a:rPr lang="zh-CN" altLang="zh-CN" sz="2000" dirty="0"/>
              <a:t>else  b+=3</a:t>
            </a:r>
            <a:r>
              <a:rPr lang="en-US" altLang="zh-CN" sz="2000" dirty="0"/>
              <a:t>;</a:t>
            </a:r>
            <a:endParaRPr lang="zh-CN" altLang="zh-CN" sz="2000" dirty="0"/>
          </a:p>
          <a:p>
            <a:pPr eaLnBrk="1" hangingPunct="1">
              <a:lnSpc>
                <a:spcPct val="95000"/>
              </a:lnSpc>
            </a:pPr>
            <a:r>
              <a:rPr lang="zh-CN" altLang="zh-CN" sz="2000" dirty="0"/>
              <a:t>　　 </a:t>
            </a:r>
            <a:r>
              <a:rPr lang="zh-CN" altLang="en-US" sz="2000" dirty="0"/>
              <a:t>   </a:t>
            </a:r>
            <a:r>
              <a:rPr lang="zh-CN" altLang="zh-CN" sz="2000" dirty="0"/>
              <a:t> printf</a:t>
            </a:r>
            <a:r>
              <a:rPr lang="en-US" altLang="zh-CN" sz="2000" dirty="0"/>
              <a:t>(</a:t>
            </a:r>
            <a:r>
              <a:rPr lang="zh-CN" altLang="zh-CN" sz="2000" dirty="0"/>
              <a:t>”%d</a:t>
            </a:r>
            <a:r>
              <a:rPr lang="en-US" altLang="zh-CN" sz="2000" dirty="0"/>
              <a:t>\</a:t>
            </a:r>
            <a:r>
              <a:rPr lang="zh-CN" altLang="zh-CN" sz="2000" dirty="0"/>
              <a:t>n”，b</a:t>
            </a:r>
            <a:r>
              <a:rPr lang="en-US" altLang="zh-CN" sz="2000" dirty="0"/>
              <a:t>);</a:t>
            </a:r>
            <a:endParaRPr lang="zh-CN" altLang="zh-CN" sz="2000" dirty="0"/>
          </a:p>
          <a:p>
            <a:pPr eaLnBrk="1" hangingPunct="1">
              <a:lnSpc>
                <a:spcPct val="95000"/>
              </a:lnSpc>
            </a:pPr>
            <a:r>
              <a:rPr lang="zh-CN" altLang="zh-CN" sz="2000" dirty="0"/>
              <a:t>　　</a:t>
            </a:r>
            <a:r>
              <a:rPr lang="en-US" altLang="zh-CN" sz="2000" dirty="0"/>
              <a:t>}</a:t>
            </a:r>
            <a:endParaRPr lang="zh-CN" altLang="zh-CN" sz="2000" dirty="0"/>
          </a:p>
          <a:p>
            <a:pPr eaLnBrk="1" hangingPunct="1">
              <a:lnSpc>
                <a:spcPct val="95000"/>
              </a:lnSpc>
            </a:pPr>
            <a:r>
              <a:rPr lang="zh-CN" altLang="zh-CN" sz="2000" dirty="0"/>
              <a:t>　　程序运行后的输出结果是</a:t>
            </a:r>
            <a:r>
              <a:rPr lang="zh-CN" altLang="en-US" sz="2000" dirty="0"/>
              <a:t> </a:t>
            </a:r>
            <a:r>
              <a:rPr lang="en-US" altLang="zh-CN" sz="2000" dirty="0"/>
              <a:t>(         )</a:t>
            </a:r>
            <a:r>
              <a:rPr lang="zh-CN" altLang="en-US" sz="2000" dirty="0" smtClean="0"/>
              <a:t>。</a:t>
            </a:r>
            <a:endParaRPr lang="zh-CN" altLang="zh-CN" sz="2000" dirty="0"/>
          </a:p>
          <a:p>
            <a:pPr eaLnBrk="1" hangingPunct="1">
              <a:lnSpc>
                <a:spcPct val="95000"/>
              </a:lnSpc>
            </a:pPr>
            <a:r>
              <a:rPr lang="zh-CN" altLang="zh-CN" sz="2000" dirty="0"/>
              <a:t>　　A</a:t>
            </a:r>
            <a:r>
              <a:rPr lang="en-US" altLang="zh-CN" sz="2000" dirty="0"/>
              <a:t>)</a:t>
            </a:r>
            <a:r>
              <a:rPr lang="zh-CN" altLang="zh-CN" sz="2000" dirty="0"/>
              <a:t>0　　B</a:t>
            </a:r>
            <a:r>
              <a:rPr lang="en-US" altLang="zh-CN" sz="2000" dirty="0"/>
              <a:t>)</a:t>
            </a:r>
            <a:r>
              <a:rPr lang="zh-CN" altLang="zh-CN" sz="2000" dirty="0"/>
              <a:t>1　　C</a:t>
            </a:r>
            <a:r>
              <a:rPr lang="en-US" altLang="zh-CN" sz="2000" dirty="0"/>
              <a:t>)</a:t>
            </a:r>
            <a:r>
              <a:rPr lang="zh-CN" altLang="zh-CN" sz="2000" dirty="0"/>
              <a:t>2　　D</a:t>
            </a:r>
            <a:r>
              <a:rPr lang="en-US" altLang="zh-CN" sz="2000" dirty="0"/>
              <a:t>)</a:t>
            </a:r>
            <a:r>
              <a:rPr lang="zh-CN" altLang="zh-CN" sz="2000" dirty="0"/>
              <a:t>3</a:t>
            </a:r>
            <a:endParaRPr lang="en-US" altLang="zh-CN" sz="2000" dirty="0"/>
          </a:p>
          <a:p>
            <a:pPr eaLnBrk="1" hangingPunct="1">
              <a:lnSpc>
                <a:spcPct val="95000"/>
              </a:lnSpc>
            </a:pPr>
            <a:r>
              <a:rPr lang="zh-CN" altLang="zh-CN" sz="2000" dirty="0"/>
              <a:t>（18）有以下程序</a:t>
            </a:r>
          </a:p>
          <a:p>
            <a:pPr eaLnBrk="1" hangingPunct="1">
              <a:lnSpc>
                <a:spcPct val="95000"/>
              </a:lnSpc>
            </a:pPr>
            <a:r>
              <a:rPr lang="zh-CN" altLang="en-US" sz="2000" dirty="0"/>
              <a:t>       </a:t>
            </a:r>
            <a:r>
              <a:rPr lang="zh-CN" altLang="zh-CN" sz="2000" dirty="0"/>
              <a:t>#include  &lt;stdio.h&gt;</a:t>
            </a:r>
          </a:p>
          <a:p>
            <a:pPr eaLnBrk="1" hangingPunct="1">
              <a:lnSpc>
                <a:spcPct val="95000"/>
              </a:lnSpc>
            </a:pPr>
            <a:r>
              <a:rPr lang="en-US" altLang="zh-CN" sz="2000" dirty="0"/>
              <a:t>       m</a:t>
            </a:r>
            <a:r>
              <a:rPr lang="zh-CN" altLang="zh-CN" sz="2000" dirty="0"/>
              <a:t>ain</a:t>
            </a:r>
            <a:r>
              <a:rPr lang="en-US" altLang="zh-CN" sz="2000" dirty="0"/>
              <a:t>()</a:t>
            </a:r>
            <a:endParaRPr lang="zh-CN" altLang="zh-CN" sz="2000" dirty="0"/>
          </a:p>
          <a:p>
            <a:pPr eaLnBrk="1" hangingPunct="1">
              <a:lnSpc>
                <a:spcPct val="95000"/>
              </a:lnSpc>
            </a:pPr>
            <a:r>
              <a:rPr lang="en-US" altLang="zh-CN" sz="2000" dirty="0"/>
              <a:t>       </a:t>
            </a:r>
            <a:r>
              <a:rPr lang="zh-CN" altLang="zh-CN" sz="2000" dirty="0"/>
              <a:t>{ </a:t>
            </a:r>
            <a:r>
              <a:rPr lang="en-US" altLang="zh-CN" sz="2000" dirty="0"/>
              <a:t>  </a:t>
            </a:r>
            <a:r>
              <a:rPr lang="zh-CN" altLang="zh-CN" sz="2000" dirty="0"/>
              <a:t> int  x;</a:t>
            </a:r>
            <a:r>
              <a:rPr lang="en-US" altLang="zh-CN" sz="2000" dirty="0"/>
              <a:t>       </a:t>
            </a:r>
            <a:r>
              <a:rPr lang="zh-CN" altLang="zh-CN" sz="2000" dirty="0"/>
              <a:t>scanf</a:t>
            </a:r>
            <a:r>
              <a:rPr lang="en-US" altLang="zh-CN" sz="2000" dirty="0"/>
              <a:t>(</a:t>
            </a:r>
            <a:r>
              <a:rPr lang="zh-CN" altLang="zh-CN" sz="2000" dirty="0"/>
              <a:t>“%d”</a:t>
            </a:r>
            <a:r>
              <a:rPr lang="en-US" altLang="zh-CN" sz="2000" dirty="0"/>
              <a:t>,</a:t>
            </a:r>
            <a:r>
              <a:rPr lang="zh-CN" altLang="zh-CN" sz="2000" dirty="0"/>
              <a:t>&amp;x</a:t>
            </a:r>
            <a:r>
              <a:rPr lang="en-US" altLang="zh-CN" sz="2000" dirty="0"/>
              <a:t>);</a:t>
            </a:r>
            <a:endParaRPr lang="zh-CN" altLang="zh-CN" sz="2000" dirty="0"/>
          </a:p>
          <a:p>
            <a:pPr eaLnBrk="1" hangingPunct="1">
              <a:lnSpc>
                <a:spcPct val="95000"/>
              </a:lnSpc>
            </a:pPr>
            <a:r>
              <a:rPr lang="en-US" altLang="zh-CN" sz="2000" dirty="0"/>
              <a:t>            </a:t>
            </a:r>
            <a:r>
              <a:rPr lang="zh-CN" altLang="zh-CN" sz="2000" dirty="0"/>
              <a:t>if </a:t>
            </a:r>
            <a:r>
              <a:rPr lang="en-US" altLang="zh-CN" sz="2000" dirty="0"/>
              <a:t>(</a:t>
            </a:r>
            <a:r>
              <a:rPr lang="zh-CN" altLang="zh-CN" sz="2000" dirty="0"/>
              <a:t>x&lt;=3</a:t>
            </a:r>
            <a:r>
              <a:rPr lang="en-US" altLang="zh-CN" sz="2000" dirty="0"/>
              <a:t>)   ;</a:t>
            </a:r>
          </a:p>
          <a:p>
            <a:pPr eaLnBrk="1" hangingPunct="1">
              <a:lnSpc>
                <a:spcPct val="95000"/>
              </a:lnSpc>
            </a:pPr>
            <a:r>
              <a:rPr lang="en-US" altLang="zh-CN" sz="2000" dirty="0"/>
              <a:t>            </a:t>
            </a:r>
            <a:r>
              <a:rPr lang="zh-CN" altLang="zh-CN" sz="2000" dirty="0"/>
              <a:t>else</a:t>
            </a:r>
            <a:r>
              <a:rPr lang="en-US" altLang="zh-CN" sz="2000" dirty="0"/>
              <a:t>  </a:t>
            </a:r>
            <a:r>
              <a:rPr lang="zh-CN" altLang="zh-CN" sz="2000" dirty="0"/>
              <a:t>if</a:t>
            </a:r>
            <a:r>
              <a:rPr lang="en-US" altLang="zh-CN" sz="2000" dirty="0"/>
              <a:t>(</a:t>
            </a:r>
            <a:r>
              <a:rPr lang="zh-CN" altLang="zh-CN" sz="2000" dirty="0"/>
              <a:t>x!=10</a:t>
            </a:r>
            <a:r>
              <a:rPr lang="en-US" altLang="zh-CN" sz="2000" dirty="0"/>
              <a:t>) </a:t>
            </a:r>
            <a:r>
              <a:rPr lang="zh-CN" altLang="zh-CN" sz="2000" dirty="0"/>
              <a:t> printf</a:t>
            </a:r>
            <a:r>
              <a:rPr lang="en-US" altLang="zh-CN" sz="2000" dirty="0"/>
              <a:t>(</a:t>
            </a:r>
            <a:r>
              <a:rPr lang="zh-CN" altLang="zh-CN" sz="2000" dirty="0"/>
              <a:t>“ %d\n”</a:t>
            </a:r>
            <a:r>
              <a:rPr lang="en-US" altLang="zh-CN" sz="2000" dirty="0"/>
              <a:t>,</a:t>
            </a:r>
            <a:r>
              <a:rPr lang="zh-CN" altLang="zh-CN" sz="2000" dirty="0"/>
              <a:t>x</a:t>
            </a:r>
            <a:r>
              <a:rPr lang="en-US" altLang="zh-CN" sz="2000" dirty="0"/>
              <a:t>);</a:t>
            </a:r>
            <a:endParaRPr lang="zh-CN" altLang="zh-CN" sz="2000" dirty="0"/>
          </a:p>
          <a:p>
            <a:pPr eaLnBrk="1" hangingPunct="1">
              <a:lnSpc>
                <a:spcPct val="95000"/>
              </a:lnSpc>
            </a:pPr>
            <a:r>
              <a:rPr lang="en-US" altLang="zh-CN" sz="2000" dirty="0"/>
              <a:t>        </a:t>
            </a:r>
            <a:r>
              <a:rPr lang="zh-CN" altLang="zh-CN" sz="2000" dirty="0"/>
              <a:t>}</a:t>
            </a:r>
          </a:p>
          <a:p>
            <a:pPr eaLnBrk="1" hangingPunct="1">
              <a:lnSpc>
                <a:spcPct val="95000"/>
              </a:lnSpc>
            </a:pPr>
            <a:r>
              <a:rPr lang="en-US" altLang="zh-CN" sz="2000" dirty="0"/>
              <a:t>       </a:t>
            </a:r>
            <a:r>
              <a:rPr lang="zh-CN" altLang="zh-CN" sz="2000" dirty="0"/>
              <a:t>程序运行时，输入的值在哪个范围才会有输出结果</a:t>
            </a:r>
            <a:r>
              <a:rPr lang="en-US" altLang="zh-CN" sz="2000" dirty="0"/>
              <a:t>(         )</a:t>
            </a:r>
            <a:r>
              <a:rPr lang="zh-CN" altLang="en-US" sz="2000" dirty="0" smtClean="0"/>
              <a:t>。</a:t>
            </a:r>
            <a:endParaRPr lang="zh-CN" altLang="zh-CN" sz="2000" dirty="0"/>
          </a:p>
          <a:p>
            <a:pPr eaLnBrk="1" hangingPunct="1">
              <a:lnSpc>
                <a:spcPct val="95000"/>
              </a:lnSpc>
            </a:pPr>
            <a:r>
              <a:rPr lang="en-US" altLang="zh-CN" sz="2000" dirty="0"/>
              <a:t>       </a:t>
            </a:r>
            <a:r>
              <a:rPr lang="zh-CN" altLang="zh-CN" sz="2000" dirty="0"/>
              <a:t>A</a:t>
            </a:r>
            <a:r>
              <a:rPr lang="en-US" altLang="zh-CN" sz="2000" dirty="0"/>
              <a:t>)</a:t>
            </a:r>
            <a:r>
              <a:rPr lang="zh-CN" altLang="zh-CN" sz="2000" dirty="0"/>
              <a:t>不等于10的整数</a:t>
            </a:r>
            <a:r>
              <a:rPr lang="zh-CN" altLang="en-US" sz="2000" dirty="0"/>
              <a:t>               </a:t>
            </a:r>
            <a:r>
              <a:rPr lang="zh-CN" altLang="zh-CN" sz="2000" dirty="0"/>
              <a:t>B</a:t>
            </a:r>
            <a:r>
              <a:rPr lang="en-US" altLang="zh-CN" sz="2000" dirty="0"/>
              <a:t>)</a:t>
            </a:r>
            <a:r>
              <a:rPr lang="zh-CN" altLang="zh-CN" sz="2000" dirty="0"/>
              <a:t>大于3且不等10的整数</a:t>
            </a:r>
          </a:p>
          <a:p>
            <a:pPr eaLnBrk="1" hangingPunct="1">
              <a:lnSpc>
                <a:spcPct val="95000"/>
              </a:lnSpc>
            </a:pPr>
            <a:r>
              <a:rPr lang="zh-CN" altLang="en-US" sz="2000" dirty="0"/>
              <a:t>       </a:t>
            </a:r>
            <a:r>
              <a:rPr lang="zh-CN" altLang="zh-CN" sz="2000" dirty="0"/>
              <a:t>C</a:t>
            </a:r>
            <a:r>
              <a:rPr lang="en-US" altLang="zh-CN" sz="2000" dirty="0"/>
              <a:t>)</a:t>
            </a:r>
            <a:r>
              <a:rPr lang="zh-CN" altLang="zh-CN" sz="2000" dirty="0"/>
              <a:t>大于3或等于10的整数</a:t>
            </a:r>
            <a:r>
              <a:rPr lang="zh-CN" altLang="en-US" sz="2000" dirty="0"/>
              <a:t>     </a:t>
            </a:r>
            <a:r>
              <a:rPr lang="zh-CN" altLang="zh-CN" sz="2000" dirty="0"/>
              <a:t>D</a:t>
            </a:r>
            <a:r>
              <a:rPr lang="en-US" altLang="zh-CN" sz="2000" dirty="0"/>
              <a:t>)</a:t>
            </a:r>
            <a:r>
              <a:rPr lang="zh-CN" altLang="zh-CN" sz="2000" dirty="0"/>
              <a:t>小于3的整数</a:t>
            </a:r>
          </a:p>
        </p:txBody>
      </p:sp>
      <p:sp>
        <p:nvSpPr>
          <p:cNvPr id="41989" name="Rectangle 5"/>
          <p:cNvSpPr>
            <a:spLocks noChangeArrowheads="1"/>
          </p:cNvSpPr>
          <p:nvPr/>
        </p:nvSpPr>
        <p:spPr bwMode="auto">
          <a:xfrm>
            <a:off x="6646863" y="57610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
        <p:nvSpPr>
          <p:cNvPr id="41990" name="Rectangle 6"/>
          <p:cNvSpPr>
            <a:spLocks noChangeArrowheads="1"/>
          </p:cNvSpPr>
          <p:nvPr/>
        </p:nvSpPr>
        <p:spPr bwMode="auto">
          <a:xfrm>
            <a:off x="3924300" y="31416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blinds(horizontal)">
                                      <p:cBhvr>
                                        <p:cTn id="7" dur="500"/>
                                        <p:tgtEl>
                                          <p:spTgt spid="4198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8">
                                            <p:txEl>
                                              <p:pRg st="1" end="1"/>
                                            </p:txEl>
                                          </p:spTgt>
                                        </p:tgtEl>
                                        <p:attrNameLst>
                                          <p:attrName>style.visibility</p:attrName>
                                        </p:attrNameLst>
                                      </p:cBhvr>
                                      <p:to>
                                        <p:strVal val="visible"/>
                                      </p:to>
                                    </p:set>
                                    <p:animEffect transition="in" filter="blinds(horizontal)">
                                      <p:cBhvr>
                                        <p:cTn id="10" dur="500"/>
                                        <p:tgtEl>
                                          <p:spTgt spid="4198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988">
                                            <p:txEl>
                                              <p:pRg st="2" end="2"/>
                                            </p:txEl>
                                          </p:spTgt>
                                        </p:tgtEl>
                                        <p:attrNameLst>
                                          <p:attrName>style.visibility</p:attrName>
                                        </p:attrNameLst>
                                      </p:cBhvr>
                                      <p:to>
                                        <p:strVal val="visible"/>
                                      </p:to>
                                    </p:set>
                                    <p:animEffect transition="in" filter="blinds(horizontal)">
                                      <p:cBhvr>
                                        <p:cTn id="13" dur="500"/>
                                        <p:tgtEl>
                                          <p:spTgt spid="4198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988">
                                            <p:txEl>
                                              <p:pRg st="3" end="3"/>
                                            </p:txEl>
                                          </p:spTgt>
                                        </p:tgtEl>
                                        <p:attrNameLst>
                                          <p:attrName>style.visibility</p:attrName>
                                        </p:attrNameLst>
                                      </p:cBhvr>
                                      <p:to>
                                        <p:strVal val="visible"/>
                                      </p:to>
                                    </p:set>
                                    <p:animEffect transition="in" filter="blinds(horizontal)">
                                      <p:cBhvr>
                                        <p:cTn id="16" dur="500"/>
                                        <p:tgtEl>
                                          <p:spTgt spid="4198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animEffect transition="in" filter="blinds(horizontal)">
                                      <p:cBhvr>
                                        <p:cTn id="19" dur="500"/>
                                        <p:tgtEl>
                                          <p:spTgt spid="41988">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1988">
                                            <p:txEl>
                                              <p:pRg st="5" end="5"/>
                                            </p:txEl>
                                          </p:spTgt>
                                        </p:tgtEl>
                                        <p:attrNameLst>
                                          <p:attrName>style.visibility</p:attrName>
                                        </p:attrNameLst>
                                      </p:cBhvr>
                                      <p:to>
                                        <p:strVal val="visible"/>
                                      </p:to>
                                    </p:set>
                                    <p:animEffect transition="in" filter="blinds(horizontal)">
                                      <p:cBhvr>
                                        <p:cTn id="22" dur="500"/>
                                        <p:tgtEl>
                                          <p:spTgt spid="41988">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1988">
                                            <p:txEl>
                                              <p:pRg st="6" end="6"/>
                                            </p:txEl>
                                          </p:spTgt>
                                        </p:tgtEl>
                                        <p:attrNameLst>
                                          <p:attrName>style.visibility</p:attrName>
                                        </p:attrNameLst>
                                      </p:cBhvr>
                                      <p:to>
                                        <p:strVal val="visible"/>
                                      </p:to>
                                    </p:set>
                                    <p:animEffect transition="in" filter="blinds(horizontal)">
                                      <p:cBhvr>
                                        <p:cTn id="25" dur="500"/>
                                        <p:tgtEl>
                                          <p:spTgt spid="41988">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1988">
                                            <p:txEl>
                                              <p:pRg st="7" end="7"/>
                                            </p:txEl>
                                          </p:spTgt>
                                        </p:tgtEl>
                                        <p:attrNameLst>
                                          <p:attrName>style.visibility</p:attrName>
                                        </p:attrNameLst>
                                      </p:cBhvr>
                                      <p:to>
                                        <p:strVal val="visible"/>
                                      </p:to>
                                    </p:set>
                                    <p:animEffect transition="in" filter="blinds(horizontal)">
                                      <p:cBhvr>
                                        <p:cTn id="28" dur="500"/>
                                        <p:tgtEl>
                                          <p:spTgt spid="41988">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1988">
                                            <p:txEl>
                                              <p:pRg st="8" end="8"/>
                                            </p:txEl>
                                          </p:spTgt>
                                        </p:tgtEl>
                                        <p:attrNameLst>
                                          <p:attrName>style.visibility</p:attrName>
                                        </p:attrNameLst>
                                      </p:cBhvr>
                                      <p:to>
                                        <p:strVal val="visible"/>
                                      </p:to>
                                    </p:set>
                                    <p:animEffect transition="in" filter="blinds(horizontal)">
                                      <p:cBhvr>
                                        <p:cTn id="31" dur="500"/>
                                        <p:tgtEl>
                                          <p:spTgt spid="41988">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1988">
                                            <p:txEl>
                                              <p:pRg st="9" end="9"/>
                                            </p:txEl>
                                          </p:spTgt>
                                        </p:tgtEl>
                                        <p:attrNameLst>
                                          <p:attrName>style.visibility</p:attrName>
                                        </p:attrNameLst>
                                      </p:cBhvr>
                                      <p:to>
                                        <p:strVal val="visible"/>
                                      </p:to>
                                    </p:set>
                                    <p:animEffect transition="in" filter="blinds(horizontal)">
                                      <p:cBhvr>
                                        <p:cTn id="34" dur="500"/>
                                        <p:tgtEl>
                                          <p:spTgt spid="41988">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1988">
                                            <p:txEl>
                                              <p:pRg st="10" end="10"/>
                                            </p:txEl>
                                          </p:spTgt>
                                        </p:tgtEl>
                                        <p:attrNameLst>
                                          <p:attrName>style.visibility</p:attrName>
                                        </p:attrNameLst>
                                      </p:cBhvr>
                                      <p:to>
                                        <p:strVal val="visible"/>
                                      </p:to>
                                    </p:set>
                                    <p:animEffect transition="in" filter="blinds(horizontal)">
                                      <p:cBhvr>
                                        <p:cTn id="37" dur="500"/>
                                        <p:tgtEl>
                                          <p:spTgt spid="41988">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1988">
                                            <p:txEl>
                                              <p:pRg st="11" end="11"/>
                                            </p:txEl>
                                          </p:spTgt>
                                        </p:tgtEl>
                                        <p:attrNameLst>
                                          <p:attrName>style.visibility</p:attrName>
                                        </p:attrNameLst>
                                      </p:cBhvr>
                                      <p:to>
                                        <p:strVal val="visible"/>
                                      </p:to>
                                    </p:set>
                                    <p:animEffect transition="in" filter="blinds(horizontal)">
                                      <p:cBhvr>
                                        <p:cTn id="40" dur="500"/>
                                        <p:tgtEl>
                                          <p:spTgt spid="41988">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9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1988">
                                            <p:txEl>
                                              <p:pRg st="12" end="12"/>
                                            </p:txEl>
                                          </p:spTgt>
                                        </p:tgtEl>
                                        <p:attrNameLst>
                                          <p:attrName>style.visibility</p:attrName>
                                        </p:attrNameLst>
                                      </p:cBhvr>
                                      <p:to>
                                        <p:strVal val="visible"/>
                                      </p:to>
                                    </p:set>
                                    <p:animEffect transition="in" filter="blinds(horizontal)">
                                      <p:cBhvr>
                                        <p:cTn id="49" dur="500"/>
                                        <p:tgtEl>
                                          <p:spTgt spid="41988">
                                            <p:txEl>
                                              <p:pRg st="12" end="12"/>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1988">
                                            <p:txEl>
                                              <p:pRg st="13" end="13"/>
                                            </p:txEl>
                                          </p:spTgt>
                                        </p:tgtEl>
                                        <p:attrNameLst>
                                          <p:attrName>style.visibility</p:attrName>
                                        </p:attrNameLst>
                                      </p:cBhvr>
                                      <p:to>
                                        <p:strVal val="visible"/>
                                      </p:to>
                                    </p:set>
                                    <p:animEffect transition="in" filter="blinds(horizontal)">
                                      <p:cBhvr>
                                        <p:cTn id="52" dur="500"/>
                                        <p:tgtEl>
                                          <p:spTgt spid="41988">
                                            <p:txEl>
                                              <p:pRg st="13" end="13"/>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1988">
                                            <p:txEl>
                                              <p:pRg st="14" end="14"/>
                                            </p:txEl>
                                          </p:spTgt>
                                        </p:tgtEl>
                                        <p:attrNameLst>
                                          <p:attrName>style.visibility</p:attrName>
                                        </p:attrNameLst>
                                      </p:cBhvr>
                                      <p:to>
                                        <p:strVal val="visible"/>
                                      </p:to>
                                    </p:set>
                                    <p:animEffect transition="in" filter="blinds(horizontal)">
                                      <p:cBhvr>
                                        <p:cTn id="55" dur="500"/>
                                        <p:tgtEl>
                                          <p:spTgt spid="41988">
                                            <p:txEl>
                                              <p:pRg st="14" end="14"/>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1988">
                                            <p:txEl>
                                              <p:pRg st="15" end="15"/>
                                            </p:txEl>
                                          </p:spTgt>
                                        </p:tgtEl>
                                        <p:attrNameLst>
                                          <p:attrName>style.visibility</p:attrName>
                                        </p:attrNameLst>
                                      </p:cBhvr>
                                      <p:to>
                                        <p:strVal val="visible"/>
                                      </p:to>
                                    </p:set>
                                    <p:animEffect transition="in" filter="blinds(horizontal)">
                                      <p:cBhvr>
                                        <p:cTn id="58" dur="500"/>
                                        <p:tgtEl>
                                          <p:spTgt spid="41988">
                                            <p:txEl>
                                              <p:pRg st="15" end="15"/>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1988">
                                            <p:txEl>
                                              <p:pRg st="16" end="16"/>
                                            </p:txEl>
                                          </p:spTgt>
                                        </p:tgtEl>
                                        <p:attrNameLst>
                                          <p:attrName>style.visibility</p:attrName>
                                        </p:attrNameLst>
                                      </p:cBhvr>
                                      <p:to>
                                        <p:strVal val="visible"/>
                                      </p:to>
                                    </p:set>
                                    <p:animEffect transition="in" filter="blinds(horizontal)">
                                      <p:cBhvr>
                                        <p:cTn id="61" dur="500"/>
                                        <p:tgtEl>
                                          <p:spTgt spid="41988">
                                            <p:txEl>
                                              <p:pRg st="16" end="16"/>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41988">
                                            <p:txEl>
                                              <p:pRg st="17" end="17"/>
                                            </p:txEl>
                                          </p:spTgt>
                                        </p:tgtEl>
                                        <p:attrNameLst>
                                          <p:attrName>style.visibility</p:attrName>
                                        </p:attrNameLst>
                                      </p:cBhvr>
                                      <p:to>
                                        <p:strVal val="visible"/>
                                      </p:to>
                                    </p:set>
                                    <p:animEffect transition="in" filter="blinds(horizontal)">
                                      <p:cBhvr>
                                        <p:cTn id="64" dur="500"/>
                                        <p:tgtEl>
                                          <p:spTgt spid="41988">
                                            <p:txEl>
                                              <p:pRg st="17" end="17"/>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41988">
                                            <p:txEl>
                                              <p:pRg st="18" end="18"/>
                                            </p:txEl>
                                          </p:spTgt>
                                        </p:tgtEl>
                                        <p:attrNameLst>
                                          <p:attrName>style.visibility</p:attrName>
                                        </p:attrNameLst>
                                      </p:cBhvr>
                                      <p:to>
                                        <p:strVal val="visible"/>
                                      </p:to>
                                    </p:set>
                                    <p:animEffect transition="in" filter="blinds(horizontal)">
                                      <p:cBhvr>
                                        <p:cTn id="67" dur="500"/>
                                        <p:tgtEl>
                                          <p:spTgt spid="41988">
                                            <p:txEl>
                                              <p:pRg st="18" end="18"/>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41988">
                                            <p:txEl>
                                              <p:pRg st="19" end="19"/>
                                            </p:txEl>
                                          </p:spTgt>
                                        </p:tgtEl>
                                        <p:attrNameLst>
                                          <p:attrName>style.visibility</p:attrName>
                                        </p:attrNameLst>
                                      </p:cBhvr>
                                      <p:to>
                                        <p:strVal val="visible"/>
                                      </p:to>
                                    </p:set>
                                    <p:animEffect transition="in" filter="blinds(horizontal)">
                                      <p:cBhvr>
                                        <p:cTn id="70" dur="500"/>
                                        <p:tgtEl>
                                          <p:spTgt spid="41988">
                                            <p:txEl>
                                              <p:pRg st="19" end="19"/>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41988">
                                            <p:txEl>
                                              <p:pRg st="20" end="20"/>
                                            </p:txEl>
                                          </p:spTgt>
                                        </p:tgtEl>
                                        <p:attrNameLst>
                                          <p:attrName>style.visibility</p:attrName>
                                        </p:attrNameLst>
                                      </p:cBhvr>
                                      <p:to>
                                        <p:strVal val="visible"/>
                                      </p:to>
                                    </p:set>
                                    <p:animEffect transition="in" filter="blinds(horizontal)">
                                      <p:cBhvr>
                                        <p:cTn id="73" dur="500"/>
                                        <p:tgtEl>
                                          <p:spTgt spid="41988">
                                            <p:txEl>
                                              <p:pRg st="20" end="20"/>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41988">
                                            <p:txEl>
                                              <p:pRg st="21" end="21"/>
                                            </p:txEl>
                                          </p:spTgt>
                                        </p:tgtEl>
                                        <p:attrNameLst>
                                          <p:attrName>style.visibility</p:attrName>
                                        </p:attrNameLst>
                                      </p:cBhvr>
                                      <p:to>
                                        <p:strVal val="visible"/>
                                      </p:to>
                                    </p:set>
                                    <p:animEffect transition="in" filter="blinds(horizontal)">
                                      <p:cBhvr>
                                        <p:cTn id="76" dur="500"/>
                                        <p:tgtEl>
                                          <p:spTgt spid="41988">
                                            <p:txEl>
                                              <p:pRg st="21" end="21"/>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250825" y="692150"/>
            <a:ext cx="871378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掌握嵌套</a:t>
            </a:r>
            <a:r>
              <a:rPr lang="en-US" altLang="zh-CN" sz="2400" b="1">
                <a:solidFill>
                  <a:schemeClr val="tx2"/>
                </a:solidFill>
              </a:rPr>
              <a:t>if</a:t>
            </a:r>
            <a:r>
              <a:rPr lang="zh-CN" altLang="en-US" sz="2400" b="1">
                <a:solidFill>
                  <a:schemeClr val="tx2"/>
                </a:solidFill>
              </a:rPr>
              <a:t>语句的执行，及</a:t>
            </a:r>
            <a:r>
              <a:rPr lang="en-US" altLang="zh-CN" sz="2400" b="1">
                <a:solidFill>
                  <a:schemeClr val="tx2"/>
                </a:solidFill>
              </a:rPr>
              <a:t>else</a:t>
            </a:r>
            <a:r>
              <a:rPr lang="zh-CN" altLang="en-US" sz="2400" b="1">
                <a:solidFill>
                  <a:schemeClr val="tx2"/>
                </a:solidFill>
              </a:rPr>
              <a:t>与</a:t>
            </a:r>
            <a:r>
              <a:rPr lang="en-US" altLang="zh-CN" sz="2400" b="1">
                <a:solidFill>
                  <a:schemeClr val="tx2"/>
                </a:solidFill>
              </a:rPr>
              <a:t>if</a:t>
            </a:r>
            <a:r>
              <a:rPr lang="zh-CN" altLang="en-US" sz="2400" b="1">
                <a:solidFill>
                  <a:schemeClr val="tx2"/>
                </a:solidFill>
              </a:rPr>
              <a:t>的配对</a:t>
            </a:r>
          </a:p>
          <a:p>
            <a:pPr eaLnBrk="1" hangingPunct="1">
              <a:lnSpc>
                <a:spcPct val="120000"/>
              </a:lnSpc>
            </a:pPr>
            <a:r>
              <a:rPr lang="zh-CN" altLang="en-US" sz="2000" b="1"/>
              <a:t>     嵌套</a:t>
            </a:r>
            <a:r>
              <a:rPr lang="en-US" altLang="zh-CN" sz="2000" b="1"/>
              <a:t>if</a:t>
            </a:r>
            <a:r>
              <a:rPr lang="zh-CN" altLang="en-US" sz="2000" b="1"/>
              <a:t>指一般格式中</a:t>
            </a:r>
            <a:r>
              <a:rPr lang="en-US" altLang="zh-CN" sz="2000" b="1"/>
              <a:t>if</a:t>
            </a:r>
            <a:r>
              <a:rPr lang="zh-CN" altLang="en-US" sz="2000" b="1"/>
              <a:t>或</a:t>
            </a:r>
            <a:r>
              <a:rPr lang="en-US" altLang="zh-CN" sz="2000" b="1"/>
              <a:t>else</a:t>
            </a:r>
            <a:r>
              <a:rPr lang="zh-CN" altLang="en-US" sz="2000" b="1"/>
              <a:t>的控制语句又是</a:t>
            </a:r>
            <a:r>
              <a:rPr lang="en-US" altLang="zh-CN" sz="2000" b="1"/>
              <a:t>if</a:t>
            </a:r>
            <a:r>
              <a:rPr lang="zh-CN" altLang="en-US" sz="2000" b="1"/>
              <a:t>语句。注意</a:t>
            </a:r>
            <a:r>
              <a:rPr lang="en-US" altLang="zh-CN" sz="2000" b="1"/>
              <a:t>if</a:t>
            </a:r>
            <a:r>
              <a:rPr lang="zh-CN" altLang="en-US" sz="2000" b="1"/>
              <a:t>可以单独使用，而</a:t>
            </a:r>
            <a:r>
              <a:rPr lang="en-US" altLang="zh-CN" sz="2000" b="1"/>
              <a:t>else</a:t>
            </a:r>
            <a:r>
              <a:rPr lang="zh-CN" altLang="en-US" sz="2000" b="1"/>
              <a:t>必须和</a:t>
            </a:r>
            <a:r>
              <a:rPr lang="en-US" altLang="zh-CN" sz="2000" b="1"/>
              <a:t>if</a:t>
            </a:r>
            <a:r>
              <a:rPr lang="zh-CN" altLang="en-US" sz="2000" b="1"/>
              <a:t>配对使用，且</a:t>
            </a:r>
            <a:r>
              <a:rPr lang="en-US" altLang="zh-CN" sz="2000" b="1"/>
              <a:t>else</a:t>
            </a:r>
            <a:r>
              <a:rPr lang="zh-CN" altLang="en-US" sz="2000" b="1"/>
              <a:t>总是和它上面的最近的未曾配对的</a:t>
            </a:r>
            <a:r>
              <a:rPr lang="en-US" altLang="zh-CN" sz="2000" b="1"/>
              <a:t>if</a:t>
            </a:r>
            <a:r>
              <a:rPr lang="zh-CN" altLang="en-US" sz="2000" b="1"/>
              <a:t>进行配对，从而在配对的</a:t>
            </a:r>
            <a:r>
              <a:rPr lang="en-US" altLang="zh-CN" sz="2000" b="1"/>
              <a:t>if</a:t>
            </a:r>
            <a:r>
              <a:rPr lang="zh-CN" altLang="en-US" sz="2000" b="1"/>
              <a:t>后的条件为假时执行该</a:t>
            </a:r>
            <a:r>
              <a:rPr lang="en-US" altLang="zh-CN" sz="2000" b="1"/>
              <a:t>else</a:t>
            </a:r>
            <a:r>
              <a:rPr lang="zh-CN" altLang="en-US" sz="2000" b="1"/>
              <a:t>之后的语句。</a:t>
            </a:r>
          </a:p>
        </p:txBody>
      </p:sp>
      <p:grpSp>
        <p:nvGrpSpPr>
          <p:cNvPr id="43019" name="Group 11"/>
          <p:cNvGrpSpPr>
            <a:grpSpLocks/>
          </p:cNvGrpSpPr>
          <p:nvPr/>
        </p:nvGrpSpPr>
        <p:grpSpPr bwMode="auto">
          <a:xfrm>
            <a:off x="250825" y="260350"/>
            <a:ext cx="8062913" cy="503238"/>
            <a:chOff x="158" y="164"/>
            <a:chExt cx="5079" cy="317"/>
          </a:xfrm>
        </p:grpSpPr>
        <p:sp>
          <p:nvSpPr>
            <p:cNvPr id="30726" name="Oval 6"/>
            <p:cNvSpPr>
              <a:spLocks noChangeArrowheads="1"/>
            </p:cNvSpPr>
            <p:nvPr/>
          </p:nvSpPr>
          <p:spPr bwMode="auto">
            <a:xfrm>
              <a:off x="158"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30727" name="Text Box 7"/>
            <p:cNvSpPr txBox="1">
              <a:spLocks noChangeArrowheads="1"/>
            </p:cNvSpPr>
            <p:nvPr/>
          </p:nvSpPr>
          <p:spPr bwMode="auto">
            <a:xfrm>
              <a:off x="930" y="164"/>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嵌套的</a:t>
              </a:r>
              <a:r>
                <a:rPr lang="en-US" altLang="zh-CN" sz="2400" b="1" u="sng"/>
                <a:t>if</a:t>
              </a:r>
              <a:r>
                <a:rPr lang="zh-CN" altLang="en-US" sz="2400" b="1" u="sng"/>
                <a:t>语句</a:t>
              </a:r>
            </a:p>
          </p:txBody>
        </p:sp>
      </p:grpSp>
      <p:sp>
        <p:nvSpPr>
          <p:cNvPr id="43016" name="Text Box 8"/>
          <p:cNvSpPr txBox="1">
            <a:spLocks noChangeArrowheads="1"/>
          </p:cNvSpPr>
          <p:nvPr/>
        </p:nvSpPr>
        <p:spPr bwMode="auto">
          <a:xfrm>
            <a:off x="250825" y="2276475"/>
            <a:ext cx="8497888" cy="41529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(27)有以下程序</a:t>
            </a:r>
          </a:p>
          <a:p>
            <a:pPr eaLnBrk="1" hangingPunct="1"/>
            <a:r>
              <a:rPr lang="zh-CN" altLang="zh-CN" sz="2000" dirty="0"/>
              <a:t>　　#include </a:t>
            </a:r>
            <a:r>
              <a:rPr lang="en-US" altLang="zh-CN" sz="2000" dirty="0"/>
              <a:t>&lt;</a:t>
            </a:r>
            <a:r>
              <a:rPr lang="en-US" altLang="zh-CN" sz="2000" dirty="0" err="1"/>
              <a:t>stdio.h</a:t>
            </a:r>
            <a:r>
              <a:rPr lang="en-US" altLang="zh-CN" sz="2000" dirty="0"/>
              <a:t>&gt;</a:t>
            </a:r>
            <a:endParaRPr lang="zh-CN" altLang="zh-CN" sz="2000" dirty="0"/>
          </a:p>
          <a:p>
            <a:pPr eaLnBrk="1" hangingPunct="1"/>
            <a:r>
              <a:rPr lang="zh-CN" altLang="zh-CN" sz="2000" dirty="0"/>
              <a:t>　　main()</a:t>
            </a:r>
          </a:p>
          <a:p>
            <a:pPr eaLnBrk="1" hangingPunct="1"/>
            <a:r>
              <a:rPr lang="zh-CN" altLang="zh-CN" sz="2000" dirty="0"/>
              <a:t>　　{ int x=1,y=0;</a:t>
            </a:r>
          </a:p>
          <a:p>
            <a:pPr eaLnBrk="1" hangingPunct="1"/>
            <a:r>
              <a:rPr lang="zh-CN" altLang="zh-CN" sz="2000" dirty="0"/>
              <a:t>　　  if(!x) y++;</a:t>
            </a:r>
          </a:p>
          <a:p>
            <a:pPr eaLnBrk="1" hangingPunct="1"/>
            <a:r>
              <a:rPr lang="zh-CN" altLang="zh-CN" sz="2000" dirty="0"/>
              <a:t>　　  else if(x==0)</a:t>
            </a:r>
          </a:p>
          <a:p>
            <a:pPr eaLnBrk="1" hangingPunct="1"/>
            <a:r>
              <a:rPr lang="zh-CN" altLang="zh-CN" sz="2000" dirty="0"/>
              <a:t>　　  if (x) y+=2;</a:t>
            </a:r>
          </a:p>
          <a:p>
            <a:pPr eaLnBrk="1" hangingPunct="1"/>
            <a:r>
              <a:rPr lang="zh-CN" altLang="zh-CN" sz="2000" dirty="0"/>
              <a:t>　　  else y+=3;</a:t>
            </a:r>
          </a:p>
          <a:p>
            <a:pPr eaLnBrk="1" hangingPunct="1"/>
            <a:r>
              <a:rPr lang="zh-CN" altLang="zh-CN" sz="2000" dirty="0"/>
              <a:t>　　  printf("%d\n",y);</a:t>
            </a:r>
          </a:p>
          <a:p>
            <a:pPr eaLnBrk="1" hangingPunct="1"/>
            <a:r>
              <a:rPr lang="zh-CN" altLang="zh-CN" sz="2000" dirty="0"/>
              <a:t>　　}</a:t>
            </a:r>
          </a:p>
          <a:p>
            <a:pPr eaLnBrk="1" hangingPunct="1"/>
            <a:r>
              <a:rPr lang="zh-CN" altLang="zh-CN" sz="2000" dirty="0"/>
              <a:t>　　程序运行后的输出结果是</a:t>
            </a:r>
            <a:r>
              <a:rPr lang="en-US" altLang="zh-CN" sz="2000" dirty="0"/>
              <a:t>(           )</a:t>
            </a:r>
            <a:r>
              <a:rPr lang="zh-CN" altLang="en-US" sz="2000" dirty="0" smtClean="0"/>
              <a:t>。</a:t>
            </a:r>
            <a:endParaRPr lang="zh-CN" altLang="zh-CN" sz="2000" dirty="0"/>
          </a:p>
          <a:p>
            <a:pPr eaLnBrk="1" hangingPunct="1"/>
            <a:r>
              <a:rPr lang="zh-CN" altLang="zh-CN" sz="2000" dirty="0"/>
              <a:t>　　A)3    </a:t>
            </a:r>
            <a:r>
              <a:rPr lang="en-US" altLang="zh-CN" sz="2000" dirty="0"/>
              <a:t>         </a:t>
            </a:r>
            <a:r>
              <a:rPr lang="zh-CN" altLang="zh-CN" sz="2000" dirty="0"/>
              <a:t>B)2     </a:t>
            </a:r>
            <a:r>
              <a:rPr lang="en-US" altLang="zh-CN" sz="2000" dirty="0"/>
              <a:t>       </a:t>
            </a:r>
            <a:r>
              <a:rPr lang="zh-CN" altLang="zh-CN" sz="2000" dirty="0"/>
              <a:t>C)1    </a:t>
            </a:r>
            <a:r>
              <a:rPr lang="en-US" altLang="zh-CN" sz="2000" dirty="0"/>
              <a:t>        </a:t>
            </a:r>
            <a:r>
              <a:rPr lang="zh-CN" altLang="zh-CN" sz="2000" dirty="0"/>
              <a:t>D) 0</a:t>
            </a:r>
          </a:p>
        </p:txBody>
      </p:sp>
      <p:sp>
        <p:nvSpPr>
          <p:cNvPr id="43017" name="Rectangle 9"/>
          <p:cNvSpPr>
            <a:spLocks noChangeArrowheads="1"/>
          </p:cNvSpPr>
          <p:nvPr/>
        </p:nvSpPr>
        <p:spPr bwMode="auto">
          <a:xfrm>
            <a:off x="3924300" y="57340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3012">
                                            <p:txEl>
                                              <p:pRg st="0" end="0"/>
                                            </p:txEl>
                                          </p:spTgt>
                                        </p:tgtEl>
                                        <p:attrNameLst>
                                          <p:attrName>style.visibility</p:attrName>
                                        </p:attrNameLst>
                                      </p:cBhvr>
                                      <p:to>
                                        <p:strVal val="visible"/>
                                      </p:to>
                                    </p:set>
                                    <p:animEffect transition="in" filter="wipe(left)">
                                      <p:cBhvr>
                                        <p:cTn id="11" dur="1000"/>
                                        <p:tgtEl>
                                          <p:spTgt spid="4301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2">
                                            <p:txEl>
                                              <p:pRg st="1" end="1"/>
                                            </p:txEl>
                                          </p:spTgt>
                                        </p:tgtEl>
                                        <p:attrNameLst>
                                          <p:attrName>style.visibility</p:attrName>
                                        </p:attrNameLst>
                                      </p:cBhvr>
                                      <p:to>
                                        <p:strVal val="visible"/>
                                      </p:to>
                                    </p:set>
                                    <p:animEffect transition="in" filter="wipe(left)">
                                      <p:cBhvr>
                                        <p:cTn id="16" dur="1000"/>
                                        <p:tgtEl>
                                          <p:spTgt spid="4301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32" fill="hold" grpId="0" nodeType="clickEffect">
                                  <p:stCondLst>
                                    <p:cond delay="0"/>
                                  </p:stCondLst>
                                  <p:childTnLst>
                                    <p:set>
                                      <p:cBhvr>
                                        <p:cTn id="20" dur="1" fill="hold">
                                          <p:stCondLst>
                                            <p:cond delay="0"/>
                                          </p:stCondLst>
                                        </p:cTn>
                                        <p:tgtEl>
                                          <p:spTgt spid="43016"/>
                                        </p:tgtEl>
                                        <p:attrNameLst>
                                          <p:attrName>style.visibility</p:attrName>
                                        </p:attrNameLst>
                                      </p:cBhvr>
                                      <p:to>
                                        <p:strVal val="visible"/>
                                      </p:to>
                                    </p:set>
                                    <p:animEffect transition="in" filter="diamond(out)">
                                      <p:cBhvr>
                                        <p:cTn id="21" dur="500"/>
                                        <p:tgtEl>
                                          <p:spTgt spid="430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3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P spid="43016" grpId="0" animBg="1"/>
      <p:bldP spid="430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250825" y="692150"/>
            <a:ext cx="8713788"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en-US" altLang="zh-CN" sz="2400" b="1">
                <a:solidFill>
                  <a:schemeClr val="tx2"/>
                </a:solidFill>
              </a:rPr>
              <a:t>switch</a:t>
            </a:r>
            <a:r>
              <a:rPr lang="zh-CN" altLang="en-US" sz="2400" b="1">
                <a:solidFill>
                  <a:schemeClr val="tx2"/>
                </a:solidFill>
              </a:rPr>
              <a:t>语句的格式及其执行、跳转的过程</a:t>
            </a:r>
          </a:p>
          <a:p>
            <a:pPr eaLnBrk="1" hangingPunct="1">
              <a:lnSpc>
                <a:spcPct val="120000"/>
              </a:lnSpc>
            </a:pPr>
            <a:r>
              <a:rPr lang="zh-CN" altLang="en-US" sz="2000" b="1"/>
              <a:t>     </a:t>
            </a:r>
            <a:r>
              <a:rPr lang="en-US" altLang="zh-CN" sz="2000" b="1"/>
              <a:t>switch</a:t>
            </a:r>
            <a:r>
              <a:rPr lang="zh-CN" altLang="en-US" sz="2000" b="1"/>
              <a:t>语句又称开关语句，一般用于实现多分支选择。</a:t>
            </a:r>
            <a:r>
              <a:rPr lang="en-US" altLang="zh-CN" sz="2000" b="1"/>
              <a:t>switch</a:t>
            </a:r>
            <a:r>
              <a:rPr lang="zh-CN" altLang="en-US" sz="2000" b="1"/>
              <a:t>语句的一般形式及执行见教材</a:t>
            </a:r>
            <a:r>
              <a:rPr lang="en-US" altLang="zh-CN" sz="2000" b="1"/>
              <a:t>P103</a:t>
            </a:r>
            <a:r>
              <a:rPr lang="zh-CN" altLang="en-US" sz="2000" b="1"/>
              <a:t>。注意：</a:t>
            </a:r>
          </a:p>
          <a:p>
            <a:pPr lvl="2" eaLnBrk="1" hangingPunct="1">
              <a:lnSpc>
                <a:spcPct val="120000"/>
              </a:lnSpc>
              <a:buFont typeface="Wingdings" pitchFamily="2" charset="2"/>
              <a:buChar char="u"/>
            </a:pPr>
            <a:r>
              <a:rPr lang="en-US" altLang="zh-CN" b="1"/>
              <a:t>switch</a:t>
            </a:r>
            <a:r>
              <a:rPr lang="zh-CN" altLang="en-US" b="1"/>
              <a:t>后的表达式值的类型一般为整型或字符型</a:t>
            </a:r>
          </a:p>
          <a:p>
            <a:pPr lvl="2" eaLnBrk="1" hangingPunct="1">
              <a:lnSpc>
                <a:spcPct val="120000"/>
              </a:lnSpc>
              <a:buFont typeface="Wingdings" pitchFamily="2" charset="2"/>
              <a:buChar char="u"/>
            </a:pPr>
            <a:r>
              <a:rPr lang="en-US" altLang="zh-CN" b="1"/>
              <a:t>case</a:t>
            </a:r>
            <a:r>
              <a:rPr lang="zh-CN" altLang="en-US" b="1"/>
              <a:t>子句后的常量必须为简单的整型或字符型常量</a:t>
            </a:r>
          </a:p>
          <a:p>
            <a:pPr lvl="2" eaLnBrk="1" hangingPunct="1">
              <a:lnSpc>
                <a:spcPct val="120000"/>
              </a:lnSpc>
              <a:buFont typeface="Wingdings" pitchFamily="2" charset="2"/>
              <a:buChar char="u"/>
            </a:pPr>
            <a:r>
              <a:rPr lang="zh-CN" altLang="en-US" b="1"/>
              <a:t>当执行完一个分支的执行语句后没有遇到</a:t>
            </a:r>
            <a:r>
              <a:rPr lang="en-US" altLang="zh-CN" b="1"/>
              <a:t>break</a:t>
            </a:r>
            <a:r>
              <a:rPr lang="zh-CN" altLang="en-US" b="1"/>
              <a:t>，将继续执行下一分支的执行语句</a:t>
            </a:r>
          </a:p>
          <a:p>
            <a:pPr lvl="2" eaLnBrk="1" hangingPunct="1">
              <a:lnSpc>
                <a:spcPct val="120000"/>
              </a:lnSpc>
              <a:buFont typeface="Wingdings" pitchFamily="2" charset="2"/>
              <a:buChar char="u"/>
            </a:pPr>
            <a:r>
              <a:rPr lang="en-US" altLang="zh-CN" b="1"/>
              <a:t>switch</a:t>
            </a:r>
            <a:r>
              <a:rPr lang="zh-CN" altLang="en-US" b="1"/>
              <a:t>语句可以嵌套，</a:t>
            </a:r>
            <a:r>
              <a:rPr lang="en-US" altLang="zh-CN" b="1"/>
              <a:t>break</a:t>
            </a:r>
            <a:r>
              <a:rPr lang="zh-CN" altLang="en-US" b="1"/>
              <a:t>在</a:t>
            </a:r>
            <a:r>
              <a:rPr lang="en-US" altLang="zh-CN" b="1"/>
              <a:t>switch</a:t>
            </a:r>
            <a:r>
              <a:rPr lang="zh-CN" altLang="en-US" b="1"/>
              <a:t>中的作用是跳出所在的</a:t>
            </a:r>
            <a:r>
              <a:rPr lang="en-US" altLang="zh-CN" b="1"/>
              <a:t>switch</a:t>
            </a:r>
            <a:r>
              <a:rPr lang="zh-CN" altLang="en-US" b="1"/>
              <a:t>语句</a:t>
            </a:r>
          </a:p>
        </p:txBody>
      </p:sp>
      <p:grpSp>
        <p:nvGrpSpPr>
          <p:cNvPr id="44042" name="Group 10"/>
          <p:cNvGrpSpPr>
            <a:grpSpLocks/>
          </p:cNvGrpSpPr>
          <p:nvPr/>
        </p:nvGrpSpPr>
        <p:grpSpPr bwMode="auto">
          <a:xfrm>
            <a:off x="250825" y="260350"/>
            <a:ext cx="8062913" cy="503238"/>
            <a:chOff x="158" y="164"/>
            <a:chExt cx="5079" cy="317"/>
          </a:xfrm>
        </p:grpSpPr>
        <p:sp>
          <p:nvSpPr>
            <p:cNvPr id="31750" name="Oval 6"/>
            <p:cNvSpPr>
              <a:spLocks noChangeArrowheads="1"/>
            </p:cNvSpPr>
            <p:nvPr/>
          </p:nvSpPr>
          <p:spPr bwMode="auto">
            <a:xfrm>
              <a:off x="158"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3</a:t>
              </a:r>
            </a:p>
          </p:txBody>
        </p:sp>
        <p:sp>
          <p:nvSpPr>
            <p:cNvPr id="31751" name="Text Box 7"/>
            <p:cNvSpPr txBox="1">
              <a:spLocks noChangeArrowheads="1"/>
            </p:cNvSpPr>
            <p:nvPr/>
          </p:nvSpPr>
          <p:spPr bwMode="auto">
            <a:xfrm>
              <a:off x="975" y="164"/>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switch</a:t>
              </a:r>
              <a:r>
                <a:rPr lang="zh-CN" altLang="en-US" sz="2400" b="1" u="sng"/>
                <a:t>语句的形式及用法</a:t>
              </a:r>
            </a:p>
          </p:txBody>
        </p:sp>
      </p:grpSp>
      <p:sp>
        <p:nvSpPr>
          <p:cNvPr id="44040" name="Text Box 8"/>
          <p:cNvSpPr txBox="1">
            <a:spLocks noChangeArrowheads="1"/>
          </p:cNvSpPr>
          <p:nvPr/>
        </p:nvSpPr>
        <p:spPr bwMode="auto">
          <a:xfrm>
            <a:off x="250825" y="3644900"/>
            <a:ext cx="8497888" cy="2967038"/>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dirty="0"/>
              <a:t>18</a:t>
            </a:r>
            <a:r>
              <a:rPr lang="zh-CN" altLang="en-US" dirty="0"/>
              <a:t>、以下选项中与</a:t>
            </a:r>
            <a:r>
              <a:rPr lang="en-US" altLang="zh-CN" dirty="0"/>
              <a:t>if(a==1) a=</a:t>
            </a:r>
            <a:r>
              <a:rPr lang="en-US" altLang="zh-CN" dirty="0" err="1"/>
              <a:t>b;else</a:t>
            </a:r>
            <a:r>
              <a:rPr lang="en-US" altLang="zh-CN" dirty="0"/>
              <a:t> a++;</a:t>
            </a:r>
            <a:r>
              <a:rPr lang="zh-CN" altLang="en-US" dirty="0"/>
              <a:t>语句功能不同的</a:t>
            </a:r>
            <a:r>
              <a:rPr lang="en-US" altLang="zh-CN" dirty="0"/>
              <a:t>switch</a:t>
            </a:r>
            <a:r>
              <a:rPr lang="zh-CN" altLang="en-US" dirty="0"/>
              <a:t>语句是</a:t>
            </a:r>
            <a:r>
              <a:rPr lang="en-US" altLang="zh-CN" dirty="0"/>
              <a:t>:(    </a:t>
            </a:r>
            <a:r>
              <a:rPr lang="en-US" altLang="zh-CN" dirty="0" smtClean="0"/>
              <a:t>)</a:t>
            </a:r>
            <a:endParaRPr lang="en-US" altLang="zh-CN" dirty="0"/>
          </a:p>
          <a:p>
            <a:pPr eaLnBrk="1" hangingPunct="1"/>
            <a:r>
              <a:rPr lang="en-US" altLang="zh-CN" dirty="0"/>
              <a:t>A</a:t>
            </a:r>
            <a:r>
              <a:rPr lang="zh-CN" altLang="en-US" dirty="0"/>
              <a:t>、</a:t>
            </a:r>
            <a:r>
              <a:rPr lang="en-US" altLang="zh-CN" dirty="0"/>
              <a:t>switch</a:t>
            </a:r>
            <a:r>
              <a:rPr lang="zh-CN" altLang="en-US" dirty="0"/>
              <a:t>（</a:t>
            </a:r>
            <a:r>
              <a:rPr lang="en-US" altLang="zh-CN" dirty="0"/>
              <a:t>a</a:t>
            </a:r>
            <a:r>
              <a:rPr lang="zh-CN" altLang="en-US" dirty="0"/>
              <a:t>）                          </a:t>
            </a:r>
            <a:r>
              <a:rPr lang="en-US" altLang="zh-CN" dirty="0"/>
              <a:t>B</a:t>
            </a:r>
            <a:r>
              <a:rPr lang="zh-CN" altLang="en-US" dirty="0"/>
              <a:t>、</a:t>
            </a:r>
            <a:r>
              <a:rPr lang="en-US" altLang="zh-CN" dirty="0"/>
              <a:t>switch</a:t>
            </a:r>
            <a:r>
              <a:rPr lang="zh-CN" altLang="en-US" dirty="0"/>
              <a:t>（</a:t>
            </a:r>
            <a:r>
              <a:rPr lang="en-US" altLang="zh-CN" dirty="0"/>
              <a:t>a==1</a:t>
            </a:r>
            <a:r>
              <a:rPr lang="zh-CN" altLang="en-US" dirty="0"/>
              <a:t>）</a:t>
            </a:r>
          </a:p>
          <a:p>
            <a:pPr eaLnBrk="1" hangingPunct="1"/>
            <a:r>
              <a:rPr lang="zh-CN" altLang="en-US" dirty="0"/>
              <a:t>   </a:t>
            </a:r>
            <a:r>
              <a:rPr lang="en-US" altLang="zh-CN" dirty="0"/>
              <a:t>{ case 1:a=</a:t>
            </a:r>
            <a:r>
              <a:rPr lang="en-US" altLang="zh-CN" dirty="0" err="1"/>
              <a:t>b;break</a:t>
            </a:r>
            <a:r>
              <a:rPr lang="en-US" altLang="zh-CN" dirty="0"/>
              <a:t>;                       {  case 0 : a=</a:t>
            </a:r>
            <a:r>
              <a:rPr lang="en-US" altLang="zh-CN" dirty="0" err="1"/>
              <a:t>b;break</a:t>
            </a:r>
            <a:r>
              <a:rPr lang="en-US" altLang="zh-CN" dirty="0"/>
              <a:t>;</a:t>
            </a:r>
          </a:p>
          <a:p>
            <a:pPr eaLnBrk="1" hangingPunct="1"/>
            <a:r>
              <a:rPr lang="en-US" altLang="zh-CN" dirty="0"/>
              <a:t>     default : a++;                                  case 1 : a++;</a:t>
            </a:r>
          </a:p>
          <a:p>
            <a:pPr eaLnBrk="1" hangingPunct="1"/>
            <a:r>
              <a:rPr lang="en-US" altLang="zh-CN" dirty="0"/>
              <a:t>   }                                                     }</a:t>
            </a:r>
          </a:p>
          <a:p>
            <a:pPr eaLnBrk="1" hangingPunct="1"/>
            <a:r>
              <a:rPr lang="en-US" altLang="zh-CN" dirty="0"/>
              <a:t>C</a:t>
            </a:r>
            <a:r>
              <a:rPr lang="zh-CN" altLang="en-US" dirty="0"/>
              <a:t>、</a:t>
            </a:r>
            <a:r>
              <a:rPr lang="en-US" altLang="zh-CN" dirty="0"/>
              <a:t>switch</a:t>
            </a:r>
            <a:r>
              <a:rPr lang="zh-CN" altLang="en-US" dirty="0"/>
              <a:t>（</a:t>
            </a:r>
            <a:r>
              <a:rPr lang="en-US" altLang="zh-CN" dirty="0"/>
              <a:t>a</a:t>
            </a:r>
            <a:r>
              <a:rPr lang="zh-CN" altLang="en-US" dirty="0"/>
              <a:t>）                          </a:t>
            </a:r>
            <a:r>
              <a:rPr lang="en-US" altLang="zh-CN" dirty="0"/>
              <a:t>D</a:t>
            </a:r>
            <a:r>
              <a:rPr lang="zh-CN" altLang="en-US" dirty="0"/>
              <a:t>、</a:t>
            </a:r>
            <a:r>
              <a:rPr lang="en-US" altLang="zh-CN" dirty="0"/>
              <a:t>switch</a:t>
            </a:r>
            <a:r>
              <a:rPr lang="zh-CN" altLang="en-US" dirty="0"/>
              <a:t>（</a:t>
            </a:r>
            <a:r>
              <a:rPr lang="en-US" altLang="zh-CN" dirty="0"/>
              <a:t>a==1</a:t>
            </a:r>
            <a:r>
              <a:rPr lang="zh-CN" altLang="en-US" dirty="0"/>
              <a:t>）</a:t>
            </a:r>
          </a:p>
          <a:p>
            <a:pPr eaLnBrk="1" hangingPunct="1"/>
            <a:r>
              <a:rPr lang="zh-CN" altLang="en-US" dirty="0"/>
              <a:t>   </a:t>
            </a:r>
            <a:r>
              <a:rPr lang="en-US" altLang="zh-CN" dirty="0"/>
              <a:t>{  default : a++;break;                     {  case 1:a=</a:t>
            </a:r>
            <a:r>
              <a:rPr lang="en-US" altLang="zh-CN" dirty="0" err="1"/>
              <a:t>b;break</a:t>
            </a:r>
            <a:r>
              <a:rPr lang="en-US" altLang="zh-CN" dirty="0"/>
              <a:t>;</a:t>
            </a:r>
          </a:p>
          <a:p>
            <a:pPr eaLnBrk="1" hangingPunct="1"/>
            <a:r>
              <a:rPr lang="en-US" altLang="zh-CN" dirty="0"/>
              <a:t>       case 1:a=b;                                    case 0: a++;</a:t>
            </a:r>
          </a:p>
          <a:p>
            <a:pPr eaLnBrk="1" hangingPunct="1"/>
            <a:r>
              <a:rPr lang="en-US" altLang="zh-CN" dirty="0"/>
              <a:t>   }                                                      }</a:t>
            </a:r>
            <a:endParaRPr lang="zh-CN" altLang="zh-CN" dirty="0"/>
          </a:p>
        </p:txBody>
      </p:sp>
      <p:sp>
        <p:nvSpPr>
          <p:cNvPr id="44041" name="Rectangle 9"/>
          <p:cNvSpPr>
            <a:spLocks noChangeArrowheads="1"/>
          </p:cNvSpPr>
          <p:nvPr/>
        </p:nvSpPr>
        <p:spPr bwMode="auto">
          <a:xfrm>
            <a:off x="7451725" y="40052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4036">
                                            <p:txEl>
                                              <p:pRg st="0" end="0"/>
                                            </p:txEl>
                                          </p:spTgt>
                                        </p:tgtEl>
                                        <p:attrNameLst>
                                          <p:attrName>style.visibility</p:attrName>
                                        </p:attrNameLst>
                                      </p:cBhvr>
                                      <p:to>
                                        <p:strVal val="visible"/>
                                      </p:to>
                                    </p:set>
                                    <p:animEffect transition="in" filter="wipe(left)">
                                      <p:cBhvr>
                                        <p:cTn id="11" dur="500"/>
                                        <p:tgtEl>
                                          <p:spTgt spid="4403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036">
                                            <p:txEl>
                                              <p:pRg st="1" end="1"/>
                                            </p:txEl>
                                          </p:spTgt>
                                        </p:tgtEl>
                                        <p:attrNameLst>
                                          <p:attrName>style.visibility</p:attrName>
                                        </p:attrNameLst>
                                      </p:cBhvr>
                                      <p:to>
                                        <p:strVal val="visible"/>
                                      </p:to>
                                    </p:set>
                                    <p:animEffect transition="in" filter="wipe(left)">
                                      <p:cBhvr>
                                        <p:cTn id="16" dur="500"/>
                                        <p:tgtEl>
                                          <p:spTgt spid="4403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036">
                                            <p:txEl>
                                              <p:pRg st="2" end="2"/>
                                            </p:txEl>
                                          </p:spTgt>
                                        </p:tgtEl>
                                        <p:attrNameLst>
                                          <p:attrName>style.visibility</p:attrName>
                                        </p:attrNameLst>
                                      </p:cBhvr>
                                      <p:to>
                                        <p:strVal val="visible"/>
                                      </p:to>
                                    </p:set>
                                    <p:animEffect transition="in" filter="wipe(left)">
                                      <p:cBhvr>
                                        <p:cTn id="21" dur="500"/>
                                        <p:tgtEl>
                                          <p:spTgt spid="4403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4036">
                                            <p:txEl>
                                              <p:pRg st="3" end="3"/>
                                            </p:txEl>
                                          </p:spTgt>
                                        </p:tgtEl>
                                        <p:attrNameLst>
                                          <p:attrName>style.visibility</p:attrName>
                                        </p:attrNameLst>
                                      </p:cBhvr>
                                      <p:to>
                                        <p:strVal val="visible"/>
                                      </p:to>
                                    </p:set>
                                    <p:animEffect transition="in" filter="wipe(left)">
                                      <p:cBhvr>
                                        <p:cTn id="26" dur="500"/>
                                        <p:tgtEl>
                                          <p:spTgt spid="4403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036">
                                            <p:txEl>
                                              <p:pRg st="4" end="4"/>
                                            </p:txEl>
                                          </p:spTgt>
                                        </p:tgtEl>
                                        <p:attrNameLst>
                                          <p:attrName>style.visibility</p:attrName>
                                        </p:attrNameLst>
                                      </p:cBhvr>
                                      <p:to>
                                        <p:strVal val="visible"/>
                                      </p:to>
                                    </p:set>
                                    <p:animEffect transition="in" filter="wipe(left)">
                                      <p:cBhvr>
                                        <p:cTn id="31" dur="500"/>
                                        <p:tgtEl>
                                          <p:spTgt spid="4403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4036">
                                            <p:txEl>
                                              <p:pRg st="5" end="5"/>
                                            </p:txEl>
                                          </p:spTgt>
                                        </p:tgtEl>
                                        <p:attrNameLst>
                                          <p:attrName>style.visibility</p:attrName>
                                        </p:attrNameLst>
                                      </p:cBhvr>
                                      <p:to>
                                        <p:strVal val="visible"/>
                                      </p:to>
                                    </p:set>
                                    <p:animEffect transition="in" filter="wipe(left)">
                                      <p:cBhvr>
                                        <p:cTn id="36" dur="500"/>
                                        <p:tgtEl>
                                          <p:spTgt spid="4403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4040"/>
                                        </p:tgtEl>
                                        <p:attrNameLst>
                                          <p:attrName>style.visibility</p:attrName>
                                        </p:attrNameLst>
                                      </p:cBhvr>
                                      <p:to>
                                        <p:strVal val="visible"/>
                                      </p:to>
                                    </p:set>
                                    <p:animEffect transition="in" filter="wipe(left)">
                                      <p:cBhvr>
                                        <p:cTn id="41" dur="500"/>
                                        <p:tgtEl>
                                          <p:spTgt spid="440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4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bldLvl="3"/>
      <p:bldP spid="44040" grpId="0" animBg="1"/>
      <p:bldP spid="440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a:t>
            </a:r>
            <a:r>
              <a:rPr lang="en-US" altLang="zh-CN" smtClean="0"/>
              <a:t>1</a:t>
            </a:r>
            <a:r>
              <a:rPr lang="zh-CN" altLang="en-US" smtClean="0"/>
              <a:t>章 </a:t>
            </a:r>
            <a:r>
              <a:rPr lang="en-US" altLang="zh-CN" smtClean="0"/>
              <a:t>C</a:t>
            </a:r>
            <a:r>
              <a:rPr lang="zh-CN" altLang="en-US" smtClean="0"/>
              <a:t>语言程序设计基本概念</a:t>
            </a:r>
          </a:p>
        </p:txBody>
      </p:sp>
      <p:sp>
        <p:nvSpPr>
          <p:cNvPr id="18436" name="Rectangle 4"/>
          <p:cNvSpPr>
            <a:spLocks noGrp="1" noRot="1" noChangeArrowheads="1"/>
          </p:cNvSpPr>
          <p:nvPr>
            <p:ph type="body" idx="1"/>
          </p:nvPr>
        </p:nvSpPr>
        <p:spPr>
          <a:xfrm>
            <a:off x="611188" y="1628775"/>
            <a:ext cx="8137525" cy="2044700"/>
          </a:xfrm>
          <a:ln w="57150" cmpd="thinThick">
            <a:solidFill>
              <a:schemeClr val="tx1"/>
            </a:solidFill>
            <a:miter lim="800000"/>
            <a:headEnd/>
            <a:tailEnd/>
          </a:ln>
        </p:spPr>
        <p:txBody>
          <a:bodyPr/>
          <a:lstStyle/>
          <a:p>
            <a:pPr eaLnBrk="1" hangingPunct="1">
              <a:buFont typeface="Wingdings" pitchFamily="2" charset="2"/>
              <a:buNone/>
            </a:pPr>
            <a:r>
              <a:rPr lang="zh-CN" altLang="en-US" sz="2400" b="1" smtClean="0"/>
              <a:t>一、</a:t>
            </a:r>
            <a:r>
              <a:rPr lang="en-US" altLang="zh-CN" sz="2400" b="1" smtClean="0"/>
              <a:t>C</a:t>
            </a:r>
            <a:r>
              <a:rPr lang="zh-CN" altLang="en-US" sz="2400" b="1" smtClean="0"/>
              <a:t>语言程序的结构</a:t>
            </a:r>
          </a:p>
          <a:p>
            <a:pPr eaLnBrk="1" hangingPunct="1">
              <a:buFont typeface="Wingdings" pitchFamily="2" charset="2"/>
              <a:buNone/>
            </a:pPr>
            <a:r>
              <a:rPr lang="en-US" altLang="zh-CN" sz="2000" b="1" smtClean="0"/>
              <a:t>1.</a:t>
            </a:r>
            <a:r>
              <a:rPr lang="zh-CN" altLang="en-US" sz="2000" b="1" smtClean="0"/>
              <a:t>程序的构成，</a:t>
            </a:r>
            <a:r>
              <a:rPr lang="en-US" altLang="zh-CN" sz="2000" b="1" smtClean="0"/>
              <a:t>main</a:t>
            </a:r>
            <a:r>
              <a:rPr lang="zh-CN" altLang="en-US" sz="2000" b="1" smtClean="0"/>
              <a:t>函数和其他函数。</a:t>
            </a:r>
          </a:p>
          <a:p>
            <a:pPr eaLnBrk="1" hangingPunct="1">
              <a:buFont typeface="Wingdings" pitchFamily="2" charset="2"/>
              <a:buNone/>
            </a:pPr>
            <a:r>
              <a:rPr lang="en-US" altLang="zh-CN" sz="2000" b="1" smtClean="0"/>
              <a:t>2.</a:t>
            </a:r>
            <a:r>
              <a:rPr lang="zh-CN" altLang="en-US" sz="2000" b="1" smtClean="0"/>
              <a:t>头文件，数据说明，函数的开始和结束标志以及程序中的注释。</a:t>
            </a:r>
          </a:p>
          <a:p>
            <a:pPr eaLnBrk="1" hangingPunct="1">
              <a:buFont typeface="Wingdings" pitchFamily="2" charset="2"/>
              <a:buNone/>
            </a:pPr>
            <a:r>
              <a:rPr lang="en-US" altLang="zh-CN" sz="2000" b="1" smtClean="0"/>
              <a:t>3.</a:t>
            </a:r>
            <a:r>
              <a:rPr lang="zh-CN" altLang="en-US" sz="2000" b="1" smtClean="0"/>
              <a:t>源程序的书写格式。</a:t>
            </a:r>
          </a:p>
          <a:p>
            <a:pPr eaLnBrk="1" hangingPunct="1">
              <a:buFont typeface="Wingdings" pitchFamily="2" charset="2"/>
              <a:buNone/>
            </a:pPr>
            <a:r>
              <a:rPr lang="en-US" altLang="zh-CN" sz="2000" b="1" smtClean="0"/>
              <a:t>4.C</a:t>
            </a:r>
            <a:r>
              <a:rPr lang="zh-CN" altLang="en-US" sz="2000" b="1" smtClean="0"/>
              <a:t>语言的风格。</a:t>
            </a:r>
          </a:p>
        </p:txBody>
      </p:sp>
      <p:sp>
        <p:nvSpPr>
          <p:cNvPr id="18437" name="AutoShape 5"/>
          <p:cNvSpPr>
            <a:spLocks noChangeArrowheads="1"/>
          </p:cNvSpPr>
          <p:nvPr/>
        </p:nvSpPr>
        <p:spPr bwMode="auto">
          <a:xfrm>
            <a:off x="539750" y="1125538"/>
            <a:ext cx="1871663"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grpSp>
        <p:nvGrpSpPr>
          <p:cNvPr id="18446" name="Group 14"/>
          <p:cNvGrpSpPr>
            <a:grpSpLocks/>
          </p:cNvGrpSpPr>
          <p:nvPr/>
        </p:nvGrpSpPr>
        <p:grpSpPr bwMode="auto">
          <a:xfrm>
            <a:off x="539750" y="3789363"/>
            <a:ext cx="3960813" cy="503237"/>
            <a:chOff x="340" y="2387"/>
            <a:chExt cx="2495" cy="317"/>
          </a:xfrm>
        </p:grpSpPr>
        <p:sp>
          <p:nvSpPr>
            <p:cNvPr id="5127" name="Oval 6"/>
            <p:cNvSpPr>
              <a:spLocks noChangeArrowheads="1"/>
            </p:cNvSpPr>
            <p:nvPr/>
          </p:nvSpPr>
          <p:spPr bwMode="auto">
            <a:xfrm>
              <a:off x="340" y="2387"/>
              <a:ext cx="99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5128" name="Text Box 7"/>
            <p:cNvSpPr txBox="1">
              <a:spLocks noChangeArrowheads="1"/>
            </p:cNvSpPr>
            <p:nvPr/>
          </p:nvSpPr>
          <p:spPr bwMode="auto">
            <a:xfrm>
              <a:off x="1383" y="2387"/>
              <a:ext cx="1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C</a:t>
              </a:r>
              <a:r>
                <a:rPr lang="zh-CN" altLang="en-US" sz="2400" b="1" u="sng"/>
                <a:t>语言程序</a:t>
              </a:r>
            </a:p>
          </p:txBody>
        </p:sp>
      </p:grpSp>
      <p:sp>
        <p:nvSpPr>
          <p:cNvPr id="18440" name="Text Box 8"/>
          <p:cNvSpPr txBox="1">
            <a:spLocks noChangeArrowheads="1"/>
          </p:cNvSpPr>
          <p:nvPr/>
        </p:nvSpPr>
        <p:spPr bwMode="auto">
          <a:xfrm>
            <a:off x="611188" y="4365625"/>
            <a:ext cx="81375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重点记忆程序的构成和书写</a:t>
            </a:r>
          </a:p>
          <a:p>
            <a:pPr eaLnBrk="1" hangingPunct="1">
              <a:spcBef>
                <a:spcPct val="50000"/>
              </a:spcBef>
            </a:pPr>
            <a:r>
              <a:rPr lang="zh-CN" altLang="en-US" sz="2000" b="1"/>
              <a:t>       程序是可以连续执行的指令的集合。目前当用的程序程序语言主要是“高级语言”，如</a:t>
            </a:r>
            <a:r>
              <a:rPr lang="en-US" altLang="zh-CN" sz="2000" b="1"/>
              <a:t>Visual Basic</a:t>
            </a:r>
            <a:r>
              <a:rPr lang="zh-CN" altLang="en-US" sz="2000" b="1"/>
              <a:t>、</a:t>
            </a:r>
            <a:r>
              <a:rPr lang="en-US" altLang="zh-CN" sz="2000" b="1"/>
              <a:t>C++</a:t>
            </a:r>
            <a:r>
              <a:rPr lang="zh-CN" altLang="en-US" sz="2000" b="1"/>
              <a:t>、</a:t>
            </a:r>
            <a:r>
              <a:rPr lang="en-US" altLang="zh-CN" sz="2000" b="1"/>
              <a:t>Java</a:t>
            </a:r>
            <a:r>
              <a:rPr lang="zh-CN" altLang="en-US" sz="2000" b="1"/>
              <a:t>和</a:t>
            </a:r>
            <a:r>
              <a:rPr lang="en-US" altLang="zh-CN" sz="2000" b="1"/>
              <a:t>C</a:t>
            </a:r>
            <a:r>
              <a:rPr lang="zh-CN" altLang="en-US" sz="2000" b="1"/>
              <a:t>。其中</a:t>
            </a:r>
            <a:r>
              <a:rPr lang="en-US" altLang="zh-CN" sz="2000" b="1"/>
              <a:t>C</a:t>
            </a:r>
            <a:r>
              <a:rPr lang="zh-CN" altLang="en-US" sz="2000" b="1"/>
              <a:t>语言具有高级语言和低级语</a:t>
            </a:r>
            <a:r>
              <a:rPr lang="zh-CN" altLang="en-US" b="1"/>
              <a:t>言的双重优点。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0-#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436">
                                            <p:bg/>
                                          </p:spTgt>
                                        </p:tgtEl>
                                        <p:attrNameLst>
                                          <p:attrName>style.visibility</p:attrName>
                                        </p:attrNameLst>
                                      </p:cBhvr>
                                      <p:to>
                                        <p:strVal val="visible"/>
                                      </p:to>
                                    </p:set>
                                    <p:animEffect transition="in" filter="wipe(left)">
                                      <p:cBhvr>
                                        <p:cTn id="13" dur="500"/>
                                        <p:tgtEl>
                                          <p:spTgt spid="18436">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436">
                                            <p:txEl>
                                              <p:pRg st="0" end="0"/>
                                            </p:txEl>
                                          </p:spTgt>
                                        </p:tgtEl>
                                        <p:attrNameLst>
                                          <p:attrName>style.visibility</p:attrName>
                                        </p:attrNameLst>
                                      </p:cBhvr>
                                      <p:to>
                                        <p:strVal val="visible"/>
                                      </p:to>
                                    </p:set>
                                    <p:animEffect transition="in" filter="wipe(left)">
                                      <p:cBhvr>
                                        <p:cTn id="18" dur="500"/>
                                        <p:tgtEl>
                                          <p:spTgt spid="1843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436">
                                            <p:txEl>
                                              <p:pRg st="1" end="1"/>
                                            </p:txEl>
                                          </p:spTgt>
                                        </p:tgtEl>
                                        <p:attrNameLst>
                                          <p:attrName>style.visibility</p:attrName>
                                        </p:attrNameLst>
                                      </p:cBhvr>
                                      <p:to>
                                        <p:strVal val="visible"/>
                                      </p:to>
                                    </p:set>
                                    <p:animEffect transition="in" filter="wipe(left)">
                                      <p:cBhvr>
                                        <p:cTn id="23" dur="500"/>
                                        <p:tgtEl>
                                          <p:spTgt spid="18436">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436">
                                            <p:txEl>
                                              <p:pRg st="2" end="2"/>
                                            </p:txEl>
                                          </p:spTgt>
                                        </p:tgtEl>
                                        <p:attrNameLst>
                                          <p:attrName>style.visibility</p:attrName>
                                        </p:attrNameLst>
                                      </p:cBhvr>
                                      <p:to>
                                        <p:strVal val="visible"/>
                                      </p:to>
                                    </p:set>
                                    <p:animEffect transition="in" filter="wipe(left)">
                                      <p:cBhvr>
                                        <p:cTn id="28" dur="500"/>
                                        <p:tgtEl>
                                          <p:spTgt spid="18436">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436">
                                            <p:txEl>
                                              <p:pRg st="3" end="3"/>
                                            </p:txEl>
                                          </p:spTgt>
                                        </p:tgtEl>
                                        <p:attrNameLst>
                                          <p:attrName>style.visibility</p:attrName>
                                        </p:attrNameLst>
                                      </p:cBhvr>
                                      <p:to>
                                        <p:strVal val="visible"/>
                                      </p:to>
                                    </p:set>
                                    <p:animEffect transition="in" filter="wipe(left)">
                                      <p:cBhvr>
                                        <p:cTn id="33" dur="500"/>
                                        <p:tgtEl>
                                          <p:spTgt spid="18436">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436">
                                            <p:txEl>
                                              <p:pRg st="4" end="4"/>
                                            </p:txEl>
                                          </p:spTgt>
                                        </p:tgtEl>
                                        <p:attrNameLst>
                                          <p:attrName>style.visibility</p:attrName>
                                        </p:attrNameLst>
                                      </p:cBhvr>
                                      <p:to>
                                        <p:strVal val="visible"/>
                                      </p:to>
                                    </p:set>
                                    <p:animEffect transition="in" filter="wipe(left)">
                                      <p:cBhvr>
                                        <p:cTn id="38" dur="500"/>
                                        <p:tgtEl>
                                          <p:spTgt spid="18436">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additive="base">
                                        <p:cTn id="43" dur="500" fill="hold"/>
                                        <p:tgtEl>
                                          <p:spTgt spid="18446"/>
                                        </p:tgtEl>
                                        <p:attrNameLst>
                                          <p:attrName>ppt_x</p:attrName>
                                        </p:attrNameLst>
                                      </p:cBhvr>
                                      <p:tavLst>
                                        <p:tav tm="0">
                                          <p:val>
                                            <p:strVal val="#ppt_x"/>
                                          </p:val>
                                        </p:tav>
                                        <p:tav tm="100000">
                                          <p:val>
                                            <p:strVal val="#ppt_x"/>
                                          </p:val>
                                        </p:tav>
                                      </p:tavLst>
                                    </p:anim>
                                    <p:anim calcmode="lin" valueType="num">
                                      <p:cBhvr additive="base">
                                        <p:cTn id="44" dur="500" fill="hold"/>
                                        <p:tgtEl>
                                          <p:spTgt spid="1844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18440">
                                            <p:txEl>
                                              <p:pRg st="0" end="0"/>
                                            </p:txEl>
                                          </p:spTgt>
                                        </p:tgtEl>
                                        <p:attrNameLst>
                                          <p:attrName>style.visibility</p:attrName>
                                        </p:attrNameLst>
                                      </p:cBhvr>
                                      <p:to>
                                        <p:strVal val="visible"/>
                                      </p:to>
                                    </p:set>
                                    <p:animEffect transition="in" filter="blinds(vertical)">
                                      <p:cBhvr>
                                        <p:cTn id="49" dur="500"/>
                                        <p:tgtEl>
                                          <p:spTgt spid="18440">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grpId="0" nodeType="clickEffect">
                                  <p:stCondLst>
                                    <p:cond delay="0"/>
                                  </p:stCondLst>
                                  <p:childTnLst>
                                    <p:set>
                                      <p:cBhvr>
                                        <p:cTn id="53" dur="1" fill="hold">
                                          <p:stCondLst>
                                            <p:cond delay="0"/>
                                          </p:stCondLst>
                                        </p:cTn>
                                        <p:tgtEl>
                                          <p:spTgt spid="18440">
                                            <p:txEl>
                                              <p:pRg st="1" end="1"/>
                                            </p:txEl>
                                          </p:spTgt>
                                        </p:tgtEl>
                                        <p:attrNameLst>
                                          <p:attrName>style.visibility</p:attrName>
                                        </p:attrNameLst>
                                      </p:cBhvr>
                                      <p:to>
                                        <p:strVal val="visible"/>
                                      </p:to>
                                    </p:set>
                                    <p:animEffect transition="in" filter="blinds(vertical)">
                                      <p:cBhvr>
                                        <p:cTn id="54" dur="500"/>
                                        <p:tgtEl>
                                          <p:spTgt spid="184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nimBg="1"/>
      <p:bldP spid="18437" grpId="0" animBg="1"/>
      <p:bldP spid="1844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5</a:t>
            </a:r>
            <a:r>
              <a:rPr lang="zh-CN" altLang="en-US" sz="4400">
                <a:solidFill>
                  <a:schemeClr val="tx2"/>
                </a:solidFill>
              </a:rPr>
              <a:t>章 循环结构</a:t>
            </a:r>
          </a:p>
        </p:txBody>
      </p:sp>
      <p:sp>
        <p:nvSpPr>
          <p:cNvPr id="45061" name="Rectangle 5"/>
          <p:cNvSpPr>
            <a:spLocks noRot="1" noChangeArrowheads="1"/>
          </p:cNvSpPr>
          <p:nvPr/>
        </p:nvSpPr>
        <p:spPr bwMode="auto">
          <a:xfrm>
            <a:off x="468313" y="1484313"/>
            <a:ext cx="8208962" cy="1728787"/>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000" b="1"/>
              <a:t>五、循环结构程序设计</a:t>
            </a:r>
          </a:p>
          <a:p>
            <a:pPr>
              <a:spcBef>
                <a:spcPct val="20000"/>
              </a:spcBef>
              <a:buClr>
                <a:schemeClr val="hlink"/>
              </a:buClr>
              <a:buFont typeface="Wingdings" pitchFamily="2" charset="2"/>
              <a:buNone/>
            </a:pPr>
            <a:r>
              <a:rPr lang="zh-CN" altLang="en-US" b="1"/>
              <a:t>　　</a:t>
            </a:r>
            <a:r>
              <a:rPr lang="en-US" altLang="zh-CN" b="1"/>
              <a:t>1.for</a:t>
            </a:r>
            <a:r>
              <a:rPr lang="zh-CN" altLang="en-US" b="1"/>
              <a:t>循环结构。</a:t>
            </a:r>
          </a:p>
          <a:p>
            <a:pPr>
              <a:spcBef>
                <a:spcPct val="20000"/>
              </a:spcBef>
              <a:buClr>
                <a:schemeClr val="hlink"/>
              </a:buClr>
              <a:buFont typeface="Wingdings" pitchFamily="2" charset="2"/>
              <a:buNone/>
            </a:pPr>
            <a:r>
              <a:rPr lang="zh-CN" altLang="en-US" b="1"/>
              <a:t>　　</a:t>
            </a:r>
            <a:r>
              <a:rPr lang="en-US" altLang="zh-CN" b="1"/>
              <a:t>2.while</a:t>
            </a:r>
            <a:r>
              <a:rPr lang="zh-CN" altLang="en-US" b="1"/>
              <a:t>和</a:t>
            </a:r>
            <a:r>
              <a:rPr lang="en-US" altLang="zh-CN" b="1"/>
              <a:t>do-while</a:t>
            </a:r>
            <a:r>
              <a:rPr lang="zh-CN" altLang="en-US" b="1"/>
              <a:t>循环结构。</a:t>
            </a:r>
          </a:p>
          <a:p>
            <a:pPr>
              <a:spcBef>
                <a:spcPct val="20000"/>
              </a:spcBef>
              <a:buClr>
                <a:schemeClr val="hlink"/>
              </a:buClr>
              <a:buFont typeface="Wingdings" pitchFamily="2" charset="2"/>
              <a:buNone/>
            </a:pPr>
            <a:r>
              <a:rPr lang="zh-CN" altLang="en-US" b="1"/>
              <a:t>　　</a:t>
            </a:r>
            <a:r>
              <a:rPr lang="en-US" altLang="zh-CN" b="1"/>
              <a:t>3.continue</a:t>
            </a:r>
            <a:r>
              <a:rPr lang="zh-CN" altLang="en-US" b="1"/>
              <a:t>语句和</a:t>
            </a:r>
            <a:r>
              <a:rPr lang="en-US" altLang="zh-CN" b="1"/>
              <a:t>break</a:t>
            </a:r>
            <a:r>
              <a:rPr lang="zh-CN" altLang="en-US" b="1"/>
              <a:t>语句。</a:t>
            </a:r>
          </a:p>
          <a:p>
            <a:pPr>
              <a:spcBef>
                <a:spcPct val="20000"/>
              </a:spcBef>
              <a:buClr>
                <a:schemeClr val="hlink"/>
              </a:buClr>
              <a:buFont typeface="Wingdings" pitchFamily="2" charset="2"/>
              <a:buNone/>
            </a:pPr>
            <a:r>
              <a:rPr lang="zh-CN" altLang="en-US" b="1"/>
              <a:t>　　</a:t>
            </a:r>
            <a:r>
              <a:rPr lang="en-US" altLang="zh-CN" b="1"/>
              <a:t>4.</a:t>
            </a:r>
            <a:r>
              <a:rPr lang="zh-CN" altLang="en-US" b="1"/>
              <a:t>循环的嵌套。</a:t>
            </a:r>
          </a:p>
        </p:txBody>
      </p:sp>
      <p:sp>
        <p:nvSpPr>
          <p:cNvPr id="45062"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
        <p:nvSpPr>
          <p:cNvPr id="45063" name="Text Box 7"/>
          <p:cNvSpPr txBox="1">
            <a:spLocks noChangeArrowheads="1"/>
          </p:cNvSpPr>
          <p:nvPr/>
        </p:nvSpPr>
        <p:spPr bwMode="auto">
          <a:xfrm>
            <a:off x="250825" y="3946525"/>
            <a:ext cx="8713788"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a:t>
            </a:r>
            <a:r>
              <a:rPr lang="en-US" altLang="zh-CN" sz="2400" b="1">
                <a:solidFill>
                  <a:schemeClr val="tx2"/>
                </a:solidFill>
              </a:rPr>
              <a:t>while</a:t>
            </a:r>
            <a:r>
              <a:rPr lang="zh-CN" altLang="en-US" sz="2400" b="1">
                <a:solidFill>
                  <a:schemeClr val="tx2"/>
                </a:solidFill>
              </a:rPr>
              <a:t>循环的执行过程及应用</a:t>
            </a:r>
          </a:p>
          <a:p>
            <a:pPr eaLnBrk="1" hangingPunct="1">
              <a:lnSpc>
                <a:spcPct val="120000"/>
              </a:lnSpc>
            </a:pPr>
            <a:r>
              <a:rPr lang="zh-CN" altLang="en-US" sz="2000" b="1"/>
              <a:t>     </a:t>
            </a:r>
            <a:r>
              <a:rPr lang="en-US" altLang="zh-CN" sz="2000" b="1"/>
              <a:t>while</a:t>
            </a:r>
            <a:r>
              <a:rPr lang="zh-CN" altLang="en-US" sz="2000" b="1"/>
              <a:t>语句构成的循环称为“当型”循环，其一般形式是：</a:t>
            </a:r>
          </a:p>
          <a:p>
            <a:pPr eaLnBrk="1" hangingPunct="1">
              <a:lnSpc>
                <a:spcPct val="120000"/>
              </a:lnSpc>
            </a:pPr>
            <a:r>
              <a:rPr lang="zh-CN" altLang="en-US" sz="2000" b="1"/>
              <a:t>                  </a:t>
            </a:r>
            <a:r>
              <a:rPr lang="en-US" altLang="zh-CN" sz="2000" b="1">
                <a:solidFill>
                  <a:schemeClr val="tx2"/>
                </a:solidFill>
              </a:rPr>
              <a:t>while(</a:t>
            </a:r>
            <a:r>
              <a:rPr lang="zh-CN" altLang="en-US" sz="2000" b="1">
                <a:solidFill>
                  <a:schemeClr val="tx2"/>
                </a:solidFill>
              </a:rPr>
              <a:t>表达式</a:t>
            </a:r>
            <a:r>
              <a:rPr lang="en-US" altLang="zh-CN" sz="2000" b="1">
                <a:solidFill>
                  <a:schemeClr val="tx2"/>
                </a:solidFill>
              </a:rPr>
              <a:t>)</a:t>
            </a:r>
          </a:p>
          <a:p>
            <a:pPr eaLnBrk="1" hangingPunct="1">
              <a:lnSpc>
                <a:spcPct val="120000"/>
              </a:lnSpc>
            </a:pPr>
            <a:r>
              <a:rPr lang="en-US" altLang="zh-CN" sz="2000" b="1">
                <a:solidFill>
                  <a:schemeClr val="tx2"/>
                </a:solidFill>
              </a:rPr>
              <a:t>                       </a:t>
            </a:r>
            <a:r>
              <a:rPr lang="zh-CN" altLang="en-US" sz="2000" b="1">
                <a:solidFill>
                  <a:schemeClr val="tx2"/>
                </a:solidFill>
              </a:rPr>
              <a:t>语句</a:t>
            </a:r>
          </a:p>
          <a:p>
            <a:pPr eaLnBrk="1" hangingPunct="1">
              <a:lnSpc>
                <a:spcPct val="120000"/>
              </a:lnSpc>
            </a:pPr>
            <a:r>
              <a:rPr lang="zh-CN" altLang="en-US" sz="2000" b="1"/>
              <a:t>     表达式可以是</a:t>
            </a:r>
            <a:r>
              <a:rPr lang="en-US" altLang="zh-CN" sz="2000" b="1"/>
              <a:t>C</a:t>
            </a:r>
            <a:r>
              <a:rPr lang="zh-CN" altLang="en-US" sz="2000" b="1"/>
              <a:t>语言中任意类型的合法表达式，取其值的逻辑值。语句也可以是五大类语句任意之一，但只能控制其后的一条语句。循环体有可能一次也不执行。</a:t>
            </a:r>
            <a:endParaRPr lang="zh-CN" altLang="en-US" b="1"/>
          </a:p>
        </p:txBody>
      </p:sp>
      <p:grpSp>
        <p:nvGrpSpPr>
          <p:cNvPr id="45067" name="Group 11"/>
          <p:cNvGrpSpPr>
            <a:grpSpLocks/>
          </p:cNvGrpSpPr>
          <p:nvPr/>
        </p:nvGrpSpPr>
        <p:grpSpPr bwMode="auto">
          <a:xfrm>
            <a:off x="250825" y="3500438"/>
            <a:ext cx="8062913" cy="503237"/>
            <a:chOff x="158" y="2205"/>
            <a:chExt cx="5079" cy="317"/>
          </a:xfrm>
        </p:grpSpPr>
        <p:sp>
          <p:nvSpPr>
            <p:cNvPr id="32775" name="Oval 9"/>
            <p:cNvSpPr>
              <a:spLocks noChangeArrowheads="1"/>
            </p:cNvSpPr>
            <p:nvPr/>
          </p:nvSpPr>
          <p:spPr bwMode="auto">
            <a:xfrm>
              <a:off x="158" y="2205"/>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32776" name="Text Box 10"/>
            <p:cNvSpPr txBox="1">
              <a:spLocks noChangeArrowheads="1"/>
            </p:cNvSpPr>
            <p:nvPr/>
          </p:nvSpPr>
          <p:spPr bwMode="auto">
            <a:xfrm>
              <a:off x="930" y="2205"/>
              <a:ext cx="4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while</a:t>
              </a:r>
              <a:r>
                <a:rPr lang="zh-CN" altLang="en-US" sz="2400" b="1" u="sng"/>
                <a:t>语句的形式及执行过程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 calcmode="lin" valueType="num">
                                      <p:cBhvr additive="base">
                                        <p:cTn id="7" dur="500" fill="hold"/>
                                        <p:tgtEl>
                                          <p:spTgt spid="45062"/>
                                        </p:tgtEl>
                                        <p:attrNameLst>
                                          <p:attrName>ppt_x</p:attrName>
                                        </p:attrNameLst>
                                      </p:cBhvr>
                                      <p:tavLst>
                                        <p:tav tm="0">
                                          <p:val>
                                            <p:strVal val="0-#ppt_w/2"/>
                                          </p:val>
                                        </p:tav>
                                        <p:tav tm="100000">
                                          <p:val>
                                            <p:strVal val="#ppt_x"/>
                                          </p:val>
                                        </p:tav>
                                      </p:tavLst>
                                    </p:anim>
                                    <p:anim calcmode="lin" valueType="num">
                                      <p:cBhvr additive="base">
                                        <p:cTn id="8"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1">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506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063">
                                            <p:txEl>
                                              <p:pRg st="0" end="0"/>
                                            </p:txEl>
                                          </p:spTgt>
                                        </p:tgtEl>
                                        <p:attrNameLst>
                                          <p:attrName>style.visibility</p:attrName>
                                        </p:attrNameLst>
                                      </p:cBhvr>
                                      <p:to>
                                        <p:strVal val="visible"/>
                                      </p:to>
                                    </p:set>
                                    <p:animEffect transition="in" filter="wipe(left)">
                                      <p:cBhvr>
                                        <p:cTn id="41" dur="500"/>
                                        <p:tgtEl>
                                          <p:spTgt spid="4506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5063">
                                            <p:txEl>
                                              <p:pRg st="1" end="1"/>
                                            </p:txEl>
                                          </p:spTgt>
                                        </p:tgtEl>
                                        <p:attrNameLst>
                                          <p:attrName>style.visibility</p:attrName>
                                        </p:attrNameLst>
                                      </p:cBhvr>
                                      <p:to>
                                        <p:strVal val="visible"/>
                                      </p:to>
                                    </p:set>
                                    <p:animEffect transition="in" filter="wipe(left)">
                                      <p:cBhvr>
                                        <p:cTn id="46" dur="500"/>
                                        <p:tgtEl>
                                          <p:spTgt spid="45063">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5063">
                                            <p:txEl>
                                              <p:pRg st="2" end="2"/>
                                            </p:txEl>
                                          </p:spTgt>
                                        </p:tgtEl>
                                        <p:attrNameLst>
                                          <p:attrName>style.visibility</p:attrName>
                                        </p:attrNameLst>
                                      </p:cBhvr>
                                      <p:to>
                                        <p:strVal val="visible"/>
                                      </p:to>
                                    </p:set>
                                    <p:animEffect transition="in" filter="wipe(left)">
                                      <p:cBhvr>
                                        <p:cTn id="51" dur="500"/>
                                        <p:tgtEl>
                                          <p:spTgt spid="45063">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5063">
                                            <p:txEl>
                                              <p:pRg st="3" end="3"/>
                                            </p:txEl>
                                          </p:spTgt>
                                        </p:tgtEl>
                                        <p:attrNameLst>
                                          <p:attrName>style.visibility</p:attrName>
                                        </p:attrNameLst>
                                      </p:cBhvr>
                                      <p:to>
                                        <p:strVal val="visible"/>
                                      </p:to>
                                    </p:set>
                                    <p:animEffect transition="in" filter="wipe(left)">
                                      <p:cBhvr>
                                        <p:cTn id="56" dur="500"/>
                                        <p:tgtEl>
                                          <p:spTgt spid="4506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5063">
                                            <p:txEl>
                                              <p:pRg st="4" end="4"/>
                                            </p:txEl>
                                          </p:spTgt>
                                        </p:tgtEl>
                                        <p:attrNameLst>
                                          <p:attrName>style.visibility</p:attrName>
                                        </p:attrNameLst>
                                      </p:cBhvr>
                                      <p:to>
                                        <p:strVal val="visible"/>
                                      </p:to>
                                    </p:set>
                                    <p:animEffect transition="in" filter="wipe(left)">
                                      <p:cBhvr>
                                        <p:cTn id="61" dur="500"/>
                                        <p:tgtEl>
                                          <p:spTgt spid="45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nimBg="1"/>
      <p:bldP spid="45062" grpId="0" animBg="1"/>
      <p:bldP spid="450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323850" y="260350"/>
            <a:ext cx="8497888" cy="6278563"/>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dirty="0"/>
              <a:t>（</a:t>
            </a:r>
            <a:r>
              <a:rPr lang="en-US" altLang="zh-CN" dirty="0"/>
              <a:t>20</a:t>
            </a:r>
            <a:r>
              <a:rPr lang="zh-CN" altLang="en-US" dirty="0"/>
              <a:t>）有以下程序</a:t>
            </a:r>
          </a:p>
          <a:p>
            <a:pPr eaLnBrk="1" hangingPunct="1"/>
            <a:r>
              <a:rPr lang="zh-CN" altLang="en-US" dirty="0"/>
              <a:t>　　</a:t>
            </a:r>
            <a:r>
              <a:rPr lang="en-US" altLang="zh-CN" dirty="0"/>
              <a:t>#include &lt;</a:t>
            </a:r>
            <a:r>
              <a:rPr lang="en-US" altLang="zh-CN" dirty="0" err="1"/>
              <a:t>stdio.h</a:t>
            </a:r>
            <a:r>
              <a:rPr lang="en-US" altLang="zh-CN" dirty="0"/>
              <a:t>&gt;</a:t>
            </a:r>
          </a:p>
          <a:p>
            <a:pPr eaLnBrk="1" hangingPunct="1"/>
            <a:r>
              <a:rPr lang="zh-CN" altLang="en-US" dirty="0"/>
              <a:t>　　</a:t>
            </a:r>
            <a:r>
              <a:rPr lang="en-US" altLang="zh-CN" dirty="0"/>
              <a:t>main()</a:t>
            </a:r>
          </a:p>
          <a:p>
            <a:pPr eaLnBrk="1" hangingPunct="1"/>
            <a:r>
              <a:rPr lang="zh-CN" altLang="en-US" dirty="0"/>
              <a:t>　　</a:t>
            </a:r>
            <a:r>
              <a:rPr lang="en-US" altLang="zh-CN" dirty="0"/>
              <a:t>{   </a:t>
            </a:r>
            <a:r>
              <a:rPr lang="en-US" altLang="zh-CN" dirty="0" err="1"/>
              <a:t>int</a:t>
            </a:r>
            <a:r>
              <a:rPr lang="en-US" altLang="zh-CN" dirty="0"/>
              <a:t>   a=1,b=2;</a:t>
            </a:r>
          </a:p>
          <a:p>
            <a:pPr eaLnBrk="1" hangingPunct="1"/>
            <a:r>
              <a:rPr lang="zh-CN" altLang="en-US" dirty="0"/>
              <a:t>　  　  </a:t>
            </a:r>
            <a:r>
              <a:rPr lang="en-US" altLang="zh-CN" dirty="0"/>
              <a:t>while(a&lt;6){b+=</a:t>
            </a:r>
            <a:r>
              <a:rPr lang="en-US" altLang="zh-CN" dirty="0" err="1"/>
              <a:t>a;a</a:t>
            </a:r>
            <a:r>
              <a:rPr lang="en-US" altLang="zh-CN" dirty="0"/>
              <a:t>+=2;b%=10;}</a:t>
            </a:r>
          </a:p>
          <a:p>
            <a:pPr eaLnBrk="1" hangingPunct="1"/>
            <a:r>
              <a:rPr lang="zh-CN" altLang="en-US" dirty="0"/>
              <a:t>　　    </a:t>
            </a:r>
            <a:r>
              <a:rPr lang="en-US" altLang="zh-CN" dirty="0" err="1"/>
              <a:t>printf</a:t>
            </a:r>
            <a:r>
              <a:rPr lang="en-US" altLang="zh-CN" dirty="0"/>
              <a:t>("%</a:t>
            </a:r>
            <a:r>
              <a:rPr lang="en-US" altLang="zh-CN" dirty="0" err="1"/>
              <a:t>d,%d</a:t>
            </a:r>
            <a:r>
              <a:rPr lang="en-US" altLang="zh-CN" dirty="0"/>
              <a:t>\n",</a:t>
            </a:r>
            <a:r>
              <a:rPr lang="en-US" altLang="zh-CN" dirty="0" err="1"/>
              <a:t>a,b</a:t>
            </a:r>
            <a:r>
              <a:rPr lang="en-US" altLang="zh-CN" dirty="0"/>
              <a:t>);</a:t>
            </a:r>
          </a:p>
          <a:p>
            <a:pPr eaLnBrk="1" hangingPunct="1"/>
            <a:r>
              <a:rPr lang="zh-CN" altLang="en-US" dirty="0"/>
              <a:t>　　｝</a:t>
            </a:r>
            <a:endParaRPr lang="en-US" altLang="zh-CN" dirty="0"/>
          </a:p>
          <a:p>
            <a:pPr eaLnBrk="1" hangingPunct="1"/>
            <a:r>
              <a:rPr lang="zh-CN" altLang="en-US" dirty="0"/>
              <a:t>　　程序运行后的输出结果是</a:t>
            </a:r>
            <a:r>
              <a:rPr lang="en-US" altLang="zh-CN" dirty="0"/>
              <a:t>(           )</a:t>
            </a:r>
            <a:r>
              <a:rPr lang="zh-CN" altLang="en-US" dirty="0" smtClean="0"/>
              <a:t>。</a:t>
            </a:r>
            <a:endParaRPr lang="en-US" altLang="zh-CN" dirty="0"/>
          </a:p>
          <a:p>
            <a:pPr eaLnBrk="1" hangingPunct="1"/>
            <a:r>
              <a:rPr lang="zh-CN" altLang="en-US" dirty="0"/>
              <a:t>　　</a:t>
            </a:r>
            <a:r>
              <a:rPr lang="en-US" altLang="zh-CN" dirty="0"/>
              <a:t>A</a:t>
            </a:r>
            <a:r>
              <a:rPr lang="zh-CN" altLang="en-US" dirty="0"/>
              <a:t>）</a:t>
            </a:r>
            <a:r>
              <a:rPr lang="en-US" altLang="zh-CN" dirty="0"/>
              <a:t>5,11</a:t>
            </a:r>
            <a:r>
              <a:rPr lang="zh-CN" altLang="en-US" dirty="0"/>
              <a:t>　　</a:t>
            </a:r>
            <a:r>
              <a:rPr lang="en-US" altLang="zh-CN" dirty="0"/>
              <a:t>B</a:t>
            </a:r>
            <a:r>
              <a:rPr lang="zh-CN" altLang="en-US" dirty="0"/>
              <a:t>）</a:t>
            </a:r>
            <a:r>
              <a:rPr lang="en-US" altLang="zh-CN" dirty="0"/>
              <a:t>7,1</a:t>
            </a:r>
            <a:r>
              <a:rPr lang="zh-CN" altLang="en-US" dirty="0"/>
              <a:t>　　</a:t>
            </a:r>
            <a:r>
              <a:rPr lang="en-US" altLang="zh-CN" dirty="0"/>
              <a:t>C</a:t>
            </a:r>
            <a:r>
              <a:rPr lang="zh-CN" altLang="en-US" dirty="0"/>
              <a:t>）</a:t>
            </a:r>
            <a:r>
              <a:rPr lang="en-US" altLang="zh-CN" dirty="0"/>
              <a:t>7,11</a:t>
            </a:r>
            <a:r>
              <a:rPr lang="zh-CN" altLang="en-US" dirty="0"/>
              <a:t>　　</a:t>
            </a:r>
            <a:r>
              <a:rPr lang="en-US" altLang="zh-CN" dirty="0"/>
              <a:t>D</a:t>
            </a:r>
            <a:r>
              <a:rPr lang="zh-CN" altLang="en-US" dirty="0"/>
              <a:t>）</a:t>
            </a:r>
            <a:r>
              <a:rPr lang="en-US" altLang="zh-CN" dirty="0"/>
              <a:t>6,1</a:t>
            </a:r>
          </a:p>
          <a:p>
            <a:pPr eaLnBrk="1" hangingPunct="1"/>
            <a:r>
              <a:rPr lang="en-US" altLang="zh-CN" dirty="0"/>
              <a:t>(26)</a:t>
            </a:r>
            <a:r>
              <a:rPr lang="zh-CN" altLang="en-US" dirty="0"/>
              <a:t>有以下程序段</a:t>
            </a:r>
          </a:p>
          <a:p>
            <a:pPr eaLnBrk="1" hangingPunct="1"/>
            <a:r>
              <a:rPr lang="zh-CN" altLang="en-US" dirty="0"/>
              <a:t>　　</a:t>
            </a:r>
            <a:r>
              <a:rPr lang="en-US" altLang="zh-CN" dirty="0"/>
              <a:t>#include &lt;</a:t>
            </a:r>
            <a:r>
              <a:rPr lang="en-US" altLang="zh-CN" dirty="0" err="1"/>
              <a:t>stdio.h</a:t>
            </a:r>
            <a:r>
              <a:rPr lang="en-US" altLang="zh-CN" dirty="0"/>
              <a:t>&gt;</a:t>
            </a:r>
          </a:p>
          <a:p>
            <a:pPr eaLnBrk="1" hangingPunct="1"/>
            <a:r>
              <a:rPr lang="zh-CN" altLang="en-US" dirty="0"/>
              <a:t>　　</a:t>
            </a:r>
            <a:r>
              <a:rPr lang="en-US" altLang="zh-CN" dirty="0"/>
              <a:t>main()</a:t>
            </a:r>
          </a:p>
          <a:p>
            <a:pPr eaLnBrk="1" hangingPunct="1"/>
            <a:r>
              <a:rPr lang="zh-CN" altLang="en-US" dirty="0"/>
              <a:t>　　</a:t>
            </a:r>
            <a:r>
              <a:rPr lang="en-US" altLang="zh-CN" dirty="0"/>
              <a:t>{   …</a:t>
            </a:r>
          </a:p>
          <a:p>
            <a:pPr eaLnBrk="1" hangingPunct="1"/>
            <a:r>
              <a:rPr lang="zh-CN" altLang="en-US" dirty="0"/>
              <a:t>　　    </a:t>
            </a:r>
            <a:r>
              <a:rPr lang="en-US" altLang="zh-CN" dirty="0"/>
              <a:t>while( </a:t>
            </a:r>
            <a:r>
              <a:rPr lang="en-US" altLang="zh-CN" dirty="0" err="1"/>
              <a:t>getchar</a:t>
            </a:r>
            <a:r>
              <a:rPr lang="en-US" altLang="zh-CN" dirty="0"/>
              <a:t>()!='\n') ;</a:t>
            </a:r>
          </a:p>
          <a:p>
            <a:pPr eaLnBrk="1" hangingPunct="1"/>
            <a:r>
              <a:rPr lang="zh-CN" altLang="en-US" dirty="0"/>
              <a:t>　　    </a:t>
            </a:r>
            <a:r>
              <a:rPr lang="en-US" altLang="zh-CN" dirty="0"/>
              <a:t>…</a:t>
            </a:r>
          </a:p>
          <a:p>
            <a:pPr eaLnBrk="1" hangingPunct="1"/>
            <a:r>
              <a:rPr lang="zh-CN" altLang="en-US" dirty="0"/>
              <a:t>　　</a:t>
            </a:r>
            <a:r>
              <a:rPr lang="en-US" altLang="zh-CN" dirty="0"/>
              <a:t>}</a:t>
            </a:r>
          </a:p>
          <a:p>
            <a:pPr eaLnBrk="1" hangingPunct="1"/>
            <a:r>
              <a:rPr lang="zh-CN" altLang="en-US" dirty="0"/>
              <a:t>　　以下叙述中正确的是</a:t>
            </a:r>
            <a:r>
              <a:rPr lang="en-US" altLang="zh-CN" dirty="0"/>
              <a:t>(             )</a:t>
            </a:r>
            <a:r>
              <a:rPr lang="zh-CN" altLang="en-US" dirty="0" smtClean="0"/>
              <a:t>。</a:t>
            </a:r>
            <a:endParaRPr lang="en-US" altLang="zh-CN" dirty="0"/>
          </a:p>
          <a:p>
            <a:pPr eaLnBrk="1" hangingPunct="1"/>
            <a:r>
              <a:rPr lang="zh-CN" altLang="en-US" dirty="0"/>
              <a:t>　　</a:t>
            </a:r>
            <a:r>
              <a:rPr lang="en-US" altLang="zh-CN" dirty="0"/>
              <a:t>A) </a:t>
            </a:r>
            <a:r>
              <a:rPr lang="zh-CN" altLang="en-US" dirty="0"/>
              <a:t>此</a:t>
            </a:r>
            <a:r>
              <a:rPr lang="en-US" altLang="zh-CN" dirty="0"/>
              <a:t>while</a:t>
            </a:r>
            <a:r>
              <a:rPr lang="zh-CN" altLang="en-US" dirty="0"/>
              <a:t>语句将无限循环</a:t>
            </a:r>
          </a:p>
          <a:p>
            <a:pPr eaLnBrk="1" hangingPunct="1"/>
            <a:r>
              <a:rPr lang="zh-CN" altLang="en-US" dirty="0"/>
              <a:t>　　</a:t>
            </a:r>
            <a:r>
              <a:rPr lang="en-US" altLang="zh-CN" dirty="0"/>
              <a:t>B)  </a:t>
            </a:r>
            <a:r>
              <a:rPr lang="en-US" altLang="zh-CN" dirty="0" err="1"/>
              <a:t>getchar</a:t>
            </a:r>
            <a:r>
              <a:rPr lang="en-US" altLang="zh-CN" dirty="0"/>
              <a:t>()</a:t>
            </a:r>
            <a:r>
              <a:rPr lang="zh-CN" altLang="en-US" dirty="0"/>
              <a:t>不可以出现在</a:t>
            </a:r>
            <a:r>
              <a:rPr lang="en-US" altLang="zh-CN" dirty="0"/>
              <a:t>while</a:t>
            </a:r>
            <a:r>
              <a:rPr lang="zh-CN" altLang="en-US" dirty="0"/>
              <a:t>语句的条件表达式中</a:t>
            </a:r>
          </a:p>
          <a:p>
            <a:pPr eaLnBrk="1" hangingPunct="1"/>
            <a:r>
              <a:rPr lang="zh-CN" altLang="en-US" dirty="0"/>
              <a:t>　　</a:t>
            </a:r>
            <a:r>
              <a:rPr lang="en-US" altLang="zh-CN" dirty="0"/>
              <a:t>C) </a:t>
            </a:r>
            <a:r>
              <a:rPr lang="zh-CN" altLang="en-US" dirty="0"/>
              <a:t>当执行此</a:t>
            </a:r>
            <a:r>
              <a:rPr lang="en-US" altLang="zh-CN" dirty="0"/>
              <a:t>while</a:t>
            </a:r>
            <a:r>
              <a:rPr lang="zh-CN" altLang="en-US" dirty="0"/>
              <a:t>语句时，只有按回车键程序才能继续执行</a:t>
            </a:r>
          </a:p>
          <a:p>
            <a:pPr eaLnBrk="1" hangingPunct="1"/>
            <a:r>
              <a:rPr lang="zh-CN" altLang="en-US" dirty="0"/>
              <a:t>　　</a:t>
            </a:r>
            <a:r>
              <a:rPr lang="en-US" altLang="zh-CN" dirty="0"/>
              <a:t>D) </a:t>
            </a:r>
            <a:r>
              <a:rPr lang="zh-CN" altLang="en-US" dirty="0"/>
              <a:t>当执行此</a:t>
            </a:r>
            <a:r>
              <a:rPr lang="en-US" altLang="zh-CN" dirty="0"/>
              <a:t>while</a:t>
            </a:r>
            <a:r>
              <a:rPr lang="zh-CN" altLang="en-US" dirty="0"/>
              <a:t>语句时，按任意键程序就能继续执行</a:t>
            </a:r>
            <a:endParaRPr lang="zh-CN" altLang="zh-CN" dirty="0"/>
          </a:p>
        </p:txBody>
      </p:sp>
      <p:sp>
        <p:nvSpPr>
          <p:cNvPr id="46085" name="Rectangle 5"/>
          <p:cNvSpPr>
            <a:spLocks noChangeArrowheads="1"/>
          </p:cNvSpPr>
          <p:nvPr/>
        </p:nvSpPr>
        <p:spPr bwMode="auto">
          <a:xfrm>
            <a:off x="3635375" y="256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
        <p:nvSpPr>
          <p:cNvPr id="46086" name="Rectangle 6"/>
          <p:cNvSpPr>
            <a:spLocks noChangeArrowheads="1"/>
          </p:cNvSpPr>
          <p:nvPr/>
        </p:nvSpPr>
        <p:spPr bwMode="auto">
          <a:xfrm>
            <a:off x="3276600" y="501332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animEffect transition="in" filter="checkerboard(across)">
                                      <p:cBhvr>
                                        <p:cTn id="7" dur="500"/>
                                        <p:tgtEl>
                                          <p:spTgt spid="4608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6084">
                                            <p:txEl>
                                              <p:pRg st="7" end="7"/>
                                            </p:txEl>
                                          </p:spTgt>
                                        </p:tgtEl>
                                        <p:attrNameLst>
                                          <p:attrName>style.visibility</p:attrName>
                                        </p:attrNameLst>
                                      </p:cBhvr>
                                      <p:to>
                                        <p:strVal val="visible"/>
                                      </p:to>
                                    </p:set>
                                    <p:animEffect transition="in" filter="checkerboard(across)">
                                      <p:cBhvr>
                                        <p:cTn id="10" dur="500"/>
                                        <p:tgtEl>
                                          <p:spTgt spid="46084">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6084">
                                            <p:txEl>
                                              <p:pRg st="8" end="8"/>
                                            </p:txEl>
                                          </p:spTgt>
                                        </p:tgtEl>
                                        <p:attrNameLst>
                                          <p:attrName>style.visibility</p:attrName>
                                        </p:attrNameLst>
                                      </p:cBhvr>
                                      <p:to>
                                        <p:strVal val="visible"/>
                                      </p:to>
                                    </p:set>
                                    <p:animEffect transition="in" filter="checkerboard(across)">
                                      <p:cBhvr>
                                        <p:cTn id="13" dur="500"/>
                                        <p:tgtEl>
                                          <p:spTgt spid="46084">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6084">
                                            <p:txEl>
                                              <p:pRg st="2" end="2"/>
                                            </p:txEl>
                                          </p:spTgt>
                                        </p:tgtEl>
                                        <p:attrNameLst>
                                          <p:attrName>style.visibility</p:attrName>
                                        </p:attrNameLst>
                                      </p:cBhvr>
                                      <p:to>
                                        <p:strVal val="visible"/>
                                      </p:to>
                                    </p:set>
                                    <p:animEffect transition="in" filter="checkerboard(across)">
                                      <p:cBhvr>
                                        <p:cTn id="16" dur="500"/>
                                        <p:tgtEl>
                                          <p:spTgt spid="46084">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6084">
                                            <p:txEl>
                                              <p:pRg st="3" end="3"/>
                                            </p:txEl>
                                          </p:spTgt>
                                        </p:tgtEl>
                                        <p:attrNameLst>
                                          <p:attrName>style.visibility</p:attrName>
                                        </p:attrNameLst>
                                      </p:cBhvr>
                                      <p:to>
                                        <p:strVal val="visible"/>
                                      </p:to>
                                    </p:set>
                                    <p:animEffect transition="in" filter="checkerboard(across)">
                                      <p:cBhvr>
                                        <p:cTn id="19" dur="500"/>
                                        <p:tgtEl>
                                          <p:spTgt spid="46084">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6084">
                                            <p:txEl>
                                              <p:pRg st="4" end="4"/>
                                            </p:txEl>
                                          </p:spTgt>
                                        </p:tgtEl>
                                        <p:attrNameLst>
                                          <p:attrName>style.visibility</p:attrName>
                                        </p:attrNameLst>
                                      </p:cBhvr>
                                      <p:to>
                                        <p:strVal val="visible"/>
                                      </p:to>
                                    </p:set>
                                    <p:animEffect transition="in" filter="checkerboard(across)">
                                      <p:cBhvr>
                                        <p:cTn id="22" dur="500"/>
                                        <p:tgtEl>
                                          <p:spTgt spid="46084">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6084">
                                            <p:txEl>
                                              <p:pRg st="5" end="5"/>
                                            </p:txEl>
                                          </p:spTgt>
                                        </p:tgtEl>
                                        <p:attrNameLst>
                                          <p:attrName>style.visibility</p:attrName>
                                        </p:attrNameLst>
                                      </p:cBhvr>
                                      <p:to>
                                        <p:strVal val="visible"/>
                                      </p:to>
                                    </p:set>
                                    <p:animEffect transition="in" filter="checkerboard(across)">
                                      <p:cBhvr>
                                        <p:cTn id="25" dur="500"/>
                                        <p:tgtEl>
                                          <p:spTgt spid="46084">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6084">
                                            <p:txEl>
                                              <p:pRg st="6" end="6"/>
                                            </p:txEl>
                                          </p:spTgt>
                                        </p:tgtEl>
                                        <p:attrNameLst>
                                          <p:attrName>style.visibility</p:attrName>
                                        </p:attrNameLst>
                                      </p:cBhvr>
                                      <p:to>
                                        <p:strVal val="visible"/>
                                      </p:to>
                                    </p:set>
                                    <p:animEffect transition="in" filter="checkerboard(across)">
                                      <p:cBhvr>
                                        <p:cTn id="28" dur="500"/>
                                        <p:tgtEl>
                                          <p:spTgt spid="46084">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6084">
                                            <p:txEl>
                                              <p:pRg st="9" end="9"/>
                                            </p:txEl>
                                          </p:spTgt>
                                        </p:tgtEl>
                                        <p:attrNameLst>
                                          <p:attrName>style.visibility</p:attrName>
                                        </p:attrNameLst>
                                      </p:cBhvr>
                                      <p:to>
                                        <p:strVal val="visible"/>
                                      </p:to>
                                    </p:set>
                                    <p:animEffect transition="in" filter="checkerboard(across)">
                                      <p:cBhvr>
                                        <p:cTn id="31" dur="500"/>
                                        <p:tgtEl>
                                          <p:spTgt spid="46084">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08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5" fill="hold" nodeType="clickEffect">
                                  <p:stCondLst>
                                    <p:cond delay="0"/>
                                  </p:stCondLst>
                                  <p:childTnLst>
                                    <p:set>
                                      <p:cBhvr>
                                        <p:cTn id="39" dur="1" fill="hold">
                                          <p:stCondLst>
                                            <p:cond delay="0"/>
                                          </p:stCondLst>
                                        </p:cTn>
                                        <p:tgtEl>
                                          <p:spTgt spid="46084">
                                            <p:txEl>
                                              <p:pRg st="10" end="10"/>
                                            </p:txEl>
                                          </p:spTgt>
                                        </p:tgtEl>
                                        <p:attrNameLst>
                                          <p:attrName>style.visibility</p:attrName>
                                        </p:attrNameLst>
                                      </p:cBhvr>
                                      <p:to>
                                        <p:strVal val="visible"/>
                                      </p:to>
                                    </p:set>
                                    <p:animEffect transition="in" filter="checkerboard(down)">
                                      <p:cBhvr>
                                        <p:cTn id="40" dur="500"/>
                                        <p:tgtEl>
                                          <p:spTgt spid="46084">
                                            <p:txEl>
                                              <p:pRg st="10" end="10"/>
                                            </p:txEl>
                                          </p:spTgt>
                                        </p:tgtEl>
                                      </p:cBhvr>
                                    </p:animEffect>
                                  </p:childTnLst>
                                </p:cTn>
                              </p:par>
                              <p:par>
                                <p:cTn id="41" presetID="5" presetClass="entr" presetSubtype="5" fill="hold" nodeType="withEffect">
                                  <p:stCondLst>
                                    <p:cond delay="0"/>
                                  </p:stCondLst>
                                  <p:childTnLst>
                                    <p:set>
                                      <p:cBhvr>
                                        <p:cTn id="42" dur="1" fill="hold">
                                          <p:stCondLst>
                                            <p:cond delay="0"/>
                                          </p:stCondLst>
                                        </p:cTn>
                                        <p:tgtEl>
                                          <p:spTgt spid="46084">
                                            <p:txEl>
                                              <p:pRg st="11" end="11"/>
                                            </p:txEl>
                                          </p:spTgt>
                                        </p:tgtEl>
                                        <p:attrNameLst>
                                          <p:attrName>style.visibility</p:attrName>
                                        </p:attrNameLst>
                                      </p:cBhvr>
                                      <p:to>
                                        <p:strVal val="visible"/>
                                      </p:to>
                                    </p:set>
                                    <p:animEffect transition="in" filter="checkerboard(down)">
                                      <p:cBhvr>
                                        <p:cTn id="43" dur="500"/>
                                        <p:tgtEl>
                                          <p:spTgt spid="46084">
                                            <p:txEl>
                                              <p:pRg st="11" end="11"/>
                                            </p:txEl>
                                          </p:spTgt>
                                        </p:tgtEl>
                                      </p:cBhvr>
                                    </p:animEffect>
                                  </p:childTnLst>
                                </p:cTn>
                              </p:par>
                              <p:par>
                                <p:cTn id="44" presetID="5" presetClass="entr" presetSubtype="5" fill="hold" nodeType="withEffect">
                                  <p:stCondLst>
                                    <p:cond delay="0"/>
                                  </p:stCondLst>
                                  <p:childTnLst>
                                    <p:set>
                                      <p:cBhvr>
                                        <p:cTn id="45" dur="1" fill="hold">
                                          <p:stCondLst>
                                            <p:cond delay="0"/>
                                          </p:stCondLst>
                                        </p:cTn>
                                        <p:tgtEl>
                                          <p:spTgt spid="46084">
                                            <p:txEl>
                                              <p:pRg st="12" end="12"/>
                                            </p:txEl>
                                          </p:spTgt>
                                        </p:tgtEl>
                                        <p:attrNameLst>
                                          <p:attrName>style.visibility</p:attrName>
                                        </p:attrNameLst>
                                      </p:cBhvr>
                                      <p:to>
                                        <p:strVal val="visible"/>
                                      </p:to>
                                    </p:set>
                                    <p:animEffect transition="in" filter="checkerboard(down)">
                                      <p:cBhvr>
                                        <p:cTn id="46" dur="500"/>
                                        <p:tgtEl>
                                          <p:spTgt spid="46084">
                                            <p:txEl>
                                              <p:pRg st="12" end="12"/>
                                            </p:txEl>
                                          </p:spTgt>
                                        </p:tgtEl>
                                      </p:cBhvr>
                                    </p:animEffect>
                                  </p:childTnLst>
                                </p:cTn>
                              </p:par>
                              <p:par>
                                <p:cTn id="47" presetID="5" presetClass="entr" presetSubtype="5" fill="hold" nodeType="withEffect">
                                  <p:stCondLst>
                                    <p:cond delay="0"/>
                                  </p:stCondLst>
                                  <p:childTnLst>
                                    <p:set>
                                      <p:cBhvr>
                                        <p:cTn id="48" dur="1" fill="hold">
                                          <p:stCondLst>
                                            <p:cond delay="0"/>
                                          </p:stCondLst>
                                        </p:cTn>
                                        <p:tgtEl>
                                          <p:spTgt spid="46084">
                                            <p:txEl>
                                              <p:pRg st="13" end="13"/>
                                            </p:txEl>
                                          </p:spTgt>
                                        </p:tgtEl>
                                        <p:attrNameLst>
                                          <p:attrName>style.visibility</p:attrName>
                                        </p:attrNameLst>
                                      </p:cBhvr>
                                      <p:to>
                                        <p:strVal val="visible"/>
                                      </p:to>
                                    </p:set>
                                    <p:animEffect transition="in" filter="checkerboard(down)">
                                      <p:cBhvr>
                                        <p:cTn id="49" dur="500"/>
                                        <p:tgtEl>
                                          <p:spTgt spid="46084">
                                            <p:txEl>
                                              <p:pRg st="13" end="13"/>
                                            </p:txEl>
                                          </p:spTgt>
                                        </p:tgtEl>
                                      </p:cBhvr>
                                    </p:animEffect>
                                  </p:childTnLst>
                                </p:cTn>
                              </p:par>
                              <p:par>
                                <p:cTn id="50" presetID="5" presetClass="entr" presetSubtype="5" fill="hold" nodeType="withEffect">
                                  <p:stCondLst>
                                    <p:cond delay="0"/>
                                  </p:stCondLst>
                                  <p:childTnLst>
                                    <p:set>
                                      <p:cBhvr>
                                        <p:cTn id="51" dur="1" fill="hold">
                                          <p:stCondLst>
                                            <p:cond delay="0"/>
                                          </p:stCondLst>
                                        </p:cTn>
                                        <p:tgtEl>
                                          <p:spTgt spid="46084">
                                            <p:txEl>
                                              <p:pRg st="14" end="14"/>
                                            </p:txEl>
                                          </p:spTgt>
                                        </p:tgtEl>
                                        <p:attrNameLst>
                                          <p:attrName>style.visibility</p:attrName>
                                        </p:attrNameLst>
                                      </p:cBhvr>
                                      <p:to>
                                        <p:strVal val="visible"/>
                                      </p:to>
                                    </p:set>
                                    <p:animEffect transition="in" filter="checkerboard(down)">
                                      <p:cBhvr>
                                        <p:cTn id="52" dur="500"/>
                                        <p:tgtEl>
                                          <p:spTgt spid="46084">
                                            <p:txEl>
                                              <p:pRg st="14" end="14"/>
                                            </p:txEl>
                                          </p:spTgt>
                                        </p:tgtEl>
                                      </p:cBhvr>
                                    </p:animEffect>
                                  </p:childTnLst>
                                </p:cTn>
                              </p:par>
                              <p:par>
                                <p:cTn id="53" presetID="5" presetClass="entr" presetSubtype="5" fill="hold" nodeType="withEffect">
                                  <p:stCondLst>
                                    <p:cond delay="0"/>
                                  </p:stCondLst>
                                  <p:childTnLst>
                                    <p:set>
                                      <p:cBhvr>
                                        <p:cTn id="54" dur="1" fill="hold">
                                          <p:stCondLst>
                                            <p:cond delay="0"/>
                                          </p:stCondLst>
                                        </p:cTn>
                                        <p:tgtEl>
                                          <p:spTgt spid="46084">
                                            <p:txEl>
                                              <p:pRg st="15" end="15"/>
                                            </p:txEl>
                                          </p:spTgt>
                                        </p:tgtEl>
                                        <p:attrNameLst>
                                          <p:attrName>style.visibility</p:attrName>
                                        </p:attrNameLst>
                                      </p:cBhvr>
                                      <p:to>
                                        <p:strVal val="visible"/>
                                      </p:to>
                                    </p:set>
                                    <p:animEffect transition="in" filter="checkerboard(down)">
                                      <p:cBhvr>
                                        <p:cTn id="55" dur="500"/>
                                        <p:tgtEl>
                                          <p:spTgt spid="46084">
                                            <p:txEl>
                                              <p:pRg st="15" end="15"/>
                                            </p:txEl>
                                          </p:spTgt>
                                        </p:tgtEl>
                                      </p:cBhvr>
                                    </p:animEffect>
                                  </p:childTnLst>
                                </p:cTn>
                              </p:par>
                              <p:par>
                                <p:cTn id="56" presetID="5" presetClass="entr" presetSubtype="5" fill="hold" nodeType="withEffect">
                                  <p:stCondLst>
                                    <p:cond delay="0"/>
                                  </p:stCondLst>
                                  <p:childTnLst>
                                    <p:set>
                                      <p:cBhvr>
                                        <p:cTn id="57" dur="1" fill="hold">
                                          <p:stCondLst>
                                            <p:cond delay="0"/>
                                          </p:stCondLst>
                                        </p:cTn>
                                        <p:tgtEl>
                                          <p:spTgt spid="46084">
                                            <p:txEl>
                                              <p:pRg st="16" end="16"/>
                                            </p:txEl>
                                          </p:spTgt>
                                        </p:tgtEl>
                                        <p:attrNameLst>
                                          <p:attrName>style.visibility</p:attrName>
                                        </p:attrNameLst>
                                      </p:cBhvr>
                                      <p:to>
                                        <p:strVal val="visible"/>
                                      </p:to>
                                    </p:set>
                                    <p:animEffect transition="in" filter="checkerboard(down)">
                                      <p:cBhvr>
                                        <p:cTn id="58" dur="500"/>
                                        <p:tgtEl>
                                          <p:spTgt spid="46084">
                                            <p:txEl>
                                              <p:pRg st="16" end="16"/>
                                            </p:txEl>
                                          </p:spTgt>
                                        </p:tgtEl>
                                      </p:cBhvr>
                                    </p:animEffect>
                                  </p:childTnLst>
                                </p:cTn>
                              </p:par>
                              <p:par>
                                <p:cTn id="59" presetID="5" presetClass="entr" presetSubtype="5" fill="hold" nodeType="withEffect">
                                  <p:stCondLst>
                                    <p:cond delay="0"/>
                                  </p:stCondLst>
                                  <p:childTnLst>
                                    <p:set>
                                      <p:cBhvr>
                                        <p:cTn id="60" dur="1" fill="hold">
                                          <p:stCondLst>
                                            <p:cond delay="0"/>
                                          </p:stCondLst>
                                        </p:cTn>
                                        <p:tgtEl>
                                          <p:spTgt spid="46084">
                                            <p:txEl>
                                              <p:pRg st="17" end="17"/>
                                            </p:txEl>
                                          </p:spTgt>
                                        </p:tgtEl>
                                        <p:attrNameLst>
                                          <p:attrName>style.visibility</p:attrName>
                                        </p:attrNameLst>
                                      </p:cBhvr>
                                      <p:to>
                                        <p:strVal val="visible"/>
                                      </p:to>
                                    </p:set>
                                    <p:animEffect transition="in" filter="checkerboard(down)">
                                      <p:cBhvr>
                                        <p:cTn id="61" dur="500"/>
                                        <p:tgtEl>
                                          <p:spTgt spid="46084">
                                            <p:txEl>
                                              <p:pRg st="17" end="17"/>
                                            </p:txEl>
                                          </p:spTgt>
                                        </p:tgtEl>
                                      </p:cBhvr>
                                    </p:animEffect>
                                  </p:childTnLst>
                                </p:cTn>
                              </p:par>
                              <p:par>
                                <p:cTn id="62" presetID="5" presetClass="entr" presetSubtype="5" fill="hold" nodeType="withEffect">
                                  <p:stCondLst>
                                    <p:cond delay="0"/>
                                  </p:stCondLst>
                                  <p:childTnLst>
                                    <p:set>
                                      <p:cBhvr>
                                        <p:cTn id="63" dur="1" fill="hold">
                                          <p:stCondLst>
                                            <p:cond delay="0"/>
                                          </p:stCondLst>
                                        </p:cTn>
                                        <p:tgtEl>
                                          <p:spTgt spid="46084">
                                            <p:txEl>
                                              <p:pRg st="18" end="18"/>
                                            </p:txEl>
                                          </p:spTgt>
                                        </p:tgtEl>
                                        <p:attrNameLst>
                                          <p:attrName>style.visibility</p:attrName>
                                        </p:attrNameLst>
                                      </p:cBhvr>
                                      <p:to>
                                        <p:strVal val="visible"/>
                                      </p:to>
                                    </p:set>
                                    <p:animEffect transition="in" filter="checkerboard(down)">
                                      <p:cBhvr>
                                        <p:cTn id="64" dur="500"/>
                                        <p:tgtEl>
                                          <p:spTgt spid="46084">
                                            <p:txEl>
                                              <p:pRg st="18" end="18"/>
                                            </p:txEl>
                                          </p:spTgt>
                                        </p:tgtEl>
                                      </p:cBhvr>
                                    </p:animEffect>
                                  </p:childTnLst>
                                </p:cTn>
                              </p:par>
                              <p:par>
                                <p:cTn id="65" presetID="5" presetClass="entr" presetSubtype="5" fill="hold" nodeType="withEffect">
                                  <p:stCondLst>
                                    <p:cond delay="0"/>
                                  </p:stCondLst>
                                  <p:childTnLst>
                                    <p:set>
                                      <p:cBhvr>
                                        <p:cTn id="66" dur="1" fill="hold">
                                          <p:stCondLst>
                                            <p:cond delay="0"/>
                                          </p:stCondLst>
                                        </p:cTn>
                                        <p:tgtEl>
                                          <p:spTgt spid="46084">
                                            <p:txEl>
                                              <p:pRg st="19" end="19"/>
                                            </p:txEl>
                                          </p:spTgt>
                                        </p:tgtEl>
                                        <p:attrNameLst>
                                          <p:attrName>style.visibility</p:attrName>
                                        </p:attrNameLst>
                                      </p:cBhvr>
                                      <p:to>
                                        <p:strVal val="visible"/>
                                      </p:to>
                                    </p:set>
                                    <p:animEffect transition="in" filter="checkerboard(down)">
                                      <p:cBhvr>
                                        <p:cTn id="67" dur="500"/>
                                        <p:tgtEl>
                                          <p:spTgt spid="46084">
                                            <p:txEl>
                                              <p:pRg st="19" end="19"/>
                                            </p:txEl>
                                          </p:spTgt>
                                        </p:tgtEl>
                                      </p:cBhvr>
                                    </p:animEffect>
                                  </p:childTnLst>
                                </p:cTn>
                              </p:par>
                              <p:par>
                                <p:cTn id="68" presetID="5" presetClass="entr" presetSubtype="5" fill="hold" nodeType="withEffect">
                                  <p:stCondLst>
                                    <p:cond delay="0"/>
                                  </p:stCondLst>
                                  <p:childTnLst>
                                    <p:set>
                                      <p:cBhvr>
                                        <p:cTn id="69" dur="1" fill="hold">
                                          <p:stCondLst>
                                            <p:cond delay="0"/>
                                          </p:stCondLst>
                                        </p:cTn>
                                        <p:tgtEl>
                                          <p:spTgt spid="46084">
                                            <p:txEl>
                                              <p:pRg st="20" end="20"/>
                                            </p:txEl>
                                          </p:spTgt>
                                        </p:tgtEl>
                                        <p:attrNameLst>
                                          <p:attrName>style.visibility</p:attrName>
                                        </p:attrNameLst>
                                      </p:cBhvr>
                                      <p:to>
                                        <p:strVal val="visible"/>
                                      </p:to>
                                    </p:set>
                                    <p:animEffect transition="in" filter="checkerboard(down)">
                                      <p:cBhvr>
                                        <p:cTn id="70" dur="500"/>
                                        <p:tgtEl>
                                          <p:spTgt spid="46084">
                                            <p:txEl>
                                              <p:pRg st="20" end="20"/>
                                            </p:txEl>
                                          </p:spTgt>
                                        </p:tgtEl>
                                      </p:cBhvr>
                                    </p:animEffect>
                                  </p:childTnLst>
                                </p:cTn>
                              </p:par>
                              <p:par>
                                <p:cTn id="71" presetID="5" presetClass="entr" presetSubtype="5" fill="hold" nodeType="withEffect">
                                  <p:stCondLst>
                                    <p:cond delay="0"/>
                                  </p:stCondLst>
                                  <p:childTnLst>
                                    <p:set>
                                      <p:cBhvr>
                                        <p:cTn id="72" dur="1" fill="hold">
                                          <p:stCondLst>
                                            <p:cond delay="0"/>
                                          </p:stCondLst>
                                        </p:cTn>
                                        <p:tgtEl>
                                          <p:spTgt spid="46084">
                                            <p:txEl>
                                              <p:pRg st="21" end="21"/>
                                            </p:txEl>
                                          </p:spTgt>
                                        </p:tgtEl>
                                        <p:attrNameLst>
                                          <p:attrName>style.visibility</p:attrName>
                                        </p:attrNameLst>
                                      </p:cBhvr>
                                      <p:to>
                                        <p:strVal val="visible"/>
                                      </p:to>
                                    </p:set>
                                    <p:animEffect transition="in" filter="checkerboard(down)">
                                      <p:cBhvr>
                                        <p:cTn id="73" dur="500"/>
                                        <p:tgtEl>
                                          <p:spTgt spid="46084">
                                            <p:txEl>
                                              <p:pRg st="21" end="2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179388" y="692150"/>
            <a:ext cx="8713787"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a:t>
            </a:r>
            <a:r>
              <a:rPr lang="en-US" altLang="zh-CN" sz="2400" b="1">
                <a:solidFill>
                  <a:schemeClr val="tx2"/>
                </a:solidFill>
              </a:rPr>
              <a:t>do~while</a:t>
            </a:r>
            <a:r>
              <a:rPr lang="zh-CN" altLang="en-US" sz="2400" b="1">
                <a:solidFill>
                  <a:schemeClr val="tx2"/>
                </a:solidFill>
              </a:rPr>
              <a:t>循环的执行过程及应用</a:t>
            </a:r>
          </a:p>
          <a:p>
            <a:pPr eaLnBrk="1" hangingPunct="1">
              <a:lnSpc>
                <a:spcPct val="120000"/>
              </a:lnSpc>
            </a:pPr>
            <a:r>
              <a:rPr lang="zh-CN" altLang="en-US" sz="2000" b="1"/>
              <a:t>     </a:t>
            </a:r>
            <a:r>
              <a:rPr lang="en-US" altLang="zh-CN" sz="2000" b="1"/>
              <a:t>do~while</a:t>
            </a:r>
            <a:r>
              <a:rPr lang="zh-CN" altLang="en-US" sz="2000" b="1"/>
              <a:t>语句构成的循环称为“直到型”循环，其一般形式是：</a:t>
            </a:r>
          </a:p>
          <a:p>
            <a:pPr eaLnBrk="1" hangingPunct="1">
              <a:lnSpc>
                <a:spcPct val="120000"/>
              </a:lnSpc>
            </a:pPr>
            <a:r>
              <a:rPr lang="zh-CN" altLang="en-US" sz="2000" b="1">
                <a:solidFill>
                  <a:schemeClr val="tx2"/>
                </a:solidFill>
              </a:rPr>
              <a:t>                     </a:t>
            </a:r>
            <a:r>
              <a:rPr lang="en-US" altLang="zh-CN" sz="2000" b="1">
                <a:solidFill>
                  <a:schemeClr val="tx2"/>
                </a:solidFill>
              </a:rPr>
              <a:t>do</a:t>
            </a:r>
          </a:p>
          <a:p>
            <a:pPr eaLnBrk="1" hangingPunct="1">
              <a:lnSpc>
                <a:spcPct val="120000"/>
              </a:lnSpc>
            </a:pPr>
            <a:r>
              <a:rPr lang="en-US" altLang="zh-CN" sz="2000" b="1">
                <a:solidFill>
                  <a:schemeClr val="tx2"/>
                </a:solidFill>
              </a:rPr>
              <a:t>                          </a:t>
            </a:r>
            <a:r>
              <a:rPr lang="zh-CN" altLang="en-US" sz="2000" b="1">
                <a:solidFill>
                  <a:schemeClr val="tx2"/>
                </a:solidFill>
              </a:rPr>
              <a:t>语句</a:t>
            </a:r>
          </a:p>
          <a:p>
            <a:pPr eaLnBrk="1" hangingPunct="1">
              <a:lnSpc>
                <a:spcPct val="120000"/>
              </a:lnSpc>
            </a:pPr>
            <a:r>
              <a:rPr lang="zh-CN" altLang="en-US" sz="2000" b="1">
                <a:solidFill>
                  <a:schemeClr val="tx2"/>
                </a:solidFill>
              </a:rPr>
              <a:t>                      </a:t>
            </a:r>
            <a:r>
              <a:rPr lang="en-US" altLang="zh-CN" sz="2000" b="1">
                <a:solidFill>
                  <a:schemeClr val="tx2"/>
                </a:solidFill>
              </a:rPr>
              <a:t>while(</a:t>
            </a:r>
            <a:r>
              <a:rPr lang="zh-CN" altLang="en-US" sz="2000" b="1">
                <a:solidFill>
                  <a:schemeClr val="tx2"/>
                </a:solidFill>
              </a:rPr>
              <a:t>表达式</a:t>
            </a:r>
            <a:r>
              <a:rPr lang="en-US" altLang="zh-CN" sz="2000" b="1">
                <a:solidFill>
                  <a:schemeClr val="tx2"/>
                </a:solidFill>
              </a:rPr>
              <a:t>);</a:t>
            </a:r>
          </a:p>
          <a:p>
            <a:pPr eaLnBrk="1" hangingPunct="1">
              <a:lnSpc>
                <a:spcPct val="120000"/>
              </a:lnSpc>
            </a:pPr>
            <a:r>
              <a:rPr lang="en-US" altLang="zh-CN" sz="2000" b="1"/>
              <a:t>     </a:t>
            </a:r>
            <a:r>
              <a:rPr lang="zh-CN" altLang="en-US" sz="2000" b="1"/>
              <a:t>其特点是先执行循环体再判断循环条件，循环体至少执行一次。注意</a:t>
            </a:r>
            <a:r>
              <a:rPr lang="en-US" altLang="zh-CN" sz="2000" b="1"/>
              <a:t>while</a:t>
            </a:r>
            <a:r>
              <a:rPr lang="zh-CN" altLang="en-US" sz="2000" b="1"/>
              <a:t>之后的分号不能少。</a:t>
            </a:r>
          </a:p>
        </p:txBody>
      </p:sp>
      <p:grpSp>
        <p:nvGrpSpPr>
          <p:cNvPr id="47115" name="Group 11"/>
          <p:cNvGrpSpPr>
            <a:grpSpLocks/>
          </p:cNvGrpSpPr>
          <p:nvPr/>
        </p:nvGrpSpPr>
        <p:grpSpPr bwMode="auto">
          <a:xfrm>
            <a:off x="179388" y="260350"/>
            <a:ext cx="8062912" cy="503238"/>
            <a:chOff x="113" y="164"/>
            <a:chExt cx="5079" cy="317"/>
          </a:xfrm>
        </p:grpSpPr>
        <p:sp>
          <p:nvSpPr>
            <p:cNvPr id="34822" name="Oval 6"/>
            <p:cNvSpPr>
              <a:spLocks noChangeArrowheads="1"/>
            </p:cNvSpPr>
            <p:nvPr/>
          </p:nvSpPr>
          <p:spPr bwMode="auto">
            <a:xfrm>
              <a:off x="113"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34823" name="Text Box 7"/>
            <p:cNvSpPr txBox="1">
              <a:spLocks noChangeArrowheads="1"/>
            </p:cNvSpPr>
            <p:nvPr/>
          </p:nvSpPr>
          <p:spPr bwMode="auto">
            <a:xfrm>
              <a:off x="884" y="164"/>
              <a:ext cx="4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do~while</a:t>
              </a:r>
              <a:r>
                <a:rPr lang="zh-CN" altLang="en-US" sz="2400" b="1" u="sng"/>
                <a:t>语句的形式及执行过程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7108">
                                            <p:txEl>
                                              <p:pRg st="0" end="0"/>
                                            </p:txEl>
                                          </p:spTgt>
                                        </p:tgtEl>
                                        <p:attrNameLst>
                                          <p:attrName>style.visibility</p:attrName>
                                        </p:attrNameLst>
                                      </p:cBhvr>
                                      <p:to>
                                        <p:strVal val="visible"/>
                                      </p:to>
                                    </p:set>
                                    <p:animEffect transition="in" filter="wipe(left)">
                                      <p:cBhvr>
                                        <p:cTn id="11" dur="500"/>
                                        <p:tgtEl>
                                          <p:spTgt spid="4710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08">
                                            <p:txEl>
                                              <p:pRg st="1" end="1"/>
                                            </p:txEl>
                                          </p:spTgt>
                                        </p:tgtEl>
                                        <p:attrNameLst>
                                          <p:attrName>style.visibility</p:attrName>
                                        </p:attrNameLst>
                                      </p:cBhvr>
                                      <p:to>
                                        <p:strVal val="visible"/>
                                      </p:to>
                                    </p:set>
                                    <p:animEffect transition="in" filter="wipe(left)">
                                      <p:cBhvr>
                                        <p:cTn id="16" dur="500"/>
                                        <p:tgtEl>
                                          <p:spTgt spid="4710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08">
                                            <p:txEl>
                                              <p:pRg st="2" end="2"/>
                                            </p:txEl>
                                          </p:spTgt>
                                        </p:tgtEl>
                                        <p:attrNameLst>
                                          <p:attrName>style.visibility</p:attrName>
                                        </p:attrNameLst>
                                      </p:cBhvr>
                                      <p:to>
                                        <p:strVal val="visible"/>
                                      </p:to>
                                    </p:set>
                                    <p:animEffect transition="in" filter="wipe(left)">
                                      <p:cBhvr>
                                        <p:cTn id="21" dur="500"/>
                                        <p:tgtEl>
                                          <p:spTgt spid="4710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108">
                                            <p:txEl>
                                              <p:pRg st="3" end="3"/>
                                            </p:txEl>
                                          </p:spTgt>
                                        </p:tgtEl>
                                        <p:attrNameLst>
                                          <p:attrName>style.visibility</p:attrName>
                                        </p:attrNameLst>
                                      </p:cBhvr>
                                      <p:to>
                                        <p:strVal val="visible"/>
                                      </p:to>
                                    </p:set>
                                    <p:animEffect transition="in" filter="wipe(left)">
                                      <p:cBhvr>
                                        <p:cTn id="26" dur="500"/>
                                        <p:tgtEl>
                                          <p:spTgt spid="4710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08">
                                            <p:txEl>
                                              <p:pRg st="4" end="4"/>
                                            </p:txEl>
                                          </p:spTgt>
                                        </p:tgtEl>
                                        <p:attrNameLst>
                                          <p:attrName>style.visibility</p:attrName>
                                        </p:attrNameLst>
                                      </p:cBhvr>
                                      <p:to>
                                        <p:strVal val="visible"/>
                                      </p:to>
                                    </p:set>
                                    <p:animEffect transition="in" filter="wipe(left)">
                                      <p:cBhvr>
                                        <p:cTn id="31" dur="500"/>
                                        <p:tgtEl>
                                          <p:spTgt spid="47108">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108">
                                            <p:txEl>
                                              <p:pRg st="5" end="5"/>
                                            </p:txEl>
                                          </p:spTgt>
                                        </p:tgtEl>
                                        <p:attrNameLst>
                                          <p:attrName>style.visibility</p:attrName>
                                        </p:attrNameLst>
                                      </p:cBhvr>
                                      <p:to>
                                        <p:strVal val="visible"/>
                                      </p:to>
                                    </p:set>
                                    <p:animEffect transition="in" filter="wipe(left)">
                                      <p:cBhvr>
                                        <p:cTn id="36" dur="500"/>
                                        <p:tgtEl>
                                          <p:spTgt spid="47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179388" y="692150"/>
            <a:ext cx="8713787"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a:t>
            </a:r>
            <a:r>
              <a:rPr lang="en-US" altLang="zh-CN" sz="2400" b="1">
                <a:solidFill>
                  <a:schemeClr val="tx2"/>
                </a:solidFill>
              </a:rPr>
              <a:t>for</a:t>
            </a:r>
            <a:r>
              <a:rPr lang="zh-CN" altLang="en-US" sz="2400" b="1">
                <a:solidFill>
                  <a:schemeClr val="tx2"/>
                </a:solidFill>
              </a:rPr>
              <a:t>循环的执行过程及应用</a:t>
            </a:r>
          </a:p>
          <a:p>
            <a:pPr eaLnBrk="1" hangingPunct="1">
              <a:lnSpc>
                <a:spcPct val="120000"/>
              </a:lnSpc>
            </a:pPr>
            <a:r>
              <a:rPr lang="zh-CN" altLang="en-US" sz="2000" b="1"/>
              <a:t>     </a:t>
            </a:r>
            <a:r>
              <a:rPr lang="en-US" altLang="zh-CN" sz="2000" b="1"/>
              <a:t>for</a:t>
            </a:r>
            <a:r>
              <a:rPr lang="zh-CN" altLang="en-US" sz="2000" b="1"/>
              <a:t>语句的一般形式是：</a:t>
            </a:r>
          </a:p>
          <a:p>
            <a:pPr eaLnBrk="1" hangingPunct="1">
              <a:lnSpc>
                <a:spcPct val="120000"/>
              </a:lnSpc>
            </a:pPr>
            <a:r>
              <a:rPr lang="zh-CN" altLang="en-US" sz="2000" b="1">
                <a:solidFill>
                  <a:schemeClr val="tx2"/>
                </a:solidFill>
              </a:rPr>
              <a:t>                     </a:t>
            </a:r>
            <a:r>
              <a:rPr lang="en-US" altLang="zh-CN" sz="2000" b="1">
                <a:solidFill>
                  <a:schemeClr val="tx2"/>
                </a:solidFill>
              </a:rPr>
              <a:t>for(</a:t>
            </a:r>
            <a:r>
              <a:rPr lang="zh-CN" altLang="en-US" sz="2000" b="1">
                <a:solidFill>
                  <a:schemeClr val="tx2"/>
                </a:solidFill>
              </a:rPr>
              <a:t>表达式</a:t>
            </a:r>
            <a:r>
              <a:rPr lang="en-US" altLang="zh-CN" sz="2000" b="1">
                <a:solidFill>
                  <a:schemeClr val="tx2"/>
                </a:solidFill>
              </a:rPr>
              <a:t>1;</a:t>
            </a:r>
            <a:r>
              <a:rPr lang="zh-CN" altLang="en-US" sz="2000" b="1">
                <a:solidFill>
                  <a:schemeClr val="tx2"/>
                </a:solidFill>
              </a:rPr>
              <a:t>表达式</a:t>
            </a:r>
            <a:r>
              <a:rPr lang="en-US" altLang="zh-CN" sz="2000" b="1">
                <a:solidFill>
                  <a:schemeClr val="tx2"/>
                </a:solidFill>
              </a:rPr>
              <a:t>2;</a:t>
            </a:r>
            <a:r>
              <a:rPr lang="zh-CN" altLang="en-US" sz="2000" b="1">
                <a:solidFill>
                  <a:schemeClr val="tx2"/>
                </a:solidFill>
              </a:rPr>
              <a:t>表达式</a:t>
            </a:r>
            <a:r>
              <a:rPr lang="en-US" altLang="zh-CN" sz="2000" b="1">
                <a:solidFill>
                  <a:schemeClr val="tx2"/>
                </a:solidFill>
              </a:rPr>
              <a:t>3)       </a:t>
            </a:r>
            <a:r>
              <a:rPr lang="zh-CN" altLang="en-US" sz="2000" b="1">
                <a:solidFill>
                  <a:schemeClr val="tx2"/>
                </a:solidFill>
              </a:rPr>
              <a:t>语句</a:t>
            </a:r>
          </a:p>
          <a:p>
            <a:pPr eaLnBrk="1" hangingPunct="1">
              <a:lnSpc>
                <a:spcPct val="120000"/>
              </a:lnSpc>
            </a:pPr>
            <a:r>
              <a:rPr lang="zh-CN" altLang="en-US" sz="2000" b="1"/>
              <a:t>     </a:t>
            </a:r>
            <a:r>
              <a:rPr lang="en-US" altLang="zh-CN" sz="2000" b="1"/>
              <a:t>for</a:t>
            </a:r>
            <a:r>
              <a:rPr lang="zh-CN" altLang="en-US" sz="2000" b="1"/>
              <a:t>中的三个表达式可以是任意合法的</a:t>
            </a:r>
            <a:r>
              <a:rPr lang="en-US" altLang="zh-CN" sz="2000" b="1"/>
              <a:t>C</a:t>
            </a:r>
            <a:r>
              <a:rPr lang="zh-CN" altLang="en-US" sz="2000" b="1"/>
              <a:t>语言表达式，表达式</a:t>
            </a:r>
            <a:r>
              <a:rPr lang="en-US" altLang="zh-CN" sz="2000" b="1"/>
              <a:t>1</a:t>
            </a:r>
            <a:r>
              <a:rPr lang="zh-CN" altLang="en-US" sz="2000" b="1"/>
              <a:t>在进入循环的进修执行一次，一般是给循环变量赋初值；表达式</a:t>
            </a:r>
            <a:r>
              <a:rPr lang="en-US" altLang="zh-CN" sz="2000" b="1"/>
              <a:t>2</a:t>
            </a:r>
            <a:r>
              <a:rPr lang="zh-CN" altLang="en-US" sz="2000" b="1"/>
              <a:t>取其逻辑值作为循环条件；表达式</a:t>
            </a:r>
            <a:r>
              <a:rPr lang="en-US" altLang="zh-CN" sz="2000" b="1"/>
              <a:t>3</a:t>
            </a:r>
            <a:r>
              <a:rPr lang="zh-CN" altLang="en-US" sz="2000" b="1"/>
              <a:t>在执行循环体后才执行，一般是使循环条件趋于假的运算。三个表达式均可以省略，但分号不能省。</a:t>
            </a:r>
          </a:p>
        </p:txBody>
      </p:sp>
      <p:grpSp>
        <p:nvGrpSpPr>
          <p:cNvPr id="48138" name="Group 10"/>
          <p:cNvGrpSpPr>
            <a:grpSpLocks/>
          </p:cNvGrpSpPr>
          <p:nvPr/>
        </p:nvGrpSpPr>
        <p:grpSpPr bwMode="auto">
          <a:xfrm>
            <a:off x="179388" y="260350"/>
            <a:ext cx="8062912" cy="503238"/>
            <a:chOff x="113" y="164"/>
            <a:chExt cx="5079" cy="317"/>
          </a:xfrm>
        </p:grpSpPr>
        <p:sp>
          <p:nvSpPr>
            <p:cNvPr id="35846" name="Oval 6"/>
            <p:cNvSpPr>
              <a:spLocks noChangeArrowheads="1"/>
            </p:cNvSpPr>
            <p:nvPr/>
          </p:nvSpPr>
          <p:spPr bwMode="auto">
            <a:xfrm>
              <a:off x="113"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3</a:t>
              </a:r>
            </a:p>
          </p:txBody>
        </p:sp>
        <p:sp>
          <p:nvSpPr>
            <p:cNvPr id="35847" name="Text Box 7"/>
            <p:cNvSpPr txBox="1">
              <a:spLocks noChangeArrowheads="1"/>
            </p:cNvSpPr>
            <p:nvPr/>
          </p:nvSpPr>
          <p:spPr bwMode="auto">
            <a:xfrm>
              <a:off x="884" y="164"/>
              <a:ext cx="4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for</a:t>
              </a:r>
              <a:r>
                <a:rPr lang="zh-CN" altLang="en-US" sz="2400" b="1" u="sng"/>
                <a:t>语句的形式及执行过程</a:t>
              </a:r>
            </a:p>
          </p:txBody>
        </p:sp>
      </p:grpSp>
      <p:sp>
        <p:nvSpPr>
          <p:cNvPr id="48136" name="Text Box 8"/>
          <p:cNvSpPr txBox="1">
            <a:spLocks noChangeArrowheads="1"/>
          </p:cNvSpPr>
          <p:nvPr/>
        </p:nvSpPr>
        <p:spPr bwMode="auto">
          <a:xfrm>
            <a:off x="323850" y="3357563"/>
            <a:ext cx="8497888" cy="3238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(21)有以下程序</a:t>
            </a:r>
          </a:p>
          <a:p>
            <a:pPr eaLnBrk="1" hangingPunct="1"/>
            <a:r>
              <a:rPr lang="zh-CN" altLang="en-US" sz="2000" dirty="0"/>
              <a:t>          </a:t>
            </a:r>
            <a:r>
              <a:rPr lang="zh-CN" altLang="zh-CN" sz="2000" dirty="0"/>
              <a:t>#includes &lt;stdio.h&gt;</a:t>
            </a:r>
          </a:p>
          <a:p>
            <a:pPr eaLnBrk="1" hangingPunct="1"/>
            <a:r>
              <a:rPr lang="en-US" altLang="zh-CN" sz="2000" dirty="0"/>
              <a:t>          </a:t>
            </a:r>
            <a:r>
              <a:rPr lang="zh-CN" altLang="zh-CN" sz="2000" dirty="0"/>
              <a:t>main()</a:t>
            </a:r>
          </a:p>
          <a:p>
            <a:pPr eaLnBrk="1" hangingPunct="1"/>
            <a:r>
              <a:rPr lang="en-US" altLang="zh-CN" sz="2000" dirty="0"/>
              <a:t>          </a:t>
            </a:r>
            <a:r>
              <a:rPr lang="zh-CN" altLang="zh-CN" sz="2000" dirty="0"/>
              <a:t>{  </a:t>
            </a:r>
            <a:r>
              <a:rPr lang="en-US" altLang="zh-CN" sz="2000" dirty="0"/>
              <a:t>  </a:t>
            </a:r>
            <a:r>
              <a:rPr lang="zh-CN" altLang="zh-CN" sz="2000" dirty="0"/>
              <a:t>int a=1,b=2;</a:t>
            </a:r>
          </a:p>
          <a:p>
            <a:pPr eaLnBrk="1" hangingPunct="1"/>
            <a:r>
              <a:rPr lang="zh-CN" altLang="zh-CN" sz="2000" dirty="0"/>
              <a:t>  </a:t>
            </a:r>
            <a:r>
              <a:rPr lang="en-US" altLang="zh-CN" sz="2000" dirty="0"/>
              <a:t>             </a:t>
            </a:r>
            <a:r>
              <a:rPr lang="zh-CN" altLang="zh-CN" sz="2000" dirty="0"/>
              <a:t>for(;a&lt;8;a++) {b+=a; a+=2;}</a:t>
            </a:r>
          </a:p>
          <a:p>
            <a:pPr eaLnBrk="1" hangingPunct="1"/>
            <a:r>
              <a:rPr lang="en-US" altLang="zh-CN" sz="2000" dirty="0"/>
              <a:t>               </a:t>
            </a:r>
            <a:r>
              <a:rPr lang="zh-CN" altLang="zh-CN" sz="2000" dirty="0"/>
              <a:t>printf (”%d,%d\n”,a,b);</a:t>
            </a:r>
          </a:p>
          <a:p>
            <a:pPr eaLnBrk="1" hangingPunct="1"/>
            <a:r>
              <a:rPr lang="en-US" altLang="zh-CN" sz="2000" dirty="0"/>
              <a:t>          </a:t>
            </a:r>
            <a:r>
              <a:rPr lang="zh-CN" altLang="zh-CN" sz="2000" dirty="0"/>
              <a:t>}</a:t>
            </a:r>
          </a:p>
          <a:p>
            <a:pPr eaLnBrk="1" hangingPunct="1"/>
            <a:r>
              <a:rPr lang="en-US" altLang="zh-CN" sz="2000" dirty="0"/>
              <a:t>   </a:t>
            </a:r>
            <a:r>
              <a:rPr lang="zh-CN" altLang="zh-CN" sz="2000" dirty="0"/>
              <a:t>程序运行后的输出结果是 (</a:t>
            </a:r>
            <a:r>
              <a:rPr lang="en-US" altLang="zh-CN" sz="2000" dirty="0"/>
              <a:t>             </a:t>
            </a:r>
            <a:r>
              <a:rPr lang="zh-CN" altLang="zh-CN" sz="2000" dirty="0"/>
              <a:t>)</a:t>
            </a:r>
            <a:r>
              <a:rPr lang="zh-CN" altLang="en-US" sz="2000" dirty="0" smtClean="0"/>
              <a:t>。</a:t>
            </a:r>
            <a:endParaRPr lang="zh-CN" altLang="zh-CN" sz="2000" dirty="0"/>
          </a:p>
          <a:p>
            <a:pPr eaLnBrk="1" hangingPunct="1"/>
            <a:r>
              <a:rPr lang="en-US" altLang="zh-CN" sz="2000" dirty="0"/>
              <a:t>      </a:t>
            </a:r>
            <a:r>
              <a:rPr lang="zh-CN" altLang="zh-CN" sz="2000" dirty="0"/>
              <a:t>A）9,18    </a:t>
            </a:r>
            <a:r>
              <a:rPr lang="en-US" altLang="zh-CN" sz="2000" dirty="0"/>
              <a:t>    </a:t>
            </a:r>
            <a:r>
              <a:rPr lang="zh-CN" altLang="zh-CN" sz="2000" dirty="0"/>
              <a:t>B）8,11     C）7,11      D）10,14</a:t>
            </a:r>
          </a:p>
        </p:txBody>
      </p:sp>
      <p:sp>
        <p:nvSpPr>
          <p:cNvPr id="48137" name="Rectangle 9"/>
          <p:cNvSpPr>
            <a:spLocks noChangeArrowheads="1"/>
          </p:cNvSpPr>
          <p:nvPr/>
        </p:nvSpPr>
        <p:spPr bwMode="auto">
          <a:xfrm>
            <a:off x="3851275" y="587692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132">
                                            <p:txEl>
                                              <p:pRg st="0" end="0"/>
                                            </p:txEl>
                                          </p:spTgt>
                                        </p:tgtEl>
                                        <p:attrNameLst>
                                          <p:attrName>style.visibility</p:attrName>
                                        </p:attrNameLst>
                                      </p:cBhvr>
                                      <p:to>
                                        <p:strVal val="visible"/>
                                      </p:to>
                                    </p:set>
                                    <p:animEffect transition="in" filter="wipe(left)">
                                      <p:cBhvr>
                                        <p:cTn id="11" dur="500"/>
                                        <p:tgtEl>
                                          <p:spTgt spid="4813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132">
                                            <p:txEl>
                                              <p:pRg st="1" end="1"/>
                                            </p:txEl>
                                          </p:spTgt>
                                        </p:tgtEl>
                                        <p:attrNameLst>
                                          <p:attrName>style.visibility</p:attrName>
                                        </p:attrNameLst>
                                      </p:cBhvr>
                                      <p:to>
                                        <p:strVal val="visible"/>
                                      </p:to>
                                    </p:set>
                                    <p:animEffect transition="in" filter="wipe(left)">
                                      <p:cBhvr>
                                        <p:cTn id="16" dur="500"/>
                                        <p:tgtEl>
                                          <p:spTgt spid="4813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132">
                                            <p:txEl>
                                              <p:pRg st="2" end="2"/>
                                            </p:txEl>
                                          </p:spTgt>
                                        </p:tgtEl>
                                        <p:attrNameLst>
                                          <p:attrName>style.visibility</p:attrName>
                                        </p:attrNameLst>
                                      </p:cBhvr>
                                      <p:to>
                                        <p:strVal val="visible"/>
                                      </p:to>
                                    </p:set>
                                    <p:animEffect transition="in" filter="wipe(left)">
                                      <p:cBhvr>
                                        <p:cTn id="21" dur="500"/>
                                        <p:tgtEl>
                                          <p:spTgt spid="4813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132">
                                            <p:txEl>
                                              <p:pRg st="3" end="3"/>
                                            </p:txEl>
                                          </p:spTgt>
                                        </p:tgtEl>
                                        <p:attrNameLst>
                                          <p:attrName>style.visibility</p:attrName>
                                        </p:attrNameLst>
                                      </p:cBhvr>
                                      <p:to>
                                        <p:strVal val="visible"/>
                                      </p:to>
                                    </p:set>
                                    <p:animEffect transition="in" filter="wipe(left)">
                                      <p:cBhvr>
                                        <p:cTn id="26" dur="500"/>
                                        <p:tgtEl>
                                          <p:spTgt spid="4813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48136"/>
                                        </p:tgtEl>
                                        <p:attrNameLst>
                                          <p:attrName>style.visibility</p:attrName>
                                        </p:attrNameLst>
                                      </p:cBhvr>
                                      <p:to>
                                        <p:strVal val="visible"/>
                                      </p:to>
                                    </p:set>
                                    <p:animEffect transition="in" filter="diamond(in)">
                                      <p:cBhvr>
                                        <p:cTn id="31" dur="500"/>
                                        <p:tgtEl>
                                          <p:spTgt spid="481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8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P spid="48136" grpId="0" animBg="1"/>
      <p:bldP spid="481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179388" y="692150"/>
            <a:ext cx="8713787"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理解循环嵌套的几种形式及执行过程</a:t>
            </a:r>
          </a:p>
          <a:p>
            <a:pPr eaLnBrk="1" hangingPunct="1">
              <a:lnSpc>
                <a:spcPct val="120000"/>
              </a:lnSpc>
            </a:pPr>
            <a:r>
              <a:rPr lang="zh-CN" altLang="en-US" sz="2000" b="1"/>
              <a:t>     循环体内又完整地包含了另一个循环，称循环嵌套。前三种循环语句可以相互嵌套，可多层嵌套。嵌套循环在执行时外循环执行一次内循环要执行一遍。书写上一般采用缩进形式，使程序层次分明，可读性强。</a:t>
            </a:r>
          </a:p>
        </p:txBody>
      </p:sp>
      <p:grpSp>
        <p:nvGrpSpPr>
          <p:cNvPr id="49162" name="Group 10"/>
          <p:cNvGrpSpPr>
            <a:grpSpLocks/>
          </p:cNvGrpSpPr>
          <p:nvPr/>
        </p:nvGrpSpPr>
        <p:grpSpPr bwMode="auto">
          <a:xfrm>
            <a:off x="179388" y="260350"/>
            <a:ext cx="8062912" cy="503238"/>
            <a:chOff x="113" y="164"/>
            <a:chExt cx="5079" cy="317"/>
          </a:xfrm>
        </p:grpSpPr>
        <p:sp>
          <p:nvSpPr>
            <p:cNvPr id="36870" name="Oval 6"/>
            <p:cNvSpPr>
              <a:spLocks noChangeArrowheads="1"/>
            </p:cNvSpPr>
            <p:nvPr/>
          </p:nvSpPr>
          <p:spPr bwMode="auto">
            <a:xfrm>
              <a:off x="113" y="164"/>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4</a:t>
              </a:r>
            </a:p>
          </p:txBody>
        </p:sp>
        <p:sp>
          <p:nvSpPr>
            <p:cNvPr id="36871" name="Text Box 7"/>
            <p:cNvSpPr txBox="1">
              <a:spLocks noChangeArrowheads="1"/>
            </p:cNvSpPr>
            <p:nvPr/>
          </p:nvSpPr>
          <p:spPr bwMode="auto">
            <a:xfrm>
              <a:off x="930" y="164"/>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循环嵌套的形式及执行过程</a:t>
              </a:r>
            </a:p>
          </p:txBody>
        </p:sp>
      </p:grpSp>
      <p:sp>
        <p:nvSpPr>
          <p:cNvPr id="49160" name="Text Box 8"/>
          <p:cNvSpPr txBox="1">
            <a:spLocks noChangeArrowheads="1"/>
          </p:cNvSpPr>
          <p:nvPr/>
        </p:nvSpPr>
        <p:spPr bwMode="auto">
          <a:xfrm>
            <a:off x="323850" y="2420938"/>
            <a:ext cx="8497888"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（20）以下程序段中的变量已正确定义</a:t>
            </a:r>
          </a:p>
          <a:p>
            <a:pPr eaLnBrk="1" hangingPunct="1"/>
            <a:r>
              <a:rPr lang="zh-CN" altLang="en-US" sz="2000" dirty="0"/>
              <a:t>            </a:t>
            </a:r>
            <a:r>
              <a:rPr lang="zh-CN" altLang="zh-CN" sz="2000" dirty="0"/>
              <a:t>for</a:t>
            </a:r>
            <a:r>
              <a:rPr lang="en-US" altLang="zh-CN" sz="2000" dirty="0"/>
              <a:t>(</a:t>
            </a:r>
            <a:r>
              <a:rPr lang="zh-CN" altLang="zh-CN" sz="2000" dirty="0"/>
              <a:t> i=0; i&lt;4; i++,i++</a:t>
            </a:r>
            <a:r>
              <a:rPr lang="en-US" altLang="zh-CN" sz="2000" dirty="0"/>
              <a:t>)</a:t>
            </a:r>
            <a:endParaRPr lang="zh-CN" altLang="zh-CN" sz="2000" dirty="0"/>
          </a:p>
          <a:p>
            <a:pPr eaLnBrk="1" hangingPunct="1"/>
            <a:r>
              <a:rPr lang="zh-CN" altLang="en-US" sz="2000" dirty="0"/>
              <a:t>                  </a:t>
            </a:r>
            <a:r>
              <a:rPr lang="zh-CN" altLang="zh-CN" sz="2000" dirty="0"/>
              <a:t>for</a:t>
            </a:r>
            <a:r>
              <a:rPr lang="en-US" altLang="zh-CN" sz="2000" dirty="0"/>
              <a:t>(</a:t>
            </a:r>
            <a:r>
              <a:rPr lang="zh-CN" altLang="zh-CN" sz="2000" dirty="0"/>
              <a:t> k=l; k&lt;3; k++</a:t>
            </a:r>
            <a:r>
              <a:rPr lang="en-US" altLang="zh-CN" sz="2000" dirty="0"/>
              <a:t>);</a:t>
            </a:r>
            <a:r>
              <a:rPr lang="zh-CN" altLang="zh-CN" sz="2000" dirty="0"/>
              <a:t>printf</a:t>
            </a:r>
            <a:r>
              <a:rPr lang="en-US" altLang="zh-CN" sz="2000" dirty="0"/>
              <a:t>(“</a:t>
            </a:r>
            <a:r>
              <a:rPr lang="zh-CN" altLang="zh-CN" sz="2000" dirty="0"/>
              <a:t>*</a:t>
            </a:r>
            <a:r>
              <a:rPr lang="en-US" altLang="zh-CN" sz="2000" dirty="0"/>
              <a:t>”);</a:t>
            </a:r>
            <a:endParaRPr lang="zh-CN" altLang="zh-CN" sz="2000" dirty="0"/>
          </a:p>
          <a:p>
            <a:pPr eaLnBrk="1" hangingPunct="1"/>
            <a:r>
              <a:rPr lang="zh-CN" altLang="en-US" sz="2000" dirty="0"/>
              <a:t>    </a:t>
            </a:r>
            <a:r>
              <a:rPr lang="zh-CN" altLang="zh-CN" sz="2000" dirty="0"/>
              <a:t>程序段的输出结果是</a:t>
            </a:r>
            <a:r>
              <a:rPr lang="en-US" altLang="zh-CN" sz="2000" dirty="0"/>
              <a:t>(            )</a:t>
            </a:r>
            <a:r>
              <a:rPr lang="zh-CN" altLang="en-US" sz="2000" dirty="0" smtClean="0"/>
              <a:t>。</a:t>
            </a:r>
            <a:endParaRPr lang="zh-CN" altLang="zh-CN" sz="2000" dirty="0"/>
          </a:p>
          <a:p>
            <a:pPr eaLnBrk="1" hangingPunct="1"/>
            <a:r>
              <a:rPr lang="en-US" altLang="zh-CN" sz="2000" dirty="0"/>
              <a:t>      </a:t>
            </a:r>
            <a:r>
              <a:rPr lang="zh-CN" altLang="zh-CN" sz="2000" dirty="0"/>
              <a:t>A）********</a:t>
            </a:r>
            <a:r>
              <a:rPr lang="zh-CN" altLang="en-US" sz="2000" dirty="0"/>
              <a:t>           </a:t>
            </a:r>
            <a:r>
              <a:rPr lang="zh-CN" altLang="zh-CN" sz="2000" dirty="0"/>
              <a:t>B）****</a:t>
            </a:r>
            <a:r>
              <a:rPr lang="zh-CN" altLang="en-US" sz="2000" dirty="0"/>
              <a:t>            </a:t>
            </a:r>
            <a:r>
              <a:rPr lang="zh-CN" altLang="zh-CN" sz="2000" dirty="0"/>
              <a:t>C）**</a:t>
            </a:r>
            <a:r>
              <a:rPr lang="zh-CN" altLang="en-US" sz="2000" dirty="0"/>
              <a:t>                </a:t>
            </a:r>
            <a:r>
              <a:rPr lang="zh-CN" altLang="zh-CN" sz="2000" dirty="0"/>
              <a:t>D）*</a:t>
            </a:r>
          </a:p>
        </p:txBody>
      </p:sp>
      <p:sp>
        <p:nvSpPr>
          <p:cNvPr id="49161" name="Rectangle 9"/>
          <p:cNvSpPr>
            <a:spLocks noChangeArrowheads="1"/>
          </p:cNvSpPr>
          <p:nvPr/>
        </p:nvSpPr>
        <p:spPr bwMode="auto">
          <a:xfrm>
            <a:off x="3319463" y="37592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9156">
                                            <p:txEl>
                                              <p:pRg st="0" end="0"/>
                                            </p:txEl>
                                          </p:spTgt>
                                        </p:tgtEl>
                                        <p:attrNameLst>
                                          <p:attrName>style.visibility</p:attrName>
                                        </p:attrNameLst>
                                      </p:cBhvr>
                                      <p:to>
                                        <p:strVal val="visible"/>
                                      </p:to>
                                    </p:set>
                                    <p:animEffect transition="in" filter="wipe(left)">
                                      <p:cBhvr>
                                        <p:cTn id="11" dur="500"/>
                                        <p:tgtEl>
                                          <p:spTgt spid="4915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156">
                                            <p:txEl>
                                              <p:pRg st="1" end="1"/>
                                            </p:txEl>
                                          </p:spTgt>
                                        </p:tgtEl>
                                        <p:attrNameLst>
                                          <p:attrName>style.visibility</p:attrName>
                                        </p:attrNameLst>
                                      </p:cBhvr>
                                      <p:to>
                                        <p:strVal val="visible"/>
                                      </p:to>
                                    </p:set>
                                    <p:animEffect transition="in" filter="wipe(left)">
                                      <p:cBhvr>
                                        <p:cTn id="16" dur="500"/>
                                        <p:tgtEl>
                                          <p:spTgt spid="4915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32" fill="hold" grpId="0" nodeType="clickEffect">
                                  <p:stCondLst>
                                    <p:cond delay="0"/>
                                  </p:stCondLst>
                                  <p:childTnLst>
                                    <p:set>
                                      <p:cBhvr>
                                        <p:cTn id="20" dur="1" fill="hold">
                                          <p:stCondLst>
                                            <p:cond delay="0"/>
                                          </p:stCondLst>
                                        </p:cTn>
                                        <p:tgtEl>
                                          <p:spTgt spid="49160"/>
                                        </p:tgtEl>
                                        <p:attrNameLst>
                                          <p:attrName>style.visibility</p:attrName>
                                        </p:attrNameLst>
                                      </p:cBhvr>
                                      <p:to>
                                        <p:strVal val="visible"/>
                                      </p:to>
                                    </p:set>
                                    <p:animEffect transition="in" filter="diamond(out)">
                                      <p:cBhvr>
                                        <p:cTn id="21" dur="500"/>
                                        <p:tgtEl>
                                          <p:spTgt spid="491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49160" grpId="0" animBg="1"/>
      <p:bldP spid="491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179388" y="692150"/>
            <a:ext cx="871378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a:t>
            </a:r>
            <a:r>
              <a:rPr lang="en-US" altLang="zh-CN" sz="2400" b="1">
                <a:solidFill>
                  <a:schemeClr val="tx2"/>
                </a:solidFill>
              </a:rPr>
              <a:t>break</a:t>
            </a:r>
            <a:r>
              <a:rPr lang="zh-CN" altLang="en-US" sz="2400" b="1">
                <a:solidFill>
                  <a:schemeClr val="tx2"/>
                </a:solidFill>
              </a:rPr>
              <a:t>和</a:t>
            </a:r>
            <a:r>
              <a:rPr lang="en-US" altLang="zh-CN" sz="2400" b="1">
                <a:solidFill>
                  <a:schemeClr val="tx2"/>
                </a:solidFill>
              </a:rPr>
              <a:t>continue</a:t>
            </a:r>
            <a:r>
              <a:rPr lang="zh-CN" altLang="en-US" sz="2400" b="1">
                <a:solidFill>
                  <a:schemeClr val="tx2"/>
                </a:solidFill>
              </a:rPr>
              <a:t>语句在循环体中的应用</a:t>
            </a:r>
          </a:p>
          <a:p>
            <a:pPr eaLnBrk="1" hangingPunct="1">
              <a:lnSpc>
                <a:spcPct val="120000"/>
              </a:lnSpc>
            </a:pPr>
            <a:r>
              <a:rPr lang="zh-CN" altLang="en-US" sz="2000" b="1"/>
              <a:t>      </a:t>
            </a:r>
            <a:r>
              <a:rPr lang="en-US" altLang="zh-CN" sz="2000" b="1"/>
              <a:t>break</a:t>
            </a:r>
            <a:r>
              <a:rPr lang="zh-CN" altLang="en-US" sz="2000" b="1"/>
              <a:t>语句的作用是退出所在的循环体，在循环体中使用可增加循环的出口，使循环更灵活 。</a:t>
            </a:r>
            <a:r>
              <a:rPr lang="en-US" altLang="zh-CN" sz="2000" b="1"/>
              <a:t>break</a:t>
            </a:r>
            <a:r>
              <a:rPr lang="zh-CN" altLang="en-US" sz="2000" b="1"/>
              <a:t>只能用于</a:t>
            </a:r>
            <a:r>
              <a:rPr lang="en-US" altLang="zh-CN" sz="2000" b="1"/>
              <a:t>switch</a:t>
            </a:r>
            <a:r>
              <a:rPr lang="zh-CN" altLang="en-US" sz="2000" b="1"/>
              <a:t>或循环语句中。</a:t>
            </a:r>
          </a:p>
          <a:p>
            <a:pPr eaLnBrk="1" hangingPunct="1">
              <a:lnSpc>
                <a:spcPct val="120000"/>
              </a:lnSpc>
            </a:pPr>
            <a:r>
              <a:rPr lang="zh-CN" altLang="en-US" sz="2000" b="1"/>
              <a:t>      </a:t>
            </a:r>
            <a:r>
              <a:rPr lang="en-US" altLang="zh-CN" sz="2000" b="1"/>
              <a:t>continue</a:t>
            </a:r>
            <a:r>
              <a:rPr lang="zh-CN" altLang="en-US" sz="2000" b="1"/>
              <a:t>语句的作用是结束本层本次的循环，转去执行下一次的循环处理。</a:t>
            </a:r>
            <a:r>
              <a:rPr lang="en-US" altLang="zh-CN" sz="2000" b="1"/>
              <a:t>continue</a:t>
            </a:r>
            <a:r>
              <a:rPr lang="zh-CN" altLang="en-US" sz="2000" b="1"/>
              <a:t>语句只能用于循环体中。</a:t>
            </a:r>
          </a:p>
        </p:txBody>
      </p:sp>
      <p:grpSp>
        <p:nvGrpSpPr>
          <p:cNvPr id="50184" name="Group 8"/>
          <p:cNvGrpSpPr>
            <a:grpSpLocks/>
          </p:cNvGrpSpPr>
          <p:nvPr/>
        </p:nvGrpSpPr>
        <p:grpSpPr bwMode="auto">
          <a:xfrm>
            <a:off x="179388" y="260350"/>
            <a:ext cx="8510587" cy="503238"/>
            <a:chOff x="113" y="164"/>
            <a:chExt cx="5361" cy="317"/>
          </a:xfrm>
        </p:grpSpPr>
        <p:sp>
          <p:nvSpPr>
            <p:cNvPr id="37892" name="Oval 6"/>
            <p:cNvSpPr>
              <a:spLocks noChangeArrowheads="1"/>
            </p:cNvSpPr>
            <p:nvPr/>
          </p:nvSpPr>
          <p:spPr bwMode="auto">
            <a:xfrm>
              <a:off x="113" y="164"/>
              <a:ext cx="765"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5</a:t>
              </a:r>
            </a:p>
          </p:txBody>
        </p:sp>
        <p:sp>
          <p:nvSpPr>
            <p:cNvPr id="37893" name="Text Box 7"/>
            <p:cNvSpPr txBox="1">
              <a:spLocks noChangeArrowheads="1"/>
            </p:cNvSpPr>
            <p:nvPr/>
          </p:nvSpPr>
          <p:spPr bwMode="auto">
            <a:xfrm>
              <a:off x="1020" y="164"/>
              <a:ext cx="4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break</a:t>
              </a:r>
              <a:r>
                <a:rPr lang="zh-CN" altLang="en-US" sz="2400" b="1" u="sng"/>
                <a:t>语句和</a:t>
              </a:r>
              <a:r>
                <a:rPr lang="en-US" altLang="zh-CN" sz="2400" b="1" u="sng"/>
                <a:t>continue</a:t>
              </a:r>
              <a:r>
                <a:rPr lang="zh-CN" altLang="en-US" sz="2400" b="1" u="sng"/>
                <a:t>语句</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0180">
                                            <p:txEl>
                                              <p:pRg st="0" end="0"/>
                                            </p:txEl>
                                          </p:spTgt>
                                        </p:tgtEl>
                                        <p:attrNameLst>
                                          <p:attrName>style.visibility</p:attrName>
                                        </p:attrNameLst>
                                      </p:cBhvr>
                                      <p:to>
                                        <p:strVal val="visible"/>
                                      </p:to>
                                    </p:set>
                                    <p:animEffect transition="in" filter="wipe(left)">
                                      <p:cBhvr>
                                        <p:cTn id="11" dur="500"/>
                                        <p:tgtEl>
                                          <p:spTgt spid="5018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180">
                                            <p:txEl>
                                              <p:pRg st="1" end="1"/>
                                            </p:txEl>
                                          </p:spTgt>
                                        </p:tgtEl>
                                        <p:attrNameLst>
                                          <p:attrName>style.visibility</p:attrName>
                                        </p:attrNameLst>
                                      </p:cBhvr>
                                      <p:to>
                                        <p:strVal val="visible"/>
                                      </p:to>
                                    </p:set>
                                    <p:animEffect transition="in" filter="wipe(left)">
                                      <p:cBhvr>
                                        <p:cTn id="16" dur="500"/>
                                        <p:tgtEl>
                                          <p:spTgt spid="5018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80">
                                            <p:txEl>
                                              <p:pRg st="2" end="2"/>
                                            </p:txEl>
                                          </p:spTgt>
                                        </p:tgtEl>
                                        <p:attrNameLst>
                                          <p:attrName>style.visibility</p:attrName>
                                        </p:attrNameLst>
                                      </p:cBhvr>
                                      <p:to>
                                        <p:strVal val="visible"/>
                                      </p:to>
                                    </p:set>
                                    <p:animEffect transition="in" filter="wipe(left)">
                                      <p:cBhvr>
                                        <p:cTn id="21" dur="500"/>
                                        <p:tgtEl>
                                          <p:spTgt spid="50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6</a:t>
            </a:r>
            <a:r>
              <a:rPr lang="zh-CN" altLang="en-US" sz="4400">
                <a:solidFill>
                  <a:schemeClr val="tx2"/>
                </a:solidFill>
              </a:rPr>
              <a:t>章 数组</a:t>
            </a:r>
          </a:p>
        </p:txBody>
      </p:sp>
      <p:sp>
        <p:nvSpPr>
          <p:cNvPr id="53253" name="Rectangle 5"/>
          <p:cNvSpPr>
            <a:spLocks noRot="1" noChangeArrowheads="1"/>
          </p:cNvSpPr>
          <p:nvPr/>
        </p:nvSpPr>
        <p:spPr bwMode="auto">
          <a:xfrm>
            <a:off x="468313" y="1484313"/>
            <a:ext cx="8208962" cy="1152525"/>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000" b="1"/>
              <a:t>六、数组的定义和引用</a:t>
            </a:r>
          </a:p>
          <a:p>
            <a:pPr>
              <a:spcBef>
                <a:spcPct val="20000"/>
              </a:spcBef>
              <a:buClr>
                <a:schemeClr val="hlink"/>
              </a:buClr>
              <a:buFont typeface="Wingdings" pitchFamily="2" charset="2"/>
              <a:buNone/>
            </a:pPr>
            <a:r>
              <a:rPr lang="zh-CN" altLang="en-US" b="1"/>
              <a:t>　　</a:t>
            </a:r>
            <a:r>
              <a:rPr lang="en-US" altLang="zh-CN" b="1"/>
              <a:t>1.</a:t>
            </a:r>
            <a:r>
              <a:rPr lang="zh-CN" altLang="en-US" b="1"/>
              <a:t>一维数组和二维数组的定义、初始化和数组元素的引用。</a:t>
            </a:r>
          </a:p>
          <a:p>
            <a:pPr>
              <a:spcBef>
                <a:spcPct val="20000"/>
              </a:spcBef>
              <a:buClr>
                <a:schemeClr val="hlink"/>
              </a:buClr>
              <a:buFont typeface="Wingdings" pitchFamily="2" charset="2"/>
              <a:buNone/>
            </a:pPr>
            <a:r>
              <a:rPr lang="zh-CN" altLang="en-US" b="1"/>
              <a:t>　　</a:t>
            </a:r>
            <a:r>
              <a:rPr lang="en-US" altLang="zh-CN" b="1"/>
              <a:t>2.</a:t>
            </a:r>
            <a:r>
              <a:rPr lang="zh-CN" altLang="en-US" b="1"/>
              <a:t>字符串与字符数组。</a:t>
            </a:r>
          </a:p>
        </p:txBody>
      </p:sp>
      <p:sp>
        <p:nvSpPr>
          <p:cNvPr id="53254"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
        <p:nvSpPr>
          <p:cNvPr id="53255" name="Text Box 7"/>
          <p:cNvSpPr txBox="1">
            <a:spLocks noChangeArrowheads="1"/>
          </p:cNvSpPr>
          <p:nvPr/>
        </p:nvSpPr>
        <p:spPr bwMode="auto">
          <a:xfrm>
            <a:off x="250825" y="3141663"/>
            <a:ext cx="8713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掌握一维数组的定义方式及初始化的定义形式</a:t>
            </a:r>
          </a:p>
          <a:p>
            <a:pPr eaLnBrk="1" hangingPunct="1">
              <a:buFont typeface="Wingdings" pitchFamily="2" charset="2"/>
              <a:buChar char="l"/>
            </a:pPr>
            <a:r>
              <a:rPr lang="zh-CN" altLang="en-US" sz="2000" b="1"/>
              <a:t>一维数组的定义方式：</a:t>
            </a:r>
          </a:p>
          <a:p>
            <a:pPr eaLnBrk="1" hangingPunct="1"/>
            <a:r>
              <a:rPr lang="zh-CN" altLang="en-US" sz="2000" b="1">
                <a:solidFill>
                  <a:schemeClr val="tx2"/>
                </a:solidFill>
              </a:rPr>
              <a:t>               数据类型   数组名</a:t>
            </a:r>
            <a:r>
              <a:rPr lang="en-US" altLang="zh-CN" sz="2000" b="1">
                <a:solidFill>
                  <a:schemeClr val="tx2"/>
                </a:solidFill>
              </a:rPr>
              <a:t>[</a:t>
            </a:r>
            <a:r>
              <a:rPr lang="zh-CN" altLang="en-US" sz="2000" b="1">
                <a:solidFill>
                  <a:schemeClr val="tx2"/>
                </a:solidFill>
              </a:rPr>
              <a:t>常量表达式</a:t>
            </a:r>
            <a:r>
              <a:rPr lang="en-US" altLang="zh-CN" sz="2000" b="1">
                <a:solidFill>
                  <a:schemeClr val="tx2"/>
                </a:solidFill>
              </a:rPr>
              <a:t>];</a:t>
            </a:r>
          </a:p>
          <a:p>
            <a:pPr eaLnBrk="1" hangingPunct="1"/>
            <a:r>
              <a:rPr lang="en-US" altLang="zh-CN" sz="2000" b="1"/>
              <a:t>      </a:t>
            </a:r>
            <a:r>
              <a:rPr lang="zh-CN" altLang="en-US" sz="2000" b="1"/>
              <a:t>常量表达式规定了数组元素的个数</a:t>
            </a:r>
            <a:r>
              <a:rPr lang="en-US" altLang="zh-CN" sz="2000" b="1"/>
              <a:t>(</a:t>
            </a:r>
            <a:r>
              <a:rPr lang="zh-CN" altLang="en-US" sz="2000" b="1"/>
              <a:t>或长度</a:t>
            </a:r>
            <a:r>
              <a:rPr lang="en-US" altLang="zh-CN" sz="2000" b="1"/>
              <a:t>)</a:t>
            </a:r>
            <a:r>
              <a:rPr lang="zh-CN" altLang="en-US" sz="2000" b="1"/>
              <a:t>，整个数组</a:t>
            </a:r>
            <a:r>
              <a:rPr lang="zh-CN" altLang="en-US" sz="2000" b="1">
                <a:solidFill>
                  <a:schemeClr val="tx2"/>
                </a:solidFill>
              </a:rPr>
              <a:t>所占字节数</a:t>
            </a:r>
            <a:r>
              <a:rPr lang="en-US" altLang="zh-CN" sz="2000" b="1">
                <a:solidFill>
                  <a:schemeClr val="tx2"/>
                </a:solidFill>
              </a:rPr>
              <a:t>=</a:t>
            </a:r>
            <a:r>
              <a:rPr lang="zh-CN" altLang="en-US" sz="2000" b="1">
                <a:solidFill>
                  <a:schemeClr val="tx2"/>
                </a:solidFill>
              </a:rPr>
              <a:t>类型长度</a:t>
            </a:r>
            <a:r>
              <a:rPr lang="zh-CN" altLang="zh-CN" b="1">
                <a:solidFill>
                  <a:schemeClr val="tx2"/>
                </a:solidFill>
              </a:rPr>
              <a:t>×</a:t>
            </a:r>
            <a:r>
              <a:rPr lang="zh-CN" altLang="en-US" b="1">
                <a:solidFill>
                  <a:schemeClr val="tx2"/>
                </a:solidFill>
              </a:rPr>
              <a:t>数组长度</a:t>
            </a:r>
            <a:r>
              <a:rPr lang="zh-CN" altLang="en-US" sz="2000" b="1"/>
              <a:t>；常量表达式中可以包括整型常量和符号常量；在给全部元素赋初值时可以省略定义时的数组长度说明。</a:t>
            </a:r>
          </a:p>
          <a:p>
            <a:pPr eaLnBrk="1" hangingPunct="1">
              <a:buFont typeface="Wingdings" pitchFamily="2" charset="2"/>
              <a:buChar char="l"/>
            </a:pPr>
            <a:r>
              <a:rPr lang="zh-CN" altLang="en-US" sz="2000" b="1"/>
              <a:t>一维数组初始化的一般形式：</a:t>
            </a:r>
          </a:p>
          <a:p>
            <a:pPr eaLnBrk="1" hangingPunct="1"/>
            <a:r>
              <a:rPr lang="zh-CN" altLang="en-US" sz="2000" b="1">
                <a:solidFill>
                  <a:schemeClr val="tx2"/>
                </a:solidFill>
              </a:rPr>
              <a:t>                数据类型   数组名</a:t>
            </a:r>
            <a:r>
              <a:rPr lang="en-US" altLang="zh-CN" sz="2000" b="1">
                <a:solidFill>
                  <a:schemeClr val="tx2"/>
                </a:solidFill>
              </a:rPr>
              <a:t>[</a:t>
            </a:r>
            <a:r>
              <a:rPr lang="zh-CN" altLang="en-US" sz="2000" b="1">
                <a:solidFill>
                  <a:schemeClr val="tx2"/>
                </a:solidFill>
              </a:rPr>
              <a:t>常量表达式</a:t>
            </a:r>
            <a:r>
              <a:rPr lang="en-US" altLang="zh-CN" sz="2000" b="1">
                <a:solidFill>
                  <a:schemeClr val="tx2"/>
                </a:solidFill>
              </a:rPr>
              <a:t>]={</a:t>
            </a:r>
            <a:r>
              <a:rPr lang="zh-CN" altLang="en-US" sz="2000" b="1">
                <a:solidFill>
                  <a:schemeClr val="tx2"/>
                </a:solidFill>
              </a:rPr>
              <a:t>值</a:t>
            </a:r>
            <a:r>
              <a:rPr lang="en-US" altLang="zh-CN" sz="2000" b="1">
                <a:solidFill>
                  <a:schemeClr val="tx2"/>
                </a:solidFill>
              </a:rPr>
              <a:t>0,</a:t>
            </a:r>
            <a:r>
              <a:rPr lang="zh-CN" altLang="en-US" sz="2000" b="1">
                <a:solidFill>
                  <a:schemeClr val="tx2"/>
                </a:solidFill>
              </a:rPr>
              <a:t>值</a:t>
            </a:r>
            <a:r>
              <a:rPr lang="en-US" altLang="zh-CN" sz="2000" b="1">
                <a:solidFill>
                  <a:schemeClr val="tx2"/>
                </a:solidFill>
              </a:rPr>
              <a:t>1,</a:t>
            </a:r>
            <a:r>
              <a:rPr lang="zh-CN" altLang="en-US" sz="2000" b="1">
                <a:solidFill>
                  <a:schemeClr val="tx2"/>
                </a:solidFill>
              </a:rPr>
              <a:t>值</a:t>
            </a:r>
            <a:r>
              <a:rPr lang="en-US" altLang="zh-CN" sz="2000" b="1">
                <a:solidFill>
                  <a:schemeClr val="tx2"/>
                </a:solidFill>
              </a:rPr>
              <a:t>2,……};</a:t>
            </a:r>
          </a:p>
          <a:p>
            <a:pPr eaLnBrk="1" hangingPunct="1"/>
            <a:r>
              <a:rPr lang="en-US" altLang="zh-CN" sz="2000" b="1"/>
              <a:t>      </a:t>
            </a:r>
            <a:r>
              <a:rPr lang="zh-CN" altLang="en-US" sz="2000" b="1"/>
              <a:t>初值的个数不能超过数组的长度</a:t>
            </a:r>
            <a:r>
              <a:rPr lang="en-US" altLang="zh-CN" sz="2000" b="1"/>
              <a:t>; </a:t>
            </a:r>
            <a:r>
              <a:rPr lang="zh-CN" altLang="en-US" sz="2000" b="1"/>
              <a:t>可以只给部分元素赋初值，未赋初值元素默认值为</a:t>
            </a:r>
            <a:r>
              <a:rPr lang="en-US" altLang="zh-CN" sz="2000" b="1"/>
              <a:t>0; </a:t>
            </a:r>
          </a:p>
        </p:txBody>
      </p:sp>
      <p:grpSp>
        <p:nvGrpSpPr>
          <p:cNvPr id="53259" name="Group 11"/>
          <p:cNvGrpSpPr>
            <a:grpSpLocks/>
          </p:cNvGrpSpPr>
          <p:nvPr/>
        </p:nvGrpSpPr>
        <p:grpSpPr bwMode="auto">
          <a:xfrm>
            <a:off x="250825" y="2708275"/>
            <a:ext cx="8642350" cy="503238"/>
            <a:chOff x="158" y="1706"/>
            <a:chExt cx="5444" cy="317"/>
          </a:xfrm>
        </p:grpSpPr>
        <p:sp>
          <p:nvSpPr>
            <p:cNvPr id="38919" name="Oval 9"/>
            <p:cNvSpPr>
              <a:spLocks noChangeArrowheads="1"/>
            </p:cNvSpPr>
            <p:nvPr/>
          </p:nvSpPr>
          <p:spPr bwMode="auto">
            <a:xfrm>
              <a:off x="158" y="1706"/>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38920" name="Text Box 10"/>
            <p:cNvSpPr txBox="1">
              <a:spLocks noChangeArrowheads="1"/>
            </p:cNvSpPr>
            <p:nvPr/>
          </p:nvSpPr>
          <p:spPr bwMode="auto">
            <a:xfrm>
              <a:off x="1020" y="1706"/>
              <a:ext cx="4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一维数组的定义和初始化</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0-#ppt_w/2"/>
                                          </p:val>
                                        </p:tav>
                                        <p:tav tm="100000">
                                          <p:val>
                                            <p:strVal val="#ppt_x"/>
                                          </p:val>
                                        </p:tav>
                                      </p:tavLst>
                                    </p:anim>
                                    <p:anim calcmode="lin" valueType="num">
                                      <p:cBhvr additive="base">
                                        <p:cTn id="8"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3">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5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325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3255">
                                            <p:txEl>
                                              <p:pRg st="0" end="0"/>
                                            </p:txEl>
                                          </p:spTgt>
                                        </p:tgtEl>
                                        <p:attrNameLst>
                                          <p:attrName>style.visibility</p:attrName>
                                        </p:attrNameLst>
                                      </p:cBhvr>
                                      <p:to>
                                        <p:strVal val="visible"/>
                                      </p:to>
                                    </p:set>
                                    <p:animEffect transition="in" filter="wipe(left)">
                                      <p:cBhvr>
                                        <p:cTn id="33" dur="500"/>
                                        <p:tgtEl>
                                          <p:spTgt spid="53255">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3255">
                                            <p:txEl>
                                              <p:pRg st="1" end="1"/>
                                            </p:txEl>
                                          </p:spTgt>
                                        </p:tgtEl>
                                        <p:attrNameLst>
                                          <p:attrName>style.visibility</p:attrName>
                                        </p:attrNameLst>
                                      </p:cBhvr>
                                      <p:to>
                                        <p:strVal val="visible"/>
                                      </p:to>
                                    </p:set>
                                    <p:animEffect transition="in" filter="wipe(left)">
                                      <p:cBhvr>
                                        <p:cTn id="38" dur="500"/>
                                        <p:tgtEl>
                                          <p:spTgt spid="53255">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3255">
                                            <p:txEl>
                                              <p:pRg st="2" end="2"/>
                                            </p:txEl>
                                          </p:spTgt>
                                        </p:tgtEl>
                                        <p:attrNameLst>
                                          <p:attrName>style.visibility</p:attrName>
                                        </p:attrNameLst>
                                      </p:cBhvr>
                                      <p:to>
                                        <p:strVal val="visible"/>
                                      </p:to>
                                    </p:set>
                                    <p:animEffect transition="in" filter="wipe(left)">
                                      <p:cBhvr>
                                        <p:cTn id="43" dur="500"/>
                                        <p:tgtEl>
                                          <p:spTgt spid="53255">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3255">
                                            <p:txEl>
                                              <p:pRg st="3" end="3"/>
                                            </p:txEl>
                                          </p:spTgt>
                                        </p:tgtEl>
                                        <p:attrNameLst>
                                          <p:attrName>style.visibility</p:attrName>
                                        </p:attrNameLst>
                                      </p:cBhvr>
                                      <p:to>
                                        <p:strVal val="visible"/>
                                      </p:to>
                                    </p:set>
                                    <p:animEffect transition="in" filter="wipe(left)">
                                      <p:cBhvr>
                                        <p:cTn id="48" dur="500"/>
                                        <p:tgtEl>
                                          <p:spTgt spid="53255">
                                            <p:txEl>
                                              <p:pRg st="3" end="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3255">
                                            <p:txEl>
                                              <p:pRg st="4" end="4"/>
                                            </p:txEl>
                                          </p:spTgt>
                                        </p:tgtEl>
                                        <p:attrNameLst>
                                          <p:attrName>style.visibility</p:attrName>
                                        </p:attrNameLst>
                                      </p:cBhvr>
                                      <p:to>
                                        <p:strVal val="visible"/>
                                      </p:to>
                                    </p:set>
                                    <p:animEffect transition="in" filter="wipe(left)">
                                      <p:cBhvr>
                                        <p:cTn id="53" dur="500"/>
                                        <p:tgtEl>
                                          <p:spTgt spid="53255">
                                            <p:txEl>
                                              <p:pRg st="4" end="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3255">
                                            <p:txEl>
                                              <p:pRg st="5" end="5"/>
                                            </p:txEl>
                                          </p:spTgt>
                                        </p:tgtEl>
                                        <p:attrNameLst>
                                          <p:attrName>style.visibility</p:attrName>
                                        </p:attrNameLst>
                                      </p:cBhvr>
                                      <p:to>
                                        <p:strVal val="visible"/>
                                      </p:to>
                                    </p:set>
                                    <p:animEffect transition="in" filter="wipe(left)">
                                      <p:cBhvr>
                                        <p:cTn id="58" dur="500"/>
                                        <p:tgtEl>
                                          <p:spTgt spid="53255">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3255">
                                            <p:txEl>
                                              <p:pRg st="6" end="6"/>
                                            </p:txEl>
                                          </p:spTgt>
                                        </p:tgtEl>
                                        <p:attrNameLst>
                                          <p:attrName>style.visibility</p:attrName>
                                        </p:attrNameLst>
                                      </p:cBhvr>
                                      <p:to>
                                        <p:strVal val="visible"/>
                                      </p:to>
                                    </p:set>
                                    <p:animEffect transition="in" filter="wipe(left)">
                                      <p:cBhvr>
                                        <p:cTn id="63" dur="500"/>
                                        <p:tgtEl>
                                          <p:spTgt spid="532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animBg="1"/>
      <p:bldP spid="53254" grpId="0" animBg="1"/>
      <p:bldP spid="532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250825" y="44450"/>
            <a:ext cx="8497888" cy="1714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（28）若要定义一个具有5个元素的整型数组，以下错误的定义语句是(</a:t>
            </a:r>
            <a:r>
              <a:rPr lang="en-US" altLang="zh-CN" sz="2000" dirty="0"/>
              <a:t>           </a:t>
            </a:r>
            <a:r>
              <a:rPr lang="zh-CN" altLang="zh-CN" sz="2000" dirty="0" smtClean="0"/>
              <a:t>)</a:t>
            </a:r>
            <a:endParaRPr lang="zh-CN" altLang="zh-CN" sz="2000" dirty="0"/>
          </a:p>
          <a:p>
            <a:pPr eaLnBrk="1" hangingPunct="1"/>
            <a:r>
              <a:rPr lang="zh-CN" altLang="zh-CN" sz="2000" dirty="0"/>
              <a:t>　　A）int  a[5]=</a:t>
            </a:r>
            <a:r>
              <a:rPr lang="en-US" altLang="zh-CN" sz="2000" dirty="0"/>
              <a:t>{</a:t>
            </a:r>
            <a:r>
              <a:rPr lang="zh-CN" altLang="zh-CN" sz="2000" dirty="0"/>
              <a:t>0</a:t>
            </a:r>
            <a:r>
              <a:rPr lang="en-US" altLang="zh-CN" sz="2000" dirty="0"/>
              <a:t>}</a:t>
            </a:r>
            <a:r>
              <a:rPr lang="zh-CN" altLang="zh-CN" sz="2000" dirty="0"/>
              <a:t>;　　	B）int  b[]={0,0,0,0,0};</a:t>
            </a:r>
          </a:p>
          <a:p>
            <a:pPr eaLnBrk="1" hangingPunct="1"/>
            <a:r>
              <a:rPr lang="zh-CN" altLang="zh-CN" sz="2000" dirty="0"/>
              <a:t>　　C）int  c[2+3];　　		D）int  i=5,d[i];</a:t>
            </a:r>
          </a:p>
        </p:txBody>
      </p:sp>
      <p:sp>
        <p:nvSpPr>
          <p:cNvPr id="54277" name="Rectangle 5"/>
          <p:cNvSpPr>
            <a:spLocks noChangeArrowheads="1"/>
          </p:cNvSpPr>
          <p:nvPr/>
        </p:nvSpPr>
        <p:spPr bwMode="auto">
          <a:xfrm>
            <a:off x="611188" y="7429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D</a:t>
            </a:r>
          </a:p>
        </p:txBody>
      </p:sp>
      <p:sp>
        <p:nvSpPr>
          <p:cNvPr id="54278" name="Text Box 6"/>
          <p:cNvSpPr txBox="1">
            <a:spLocks noChangeArrowheads="1"/>
          </p:cNvSpPr>
          <p:nvPr/>
        </p:nvSpPr>
        <p:spPr bwMode="auto">
          <a:xfrm>
            <a:off x="322263" y="2325688"/>
            <a:ext cx="8713787"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掌握一维数组元素的引用形式</a:t>
            </a:r>
          </a:p>
          <a:p>
            <a:pPr eaLnBrk="1" hangingPunct="1">
              <a:buFont typeface="Wingdings" pitchFamily="2" charset="2"/>
              <a:buChar char="l"/>
            </a:pPr>
            <a:r>
              <a:rPr lang="zh-CN" altLang="en-US" sz="2000" b="1"/>
              <a:t>一维数组元素的引用形式：</a:t>
            </a:r>
          </a:p>
          <a:p>
            <a:pPr eaLnBrk="1" hangingPunct="1"/>
            <a:r>
              <a:rPr lang="zh-CN" altLang="en-US" sz="2000" b="1">
                <a:solidFill>
                  <a:schemeClr val="tx2"/>
                </a:solidFill>
              </a:rPr>
              <a:t>               数组名</a:t>
            </a:r>
            <a:r>
              <a:rPr lang="en-US" altLang="zh-CN" sz="2000" b="1">
                <a:solidFill>
                  <a:schemeClr val="tx2"/>
                </a:solidFill>
              </a:rPr>
              <a:t>[</a:t>
            </a:r>
            <a:r>
              <a:rPr lang="zh-CN" altLang="en-US" sz="2000" b="1">
                <a:solidFill>
                  <a:schemeClr val="tx2"/>
                </a:solidFill>
              </a:rPr>
              <a:t>下标表达式</a:t>
            </a:r>
            <a:r>
              <a:rPr lang="en-US" altLang="zh-CN" sz="2000" b="1">
                <a:solidFill>
                  <a:schemeClr val="tx2"/>
                </a:solidFill>
              </a:rPr>
              <a:t>]</a:t>
            </a:r>
          </a:p>
          <a:p>
            <a:pPr eaLnBrk="1" hangingPunct="1"/>
            <a:r>
              <a:rPr lang="en-US" altLang="zh-CN" sz="2000" b="1"/>
              <a:t>      </a:t>
            </a:r>
            <a:r>
              <a:rPr lang="zh-CN" altLang="en-US" sz="2000" b="1"/>
              <a:t>下标表达式可以是整型的常量、变量或表达式。数组名代表数组内存空间的起始地址，不能企图用数组名引用全部数组元素。</a:t>
            </a:r>
            <a:r>
              <a:rPr lang="en-US" altLang="zh-CN" sz="2000" b="1"/>
              <a:t>C</a:t>
            </a:r>
            <a:r>
              <a:rPr lang="zh-CN" altLang="en-US" sz="2000" b="1"/>
              <a:t>语言规定，数组的下标从</a:t>
            </a:r>
            <a:r>
              <a:rPr lang="en-US" altLang="zh-CN" sz="2000" b="1"/>
              <a:t>0</a:t>
            </a:r>
            <a:r>
              <a:rPr lang="zh-CN" altLang="en-US" sz="2000" b="1"/>
              <a:t>开始，因其</a:t>
            </a:r>
            <a:r>
              <a:rPr lang="zh-CN" altLang="en-US" b="1">
                <a:solidFill>
                  <a:schemeClr val="tx2"/>
                </a:solidFill>
              </a:rPr>
              <a:t>下标的有效范围为</a:t>
            </a:r>
            <a:r>
              <a:rPr lang="en-US" altLang="zh-CN" b="1">
                <a:solidFill>
                  <a:schemeClr val="tx2"/>
                </a:solidFill>
              </a:rPr>
              <a:t>0 ~ </a:t>
            </a:r>
            <a:r>
              <a:rPr lang="zh-CN" altLang="en-US" b="1">
                <a:solidFill>
                  <a:schemeClr val="tx2"/>
                </a:solidFill>
              </a:rPr>
              <a:t>长度</a:t>
            </a:r>
            <a:r>
              <a:rPr lang="en-US" altLang="zh-CN" b="1">
                <a:solidFill>
                  <a:schemeClr val="tx2"/>
                </a:solidFill>
              </a:rPr>
              <a:t>-1</a:t>
            </a:r>
            <a:r>
              <a:rPr lang="zh-CN" altLang="en-US" b="1"/>
              <a:t>。</a:t>
            </a:r>
            <a:r>
              <a:rPr lang="en-US" altLang="zh-CN" b="1"/>
              <a:t>C</a:t>
            </a:r>
            <a:r>
              <a:rPr lang="zh-CN" altLang="en-US" b="1"/>
              <a:t>系统不会对数组的下标进行越界检查。在程序中一般用单重</a:t>
            </a:r>
            <a:r>
              <a:rPr lang="en-US" altLang="zh-CN" b="1"/>
              <a:t>for</a:t>
            </a:r>
            <a:r>
              <a:rPr lang="zh-CN" altLang="en-US" b="1"/>
              <a:t>循环控制元素下标引用所有元素。</a:t>
            </a:r>
            <a:endParaRPr lang="zh-CN" altLang="en-US" sz="2000" b="1"/>
          </a:p>
        </p:txBody>
      </p:sp>
      <p:grpSp>
        <p:nvGrpSpPr>
          <p:cNvPr id="54284" name="Group 12"/>
          <p:cNvGrpSpPr>
            <a:grpSpLocks/>
          </p:cNvGrpSpPr>
          <p:nvPr/>
        </p:nvGrpSpPr>
        <p:grpSpPr bwMode="auto">
          <a:xfrm>
            <a:off x="323850" y="1916113"/>
            <a:ext cx="8450263" cy="503237"/>
            <a:chOff x="204" y="1207"/>
            <a:chExt cx="5323" cy="317"/>
          </a:xfrm>
        </p:grpSpPr>
        <p:sp>
          <p:nvSpPr>
            <p:cNvPr id="39944" name="Oval 8"/>
            <p:cNvSpPr>
              <a:spLocks noChangeArrowheads="1"/>
            </p:cNvSpPr>
            <p:nvPr/>
          </p:nvSpPr>
          <p:spPr bwMode="auto">
            <a:xfrm>
              <a:off x="204" y="1207"/>
              <a:ext cx="759"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39945" name="Text Box 9"/>
            <p:cNvSpPr txBox="1">
              <a:spLocks noChangeArrowheads="1"/>
            </p:cNvSpPr>
            <p:nvPr/>
          </p:nvSpPr>
          <p:spPr bwMode="auto">
            <a:xfrm>
              <a:off x="1066" y="1221"/>
              <a:ext cx="4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一维数组元素的引用</a:t>
              </a:r>
            </a:p>
          </p:txBody>
        </p:sp>
      </p:grpSp>
      <p:sp>
        <p:nvSpPr>
          <p:cNvPr id="54282" name="Text Box 10"/>
          <p:cNvSpPr txBox="1">
            <a:spLocks noChangeArrowheads="1"/>
          </p:cNvSpPr>
          <p:nvPr/>
        </p:nvSpPr>
        <p:spPr bwMode="auto">
          <a:xfrm>
            <a:off x="323850" y="3789363"/>
            <a:ext cx="8497888" cy="2930525"/>
          </a:xfrm>
          <a:prstGeom prst="rect">
            <a:avLst/>
          </a:prstGeom>
          <a:solidFill>
            <a:schemeClr val="bg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pPr>
            <a:r>
              <a:rPr lang="zh-CN" altLang="en-US" sz="2400" b="1" dirty="0"/>
              <a:t>真题举例：</a:t>
            </a:r>
          </a:p>
          <a:p>
            <a:pPr eaLnBrk="1" hangingPunct="1">
              <a:lnSpc>
                <a:spcPct val="90000"/>
              </a:lnSpc>
            </a:pPr>
            <a:r>
              <a:rPr lang="zh-CN" altLang="zh-CN" sz="2000" dirty="0"/>
              <a:t>（29）有以下程序</a:t>
            </a:r>
            <a:endParaRPr lang="zh-CN" altLang="en-US" sz="2000" dirty="0"/>
          </a:p>
          <a:p>
            <a:pPr eaLnBrk="1" hangingPunct="1">
              <a:lnSpc>
                <a:spcPct val="90000"/>
              </a:lnSpc>
            </a:pPr>
            <a:r>
              <a:rPr lang="zh-CN" altLang="en-US" sz="2000" dirty="0"/>
              <a:t>         </a:t>
            </a:r>
            <a:r>
              <a:rPr lang="zh-CN" altLang="zh-CN" sz="2000" dirty="0"/>
              <a:t>#include&lt;stdio.h&gt;</a:t>
            </a:r>
          </a:p>
          <a:p>
            <a:pPr eaLnBrk="1" hangingPunct="1">
              <a:lnSpc>
                <a:spcPct val="90000"/>
              </a:lnSpc>
            </a:pPr>
            <a:r>
              <a:rPr lang="en-US" altLang="zh-CN" sz="2000" dirty="0"/>
              <a:t>         </a:t>
            </a:r>
            <a:r>
              <a:rPr lang="zh-CN" altLang="zh-CN" sz="2000" dirty="0"/>
              <a:t>main()</a:t>
            </a:r>
          </a:p>
          <a:p>
            <a:pPr eaLnBrk="1" hangingPunct="1">
              <a:lnSpc>
                <a:spcPct val="90000"/>
              </a:lnSpc>
            </a:pPr>
            <a:r>
              <a:rPr lang="en-US" altLang="zh-CN" sz="2000" dirty="0"/>
              <a:t>         </a:t>
            </a:r>
            <a:r>
              <a:rPr lang="zh-CN" altLang="zh-CN" sz="2000" dirty="0"/>
              <a:t>{  int a[5]={1,2,3,4,5}, b[5]={0,2,1,3,0},i,s=0</a:t>
            </a:r>
            <a:r>
              <a:rPr lang="en-US" altLang="zh-CN" sz="2000" dirty="0"/>
              <a:t>;</a:t>
            </a:r>
            <a:endParaRPr lang="zh-CN" altLang="zh-CN" sz="2000" dirty="0"/>
          </a:p>
          <a:p>
            <a:pPr eaLnBrk="1" hangingPunct="1">
              <a:lnSpc>
                <a:spcPct val="90000"/>
              </a:lnSpc>
            </a:pPr>
            <a:r>
              <a:rPr lang="zh-CN" altLang="zh-CN" sz="2000" dirty="0"/>
              <a:t> </a:t>
            </a:r>
            <a:r>
              <a:rPr lang="en-US" altLang="zh-CN" sz="2000" dirty="0"/>
              <a:t>          </a:t>
            </a:r>
            <a:r>
              <a:rPr lang="zh-CN" altLang="zh-CN" sz="2000" dirty="0"/>
              <a:t> for(i=0;i&lt;5;i++) s=s+a[b[i]];</a:t>
            </a:r>
          </a:p>
          <a:p>
            <a:pPr eaLnBrk="1" hangingPunct="1">
              <a:lnSpc>
                <a:spcPct val="90000"/>
              </a:lnSpc>
            </a:pPr>
            <a:r>
              <a:rPr lang="en-US" altLang="zh-CN" sz="2000" dirty="0"/>
              <a:t>            </a:t>
            </a:r>
            <a:r>
              <a:rPr lang="zh-CN" altLang="zh-CN" sz="2000" dirty="0"/>
              <a:t>printf("%d\n",s);</a:t>
            </a:r>
          </a:p>
          <a:p>
            <a:pPr eaLnBrk="1" hangingPunct="1">
              <a:lnSpc>
                <a:spcPct val="90000"/>
              </a:lnSpc>
            </a:pPr>
            <a:r>
              <a:rPr lang="en-US" altLang="zh-CN" sz="2000" dirty="0"/>
              <a:t>         </a:t>
            </a:r>
            <a:r>
              <a:rPr lang="zh-CN" altLang="zh-CN" sz="2000" dirty="0"/>
              <a:t>}</a:t>
            </a:r>
          </a:p>
          <a:p>
            <a:pPr eaLnBrk="1" hangingPunct="1">
              <a:lnSpc>
                <a:spcPct val="90000"/>
              </a:lnSpc>
            </a:pPr>
            <a:r>
              <a:rPr lang="en-US" altLang="zh-CN" sz="2000" dirty="0"/>
              <a:t>      </a:t>
            </a:r>
            <a:r>
              <a:rPr lang="zh-CN" altLang="zh-CN" sz="2000" dirty="0"/>
              <a:t>程序运行后的输出结果是 (</a:t>
            </a:r>
            <a:r>
              <a:rPr lang="en-US" altLang="zh-CN" sz="2000" dirty="0"/>
              <a:t>             </a:t>
            </a:r>
            <a:r>
              <a:rPr lang="zh-CN" altLang="zh-CN" sz="2000" dirty="0"/>
              <a:t>)</a:t>
            </a:r>
            <a:r>
              <a:rPr lang="zh-CN" altLang="en-US" sz="2000" dirty="0" smtClean="0"/>
              <a:t>。</a:t>
            </a:r>
            <a:endParaRPr lang="en-US" altLang="zh-CN" sz="2000" dirty="0" smtClean="0"/>
          </a:p>
          <a:p>
            <a:pPr eaLnBrk="1" hangingPunct="1">
              <a:lnSpc>
                <a:spcPct val="90000"/>
              </a:lnSpc>
            </a:pPr>
            <a:r>
              <a:rPr lang="en-US" altLang="zh-CN" sz="2000" dirty="0" smtClean="0"/>
              <a:t>      </a:t>
            </a:r>
            <a:r>
              <a:rPr lang="zh-CN" altLang="zh-CN" sz="2000" dirty="0"/>
              <a:t>A) 6    </a:t>
            </a:r>
            <a:r>
              <a:rPr lang="en-US" altLang="zh-CN" sz="2000" dirty="0"/>
              <a:t>           </a:t>
            </a:r>
            <a:r>
              <a:rPr lang="zh-CN" altLang="zh-CN" sz="2000" dirty="0"/>
              <a:t>B) 10   </a:t>
            </a:r>
            <a:r>
              <a:rPr lang="en-US" altLang="zh-CN" sz="2000" dirty="0"/>
              <a:t>              </a:t>
            </a:r>
            <a:r>
              <a:rPr lang="zh-CN" altLang="zh-CN" sz="2000" dirty="0"/>
              <a:t>C) 11   </a:t>
            </a:r>
            <a:r>
              <a:rPr lang="en-US" altLang="zh-CN" sz="2000" dirty="0"/>
              <a:t>             </a:t>
            </a:r>
            <a:r>
              <a:rPr lang="zh-CN" altLang="zh-CN" sz="2000" dirty="0"/>
              <a:t>D)15</a:t>
            </a:r>
          </a:p>
        </p:txBody>
      </p:sp>
      <p:sp>
        <p:nvSpPr>
          <p:cNvPr id="54283" name="Rectangle 11"/>
          <p:cNvSpPr>
            <a:spLocks noChangeArrowheads="1"/>
          </p:cNvSpPr>
          <p:nvPr/>
        </p:nvSpPr>
        <p:spPr bwMode="auto">
          <a:xfrm>
            <a:off x="4065588" y="6054725"/>
            <a:ext cx="368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left)">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428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4278">
                                            <p:txEl>
                                              <p:pRg st="0" end="0"/>
                                            </p:txEl>
                                          </p:spTgt>
                                        </p:tgtEl>
                                        <p:attrNameLst>
                                          <p:attrName>style.visibility</p:attrName>
                                        </p:attrNameLst>
                                      </p:cBhvr>
                                      <p:to>
                                        <p:strVal val="visible"/>
                                      </p:to>
                                    </p:set>
                                    <p:animEffect transition="in" filter="wipe(left)">
                                      <p:cBhvr>
                                        <p:cTn id="20" dur="500"/>
                                        <p:tgtEl>
                                          <p:spTgt spid="5427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4278">
                                            <p:txEl>
                                              <p:pRg st="1" end="1"/>
                                            </p:txEl>
                                          </p:spTgt>
                                        </p:tgtEl>
                                        <p:attrNameLst>
                                          <p:attrName>style.visibility</p:attrName>
                                        </p:attrNameLst>
                                      </p:cBhvr>
                                      <p:to>
                                        <p:strVal val="visible"/>
                                      </p:to>
                                    </p:set>
                                    <p:animEffect transition="in" filter="wipe(left)">
                                      <p:cBhvr>
                                        <p:cTn id="25" dur="500"/>
                                        <p:tgtEl>
                                          <p:spTgt spid="5427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278">
                                            <p:txEl>
                                              <p:pRg st="2" end="2"/>
                                            </p:txEl>
                                          </p:spTgt>
                                        </p:tgtEl>
                                        <p:attrNameLst>
                                          <p:attrName>style.visibility</p:attrName>
                                        </p:attrNameLst>
                                      </p:cBhvr>
                                      <p:to>
                                        <p:strVal val="visible"/>
                                      </p:to>
                                    </p:set>
                                    <p:animEffect transition="in" filter="wipe(left)">
                                      <p:cBhvr>
                                        <p:cTn id="30" dur="500"/>
                                        <p:tgtEl>
                                          <p:spTgt spid="54278">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278">
                                            <p:txEl>
                                              <p:pRg st="3" end="3"/>
                                            </p:txEl>
                                          </p:spTgt>
                                        </p:tgtEl>
                                        <p:attrNameLst>
                                          <p:attrName>style.visibility</p:attrName>
                                        </p:attrNameLst>
                                      </p:cBhvr>
                                      <p:to>
                                        <p:strVal val="visible"/>
                                      </p:to>
                                    </p:set>
                                    <p:animEffect transition="in" filter="wipe(left)">
                                      <p:cBhvr>
                                        <p:cTn id="35" dur="500"/>
                                        <p:tgtEl>
                                          <p:spTgt spid="54278">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4282"/>
                                        </p:tgtEl>
                                        <p:attrNameLst>
                                          <p:attrName>style.visibility</p:attrName>
                                        </p:attrNameLst>
                                      </p:cBhvr>
                                      <p:to>
                                        <p:strVal val="visible"/>
                                      </p:to>
                                    </p:set>
                                    <p:animEffect transition="in" filter="wipe(up)">
                                      <p:cBhvr>
                                        <p:cTn id="40" dur="500"/>
                                        <p:tgtEl>
                                          <p:spTgt spid="542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P spid="54277" grpId="0"/>
      <p:bldP spid="54278" grpId="0" build="p"/>
      <p:bldP spid="54282" grpId="0" animBg="1"/>
      <p:bldP spid="542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p:cNvSpPr txBox="1">
            <a:spLocks noChangeArrowheads="1"/>
          </p:cNvSpPr>
          <p:nvPr/>
        </p:nvSpPr>
        <p:spPr bwMode="auto">
          <a:xfrm>
            <a:off x="179388" y="692150"/>
            <a:ext cx="8713787"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掌握二维数组的定义方式及初始化的定义形式</a:t>
            </a:r>
          </a:p>
          <a:p>
            <a:pPr eaLnBrk="1" hangingPunct="1">
              <a:buFont typeface="Wingdings" pitchFamily="2" charset="2"/>
              <a:buChar char="l"/>
            </a:pPr>
            <a:r>
              <a:rPr lang="zh-CN" altLang="en-US" sz="2000" b="1"/>
              <a:t>二维数组的定义方式：</a:t>
            </a:r>
          </a:p>
          <a:p>
            <a:pPr eaLnBrk="1" hangingPunct="1"/>
            <a:r>
              <a:rPr lang="zh-CN" altLang="en-US" sz="2000" b="1">
                <a:solidFill>
                  <a:schemeClr val="tx2"/>
                </a:solidFill>
              </a:rPr>
              <a:t>               数据类型   数组名</a:t>
            </a:r>
            <a:r>
              <a:rPr lang="en-US" altLang="zh-CN" sz="2000" b="1">
                <a:solidFill>
                  <a:schemeClr val="tx2"/>
                </a:solidFill>
              </a:rPr>
              <a:t>[</a:t>
            </a:r>
            <a:r>
              <a:rPr lang="zh-CN" altLang="en-US" sz="2000" b="1">
                <a:solidFill>
                  <a:schemeClr val="tx2"/>
                </a:solidFill>
              </a:rPr>
              <a:t>常量表达式</a:t>
            </a:r>
            <a:r>
              <a:rPr lang="en-US" altLang="zh-CN" sz="2000" b="1">
                <a:solidFill>
                  <a:schemeClr val="tx2"/>
                </a:solidFill>
              </a:rPr>
              <a:t>1] [</a:t>
            </a:r>
            <a:r>
              <a:rPr lang="zh-CN" altLang="en-US" sz="2000" b="1">
                <a:solidFill>
                  <a:schemeClr val="tx2"/>
                </a:solidFill>
              </a:rPr>
              <a:t>常量表达式</a:t>
            </a:r>
            <a:r>
              <a:rPr lang="en-US" altLang="zh-CN" sz="2000" b="1">
                <a:solidFill>
                  <a:schemeClr val="tx2"/>
                </a:solidFill>
              </a:rPr>
              <a:t>2] ;</a:t>
            </a:r>
          </a:p>
          <a:p>
            <a:pPr eaLnBrk="1" hangingPunct="1"/>
            <a:r>
              <a:rPr lang="en-US" altLang="zh-CN" sz="2000" b="1"/>
              <a:t>      </a:t>
            </a:r>
            <a:r>
              <a:rPr lang="zh-CN" altLang="en-US" sz="2000" b="1"/>
              <a:t>二维数组一般用于存储矩阵，常量表达式</a:t>
            </a:r>
            <a:r>
              <a:rPr lang="en-US" altLang="zh-CN" sz="2000" b="1"/>
              <a:t>1</a:t>
            </a:r>
            <a:r>
              <a:rPr lang="zh-CN" altLang="en-US" sz="2000" b="1"/>
              <a:t>为矩阵行数，常量表达式</a:t>
            </a:r>
            <a:r>
              <a:rPr lang="en-US" altLang="zh-CN" sz="2000" b="1"/>
              <a:t>2</a:t>
            </a:r>
            <a:r>
              <a:rPr lang="zh-CN" altLang="en-US" sz="2000" b="1"/>
              <a:t>为矩阵列数。二维数组元素在内存中是按行存放的，各元素在内存中所占的字节数</a:t>
            </a:r>
            <a:r>
              <a:rPr lang="en-US" altLang="zh-CN" sz="2000" b="1"/>
              <a:t>=</a:t>
            </a:r>
            <a:r>
              <a:rPr lang="zh-CN" altLang="en-US" sz="2000" b="1"/>
              <a:t>行数</a:t>
            </a:r>
            <a:r>
              <a:rPr lang="en-US" altLang="zh-CN" b="1"/>
              <a:t>×</a:t>
            </a:r>
            <a:r>
              <a:rPr lang="zh-CN" altLang="en-US" b="1"/>
              <a:t>列数</a:t>
            </a:r>
            <a:r>
              <a:rPr lang="en-US" altLang="zh-CN" b="1"/>
              <a:t>×</a:t>
            </a:r>
            <a:r>
              <a:rPr lang="zh-CN" altLang="en-US" b="1"/>
              <a:t>类型长度</a:t>
            </a:r>
            <a:endParaRPr lang="zh-CN" altLang="en-US" sz="2000" b="1"/>
          </a:p>
          <a:p>
            <a:pPr eaLnBrk="1" hangingPunct="1">
              <a:buFont typeface="Wingdings" pitchFamily="2" charset="2"/>
              <a:buChar char="l"/>
            </a:pPr>
            <a:r>
              <a:rPr lang="zh-CN" altLang="en-US" sz="2000" b="1"/>
              <a:t>二维数组初始化的方法有：</a:t>
            </a:r>
          </a:p>
          <a:p>
            <a:pPr lvl="1" eaLnBrk="1" hangingPunct="1">
              <a:buFont typeface="Wingdings" pitchFamily="2" charset="2"/>
              <a:buChar char="u"/>
            </a:pPr>
            <a:r>
              <a:rPr lang="zh-CN" altLang="en-US" b="1"/>
              <a:t>按行赋初值</a:t>
            </a:r>
          </a:p>
          <a:p>
            <a:pPr lvl="1" eaLnBrk="1" hangingPunct="1">
              <a:buFont typeface="Wingdings" pitchFamily="2" charset="2"/>
              <a:buChar char="u"/>
            </a:pPr>
            <a:r>
              <a:rPr lang="zh-CN" altLang="en-US" b="1"/>
              <a:t>按元素排列顺序赋初值</a:t>
            </a:r>
          </a:p>
          <a:p>
            <a:pPr lvl="1" eaLnBrk="1" hangingPunct="1">
              <a:buFont typeface="Wingdings" pitchFamily="2" charset="2"/>
              <a:buChar char="u"/>
            </a:pPr>
            <a:r>
              <a:rPr lang="zh-CN" altLang="en-US" b="1"/>
              <a:t>部分元素赋值</a:t>
            </a:r>
          </a:p>
          <a:p>
            <a:pPr lvl="1" eaLnBrk="1" hangingPunct="1">
              <a:buFont typeface="Wingdings" pitchFamily="2" charset="2"/>
              <a:buChar char="u"/>
            </a:pPr>
            <a:r>
              <a:rPr lang="zh-CN" altLang="en-US" b="1"/>
              <a:t>全部元素赋值可省略常量表达式</a:t>
            </a:r>
            <a:r>
              <a:rPr lang="en-US" altLang="zh-CN" b="1"/>
              <a:t>1</a:t>
            </a:r>
            <a:r>
              <a:rPr lang="zh-CN" altLang="en-US" b="1"/>
              <a:t>的说明，省略的长度由初始值个数确定</a:t>
            </a:r>
          </a:p>
        </p:txBody>
      </p:sp>
      <p:grpSp>
        <p:nvGrpSpPr>
          <p:cNvPr id="56332" name="Group 12"/>
          <p:cNvGrpSpPr>
            <a:grpSpLocks/>
          </p:cNvGrpSpPr>
          <p:nvPr/>
        </p:nvGrpSpPr>
        <p:grpSpPr bwMode="auto">
          <a:xfrm>
            <a:off x="179388" y="260350"/>
            <a:ext cx="8496300" cy="503238"/>
            <a:chOff x="113" y="164"/>
            <a:chExt cx="5352" cy="317"/>
          </a:xfrm>
        </p:grpSpPr>
        <p:sp>
          <p:nvSpPr>
            <p:cNvPr id="40966" name="Oval 6"/>
            <p:cNvSpPr>
              <a:spLocks noChangeArrowheads="1"/>
            </p:cNvSpPr>
            <p:nvPr/>
          </p:nvSpPr>
          <p:spPr bwMode="auto">
            <a:xfrm>
              <a:off x="113" y="164"/>
              <a:ext cx="765"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3</a:t>
              </a:r>
            </a:p>
          </p:txBody>
        </p:sp>
        <p:sp>
          <p:nvSpPr>
            <p:cNvPr id="40967" name="Text Box 7"/>
            <p:cNvSpPr txBox="1">
              <a:spLocks noChangeArrowheads="1"/>
            </p:cNvSpPr>
            <p:nvPr/>
          </p:nvSpPr>
          <p:spPr bwMode="auto">
            <a:xfrm>
              <a:off x="975" y="164"/>
              <a:ext cx="4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二维数组的定义和初始化</a:t>
              </a:r>
            </a:p>
          </p:txBody>
        </p:sp>
      </p:grpSp>
      <p:sp>
        <p:nvSpPr>
          <p:cNvPr id="56330" name="Text Box 10"/>
          <p:cNvSpPr txBox="1">
            <a:spLocks noChangeArrowheads="1"/>
          </p:cNvSpPr>
          <p:nvPr/>
        </p:nvSpPr>
        <p:spPr bwMode="auto">
          <a:xfrm>
            <a:off x="250825" y="4090988"/>
            <a:ext cx="8497888" cy="14097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(26)</a:t>
            </a:r>
            <a:r>
              <a:rPr lang="zh-CN" altLang="en-US" sz="2000" dirty="0"/>
              <a:t>以下定义数组的语句中错误的是</a:t>
            </a:r>
            <a:r>
              <a:rPr lang="en-US" altLang="zh-CN" sz="2000" dirty="0"/>
              <a:t>(         )</a:t>
            </a:r>
            <a:r>
              <a:rPr lang="zh-CN" altLang="en-US" sz="2000" dirty="0" smtClean="0"/>
              <a:t>。</a:t>
            </a:r>
            <a:endParaRPr lang="zh-CN" altLang="en-US" sz="2000" dirty="0"/>
          </a:p>
          <a:p>
            <a:pPr eaLnBrk="1" hangingPunct="1"/>
            <a:r>
              <a:rPr lang="zh-CN" altLang="en-US" sz="2000" dirty="0"/>
              <a:t>     </a:t>
            </a:r>
            <a:r>
              <a:rPr lang="en-US" altLang="zh-CN" sz="2000" dirty="0"/>
              <a:t>A) </a:t>
            </a:r>
            <a:r>
              <a:rPr lang="en-US" altLang="zh-CN" sz="2000" dirty="0" err="1"/>
              <a:t>int</a:t>
            </a:r>
            <a:r>
              <a:rPr lang="en-US" altLang="zh-CN" sz="2000" dirty="0"/>
              <a:t> </a:t>
            </a:r>
            <a:r>
              <a:rPr lang="en-US" altLang="zh-CN" sz="2000" dirty="0" err="1"/>
              <a:t>num</a:t>
            </a:r>
            <a:r>
              <a:rPr lang="en-US" altLang="zh-CN" sz="2000" dirty="0"/>
              <a:t>[]={1,2,3,4,5,6};                   B) </a:t>
            </a:r>
            <a:r>
              <a:rPr lang="en-US" altLang="zh-CN" sz="2000" dirty="0" err="1"/>
              <a:t>int</a:t>
            </a:r>
            <a:r>
              <a:rPr lang="en-US" altLang="zh-CN" sz="2000" dirty="0"/>
              <a:t> </a:t>
            </a:r>
            <a:r>
              <a:rPr lang="en-US" altLang="zh-CN" sz="2000" dirty="0" err="1"/>
              <a:t>num</a:t>
            </a:r>
            <a:r>
              <a:rPr lang="en-US" altLang="zh-CN" sz="2000" dirty="0"/>
              <a:t>[][3]={{1,2},3,4,5,6};</a:t>
            </a:r>
          </a:p>
          <a:p>
            <a:pPr eaLnBrk="1" hangingPunct="1"/>
            <a:r>
              <a:rPr lang="en-US" altLang="zh-CN" sz="2000" dirty="0"/>
              <a:t>     C) </a:t>
            </a:r>
            <a:r>
              <a:rPr lang="en-US" altLang="zh-CN" sz="2000" dirty="0" err="1"/>
              <a:t>int</a:t>
            </a:r>
            <a:r>
              <a:rPr lang="en-US" altLang="zh-CN" sz="2000" dirty="0"/>
              <a:t> </a:t>
            </a:r>
            <a:r>
              <a:rPr lang="en-US" altLang="zh-CN" sz="2000" dirty="0" err="1"/>
              <a:t>num</a:t>
            </a:r>
            <a:r>
              <a:rPr lang="en-US" altLang="zh-CN" sz="2000" dirty="0"/>
              <a:t>[2][4]={{1,2},{3,4},{5,6}};     D) </a:t>
            </a:r>
            <a:r>
              <a:rPr lang="en-US" altLang="zh-CN" sz="2000" dirty="0" err="1"/>
              <a:t>int</a:t>
            </a:r>
            <a:r>
              <a:rPr lang="en-US" altLang="zh-CN" sz="2000" dirty="0"/>
              <a:t> </a:t>
            </a:r>
            <a:r>
              <a:rPr lang="en-US" altLang="zh-CN" sz="2000" dirty="0" err="1"/>
              <a:t>num</a:t>
            </a:r>
            <a:r>
              <a:rPr lang="en-US" altLang="zh-CN" sz="2000" dirty="0"/>
              <a:t>[][4]={1,2,3,4,5,6};</a:t>
            </a:r>
            <a:endParaRPr lang="zh-CN" altLang="zh-CN" sz="2000" dirty="0"/>
          </a:p>
        </p:txBody>
      </p:sp>
      <p:sp>
        <p:nvSpPr>
          <p:cNvPr id="56331" name="Rectangle 11"/>
          <p:cNvSpPr>
            <a:spLocks noChangeArrowheads="1"/>
          </p:cNvSpPr>
          <p:nvPr/>
        </p:nvSpPr>
        <p:spPr bwMode="auto">
          <a:xfrm>
            <a:off x="4572000" y="44719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6324">
                                            <p:txEl>
                                              <p:pRg st="0" end="0"/>
                                            </p:txEl>
                                          </p:spTgt>
                                        </p:tgtEl>
                                        <p:attrNameLst>
                                          <p:attrName>style.visibility</p:attrName>
                                        </p:attrNameLst>
                                      </p:cBhvr>
                                      <p:to>
                                        <p:strVal val="visible"/>
                                      </p:to>
                                    </p:set>
                                    <p:animEffect transition="in" filter="wipe(left)">
                                      <p:cBhvr>
                                        <p:cTn id="11" dur="500"/>
                                        <p:tgtEl>
                                          <p:spTgt spid="5632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24">
                                            <p:txEl>
                                              <p:pRg st="1" end="1"/>
                                            </p:txEl>
                                          </p:spTgt>
                                        </p:tgtEl>
                                        <p:attrNameLst>
                                          <p:attrName>style.visibility</p:attrName>
                                        </p:attrNameLst>
                                      </p:cBhvr>
                                      <p:to>
                                        <p:strVal val="visible"/>
                                      </p:to>
                                    </p:set>
                                    <p:animEffect transition="in" filter="wipe(left)">
                                      <p:cBhvr>
                                        <p:cTn id="16" dur="500"/>
                                        <p:tgtEl>
                                          <p:spTgt spid="5632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6324">
                                            <p:txEl>
                                              <p:pRg st="2" end="2"/>
                                            </p:txEl>
                                          </p:spTgt>
                                        </p:tgtEl>
                                        <p:attrNameLst>
                                          <p:attrName>style.visibility</p:attrName>
                                        </p:attrNameLst>
                                      </p:cBhvr>
                                      <p:to>
                                        <p:strVal val="visible"/>
                                      </p:to>
                                    </p:set>
                                    <p:animEffect transition="in" filter="wipe(left)">
                                      <p:cBhvr>
                                        <p:cTn id="21" dur="500"/>
                                        <p:tgtEl>
                                          <p:spTgt spid="5632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324">
                                            <p:txEl>
                                              <p:pRg st="3" end="3"/>
                                            </p:txEl>
                                          </p:spTgt>
                                        </p:tgtEl>
                                        <p:attrNameLst>
                                          <p:attrName>style.visibility</p:attrName>
                                        </p:attrNameLst>
                                      </p:cBhvr>
                                      <p:to>
                                        <p:strVal val="visible"/>
                                      </p:to>
                                    </p:set>
                                    <p:animEffect transition="in" filter="wipe(left)">
                                      <p:cBhvr>
                                        <p:cTn id="26" dur="500"/>
                                        <p:tgtEl>
                                          <p:spTgt spid="56324">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324">
                                            <p:txEl>
                                              <p:pRg st="4" end="4"/>
                                            </p:txEl>
                                          </p:spTgt>
                                        </p:tgtEl>
                                        <p:attrNameLst>
                                          <p:attrName>style.visibility</p:attrName>
                                        </p:attrNameLst>
                                      </p:cBhvr>
                                      <p:to>
                                        <p:strVal val="visible"/>
                                      </p:to>
                                    </p:set>
                                    <p:animEffect transition="in" filter="wipe(left)">
                                      <p:cBhvr>
                                        <p:cTn id="31" dur="500"/>
                                        <p:tgtEl>
                                          <p:spTgt spid="5632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6324">
                                            <p:txEl>
                                              <p:pRg st="5" end="5"/>
                                            </p:txEl>
                                          </p:spTgt>
                                        </p:tgtEl>
                                        <p:attrNameLst>
                                          <p:attrName>style.visibility</p:attrName>
                                        </p:attrNameLst>
                                      </p:cBhvr>
                                      <p:to>
                                        <p:strVal val="visible"/>
                                      </p:to>
                                    </p:set>
                                    <p:animEffect transition="in" filter="wipe(left)">
                                      <p:cBhvr>
                                        <p:cTn id="36" dur="500"/>
                                        <p:tgtEl>
                                          <p:spTgt spid="56324">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6324">
                                            <p:txEl>
                                              <p:pRg st="6" end="6"/>
                                            </p:txEl>
                                          </p:spTgt>
                                        </p:tgtEl>
                                        <p:attrNameLst>
                                          <p:attrName>style.visibility</p:attrName>
                                        </p:attrNameLst>
                                      </p:cBhvr>
                                      <p:to>
                                        <p:strVal val="visible"/>
                                      </p:to>
                                    </p:set>
                                    <p:animEffect transition="in" filter="wipe(left)">
                                      <p:cBhvr>
                                        <p:cTn id="41" dur="500"/>
                                        <p:tgtEl>
                                          <p:spTgt spid="56324">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6324">
                                            <p:txEl>
                                              <p:pRg st="7" end="7"/>
                                            </p:txEl>
                                          </p:spTgt>
                                        </p:tgtEl>
                                        <p:attrNameLst>
                                          <p:attrName>style.visibility</p:attrName>
                                        </p:attrNameLst>
                                      </p:cBhvr>
                                      <p:to>
                                        <p:strVal val="visible"/>
                                      </p:to>
                                    </p:set>
                                    <p:animEffect transition="in" filter="wipe(left)">
                                      <p:cBhvr>
                                        <p:cTn id="46" dur="500"/>
                                        <p:tgtEl>
                                          <p:spTgt spid="56324">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6324">
                                            <p:txEl>
                                              <p:pRg st="8" end="8"/>
                                            </p:txEl>
                                          </p:spTgt>
                                        </p:tgtEl>
                                        <p:attrNameLst>
                                          <p:attrName>style.visibility</p:attrName>
                                        </p:attrNameLst>
                                      </p:cBhvr>
                                      <p:to>
                                        <p:strVal val="visible"/>
                                      </p:to>
                                    </p:set>
                                    <p:animEffect transition="in" filter="wipe(left)">
                                      <p:cBhvr>
                                        <p:cTn id="51" dur="500"/>
                                        <p:tgtEl>
                                          <p:spTgt spid="56324">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633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6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bldLvl="2"/>
      <p:bldP spid="56330" grpId="0" animBg="1"/>
      <p:bldP spid="563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Text Box 6"/>
          <p:cNvSpPr txBox="1">
            <a:spLocks noChangeArrowheads="1"/>
          </p:cNvSpPr>
          <p:nvPr/>
        </p:nvSpPr>
        <p:spPr bwMode="auto">
          <a:xfrm>
            <a:off x="179388" y="692150"/>
            <a:ext cx="871378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掌握二维数组元素的引用形式</a:t>
            </a:r>
          </a:p>
          <a:p>
            <a:pPr eaLnBrk="1" hangingPunct="1">
              <a:buFont typeface="Wingdings" pitchFamily="2" charset="2"/>
              <a:buChar char="l"/>
            </a:pPr>
            <a:r>
              <a:rPr lang="zh-CN" altLang="en-US" sz="2000" b="1"/>
              <a:t>二维数组元素的引用形式：</a:t>
            </a:r>
          </a:p>
          <a:p>
            <a:pPr eaLnBrk="1" hangingPunct="1"/>
            <a:r>
              <a:rPr lang="zh-CN" altLang="en-US" sz="2000" b="1">
                <a:solidFill>
                  <a:schemeClr val="tx2"/>
                </a:solidFill>
              </a:rPr>
              <a:t>               数组名</a:t>
            </a:r>
            <a:r>
              <a:rPr lang="en-US" altLang="zh-CN" sz="2000" b="1">
                <a:solidFill>
                  <a:schemeClr val="tx2"/>
                </a:solidFill>
              </a:rPr>
              <a:t>[</a:t>
            </a:r>
            <a:r>
              <a:rPr lang="zh-CN" altLang="en-US" sz="2000" b="1">
                <a:solidFill>
                  <a:schemeClr val="tx2"/>
                </a:solidFill>
              </a:rPr>
              <a:t>下标表达式</a:t>
            </a:r>
            <a:r>
              <a:rPr lang="en-US" altLang="zh-CN" sz="2000" b="1">
                <a:solidFill>
                  <a:schemeClr val="tx2"/>
                </a:solidFill>
              </a:rPr>
              <a:t>1][</a:t>
            </a:r>
            <a:r>
              <a:rPr lang="zh-CN" altLang="en-US" sz="2000" b="1">
                <a:solidFill>
                  <a:schemeClr val="tx2"/>
                </a:solidFill>
              </a:rPr>
              <a:t>下标表达式</a:t>
            </a:r>
            <a:r>
              <a:rPr lang="en-US" altLang="zh-CN" sz="2000" b="1">
                <a:solidFill>
                  <a:schemeClr val="tx2"/>
                </a:solidFill>
              </a:rPr>
              <a:t>2]</a:t>
            </a:r>
          </a:p>
          <a:p>
            <a:pPr eaLnBrk="1" hangingPunct="1"/>
            <a:r>
              <a:rPr lang="en-US" altLang="zh-CN" sz="2000" b="1"/>
              <a:t>      </a:t>
            </a:r>
            <a:r>
              <a:rPr lang="zh-CN" altLang="en-US" sz="2000" b="1"/>
              <a:t>各维下标均从</a:t>
            </a:r>
            <a:r>
              <a:rPr lang="en-US" altLang="zh-CN" sz="2000" b="1"/>
              <a:t>0</a:t>
            </a:r>
            <a:r>
              <a:rPr lang="zh-CN" altLang="en-US" sz="2000" b="1"/>
              <a:t>开始，且为整数类型，不得越界。在程序中一般用双重</a:t>
            </a:r>
            <a:r>
              <a:rPr lang="en-US" altLang="zh-CN" sz="2000" b="1"/>
              <a:t>for</a:t>
            </a:r>
            <a:r>
              <a:rPr lang="zh-CN" altLang="en-US" sz="2000" b="1"/>
              <a:t>循环控制两维下标访问元素。若外循环控制行下标、内循环控制列下标则按行序访问元素；若外循环控制列下标、内循环控制行下标则按列序访问元素。</a:t>
            </a:r>
            <a:endParaRPr lang="zh-CN" altLang="en-US" b="1"/>
          </a:p>
        </p:txBody>
      </p:sp>
      <p:grpSp>
        <p:nvGrpSpPr>
          <p:cNvPr id="55308" name="Group 12"/>
          <p:cNvGrpSpPr>
            <a:grpSpLocks/>
          </p:cNvGrpSpPr>
          <p:nvPr/>
        </p:nvGrpSpPr>
        <p:grpSpPr bwMode="auto">
          <a:xfrm>
            <a:off x="179388" y="260350"/>
            <a:ext cx="8640762" cy="503238"/>
            <a:chOff x="113" y="164"/>
            <a:chExt cx="5443" cy="317"/>
          </a:xfrm>
        </p:grpSpPr>
        <p:sp>
          <p:nvSpPr>
            <p:cNvPr id="41990" name="Oval 8"/>
            <p:cNvSpPr>
              <a:spLocks noChangeArrowheads="1"/>
            </p:cNvSpPr>
            <p:nvPr/>
          </p:nvSpPr>
          <p:spPr bwMode="auto">
            <a:xfrm>
              <a:off x="113" y="164"/>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4</a:t>
              </a:r>
            </a:p>
          </p:txBody>
        </p:sp>
        <p:sp>
          <p:nvSpPr>
            <p:cNvPr id="41991" name="Text Box 9"/>
            <p:cNvSpPr txBox="1">
              <a:spLocks noChangeArrowheads="1"/>
            </p:cNvSpPr>
            <p:nvPr/>
          </p:nvSpPr>
          <p:spPr bwMode="auto">
            <a:xfrm>
              <a:off x="930" y="164"/>
              <a:ext cx="46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二维数组元素的引用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5302">
                                            <p:txEl>
                                              <p:pRg st="0" end="0"/>
                                            </p:txEl>
                                          </p:spTgt>
                                        </p:tgtEl>
                                        <p:attrNameLst>
                                          <p:attrName>style.visibility</p:attrName>
                                        </p:attrNameLst>
                                      </p:cBhvr>
                                      <p:to>
                                        <p:strVal val="visible"/>
                                      </p:to>
                                    </p:set>
                                    <p:animEffect transition="in" filter="wipe(up)">
                                      <p:cBhvr>
                                        <p:cTn id="11" dur="500"/>
                                        <p:tgtEl>
                                          <p:spTgt spid="5530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5302">
                                            <p:txEl>
                                              <p:pRg st="1" end="1"/>
                                            </p:txEl>
                                          </p:spTgt>
                                        </p:tgtEl>
                                        <p:attrNameLst>
                                          <p:attrName>style.visibility</p:attrName>
                                        </p:attrNameLst>
                                      </p:cBhvr>
                                      <p:to>
                                        <p:strVal val="visible"/>
                                      </p:to>
                                    </p:set>
                                    <p:animEffect transition="in" filter="wipe(up)">
                                      <p:cBhvr>
                                        <p:cTn id="16" dur="500"/>
                                        <p:tgtEl>
                                          <p:spTgt spid="5530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5302">
                                            <p:txEl>
                                              <p:pRg st="2" end="2"/>
                                            </p:txEl>
                                          </p:spTgt>
                                        </p:tgtEl>
                                        <p:attrNameLst>
                                          <p:attrName>style.visibility</p:attrName>
                                        </p:attrNameLst>
                                      </p:cBhvr>
                                      <p:to>
                                        <p:strVal val="visible"/>
                                      </p:to>
                                    </p:set>
                                    <p:animEffect transition="in" filter="wipe(up)">
                                      <p:cBhvr>
                                        <p:cTn id="21" dur="500"/>
                                        <p:tgtEl>
                                          <p:spTgt spid="5530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5302">
                                            <p:txEl>
                                              <p:pRg st="3" end="3"/>
                                            </p:txEl>
                                          </p:spTgt>
                                        </p:tgtEl>
                                        <p:attrNameLst>
                                          <p:attrName>style.visibility</p:attrName>
                                        </p:attrNameLst>
                                      </p:cBhvr>
                                      <p:to>
                                        <p:strVal val="visible"/>
                                      </p:to>
                                    </p:set>
                                    <p:animEffect transition="in" filter="wipe(up)">
                                      <p:cBhvr>
                                        <p:cTn id="26" dur="500"/>
                                        <p:tgtEl>
                                          <p:spTgt spid="553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323850" y="404813"/>
            <a:ext cx="8439150" cy="2736850"/>
          </a:xfrm>
        </p:spPr>
        <p:txBody>
          <a:bodyPr/>
          <a:lstStyle/>
          <a:p>
            <a:pPr marL="0" indent="0" eaLnBrk="1" hangingPunct="1">
              <a:buFont typeface="Wingdings" pitchFamily="2" charset="2"/>
              <a:buNone/>
            </a:pPr>
            <a:r>
              <a:rPr lang="en-US" altLang="zh-CN" sz="2000" b="1" smtClean="0"/>
              <a:t>       C</a:t>
            </a:r>
            <a:r>
              <a:rPr lang="zh-CN" altLang="en-US" sz="2000" b="1" smtClean="0"/>
              <a:t>语言程序由函数构成。一个</a:t>
            </a:r>
            <a:r>
              <a:rPr lang="en-US" altLang="zh-CN" sz="2000" b="1" smtClean="0"/>
              <a:t>C</a:t>
            </a:r>
            <a:r>
              <a:rPr lang="zh-CN" altLang="en-US" sz="2000" b="1" smtClean="0"/>
              <a:t>语言源程序有且仅有一个</a:t>
            </a:r>
            <a:r>
              <a:rPr lang="en-US" altLang="zh-CN" sz="2000" b="1" smtClean="0"/>
              <a:t>main</a:t>
            </a:r>
            <a:r>
              <a:rPr lang="zh-CN" altLang="en-US" sz="2000" b="1" smtClean="0"/>
              <a:t>函数和零个或多个其他函数。无论</a:t>
            </a:r>
            <a:r>
              <a:rPr lang="en-US" altLang="zh-CN" sz="2000" b="1" smtClean="0"/>
              <a:t>main</a:t>
            </a:r>
            <a:r>
              <a:rPr lang="zh-CN" altLang="en-US" sz="2000" b="1" smtClean="0"/>
              <a:t>函数的位置如何，它是程序执行的入口和出口中。</a:t>
            </a:r>
          </a:p>
          <a:p>
            <a:pPr marL="0" indent="0" eaLnBrk="1" hangingPunct="1">
              <a:buFont typeface="Wingdings" pitchFamily="2" charset="2"/>
              <a:buNone/>
            </a:pPr>
            <a:r>
              <a:rPr lang="zh-CN" altLang="en-US" sz="2000" b="1" smtClean="0"/>
              <a:t>       </a:t>
            </a:r>
            <a:r>
              <a:rPr lang="en-US" altLang="zh-CN" sz="2000" b="1" smtClean="0"/>
              <a:t>C</a:t>
            </a:r>
            <a:r>
              <a:rPr lang="zh-CN" altLang="en-US" sz="2000" b="1" smtClean="0"/>
              <a:t>语言程序书写自由，一行内可以写一条或多条语句，一条语句也可以写在多行。</a:t>
            </a:r>
            <a:r>
              <a:rPr lang="en-US" altLang="zh-CN" sz="2000" b="1" smtClean="0"/>
              <a:t>C</a:t>
            </a:r>
            <a:r>
              <a:rPr lang="zh-CN" altLang="en-US" sz="2000" b="1" smtClean="0"/>
              <a:t>语言的注释有两种形式，分别为行尾注释“</a:t>
            </a:r>
            <a:r>
              <a:rPr lang="en-US" altLang="zh-CN" sz="2000" b="1" smtClean="0">
                <a:solidFill>
                  <a:schemeClr val="tx2"/>
                </a:solidFill>
              </a:rPr>
              <a:t>//</a:t>
            </a:r>
            <a:r>
              <a:rPr lang="en-US" altLang="zh-CN" sz="2000" b="1" smtClean="0">
                <a:solidFill>
                  <a:srgbClr val="0000FF"/>
                </a:solidFill>
              </a:rPr>
              <a:t>……</a:t>
            </a:r>
            <a:r>
              <a:rPr lang="en-US" altLang="zh-CN" sz="2000" b="1" smtClean="0"/>
              <a:t>”</a:t>
            </a:r>
            <a:r>
              <a:rPr lang="zh-CN" altLang="en-US" sz="2000" b="1" smtClean="0"/>
              <a:t>和块式注释“</a:t>
            </a:r>
            <a:r>
              <a:rPr lang="en-US" altLang="zh-CN" sz="2000" b="1" smtClean="0">
                <a:solidFill>
                  <a:schemeClr val="tx2"/>
                </a:solidFill>
              </a:rPr>
              <a:t>/*</a:t>
            </a:r>
            <a:r>
              <a:rPr lang="en-US" altLang="zh-CN" sz="2000" b="1" smtClean="0"/>
              <a:t> </a:t>
            </a:r>
            <a:r>
              <a:rPr lang="en-US" altLang="zh-CN" sz="2000" b="1" smtClean="0">
                <a:solidFill>
                  <a:srgbClr val="0000FF"/>
                </a:solidFill>
              </a:rPr>
              <a:t>……</a:t>
            </a:r>
            <a:r>
              <a:rPr lang="en-US" altLang="zh-CN" sz="2000" b="1" smtClean="0"/>
              <a:t> </a:t>
            </a:r>
            <a:r>
              <a:rPr lang="en-US" altLang="zh-CN" sz="2000" b="1" smtClean="0">
                <a:solidFill>
                  <a:schemeClr val="tx2"/>
                </a:solidFill>
              </a:rPr>
              <a:t>*/</a:t>
            </a:r>
            <a:r>
              <a:rPr lang="en-US" altLang="zh-CN" sz="2000" b="1" smtClean="0"/>
              <a:t>”</a:t>
            </a:r>
            <a:r>
              <a:rPr lang="zh-CN" altLang="en-US" sz="2000" b="1" smtClean="0"/>
              <a:t>。注释只是给人看，对编译和运行不起作用。</a:t>
            </a:r>
          </a:p>
          <a:p>
            <a:pPr marL="0" indent="0" eaLnBrk="1" hangingPunct="1">
              <a:buFont typeface="Wingdings" pitchFamily="2" charset="2"/>
              <a:buNone/>
            </a:pPr>
            <a:endParaRPr lang="en-US" altLang="zh-CN" sz="2400" b="1" smtClean="0"/>
          </a:p>
        </p:txBody>
      </p:sp>
      <p:sp>
        <p:nvSpPr>
          <p:cNvPr id="19460" name="Text Box 4"/>
          <p:cNvSpPr txBox="1">
            <a:spLocks noChangeArrowheads="1"/>
          </p:cNvSpPr>
          <p:nvPr/>
        </p:nvSpPr>
        <p:spPr bwMode="auto">
          <a:xfrm>
            <a:off x="323850" y="3213100"/>
            <a:ext cx="8497888"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(11) </a:t>
            </a:r>
            <a:r>
              <a:rPr lang="zh-CN" altLang="en-US" sz="2000" dirty="0"/>
              <a:t>以下叙述正确的是</a:t>
            </a:r>
            <a:r>
              <a:rPr lang="en-US" altLang="zh-CN" sz="2000" dirty="0"/>
              <a:t>(           </a:t>
            </a:r>
            <a:r>
              <a:rPr lang="en-US" altLang="zh-CN" sz="2000" dirty="0" smtClean="0"/>
              <a:t>)</a:t>
            </a:r>
            <a:endParaRPr lang="zh-CN" altLang="en-US" sz="2000" dirty="0"/>
          </a:p>
          <a:p>
            <a:pPr eaLnBrk="1" hangingPunct="1"/>
            <a:r>
              <a:rPr lang="zh-CN" altLang="en-US" sz="2000" dirty="0"/>
              <a:t>      </a:t>
            </a:r>
            <a:r>
              <a:rPr lang="en-US" altLang="zh-CN" sz="2000" dirty="0"/>
              <a:t>A) C</a:t>
            </a:r>
            <a:r>
              <a:rPr lang="zh-CN" altLang="en-US" sz="2000" dirty="0"/>
              <a:t>语言程序是由过程和函数组成的</a:t>
            </a:r>
          </a:p>
          <a:p>
            <a:pPr eaLnBrk="1" hangingPunct="1"/>
            <a:r>
              <a:rPr lang="zh-CN" altLang="en-US" sz="2000" dirty="0"/>
              <a:t>      </a:t>
            </a:r>
            <a:r>
              <a:rPr lang="en-US" altLang="zh-CN" sz="2000" dirty="0"/>
              <a:t>B) C</a:t>
            </a:r>
            <a:r>
              <a:rPr lang="zh-CN" altLang="en-US" sz="2000" dirty="0"/>
              <a:t>语言函数可以嵌套调用，例如：</a:t>
            </a:r>
            <a:r>
              <a:rPr lang="en-US" altLang="zh-CN" sz="2000" dirty="0"/>
              <a:t>fun(fun(x))	</a:t>
            </a:r>
          </a:p>
          <a:p>
            <a:pPr eaLnBrk="1" hangingPunct="1"/>
            <a:r>
              <a:rPr lang="en-US" altLang="zh-CN" sz="2000" dirty="0"/>
              <a:t>      C) C</a:t>
            </a:r>
            <a:r>
              <a:rPr lang="zh-CN" altLang="en-US" sz="2000" dirty="0"/>
              <a:t>语言函数不可以单独编译</a:t>
            </a:r>
          </a:p>
          <a:p>
            <a:pPr eaLnBrk="1" hangingPunct="1"/>
            <a:r>
              <a:rPr lang="zh-CN" altLang="en-US" sz="2000" dirty="0"/>
              <a:t>      </a:t>
            </a:r>
            <a:r>
              <a:rPr lang="en-US" altLang="zh-CN" sz="2000" dirty="0"/>
              <a:t>D) C</a:t>
            </a:r>
            <a:r>
              <a:rPr lang="zh-CN" altLang="en-US" sz="2000" dirty="0"/>
              <a:t>语言中除了</a:t>
            </a:r>
            <a:r>
              <a:rPr lang="en-US" altLang="zh-CN" sz="2000" dirty="0"/>
              <a:t>main</a:t>
            </a:r>
            <a:r>
              <a:rPr lang="zh-CN" altLang="en-US" sz="2000" dirty="0"/>
              <a:t>函数，其他函数不可以作为单独文件形式存在</a:t>
            </a:r>
          </a:p>
        </p:txBody>
      </p:sp>
      <p:sp>
        <p:nvSpPr>
          <p:cNvPr id="19461" name="Rectangle 5"/>
          <p:cNvSpPr>
            <a:spLocks noChangeArrowheads="1"/>
          </p:cNvSpPr>
          <p:nvPr/>
        </p:nvSpPr>
        <p:spPr bwMode="auto">
          <a:xfrm>
            <a:off x="3276600" y="36226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diamond(in)">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diamond(in)">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wipe(left)">
                                      <p:cBhvr>
                                        <p:cTn id="17" dur="500"/>
                                        <p:tgtEl>
                                          <p:spTgt spid="19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0" grpId="0" animBg="1"/>
      <p:bldP spid="194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179388" y="476250"/>
            <a:ext cx="8713787"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solidFill>
                  <a:srgbClr val="0000FF"/>
                </a:solidFill>
                <a:ea typeface="黑体" pitchFamily="49" charset="-122"/>
              </a:rPr>
              <a:t>考点点拨</a:t>
            </a:r>
            <a:r>
              <a:rPr lang="zh-CN" altLang="en-US" sz="2000" b="1">
                <a:solidFill>
                  <a:srgbClr val="0000FF"/>
                </a:solidFill>
              </a:rPr>
              <a:t>：</a:t>
            </a:r>
            <a:r>
              <a:rPr lang="zh-CN" altLang="en-US" sz="2000" b="1">
                <a:solidFill>
                  <a:schemeClr val="tx2"/>
                </a:solidFill>
              </a:rPr>
              <a:t>掌握字符数组的定义及初始化形式</a:t>
            </a:r>
          </a:p>
          <a:p>
            <a:pPr eaLnBrk="1" hangingPunct="1">
              <a:buFont typeface="Wingdings" pitchFamily="2" charset="2"/>
              <a:buChar char="l"/>
            </a:pPr>
            <a:r>
              <a:rPr lang="zh-CN" altLang="en-US" b="1"/>
              <a:t>在</a:t>
            </a:r>
            <a:r>
              <a:rPr lang="en-US" altLang="zh-CN" b="1"/>
              <a:t>C</a:t>
            </a:r>
            <a:r>
              <a:rPr lang="zh-CN" altLang="en-US" b="1"/>
              <a:t>语言中只有字符变量，没有字符串变量，通常用字符数组来存储字符串。一维数组存储一个字符串，二维数组中的一行存储一个字符串。字符数组的定义：</a:t>
            </a:r>
          </a:p>
          <a:p>
            <a:pPr lvl="1" eaLnBrk="1" hangingPunct="1">
              <a:buFont typeface="Wingdings" pitchFamily="2" charset="2"/>
              <a:buChar char="u"/>
            </a:pPr>
            <a:r>
              <a:rPr lang="zh-CN" altLang="en-US" b="1">
                <a:solidFill>
                  <a:schemeClr val="tx2"/>
                </a:solidFill>
              </a:rPr>
              <a:t> </a:t>
            </a:r>
            <a:r>
              <a:rPr lang="en-US" altLang="zh-CN" b="1">
                <a:solidFill>
                  <a:schemeClr val="tx2"/>
                </a:solidFill>
              </a:rPr>
              <a:t>char s1[80],s2[5][80]; </a:t>
            </a:r>
          </a:p>
          <a:p>
            <a:pPr lvl="1" eaLnBrk="1" hangingPunct="1">
              <a:buFont typeface="Wingdings" pitchFamily="2" charset="2"/>
              <a:buChar char="u"/>
            </a:pPr>
            <a:r>
              <a:rPr lang="en-US" altLang="zh-CN" b="1">
                <a:solidFill>
                  <a:schemeClr val="tx2"/>
                </a:solidFill>
              </a:rPr>
              <a:t> </a:t>
            </a:r>
            <a:r>
              <a:rPr lang="zh-CN" altLang="en-US" b="1">
                <a:solidFill>
                  <a:schemeClr val="tx2"/>
                </a:solidFill>
              </a:rPr>
              <a:t>字符数组的存储同数值数组，区别在于每个元素都是一个字符变量，只分配一个字节存储空间，可以存储一个字符的</a:t>
            </a:r>
            <a:r>
              <a:rPr lang="en-US" altLang="zh-CN" b="1">
                <a:solidFill>
                  <a:schemeClr val="tx2"/>
                </a:solidFill>
              </a:rPr>
              <a:t>ASCII</a:t>
            </a:r>
            <a:r>
              <a:rPr lang="zh-CN" altLang="en-US" b="1">
                <a:solidFill>
                  <a:schemeClr val="tx2"/>
                </a:solidFill>
              </a:rPr>
              <a:t>码值。</a:t>
            </a:r>
          </a:p>
          <a:p>
            <a:pPr eaLnBrk="1" hangingPunct="1">
              <a:buFont typeface="Wingdings" pitchFamily="2" charset="2"/>
              <a:buChar char="l"/>
            </a:pPr>
            <a:r>
              <a:rPr lang="zh-CN" altLang="en-US" b="1"/>
              <a:t>字符数组的初始化有两种形式：</a:t>
            </a:r>
          </a:p>
          <a:p>
            <a:pPr lvl="1" eaLnBrk="1" hangingPunct="1">
              <a:buFont typeface="Wingdings" pitchFamily="2" charset="2"/>
              <a:buChar char="u"/>
            </a:pPr>
            <a:r>
              <a:rPr lang="zh-CN" altLang="en-US" b="1"/>
              <a:t> 逐个字符赋初值</a:t>
            </a:r>
            <a:r>
              <a:rPr lang="en-US" altLang="zh-CN" b="1"/>
              <a:t>,</a:t>
            </a:r>
            <a:r>
              <a:rPr lang="zh-CN" altLang="en-US" b="1"/>
              <a:t>如：</a:t>
            </a:r>
            <a:r>
              <a:rPr lang="en-US" altLang="zh-CN" b="1"/>
              <a:t>char  s1[80]={‘a’,’b’,’c’,’d’,’e’};</a:t>
            </a:r>
            <a:r>
              <a:rPr lang="zh-CN" altLang="en-US" b="1"/>
              <a:t>未赋初值元素默认’</a:t>
            </a:r>
            <a:r>
              <a:rPr lang="en-US" altLang="zh-CN" b="1"/>
              <a:t>\0’</a:t>
            </a:r>
            <a:r>
              <a:rPr lang="zh-CN" altLang="en-US" b="1"/>
              <a:t>值</a:t>
            </a:r>
          </a:p>
          <a:p>
            <a:pPr lvl="1" eaLnBrk="1" hangingPunct="1">
              <a:buFont typeface="Wingdings" pitchFamily="2" charset="2"/>
              <a:buChar char="u"/>
            </a:pPr>
            <a:r>
              <a:rPr lang="zh-CN" altLang="en-US" b="1"/>
              <a:t> 用字符串赋初值</a:t>
            </a:r>
            <a:r>
              <a:rPr lang="en-US" altLang="zh-CN" b="1"/>
              <a:t>,</a:t>
            </a:r>
            <a:r>
              <a:rPr lang="zh-CN" altLang="en-US" b="1"/>
              <a:t>如：</a:t>
            </a:r>
            <a:r>
              <a:rPr lang="en-US" altLang="zh-CN" b="1"/>
              <a:t>char s1[80]=“abcde”,s2[ ]=“abcde”; </a:t>
            </a:r>
            <a:r>
              <a:rPr lang="zh-CN" altLang="en-US" b="1"/>
              <a:t>数组</a:t>
            </a:r>
            <a:r>
              <a:rPr lang="en-US" altLang="zh-CN" b="1"/>
              <a:t>s1</a:t>
            </a:r>
            <a:r>
              <a:rPr lang="zh-CN" altLang="en-US" b="1"/>
              <a:t>占</a:t>
            </a:r>
            <a:r>
              <a:rPr lang="en-US" altLang="zh-CN" b="1"/>
              <a:t>80B</a:t>
            </a:r>
            <a:r>
              <a:rPr lang="zh-CN" altLang="en-US" b="1"/>
              <a:t>，数组</a:t>
            </a:r>
            <a:r>
              <a:rPr lang="en-US" altLang="zh-CN" b="1"/>
              <a:t>s2</a:t>
            </a:r>
            <a:r>
              <a:rPr lang="zh-CN" altLang="en-US" b="1"/>
              <a:t>占</a:t>
            </a:r>
            <a:r>
              <a:rPr lang="en-US" altLang="zh-CN" b="1"/>
              <a:t>6B(</a:t>
            </a:r>
            <a:r>
              <a:rPr lang="zh-CN" altLang="en-US" b="1"/>
              <a:t>注意系统自动在字符串末尾加结束标记’</a:t>
            </a:r>
            <a:r>
              <a:rPr lang="en-US" altLang="zh-CN" b="1"/>
              <a:t>\0’)</a:t>
            </a:r>
            <a:r>
              <a:rPr lang="zh-CN" altLang="en-US" b="1"/>
              <a:t>。</a:t>
            </a:r>
          </a:p>
          <a:p>
            <a:pPr eaLnBrk="1" hangingPunct="1">
              <a:buFont typeface="Wingdings" pitchFamily="2" charset="2"/>
              <a:buChar char="l"/>
            </a:pPr>
            <a:r>
              <a:rPr lang="zh-CN" altLang="en-US" b="1"/>
              <a:t>二维字符数组赋初值： </a:t>
            </a:r>
            <a:r>
              <a:rPr lang="en-US" altLang="zh-CN" b="1"/>
              <a:t>char ss[4][80]={“abc”,”abcde”,”xyz”,”1234”};</a:t>
            </a:r>
            <a:r>
              <a:rPr lang="zh-CN" altLang="en-US" b="1"/>
              <a:t>，一个字符串占一行。二维数组的定义中第一维大小决定了字符串的个数，第二维大小决定了各字符串的最大长度。</a:t>
            </a:r>
          </a:p>
        </p:txBody>
      </p:sp>
      <p:grpSp>
        <p:nvGrpSpPr>
          <p:cNvPr id="57355" name="Group 11"/>
          <p:cNvGrpSpPr>
            <a:grpSpLocks/>
          </p:cNvGrpSpPr>
          <p:nvPr/>
        </p:nvGrpSpPr>
        <p:grpSpPr bwMode="auto">
          <a:xfrm>
            <a:off x="179388" y="46038"/>
            <a:ext cx="8569325" cy="503237"/>
            <a:chOff x="113" y="0"/>
            <a:chExt cx="5398" cy="317"/>
          </a:xfrm>
        </p:grpSpPr>
        <p:sp>
          <p:nvSpPr>
            <p:cNvPr id="43014" name="Oval 6"/>
            <p:cNvSpPr>
              <a:spLocks noChangeArrowheads="1"/>
            </p:cNvSpPr>
            <p:nvPr/>
          </p:nvSpPr>
          <p:spPr bwMode="auto">
            <a:xfrm>
              <a:off x="113" y="0"/>
              <a:ext cx="772"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5</a:t>
              </a:r>
            </a:p>
          </p:txBody>
        </p:sp>
        <p:sp>
          <p:nvSpPr>
            <p:cNvPr id="43015" name="Text Box 7"/>
            <p:cNvSpPr txBox="1">
              <a:spLocks noChangeArrowheads="1"/>
            </p:cNvSpPr>
            <p:nvPr/>
          </p:nvSpPr>
          <p:spPr bwMode="auto">
            <a:xfrm>
              <a:off x="975" y="0"/>
              <a:ext cx="4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字符数组的定义及初始化</a:t>
              </a:r>
            </a:p>
          </p:txBody>
        </p:sp>
      </p:grpSp>
      <p:sp>
        <p:nvSpPr>
          <p:cNvPr id="57352" name="Text Box 8"/>
          <p:cNvSpPr txBox="1">
            <a:spLocks noChangeArrowheads="1"/>
          </p:cNvSpPr>
          <p:nvPr/>
        </p:nvSpPr>
        <p:spPr bwMode="auto">
          <a:xfrm>
            <a:off x="179388" y="3429000"/>
            <a:ext cx="8785225" cy="3238500"/>
          </a:xfrm>
          <a:prstGeom prst="rect">
            <a:avLst/>
          </a:prstGeom>
          <a:solidFill>
            <a:schemeClr val="bg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en-US" sz="2000" dirty="0"/>
              <a:t>（23）有以下程序　　</a:t>
            </a:r>
            <a:endParaRPr lang="zh-CN" altLang="en-US" sz="2000" dirty="0"/>
          </a:p>
          <a:p>
            <a:pPr eaLnBrk="1" hangingPunct="1"/>
            <a:r>
              <a:rPr lang="zh-CN" altLang="en-US" sz="2000" dirty="0"/>
              <a:t>       </a:t>
            </a:r>
            <a:r>
              <a:rPr lang="en-US" altLang="en-US" sz="2000" dirty="0"/>
              <a:t>#include&lt;</a:t>
            </a:r>
            <a:r>
              <a:rPr lang="en-US" altLang="en-US" sz="2000" dirty="0" err="1"/>
              <a:t>stdio.h</a:t>
            </a:r>
            <a:r>
              <a:rPr lang="en-US" altLang="en-US" sz="2000" dirty="0"/>
              <a:t>&gt;</a:t>
            </a:r>
          </a:p>
          <a:p>
            <a:pPr eaLnBrk="1" hangingPunct="1"/>
            <a:r>
              <a:rPr lang="en-US" altLang="en-US" sz="2000" dirty="0"/>
              <a:t>　　#include&lt;</a:t>
            </a:r>
            <a:r>
              <a:rPr lang="en-US" altLang="en-US" sz="2000" dirty="0" err="1"/>
              <a:t>string.h</a:t>
            </a:r>
            <a:r>
              <a:rPr lang="en-US" altLang="en-US" sz="2000" dirty="0"/>
              <a:t>&gt;</a:t>
            </a:r>
          </a:p>
          <a:p>
            <a:pPr eaLnBrk="1" hangingPunct="1"/>
            <a:r>
              <a:rPr lang="en-US" altLang="en-US" sz="2000" dirty="0"/>
              <a:t>　　main</a:t>
            </a:r>
            <a:r>
              <a:rPr lang="en-US" altLang="zh-CN" sz="2000" dirty="0"/>
              <a:t>()</a:t>
            </a:r>
            <a:endParaRPr lang="en-US" altLang="en-US" sz="2000" dirty="0"/>
          </a:p>
          <a:p>
            <a:pPr eaLnBrk="1" hangingPunct="1"/>
            <a:r>
              <a:rPr lang="en-US" altLang="en-US" sz="2000" dirty="0"/>
              <a:t>　　</a:t>
            </a:r>
            <a:r>
              <a:rPr lang="en-US" altLang="zh-CN" sz="2000" dirty="0"/>
              <a:t>{   </a:t>
            </a:r>
            <a:r>
              <a:rPr lang="en-US" altLang="en-US" sz="2000" dirty="0"/>
              <a:t>char x[]＝”STRING”</a:t>
            </a:r>
            <a:r>
              <a:rPr lang="en-US" altLang="zh-CN" sz="2000" dirty="0"/>
              <a:t>;</a:t>
            </a:r>
            <a:r>
              <a:rPr lang="en-US" altLang="en-US" sz="2000" dirty="0"/>
              <a:t>  x[0]=0</a:t>
            </a:r>
            <a:r>
              <a:rPr lang="en-US" altLang="zh-CN" sz="2000" dirty="0"/>
              <a:t>;  </a:t>
            </a:r>
            <a:r>
              <a:rPr lang="en-US" altLang="en-US" sz="2000" dirty="0"/>
              <a:t>x[1]＝’</a:t>
            </a:r>
            <a:r>
              <a:rPr lang="en-US" altLang="zh-CN" sz="2000" dirty="0"/>
              <a:t>\</a:t>
            </a:r>
            <a:r>
              <a:rPr lang="en-US" altLang="en-US" sz="2000" dirty="0"/>
              <a:t>0’</a:t>
            </a:r>
            <a:r>
              <a:rPr lang="en-US" altLang="zh-CN" sz="2000" dirty="0"/>
              <a:t>;   </a:t>
            </a:r>
            <a:r>
              <a:rPr lang="en-US" altLang="en-US" sz="2000" dirty="0"/>
              <a:t>x[2]＝’0’</a:t>
            </a:r>
            <a:r>
              <a:rPr lang="en-US" altLang="zh-CN" sz="2000" dirty="0"/>
              <a:t>;</a:t>
            </a:r>
            <a:endParaRPr lang="en-US" altLang="en-US" sz="2000" dirty="0"/>
          </a:p>
          <a:p>
            <a:pPr eaLnBrk="1" hangingPunct="1"/>
            <a:r>
              <a:rPr lang="en-US" altLang="en-US" sz="2000" dirty="0"/>
              <a:t>　　  </a:t>
            </a:r>
            <a:r>
              <a:rPr lang="zh-CN" altLang="en-US" sz="2000" dirty="0"/>
              <a:t>  </a:t>
            </a:r>
            <a:r>
              <a:rPr lang="en-US" altLang="en-US" sz="2000" dirty="0" err="1"/>
              <a:t>printf</a:t>
            </a:r>
            <a:r>
              <a:rPr lang="en-US" altLang="zh-CN" sz="2000" dirty="0"/>
              <a:t>( </a:t>
            </a:r>
            <a:r>
              <a:rPr lang="en-US" altLang="en-US" sz="2000" dirty="0"/>
              <a:t>”</a:t>
            </a:r>
            <a:r>
              <a:rPr lang="en-US" altLang="zh-CN" sz="2000" dirty="0"/>
              <a:t>%</a:t>
            </a:r>
            <a:r>
              <a:rPr lang="en-US" altLang="en-US" sz="2000" dirty="0"/>
              <a:t>d  </a:t>
            </a:r>
            <a:r>
              <a:rPr lang="en-US" altLang="zh-CN" sz="2000" dirty="0"/>
              <a:t>%</a:t>
            </a:r>
            <a:r>
              <a:rPr lang="en-US" altLang="en-US" sz="2000" dirty="0"/>
              <a:t>d\n”</a:t>
            </a:r>
            <a:r>
              <a:rPr lang="en-US" altLang="zh-CN" sz="2000" dirty="0"/>
              <a:t>, </a:t>
            </a:r>
            <a:r>
              <a:rPr lang="en-US" altLang="en-US" sz="2000" dirty="0" err="1"/>
              <a:t>sizeof</a:t>
            </a:r>
            <a:r>
              <a:rPr lang="en-US" altLang="zh-CN" sz="2000" dirty="0"/>
              <a:t>(</a:t>
            </a:r>
            <a:r>
              <a:rPr lang="en-US" altLang="en-US" sz="2000" dirty="0"/>
              <a:t>x</a:t>
            </a:r>
            <a:r>
              <a:rPr lang="en-US" altLang="zh-CN" sz="2000" dirty="0"/>
              <a:t>), </a:t>
            </a:r>
            <a:r>
              <a:rPr lang="en-US" altLang="en-US" sz="2000" dirty="0" err="1"/>
              <a:t>strlen</a:t>
            </a:r>
            <a:r>
              <a:rPr lang="en-US" altLang="zh-CN" sz="2000" dirty="0"/>
              <a:t>(</a:t>
            </a:r>
            <a:r>
              <a:rPr lang="en-US" altLang="en-US" sz="2000" dirty="0"/>
              <a:t>x</a:t>
            </a:r>
            <a:r>
              <a:rPr lang="en-US" altLang="zh-CN" sz="2000" dirty="0"/>
              <a:t>));</a:t>
            </a:r>
            <a:endParaRPr lang="en-US" altLang="en-US" sz="2000" dirty="0"/>
          </a:p>
          <a:p>
            <a:pPr eaLnBrk="1" hangingPunct="1"/>
            <a:r>
              <a:rPr lang="en-US" altLang="en-US" sz="2000" dirty="0"/>
              <a:t>　　</a:t>
            </a:r>
            <a:r>
              <a:rPr lang="en-US" altLang="zh-CN" sz="2000" dirty="0"/>
              <a:t>}</a:t>
            </a:r>
            <a:endParaRPr lang="en-US" altLang="en-US" sz="2000" dirty="0"/>
          </a:p>
          <a:p>
            <a:pPr eaLnBrk="1" hangingPunct="1"/>
            <a:r>
              <a:rPr lang="en-US" altLang="en-US" sz="2000" dirty="0"/>
              <a:t>　　</a:t>
            </a:r>
            <a:r>
              <a:rPr lang="en-US" altLang="en-US" sz="2000" dirty="0" err="1"/>
              <a:t>程序运行后的输出结果是</a:t>
            </a:r>
            <a:r>
              <a:rPr lang="en-US" altLang="en-US" sz="2000" dirty="0"/>
              <a:t>(</a:t>
            </a:r>
            <a:r>
              <a:rPr lang="en-US" altLang="zh-CN" sz="2000" dirty="0"/>
              <a:t>                </a:t>
            </a:r>
            <a:r>
              <a:rPr lang="en-US" altLang="en-US" sz="2000" dirty="0"/>
              <a:t>)</a:t>
            </a:r>
            <a:r>
              <a:rPr lang="zh-CN" altLang="en-US" sz="2000" dirty="0" smtClean="0"/>
              <a:t>。</a:t>
            </a:r>
            <a:endParaRPr lang="en-US" altLang="en-US" sz="2000" dirty="0"/>
          </a:p>
          <a:p>
            <a:pPr eaLnBrk="1" hangingPunct="1"/>
            <a:r>
              <a:rPr lang="en-US" altLang="en-US" sz="2000" dirty="0"/>
              <a:t>　　A）6  1　　B）7  0　　C）6  3　　D）7  1　</a:t>
            </a:r>
          </a:p>
        </p:txBody>
      </p:sp>
      <p:sp>
        <p:nvSpPr>
          <p:cNvPr id="57353" name="Rectangle 9"/>
          <p:cNvSpPr>
            <a:spLocks noChangeArrowheads="1"/>
          </p:cNvSpPr>
          <p:nvPr/>
        </p:nvSpPr>
        <p:spPr bwMode="auto">
          <a:xfrm>
            <a:off x="3995738" y="59785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7348">
                                            <p:txEl>
                                              <p:pRg st="0" end="0"/>
                                            </p:txEl>
                                          </p:spTgt>
                                        </p:tgtEl>
                                        <p:attrNameLst>
                                          <p:attrName>style.visibility</p:attrName>
                                        </p:attrNameLst>
                                      </p:cBhvr>
                                      <p:to>
                                        <p:strVal val="visible"/>
                                      </p:to>
                                    </p:set>
                                    <p:animEffect transition="in" filter="wipe(left)">
                                      <p:cBhvr>
                                        <p:cTn id="11" dur="500"/>
                                        <p:tgtEl>
                                          <p:spTgt spid="5734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348">
                                            <p:txEl>
                                              <p:pRg st="1" end="1"/>
                                            </p:txEl>
                                          </p:spTgt>
                                        </p:tgtEl>
                                        <p:attrNameLst>
                                          <p:attrName>style.visibility</p:attrName>
                                        </p:attrNameLst>
                                      </p:cBhvr>
                                      <p:to>
                                        <p:strVal val="visible"/>
                                      </p:to>
                                    </p:set>
                                    <p:animEffect transition="in" filter="wipe(left)">
                                      <p:cBhvr>
                                        <p:cTn id="16" dur="500"/>
                                        <p:tgtEl>
                                          <p:spTgt spid="5734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7348">
                                            <p:txEl>
                                              <p:pRg st="2" end="2"/>
                                            </p:txEl>
                                          </p:spTgt>
                                        </p:tgtEl>
                                        <p:attrNameLst>
                                          <p:attrName>style.visibility</p:attrName>
                                        </p:attrNameLst>
                                      </p:cBhvr>
                                      <p:to>
                                        <p:strVal val="visible"/>
                                      </p:to>
                                    </p:set>
                                    <p:animEffect transition="in" filter="wipe(left)">
                                      <p:cBhvr>
                                        <p:cTn id="21" dur="500"/>
                                        <p:tgtEl>
                                          <p:spTgt spid="5734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7348">
                                            <p:txEl>
                                              <p:pRg st="3" end="3"/>
                                            </p:txEl>
                                          </p:spTgt>
                                        </p:tgtEl>
                                        <p:attrNameLst>
                                          <p:attrName>style.visibility</p:attrName>
                                        </p:attrNameLst>
                                      </p:cBhvr>
                                      <p:to>
                                        <p:strVal val="visible"/>
                                      </p:to>
                                    </p:set>
                                    <p:animEffect transition="in" filter="wipe(left)">
                                      <p:cBhvr>
                                        <p:cTn id="26" dur="500"/>
                                        <p:tgtEl>
                                          <p:spTgt spid="5734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7348">
                                            <p:txEl>
                                              <p:pRg st="4" end="4"/>
                                            </p:txEl>
                                          </p:spTgt>
                                        </p:tgtEl>
                                        <p:attrNameLst>
                                          <p:attrName>style.visibility</p:attrName>
                                        </p:attrNameLst>
                                      </p:cBhvr>
                                      <p:to>
                                        <p:strVal val="visible"/>
                                      </p:to>
                                    </p:set>
                                    <p:animEffect transition="in" filter="wipe(left)">
                                      <p:cBhvr>
                                        <p:cTn id="31" dur="500"/>
                                        <p:tgtEl>
                                          <p:spTgt spid="57348">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7348">
                                            <p:txEl>
                                              <p:pRg st="5" end="5"/>
                                            </p:txEl>
                                          </p:spTgt>
                                        </p:tgtEl>
                                        <p:attrNameLst>
                                          <p:attrName>style.visibility</p:attrName>
                                        </p:attrNameLst>
                                      </p:cBhvr>
                                      <p:to>
                                        <p:strVal val="visible"/>
                                      </p:to>
                                    </p:set>
                                    <p:animEffect transition="in" filter="wipe(left)">
                                      <p:cBhvr>
                                        <p:cTn id="36" dur="500"/>
                                        <p:tgtEl>
                                          <p:spTgt spid="57348">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348">
                                            <p:txEl>
                                              <p:pRg st="6" end="6"/>
                                            </p:txEl>
                                          </p:spTgt>
                                        </p:tgtEl>
                                        <p:attrNameLst>
                                          <p:attrName>style.visibility</p:attrName>
                                        </p:attrNameLst>
                                      </p:cBhvr>
                                      <p:to>
                                        <p:strVal val="visible"/>
                                      </p:to>
                                    </p:set>
                                    <p:animEffect transition="in" filter="wipe(left)">
                                      <p:cBhvr>
                                        <p:cTn id="41" dur="500"/>
                                        <p:tgtEl>
                                          <p:spTgt spid="57348">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7348">
                                            <p:txEl>
                                              <p:pRg st="7" end="7"/>
                                            </p:txEl>
                                          </p:spTgt>
                                        </p:tgtEl>
                                        <p:attrNameLst>
                                          <p:attrName>style.visibility</p:attrName>
                                        </p:attrNameLst>
                                      </p:cBhvr>
                                      <p:to>
                                        <p:strVal val="visible"/>
                                      </p:to>
                                    </p:set>
                                    <p:animEffect transition="in" filter="wipe(left)">
                                      <p:cBhvr>
                                        <p:cTn id="46" dur="500"/>
                                        <p:tgtEl>
                                          <p:spTgt spid="57348">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ntr" presetSubtype="32" fill="hold" grpId="0" nodeType="clickEffect">
                                  <p:stCondLst>
                                    <p:cond delay="0"/>
                                  </p:stCondLst>
                                  <p:childTnLst>
                                    <p:set>
                                      <p:cBhvr>
                                        <p:cTn id="50" dur="1" fill="hold">
                                          <p:stCondLst>
                                            <p:cond delay="0"/>
                                          </p:stCondLst>
                                        </p:cTn>
                                        <p:tgtEl>
                                          <p:spTgt spid="57352"/>
                                        </p:tgtEl>
                                        <p:attrNameLst>
                                          <p:attrName>style.visibility</p:attrName>
                                        </p:attrNameLst>
                                      </p:cBhvr>
                                      <p:to>
                                        <p:strVal val="visible"/>
                                      </p:to>
                                    </p:set>
                                    <p:animEffect transition="in" filter="diamond(out)">
                                      <p:cBhvr>
                                        <p:cTn id="51" dur="500"/>
                                        <p:tgtEl>
                                          <p:spTgt spid="573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bldLvl="2"/>
      <p:bldP spid="57352" grpId="0" animBg="1"/>
      <p:bldP spid="573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179388" y="476250"/>
            <a:ext cx="8713787"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solidFill>
                  <a:srgbClr val="0000FF"/>
                </a:solidFill>
                <a:ea typeface="黑体" pitchFamily="49" charset="-122"/>
              </a:rPr>
              <a:t>考点点拨</a:t>
            </a:r>
            <a:r>
              <a:rPr lang="zh-CN" altLang="en-US" sz="2000" b="1">
                <a:solidFill>
                  <a:srgbClr val="0000FF"/>
                </a:solidFill>
              </a:rPr>
              <a:t>：</a:t>
            </a:r>
            <a:r>
              <a:rPr lang="zh-CN" altLang="en-US" sz="2000" b="1">
                <a:solidFill>
                  <a:schemeClr val="tx2"/>
                </a:solidFill>
              </a:rPr>
              <a:t>掌握字符数组</a:t>
            </a:r>
            <a:r>
              <a:rPr lang="en-US" altLang="zh-CN" sz="2000" b="1">
                <a:solidFill>
                  <a:schemeClr val="tx2"/>
                </a:solidFill>
              </a:rPr>
              <a:t>(</a:t>
            </a:r>
            <a:r>
              <a:rPr lang="zh-CN" altLang="en-US" sz="2000" b="1">
                <a:solidFill>
                  <a:schemeClr val="tx2"/>
                </a:solidFill>
              </a:rPr>
              <a:t>字符串</a:t>
            </a:r>
            <a:r>
              <a:rPr lang="en-US" altLang="zh-CN" sz="2000" b="1">
                <a:solidFill>
                  <a:schemeClr val="tx2"/>
                </a:solidFill>
              </a:rPr>
              <a:t>)</a:t>
            </a:r>
            <a:r>
              <a:rPr lang="zh-CN" altLang="en-US" sz="2000" b="1">
                <a:solidFill>
                  <a:schemeClr val="tx2"/>
                </a:solidFill>
              </a:rPr>
              <a:t>的输入输出方法</a:t>
            </a:r>
          </a:p>
          <a:p>
            <a:pPr eaLnBrk="1" hangingPunct="1">
              <a:buFont typeface="Wingdings" pitchFamily="2" charset="2"/>
              <a:buChar char="l"/>
            </a:pPr>
            <a:r>
              <a:rPr lang="zh-CN" altLang="en-US" b="1"/>
              <a:t>字符数组</a:t>
            </a:r>
            <a:r>
              <a:rPr lang="en-US" altLang="zh-CN" b="1"/>
              <a:t>(</a:t>
            </a:r>
            <a:r>
              <a:rPr lang="zh-CN" altLang="en-US" b="1"/>
              <a:t>字符串</a:t>
            </a:r>
            <a:r>
              <a:rPr lang="en-US" altLang="zh-CN" b="1"/>
              <a:t>)</a:t>
            </a:r>
            <a:r>
              <a:rPr lang="zh-CN" altLang="en-US" b="1"/>
              <a:t>的输入</a:t>
            </a:r>
            <a:r>
              <a:rPr lang="en-US" altLang="zh-CN" b="1"/>
              <a:t>/</a:t>
            </a:r>
            <a:r>
              <a:rPr lang="zh-CN" altLang="en-US" b="1"/>
              <a:t>输出一般有以下三种方法：</a:t>
            </a:r>
          </a:p>
          <a:p>
            <a:pPr lvl="1" eaLnBrk="1" hangingPunct="1">
              <a:buFont typeface="Wingdings" pitchFamily="2" charset="2"/>
              <a:buChar char="u"/>
            </a:pPr>
            <a:r>
              <a:rPr lang="en-US" altLang="zh-CN" b="1">
                <a:solidFill>
                  <a:schemeClr val="tx2"/>
                </a:solidFill>
              </a:rPr>
              <a:t>%c</a:t>
            </a:r>
            <a:r>
              <a:rPr lang="zh-CN" altLang="en-US" b="1">
                <a:solidFill>
                  <a:schemeClr val="tx2"/>
                </a:solidFill>
              </a:rPr>
              <a:t>字符格式</a:t>
            </a:r>
            <a:r>
              <a:rPr lang="zh-CN" altLang="en-US" b="1"/>
              <a:t>：在</a:t>
            </a:r>
            <a:r>
              <a:rPr lang="en-US" altLang="zh-CN" b="1"/>
              <a:t>printf</a:t>
            </a:r>
            <a:r>
              <a:rPr lang="zh-CN" altLang="en-US" b="1"/>
              <a:t>或</a:t>
            </a:r>
            <a:r>
              <a:rPr lang="en-US" altLang="zh-CN" b="1"/>
              <a:t>scanf</a:t>
            </a:r>
            <a:r>
              <a:rPr lang="zh-CN" altLang="en-US" b="1"/>
              <a:t>函数中使用，其</a:t>
            </a:r>
            <a:r>
              <a:rPr lang="en-US" altLang="zh-CN" b="1"/>
              <a:t>I/O</a:t>
            </a:r>
            <a:r>
              <a:rPr lang="zh-CN" altLang="en-US" b="1"/>
              <a:t>对象是单个元素，一般结合循环使用。</a:t>
            </a:r>
          </a:p>
          <a:p>
            <a:pPr lvl="1" eaLnBrk="1" hangingPunct="1">
              <a:buFont typeface="Wingdings" pitchFamily="2" charset="2"/>
              <a:buChar char="u"/>
            </a:pPr>
            <a:r>
              <a:rPr lang="en-US" altLang="zh-CN" b="1">
                <a:solidFill>
                  <a:schemeClr val="tx2"/>
                </a:solidFill>
              </a:rPr>
              <a:t>%s</a:t>
            </a:r>
            <a:r>
              <a:rPr lang="zh-CN" altLang="en-US" b="1">
                <a:solidFill>
                  <a:schemeClr val="tx2"/>
                </a:solidFill>
              </a:rPr>
              <a:t>字符串格式</a:t>
            </a:r>
            <a:r>
              <a:rPr lang="zh-CN" altLang="en-US" b="1"/>
              <a:t>：在</a:t>
            </a:r>
            <a:r>
              <a:rPr lang="en-US" altLang="zh-CN" b="1"/>
              <a:t>printf</a:t>
            </a:r>
            <a:r>
              <a:rPr lang="zh-CN" altLang="en-US" b="1"/>
              <a:t>或</a:t>
            </a:r>
            <a:r>
              <a:rPr lang="en-US" altLang="zh-CN" b="1"/>
              <a:t>scanf</a:t>
            </a:r>
            <a:r>
              <a:rPr lang="zh-CN" altLang="en-US" b="1"/>
              <a:t>函数中使用，其</a:t>
            </a:r>
            <a:r>
              <a:rPr lang="en-US" altLang="zh-CN" b="1"/>
              <a:t>I/O</a:t>
            </a:r>
            <a:r>
              <a:rPr lang="zh-CN" altLang="en-US" b="1"/>
              <a:t>对象是数组名所代表的地址</a:t>
            </a:r>
            <a:r>
              <a:rPr lang="en-US" altLang="zh-CN" b="1"/>
              <a:t>(</a:t>
            </a:r>
            <a:r>
              <a:rPr lang="zh-CN" altLang="en-US" b="1">
                <a:solidFill>
                  <a:schemeClr val="tx2"/>
                </a:solidFill>
              </a:rPr>
              <a:t>一维数组名字代表它的存储空间的首地址，二维数组名带第一维下标代表所在行的首地址</a:t>
            </a:r>
            <a:r>
              <a:rPr lang="en-US" altLang="zh-CN" b="1"/>
              <a:t>)</a:t>
            </a:r>
            <a:r>
              <a:rPr lang="zh-CN" altLang="en-US" b="1"/>
              <a:t>，可以整体输入</a:t>
            </a:r>
            <a:r>
              <a:rPr lang="en-US" altLang="zh-CN" b="1"/>
              <a:t>/</a:t>
            </a:r>
            <a:r>
              <a:rPr lang="zh-CN" altLang="en-US" b="1"/>
              <a:t>输出字符串。</a:t>
            </a:r>
            <a:r>
              <a:rPr lang="zh-CN" altLang="en-US" b="1">
                <a:solidFill>
                  <a:schemeClr val="tx2"/>
                </a:solidFill>
              </a:rPr>
              <a:t>在</a:t>
            </a:r>
            <a:r>
              <a:rPr lang="en-US" altLang="zh-CN" b="1">
                <a:solidFill>
                  <a:schemeClr val="tx2"/>
                </a:solidFill>
              </a:rPr>
              <a:t>scanf</a:t>
            </a:r>
            <a:r>
              <a:rPr lang="zh-CN" altLang="en-US" b="1">
                <a:solidFill>
                  <a:schemeClr val="tx2"/>
                </a:solidFill>
              </a:rPr>
              <a:t>函数中接收以空格或回车结束的字符串</a:t>
            </a:r>
            <a:r>
              <a:rPr lang="zh-CN" altLang="en-US" b="1"/>
              <a:t>。</a:t>
            </a:r>
          </a:p>
          <a:p>
            <a:pPr lvl="1" eaLnBrk="1" hangingPunct="1">
              <a:buFont typeface="Wingdings" pitchFamily="2" charset="2"/>
              <a:buChar char="u"/>
            </a:pPr>
            <a:r>
              <a:rPr lang="zh-CN" altLang="en-US" b="1">
                <a:solidFill>
                  <a:schemeClr val="tx2"/>
                </a:solidFill>
              </a:rPr>
              <a:t>字符串处理函数</a:t>
            </a:r>
            <a:r>
              <a:rPr lang="en-US" altLang="zh-CN" b="1">
                <a:solidFill>
                  <a:schemeClr val="tx2"/>
                </a:solidFill>
              </a:rPr>
              <a:t>gets</a:t>
            </a:r>
            <a:r>
              <a:rPr lang="zh-CN" altLang="en-US" b="1">
                <a:solidFill>
                  <a:schemeClr val="tx2"/>
                </a:solidFill>
              </a:rPr>
              <a:t>或</a:t>
            </a:r>
            <a:r>
              <a:rPr lang="en-US" altLang="zh-CN" b="1">
                <a:solidFill>
                  <a:schemeClr val="tx2"/>
                </a:solidFill>
              </a:rPr>
              <a:t>puts</a:t>
            </a:r>
            <a:r>
              <a:rPr lang="zh-CN" altLang="en-US" b="1"/>
              <a:t>：</a:t>
            </a:r>
            <a:r>
              <a:rPr lang="en-US" altLang="zh-CN" b="1">
                <a:solidFill>
                  <a:schemeClr val="tx2"/>
                </a:solidFill>
              </a:rPr>
              <a:t>gets</a:t>
            </a:r>
            <a:r>
              <a:rPr lang="zh-CN" altLang="en-US" b="1">
                <a:solidFill>
                  <a:schemeClr val="tx2"/>
                </a:solidFill>
              </a:rPr>
              <a:t>接收以回车结束的字符串</a:t>
            </a:r>
            <a:r>
              <a:rPr lang="zh-CN" altLang="en-US" b="1"/>
              <a:t>；</a:t>
            </a:r>
            <a:r>
              <a:rPr lang="en-US" altLang="zh-CN" b="1"/>
              <a:t>puts</a:t>
            </a:r>
            <a:r>
              <a:rPr lang="zh-CN" altLang="en-US" b="1"/>
              <a:t>输出一个以’</a:t>
            </a:r>
            <a:r>
              <a:rPr lang="en-US" altLang="zh-CN" b="1"/>
              <a:t>\0’</a:t>
            </a:r>
            <a:r>
              <a:rPr lang="zh-CN" altLang="en-US" b="1"/>
              <a:t>结束的字符串，且回车换行。其参数均为字符数组的名字。</a:t>
            </a:r>
          </a:p>
        </p:txBody>
      </p:sp>
      <p:grpSp>
        <p:nvGrpSpPr>
          <p:cNvPr id="58379" name="Group 11"/>
          <p:cNvGrpSpPr>
            <a:grpSpLocks/>
          </p:cNvGrpSpPr>
          <p:nvPr/>
        </p:nvGrpSpPr>
        <p:grpSpPr bwMode="auto">
          <a:xfrm>
            <a:off x="250825" y="46038"/>
            <a:ext cx="8640763" cy="503237"/>
            <a:chOff x="158" y="0"/>
            <a:chExt cx="5443" cy="317"/>
          </a:xfrm>
        </p:grpSpPr>
        <p:sp>
          <p:nvSpPr>
            <p:cNvPr id="44038" name="Oval 6"/>
            <p:cNvSpPr>
              <a:spLocks noChangeArrowheads="1"/>
            </p:cNvSpPr>
            <p:nvPr/>
          </p:nvSpPr>
          <p:spPr bwMode="auto">
            <a:xfrm>
              <a:off x="158"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6</a:t>
              </a:r>
            </a:p>
          </p:txBody>
        </p:sp>
        <p:sp>
          <p:nvSpPr>
            <p:cNvPr id="44039" name="Text Box 7"/>
            <p:cNvSpPr txBox="1">
              <a:spLocks noChangeArrowheads="1"/>
            </p:cNvSpPr>
            <p:nvPr/>
          </p:nvSpPr>
          <p:spPr bwMode="auto">
            <a:xfrm>
              <a:off x="1020" y="0"/>
              <a:ext cx="45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字符数组</a:t>
              </a:r>
              <a:r>
                <a:rPr lang="en-US" altLang="zh-CN" sz="2400" b="1" u="sng"/>
                <a:t>(</a:t>
              </a:r>
              <a:r>
                <a:rPr lang="zh-CN" altLang="en-US" sz="2400" b="1" u="sng"/>
                <a:t>字符串</a:t>
              </a:r>
              <a:r>
                <a:rPr lang="en-US" altLang="zh-CN" sz="2400" b="1" u="sng"/>
                <a:t>)</a:t>
              </a:r>
              <a:r>
                <a:rPr lang="zh-CN" altLang="en-US" sz="2400" b="1" u="sng"/>
                <a:t>的输入和输出</a:t>
              </a:r>
            </a:p>
          </p:txBody>
        </p:sp>
      </p:grpSp>
      <p:sp>
        <p:nvSpPr>
          <p:cNvPr id="58376" name="Text Box 8"/>
          <p:cNvSpPr txBox="1">
            <a:spLocks noChangeArrowheads="1"/>
          </p:cNvSpPr>
          <p:nvPr/>
        </p:nvSpPr>
        <p:spPr bwMode="auto">
          <a:xfrm>
            <a:off x="179388" y="3429000"/>
            <a:ext cx="8785225" cy="29337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en-US" sz="2000" dirty="0"/>
              <a:t>(34)</a:t>
            </a:r>
            <a:r>
              <a:rPr lang="en-US" altLang="en-US" sz="2000" dirty="0" err="1"/>
              <a:t>有以下程序（二维字符数组</a:t>
            </a:r>
            <a:r>
              <a:rPr lang="en-US" altLang="en-US" sz="2000" dirty="0"/>
              <a:t>）</a:t>
            </a:r>
          </a:p>
          <a:p>
            <a:pPr eaLnBrk="1" hangingPunct="1"/>
            <a:r>
              <a:rPr lang="zh-CN" altLang="en-US" sz="2000" dirty="0"/>
              <a:t>        </a:t>
            </a:r>
            <a:r>
              <a:rPr lang="en-US" altLang="en-US" sz="2000" dirty="0"/>
              <a:t>#include</a:t>
            </a:r>
            <a:r>
              <a:rPr lang="en-US" altLang="zh-CN" sz="2000" dirty="0"/>
              <a:t>&lt;</a:t>
            </a:r>
            <a:r>
              <a:rPr lang="en-US" altLang="zh-CN" sz="2000" dirty="0" err="1"/>
              <a:t>stdio.h</a:t>
            </a:r>
            <a:r>
              <a:rPr lang="en-US" altLang="zh-CN" sz="2000" dirty="0"/>
              <a:t>&gt;</a:t>
            </a:r>
            <a:endParaRPr lang="en-US" altLang="en-US" sz="2000" dirty="0"/>
          </a:p>
          <a:p>
            <a:pPr eaLnBrk="1" hangingPunct="1"/>
            <a:r>
              <a:rPr lang="en-US" altLang="zh-CN" sz="2000" dirty="0"/>
              <a:t>        </a:t>
            </a:r>
            <a:r>
              <a:rPr lang="en-US" altLang="en-US" sz="2000" dirty="0"/>
              <a:t>main()</a:t>
            </a:r>
          </a:p>
          <a:p>
            <a:pPr eaLnBrk="1" hangingPunct="1"/>
            <a:r>
              <a:rPr lang="en-US" altLang="zh-CN" sz="2000" dirty="0"/>
              <a:t>        </a:t>
            </a:r>
            <a:r>
              <a:rPr lang="en-US" altLang="en-US" sz="2000" dirty="0"/>
              <a:t>{ </a:t>
            </a:r>
            <a:r>
              <a:rPr lang="en-US" altLang="zh-CN" sz="2000" dirty="0"/>
              <a:t>    </a:t>
            </a:r>
            <a:r>
              <a:rPr lang="en-US" altLang="en-US" sz="2000" dirty="0"/>
              <a:t>char </a:t>
            </a:r>
            <a:r>
              <a:rPr lang="en-US" altLang="en-US" sz="2000" dirty="0" err="1"/>
              <a:t>ch</a:t>
            </a:r>
            <a:r>
              <a:rPr lang="en-US" altLang="en-US" sz="2000" dirty="0"/>
              <a:t> [3][5]={"AAAA“</a:t>
            </a:r>
            <a:r>
              <a:rPr lang="en-US" altLang="zh-CN" sz="2000" dirty="0"/>
              <a:t>,</a:t>
            </a:r>
            <a:r>
              <a:rPr lang="en-US" altLang="en-US" sz="2000" dirty="0"/>
              <a:t>"BBB“</a:t>
            </a:r>
            <a:r>
              <a:rPr lang="en-US" altLang="zh-CN" sz="2000" dirty="0"/>
              <a:t>,</a:t>
            </a:r>
            <a:r>
              <a:rPr lang="en-US" altLang="en-US" sz="2000" dirty="0"/>
              <a:t>"CC")</a:t>
            </a:r>
            <a:r>
              <a:rPr lang="en-US" altLang="zh-CN" sz="2000" dirty="0"/>
              <a:t>;</a:t>
            </a:r>
            <a:endParaRPr lang="en-US" altLang="en-US" sz="2000" dirty="0"/>
          </a:p>
          <a:p>
            <a:pPr eaLnBrk="1" hangingPunct="1"/>
            <a:r>
              <a:rPr lang="en-US" altLang="en-US" sz="2000" dirty="0"/>
              <a:t>  </a:t>
            </a:r>
            <a:r>
              <a:rPr lang="en-US" altLang="zh-CN" sz="2000" dirty="0"/>
              <a:t>           </a:t>
            </a:r>
            <a:r>
              <a:rPr lang="en-US" altLang="en-US" sz="2000" dirty="0" err="1"/>
              <a:t>printf</a:t>
            </a:r>
            <a:r>
              <a:rPr lang="en-US" altLang="en-US" sz="2000" dirty="0"/>
              <a:t> (“%s\n"，</a:t>
            </a:r>
            <a:r>
              <a:rPr lang="en-US" altLang="en-US" sz="2000" dirty="0" err="1"/>
              <a:t>ch</a:t>
            </a:r>
            <a:r>
              <a:rPr lang="en-US" altLang="en-US" sz="2000" dirty="0"/>
              <a:t>[1])</a:t>
            </a:r>
            <a:r>
              <a:rPr lang="en-US" altLang="zh-CN" sz="2000" dirty="0"/>
              <a:t>;</a:t>
            </a:r>
            <a:endParaRPr lang="en-US" altLang="en-US" sz="2000" dirty="0"/>
          </a:p>
          <a:p>
            <a:pPr eaLnBrk="1" hangingPunct="1"/>
            <a:r>
              <a:rPr lang="en-US" altLang="zh-CN" sz="2000" dirty="0"/>
              <a:t>        </a:t>
            </a:r>
            <a:r>
              <a:rPr lang="en-US" altLang="en-US" sz="2000" dirty="0"/>
              <a:t>}</a:t>
            </a:r>
          </a:p>
          <a:p>
            <a:pPr eaLnBrk="1" hangingPunct="1"/>
            <a:r>
              <a:rPr lang="en-US" altLang="zh-CN" sz="2000" dirty="0"/>
              <a:t>      </a:t>
            </a:r>
            <a:r>
              <a:rPr lang="en-US" altLang="en-US" sz="2000" dirty="0" err="1"/>
              <a:t>程序运行后的输出结果是</a:t>
            </a:r>
            <a:r>
              <a:rPr lang="en-US" altLang="en-US" sz="2000" dirty="0"/>
              <a:t>(   </a:t>
            </a:r>
            <a:r>
              <a:rPr lang="en-US" altLang="zh-CN" sz="2000" dirty="0"/>
              <a:t>   </a:t>
            </a:r>
            <a:r>
              <a:rPr lang="en-US" altLang="en-US" sz="2000" dirty="0"/>
              <a:t> </a:t>
            </a:r>
            <a:r>
              <a:rPr lang="en-US" altLang="en-US" sz="2000" dirty="0" smtClean="0"/>
              <a:t>)。</a:t>
            </a:r>
            <a:endParaRPr lang="en-US" altLang="en-US" sz="2000" dirty="0"/>
          </a:p>
          <a:p>
            <a:pPr eaLnBrk="1" hangingPunct="1"/>
            <a:r>
              <a:rPr lang="zh-CN" altLang="en-US" sz="2000" dirty="0"/>
              <a:t>      </a:t>
            </a:r>
            <a:r>
              <a:rPr lang="en-US" altLang="en-US" sz="2000" dirty="0"/>
              <a:t>A)AAAA  </a:t>
            </a:r>
            <a:r>
              <a:rPr lang="en-US" altLang="zh-CN" sz="2000" dirty="0"/>
              <a:t>           </a:t>
            </a:r>
            <a:r>
              <a:rPr lang="en-US" altLang="en-US" sz="2000" dirty="0"/>
              <a:t>B)CC    </a:t>
            </a:r>
            <a:r>
              <a:rPr lang="en-US" altLang="zh-CN" sz="2000" dirty="0"/>
              <a:t>       </a:t>
            </a:r>
            <a:r>
              <a:rPr lang="en-US" altLang="en-US" sz="2000" dirty="0"/>
              <a:t>C)BBBCC</a:t>
            </a:r>
            <a:r>
              <a:rPr lang="en-US" altLang="zh-CN" sz="2000" dirty="0"/>
              <a:t>        </a:t>
            </a:r>
            <a:r>
              <a:rPr lang="en-US" altLang="en-US" sz="2000" dirty="0"/>
              <a:t> D)BBB</a:t>
            </a:r>
          </a:p>
        </p:txBody>
      </p:sp>
      <p:sp>
        <p:nvSpPr>
          <p:cNvPr id="58377" name="Rectangle 9"/>
          <p:cNvSpPr>
            <a:spLocks noChangeArrowheads="1"/>
          </p:cNvSpPr>
          <p:nvPr/>
        </p:nvSpPr>
        <p:spPr bwMode="auto">
          <a:xfrm>
            <a:off x="3635375" y="5661025"/>
            <a:ext cx="504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8372">
                                            <p:txEl>
                                              <p:pRg st="0" end="0"/>
                                            </p:txEl>
                                          </p:spTgt>
                                        </p:tgtEl>
                                        <p:attrNameLst>
                                          <p:attrName>style.visibility</p:attrName>
                                        </p:attrNameLst>
                                      </p:cBhvr>
                                      <p:to>
                                        <p:strVal val="visible"/>
                                      </p:to>
                                    </p:set>
                                    <p:animEffect transition="in" filter="wipe(left)">
                                      <p:cBhvr>
                                        <p:cTn id="11" dur="500"/>
                                        <p:tgtEl>
                                          <p:spTgt spid="5837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8372">
                                            <p:txEl>
                                              <p:pRg st="1" end="1"/>
                                            </p:txEl>
                                          </p:spTgt>
                                        </p:tgtEl>
                                        <p:attrNameLst>
                                          <p:attrName>style.visibility</p:attrName>
                                        </p:attrNameLst>
                                      </p:cBhvr>
                                      <p:to>
                                        <p:strVal val="visible"/>
                                      </p:to>
                                    </p:set>
                                    <p:animEffect transition="in" filter="wipe(left)">
                                      <p:cBhvr>
                                        <p:cTn id="16" dur="500"/>
                                        <p:tgtEl>
                                          <p:spTgt spid="5837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8372">
                                            <p:txEl>
                                              <p:pRg st="2" end="2"/>
                                            </p:txEl>
                                          </p:spTgt>
                                        </p:tgtEl>
                                        <p:attrNameLst>
                                          <p:attrName>style.visibility</p:attrName>
                                        </p:attrNameLst>
                                      </p:cBhvr>
                                      <p:to>
                                        <p:strVal val="visible"/>
                                      </p:to>
                                    </p:set>
                                    <p:animEffect transition="in" filter="wipe(left)">
                                      <p:cBhvr>
                                        <p:cTn id="21" dur="500"/>
                                        <p:tgtEl>
                                          <p:spTgt spid="5837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8372">
                                            <p:txEl>
                                              <p:pRg st="3" end="3"/>
                                            </p:txEl>
                                          </p:spTgt>
                                        </p:tgtEl>
                                        <p:attrNameLst>
                                          <p:attrName>style.visibility</p:attrName>
                                        </p:attrNameLst>
                                      </p:cBhvr>
                                      <p:to>
                                        <p:strVal val="visible"/>
                                      </p:to>
                                    </p:set>
                                    <p:animEffect transition="in" filter="wipe(left)">
                                      <p:cBhvr>
                                        <p:cTn id="26" dur="500"/>
                                        <p:tgtEl>
                                          <p:spTgt spid="5837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372">
                                            <p:txEl>
                                              <p:pRg st="4" end="4"/>
                                            </p:txEl>
                                          </p:spTgt>
                                        </p:tgtEl>
                                        <p:attrNameLst>
                                          <p:attrName>style.visibility</p:attrName>
                                        </p:attrNameLst>
                                      </p:cBhvr>
                                      <p:to>
                                        <p:strVal val="visible"/>
                                      </p:to>
                                    </p:set>
                                    <p:animEffect transition="in" filter="wipe(left)">
                                      <p:cBhvr>
                                        <p:cTn id="31" dur="500"/>
                                        <p:tgtEl>
                                          <p:spTgt spid="58372">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58376"/>
                                        </p:tgtEl>
                                        <p:attrNameLst>
                                          <p:attrName>style.visibility</p:attrName>
                                        </p:attrNameLst>
                                      </p:cBhvr>
                                      <p:to>
                                        <p:strVal val="visible"/>
                                      </p:to>
                                    </p:set>
                                    <p:animEffect transition="in" filter="box(in)">
                                      <p:cBhvr>
                                        <p:cTn id="36" dur="500"/>
                                        <p:tgtEl>
                                          <p:spTgt spid="5837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bldLvl="2"/>
      <p:bldP spid="58376" grpId="0" animBg="1"/>
      <p:bldP spid="5837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179388" y="476250"/>
            <a:ext cx="8713787"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000" b="1">
                <a:solidFill>
                  <a:srgbClr val="0000FF"/>
                </a:solidFill>
                <a:ea typeface="黑体" pitchFamily="49" charset="-122"/>
              </a:rPr>
              <a:t>考点点拨</a:t>
            </a:r>
            <a:r>
              <a:rPr lang="zh-CN" altLang="en-US" sz="2000" b="1">
                <a:solidFill>
                  <a:srgbClr val="0000FF"/>
                </a:solidFill>
              </a:rPr>
              <a:t>：</a:t>
            </a:r>
            <a:r>
              <a:rPr lang="zh-CN" altLang="en-US" sz="2000" b="1">
                <a:solidFill>
                  <a:schemeClr val="tx2"/>
                </a:solidFill>
              </a:rPr>
              <a:t>掌握各常用的字符串处理函数的应用</a:t>
            </a:r>
          </a:p>
          <a:p>
            <a:pPr eaLnBrk="1" hangingPunct="1">
              <a:lnSpc>
                <a:spcPct val="130000"/>
              </a:lnSpc>
              <a:buFont typeface="Wingdings" pitchFamily="2" charset="2"/>
              <a:buChar char="l"/>
            </a:pPr>
            <a:r>
              <a:rPr lang="zh-CN" altLang="en-US" b="1"/>
              <a:t>常用的字符串处理函数有</a:t>
            </a:r>
            <a:r>
              <a:rPr lang="en-US" altLang="zh-CN" b="1"/>
              <a:t>(</a:t>
            </a:r>
            <a:r>
              <a:rPr lang="zh-CN" altLang="en-US" b="1"/>
              <a:t>需包含</a:t>
            </a:r>
            <a:r>
              <a:rPr lang="en-US" altLang="zh-CN" b="1"/>
              <a:t>string.h</a:t>
            </a:r>
            <a:r>
              <a:rPr lang="zh-CN" altLang="en-US" b="1"/>
              <a:t>头文件</a:t>
            </a:r>
            <a:r>
              <a:rPr lang="en-US" altLang="zh-CN" b="1"/>
              <a:t>)</a:t>
            </a:r>
            <a:r>
              <a:rPr lang="zh-CN" altLang="en-US" b="1"/>
              <a:t>：</a:t>
            </a:r>
            <a:r>
              <a:rPr lang="en-US" altLang="zh-CN" b="1"/>
              <a:t>(</a:t>
            </a:r>
            <a:r>
              <a:rPr lang="zh-CN" altLang="en-US" b="1">
                <a:solidFill>
                  <a:schemeClr val="hlink"/>
                </a:solidFill>
              </a:rPr>
              <a:t>教材</a:t>
            </a:r>
            <a:r>
              <a:rPr lang="en-US" altLang="zh-CN" b="1">
                <a:solidFill>
                  <a:schemeClr val="hlink"/>
                </a:solidFill>
              </a:rPr>
              <a:t>P162-164</a:t>
            </a:r>
            <a:r>
              <a:rPr lang="en-US" altLang="zh-CN" b="1"/>
              <a:t>)</a:t>
            </a:r>
          </a:p>
          <a:p>
            <a:pPr lvl="1" eaLnBrk="1" hangingPunct="1">
              <a:lnSpc>
                <a:spcPct val="130000"/>
              </a:lnSpc>
              <a:buFont typeface="Wingdings" pitchFamily="2" charset="2"/>
              <a:buChar char="u"/>
            </a:pPr>
            <a:r>
              <a:rPr lang="en-US" altLang="zh-CN" b="1">
                <a:solidFill>
                  <a:schemeClr val="tx2"/>
                </a:solidFill>
              </a:rPr>
              <a:t>strcpy(s1,s2)—</a:t>
            </a:r>
            <a:r>
              <a:rPr lang="zh-CN" altLang="en-US" b="1">
                <a:solidFill>
                  <a:schemeClr val="tx2"/>
                </a:solidFill>
              </a:rPr>
              <a:t>字符串拷贝函数</a:t>
            </a:r>
            <a:r>
              <a:rPr lang="zh-CN" altLang="en-US" b="1"/>
              <a:t>：将</a:t>
            </a:r>
            <a:r>
              <a:rPr lang="en-US" altLang="zh-CN" b="1"/>
              <a:t>s2</a:t>
            </a:r>
            <a:r>
              <a:rPr lang="zh-CN" altLang="en-US" b="1"/>
              <a:t>中的内容复制到字符数组</a:t>
            </a:r>
            <a:r>
              <a:rPr lang="en-US" altLang="zh-CN" b="1"/>
              <a:t>s1</a:t>
            </a:r>
            <a:r>
              <a:rPr lang="zh-CN" altLang="en-US" b="1"/>
              <a:t>中去</a:t>
            </a:r>
          </a:p>
          <a:p>
            <a:pPr lvl="1" eaLnBrk="1" hangingPunct="1">
              <a:lnSpc>
                <a:spcPct val="130000"/>
              </a:lnSpc>
              <a:buFont typeface="Wingdings" pitchFamily="2" charset="2"/>
              <a:buChar char="u"/>
            </a:pPr>
            <a:r>
              <a:rPr lang="en-US" altLang="zh-CN" b="1">
                <a:solidFill>
                  <a:schemeClr val="tx2"/>
                </a:solidFill>
              </a:rPr>
              <a:t>strncpy(s1,s2,n)—</a:t>
            </a:r>
            <a:r>
              <a:rPr lang="zh-CN" altLang="en-US" b="1">
                <a:solidFill>
                  <a:schemeClr val="tx2"/>
                </a:solidFill>
              </a:rPr>
              <a:t>拷贝子串函数</a:t>
            </a:r>
            <a:r>
              <a:rPr lang="zh-CN" altLang="en-US" b="1"/>
              <a:t>：将</a:t>
            </a:r>
            <a:r>
              <a:rPr lang="en-US" altLang="zh-CN" b="1"/>
              <a:t>s2</a:t>
            </a:r>
            <a:r>
              <a:rPr lang="zh-CN" altLang="en-US" b="1"/>
              <a:t>中的前</a:t>
            </a:r>
            <a:r>
              <a:rPr lang="en-US" altLang="zh-CN" b="1"/>
              <a:t>n</a:t>
            </a:r>
            <a:r>
              <a:rPr lang="zh-CN" altLang="en-US" b="1"/>
              <a:t>个字符拷贝到</a:t>
            </a:r>
            <a:r>
              <a:rPr lang="en-US" altLang="zh-CN" b="1"/>
              <a:t>s1</a:t>
            </a:r>
            <a:r>
              <a:rPr lang="zh-CN" altLang="en-US" b="1"/>
              <a:t>中</a:t>
            </a:r>
          </a:p>
          <a:p>
            <a:pPr lvl="1" eaLnBrk="1" hangingPunct="1">
              <a:lnSpc>
                <a:spcPct val="130000"/>
              </a:lnSpc>
              <a:buFont typeface="Wingdings" pitchFamily="2" charset="2"/>
              <a:buChar char="u"/>
            </a:pPr>
            <a:r>
              <a:rPr lang="en-US" altLang="zh-CN" b="1">
                <a:solidFill>
                  <a:schemeClr val="tx2"/>
                </a:solidFill>
              </a:rPr>
              <a:t>strcat(s1,s2)—</a:t>
            </a:r>
            <a:r>
              <a:rPr lang="zh-CN" altLang="en-US" b="1">
                <a:solidFill>
                  <a:schemeClr val="tx2"/>
                </a:solidFill>
              </a:rPr>
              <a:t>字符串连接函数</a:t>
            </a:r>
            <a:r>
              <a:rPr lang="zh-CN" altLang="en-US" b="1"/>
              <a:t>：将</a:t>
            </a:r>
            <a:r>
              <a:rPr lang="en-US" altLang="zh-CN" b="1"/>
              <a:t>s2</a:t>
            </a:r>
            <a:r>
              <a:rPr lang="zh-CN" altLang="en-US" b="1"/>
              <a:t>连接在</a:t>
            </a:r>
            <a:r>
              <a:rPr lang="en-US" altLang="zh-CN" b="1"/>
              <a:t>s1</a:t>
            </a:r>
            <a:r>
              <a:rPr lang="zh-CN" altLang="en-US" b="1"/>
              <a:t>的末尾</a:t>
            </a:r>
          </a:p>
          <a:p>
            <a:pPr lvl="1" eaLnBrk="1" hangingPunct="1">
              <a:lnSpc>
                <a:spcPct val="130000"/>
              </a:lnSpc>
              <a:buFont typeface="Wingdings" pitchFamily="2" charset="2"/>
              <a:buChar char="u"/>
            </a:pPr>
            <a:r>
              <a:rPr lang="en-US" altLang="zh-CN" b="1">
                <a:solidFill>
                  <a:schemeClr val="tx2"/>
                </a:solidFill>
              </a:rPr>
              <a:t>strcmp(s1,s2)—</a:t>
            </a:r>
            <a:r>
              <a:rPr lang="zh-CN" altLang="en-US" b="1">
                <a:solidFill>
                  <a:schemeClr val="tx2"/>
                </a:solidFill>
              </a:rPr>
              <a:t>字符串比较函数</a:t>
            </a:r>
            <a:r>
              <a:rPr lang="zh-CN" altLang="en-US" b="1"/>
              <a:t>：从左到右逐个字符比较两个字符串的大小</a:t>
            </a:r>
          </a:p>
          <a:p>
            <a:pPr lvl="1" eaLnBrk="1" hangingPunct="1">
              <a:lnSpc>
                <a:spcPct val="130000"/>
              </a:lnSpc>
              <a:buFont typeface="Wingdings" pitchFamily="2" charset="2"/>
              <a:buChar char="u"/>
            </a:pPr>
            <a:r>
              <a:rPr lang="en-US" altLang="zh-CN" b="1">
                <a:solidFill>
                  <a:schemeClr val="tx2"/>
                </a:solidFill>
              </a:rPr>
              <a:t>strlen(str)—</a:t>
            </a:r>
            <a:r>
              <a:rPr lang="zh-CN" altLang="en-US" b="1">
                <a:solidFill>
                  <a:schemeClr val="tx2"/>
                </a:solidFill>
              </a:rPr>
              <a:t>求字符函数串长度</a:t>
            </a:r>
            <a:r>
              <a:rPr lang="zh-CN" altLang="en-US" b="1"/>
              <a:t>：求字符数组</a:t>
            </a:r>
            <a:r>
              <a:rPr lang="en-US" altLang="zh-CN" b="1"/>
              <a:t>str</a:t>
            </a:r>
            <a:r>
              <a:rPr lang="zh-CN" altLang="en-US" b="1"/>
              <a:t>中第一个’</a:t>
            </a:r>
            <a:r>
              <a:rPr lang="en-US" altLang="zh-CN" b="1"/>
              <a:t>\0’</a:t>
            </a:r>
            <a:r>
              <a:rPr lang="zh-CN" altLang="en-US" b="1"/>
              <a:t>字符之前的字符个数</a:t>
            </a:r>
          </a:p>
        </p:txBody>
      </p:sp>
      <p:grpSp>
        <p:nvGrpSpPr>
          <p:cNvPr id="59402" name="Group 10"/>
          <p:cNvGrpSpPr>
            <a:grpSpLocks/>
          </p:cNvGrpSpPr>
          <p:nvPr/>
        </p:nvGrpSpPr>
        <p:grpSpPr bwMode="auto">
          <a:xfrm>
            <a:off x="179388" y="117475"/>
            <a:ext cx="8062912" cy="503238"/>
            <a:chOff x="113" y="0"/>
            <a:chExt cx="5079" cy="317"/>
          </a:xfrm>
        </p:grpSpPr>
        <p:sp>
          <p:nvSpPr>
            <p:cNvPr id="45062" name="Oval 6"/>
            <p:cNvSpPr>
              <a:spLocks noChangeArrowheads="1"/>
            </p:cNvSpPr>
            <p:nvPr/>
          </p:nvSpPr>
          <p:spPr bwMode="auto">
            <a:xfrm>
              <a:off x="113" y="0"/>
              <a:ext cx="72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7</a:t>
              </a:r>
            </a:p>
          </p:txBody>
        </p:sp>
        <p:sp>
          <p:nvSpPr>
            <p:cNvPr id="45063" name="Text Box 7"/>
            <p:cNvSpPr txBox="1">
              <a:spLocks noChangeArrowheads="1"/>
            </p:cNvSpPr>
            <p:nvPr/>
          </p:nvSpPr>
          <p:spPr bwMode="auto">
            <a:xfrm>
              <a:off x="930" y="0"/>
              <a:ext cx="4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字符串处理函数</a:t>
              </a:r>
            </a:p>
          </p:txBody>
        </p:sp>
      </p:grpSp>
      <p:sp>
        <p:nvSpPr>
          <p:cNvPr id="59400" name="Text Box 8"/>
          <p:cNvSpPr txBox="1">
            <a:spLocks noChangeArrowheads="1"/>
          </p:cNvSpPr>
          <p:nvPr/>
        </p:nvSpPr>
        <p:spPr bwMode="auto">
          <a:xfrm>
            <a:off x="179388" y="3644900"/>
            <a:ext cx="8785225" cy="1714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en-US" sz="2000" dirty="0"/>
              <a:t>（31）下列选项中，能够满足“若字符串s1等于字符串s2,则执行ST"要求的是</a:t>
            </a:r>
          </a:p>
          <a:p>
            <a:pPr eaLnBrk="1" hangingPunct="1"/>
            <a:r>
              <a:rPr lang="en-US" altLang="en-US" sz="2000" dirty="0"/>
              <a:t>(</a:t>
            </a:r>
            <a:r>
              <a:rPr lang="en-US" altLang="zh-CN" sz="2000" dirty="0"/>
              <a:t>            </a:t>
            </a:r>
            <a:r>
              <a:rPr lang="en-US" altLang="en-US" sz="2000" dirty="0" smtClean="0"/>
              <a:t>)</a:t>
            </a:r>
            <a:endParaRPr lang="en-US" altLang="en-US" sz="2000" dirty="0"/>
          </a:p>
          <a:p>
            <a:pPr eaLnBrk="1" hangingPunct="1"/>
            <a:r>
              <a:rPr lang="en-US" altLang="en-US" sz="2000" dirty="0"/>
              <a:t>　　A</a:t>
            </a:r>
            <a:r>
              <a:rPr lang="en-US" altLang="zh-CN" sz="2000" dirty="0"/>
              <a:t>) </a:t>
            </a:r>
            <a:r>
              <a:rPr lang="en-US" altLang="en-US" sz="2000" dirty="0"/>
              <a:t>if</a:t>
            </a:r>
            <a:r>
              <a:rPr lang="en-US" altLang="zh-CN" sz="2000" dirty="0"/>
              <a:t>(</a:t>
            </a:r>
            <a:r>
              <a:rPr lang="en-US" altLang="en-US" sz="2000" dirty="0" err="1"/>
              <a:t>strcmp</a:t>
            </a:r>
            <a:r>
              <a:rPr lang="en-US" altLang="zh-CN" sz="2000" dirty="0"/>
              <a:t>(</a:t>
            </a:r>
            <a:r>
              <a:rPr lang="en-US" altLang="en-US" sz="2000" dirty="0"/>
              <a:t>s2,s</a:t>
            </a:r>
            <a:r>
              <a:rPr lang="en-US" altLang="zh-CN" sz="2000" dirty="0"/>
              <a:t>1)</a:t>
            </a:r>
            <a:r>
              <a:rPr lang="en-US" altLang="en-US" sz="2000" dirty="0"/>
              <a:t>==0</a:t>
            </a:r>
            <a:r>
              <a:rPr lang="en-US" altLang="zh-CN" sz="2000" dirty="0"/>
              <a:t>)  </a:t>
            </a:r>
            <a:r>
              <a:rPr lang="en-US" altLang="en-US" sz="2000" dirty="0"/>
              <a:t>ST;　	B</a:t>
            </a:r>
            <a:r>
              <a:rPr lang="en-US" altLang="zh-CN" sz="2000" dirty="0"/>
              <a:t>) </a:t>
            </a:r>
            <a:r>
              <a:rPr lang="en-US" altLang="en-US" sz="2000" dirty="0"/>
              <a:t>if</a:t>
            </a:r>
            <a:r>
              <a:rPr lang="en-US" altLang="zh-CN" sz="2000" dirty="0"/>
              <a:t>(*</a:t>
            </a:r>
            <a:r>
              <a:rPr lang="en-US" altLang="en-US" sz="2000" dirty="0"/>
              <a:t>s</a:t>
            </a:r>
            <a:r>
              <a:rPr lang="en-US" altLang="zh-CN" sz="2000" dirty="0"/>
              <a:t>1</a:t>
            </a:r>
            <a:r>
              <a:rPr lang="en-US" altLang="en-US" sz="2000" dirty="0"/>
              <a:t>==s2</a:t>
            </a:r>
            <a:r>
              <a:rPr lang="en-US" altLang="zh-CN" sz="2000" dirty="0"/>
              <a:t>)  </a:t>
            </a:r>
            <a:r>
              <a:rPr lang="en-US" altLang="en-US" sz="2000" dirty="0"/>
              <a:t>ST;</a:t>
            </a:r>
          </a:p>
          <a:p>
            <a:pPr eaLnBrk="1" hangingPunct="1"/>
            <a:r>
              <a:rPr lang="en-US" altLang="en-US" sz="2000" dirty="0"/>
              <a:t>　　C</a:t>
            </a:r>
            <a:r>
              <a:rPr lang="en-US" altLang="zh-CN" sz="2000" dirty="0"/>
              <a:t>) </a:t>
            </a:r>
            <a:r>
              <a:rPr lang="en-US" altLang="en-US" sz="2000" dirty="0"/>
              <a:t>if</a:t>
            </a:r>
            <a:r>
              <a:rPr lang="en-US" altLang="zh-CN" sz="2000" dirty="0"/>
              <a:t>(</a:t>
            </a:r>
            <a:r>
              <a:rPr lang="en-US" altLang="en-US" sz="2000" dirty="0" err="1"/>
              <a:t>strcpy</a:t>
            </a:r>
            <a:r>
              <a:rPr lang="en-US" altLang="zh-CN" sz="2000" dirty="0"/>
              <a:t>(</a:t>
            </a:r>
            <a:r>
              <a:rPr lang="en-US" altLang="en-US" sz="2000" dirty="0"/>
              <a:t>s</a:t>
            </a:r>
            <a:r>
              <a:rPr lang="en-US" altLang="zh-CN" sz="2000" dirty="0"/>
              <a:t>1</a:t>
            </a:r>
            <a:r>
              <a:rPr lang="en-US" altLang="en-US" sz="2000" dirty="0"/>
              <a:t>,s2</a:t>
            </a:r>
            <a:r>
              <a:rPr lang="en-US" altLang="zh-CN" sz="2000" dirty="0"/>
              <a:t>)</a:t>
            </a:r>
            <a:r>
              <a:rPr lang="en-US" altLang="en-US" sz="2000" dirty="0"/>
              <a:t>==1</a:t>
            </a:r>
            <a:r>
              <a:rPr lang="en-US" altLang="zh-CN" sz="2000" dirty="0"/>
              <a:t>)  </a:t>
            </a:r>
            <a:r>
              <a:rPr lang="en-US" altLang="en-US" sz="2000" dirty="0"/>
              <a:t>ST;　	D</a:t>
            </a:r>
            <a:r>
              <a:rPr lang="en-US" altLang="zh-CN" sz="2000" dirty="0"/>
              <a:t>) </a:t>
            </a:r>
            <a:r>
              <a:rPr lang="en-US" altLang="en-US" sz="2000" dirty="0"/>
              <a:t>if</a:t>
            </a:r>
            <a:r>
              <a:rPr lang="en-US" altLang="zh-CN" sz="2000" dirty="0"/>
              <a:t>(</a:t>
            </a:r>
            <a:r>
              <a:rPr lang="en-US" altLang="en-US" sz="2000" dirty="0"/>
              <a:t>s</a:t>
            </a:r>
            <a:r>
              <a:rPr lang="en-US" altLang="zh-CN" sz="2000" dirty="0"/>
              <a:t>1</a:t>
            </a:r>
            <a:r>
              <a:rPr lang="en-US" altLang="en-US" sz="2000" dirty="0"/>
              <a:t>-s2==0</a:t>
            </a:r>
            <a:r>
              <a:rPr lang="en-US" altLang="zh-CN" sz="2000" dirty="0"/>
              <a:t>)  </a:t>
            </a:r>
            <a:r>
              <a:rPr lang="en-US" altLang="en-US" sz="2000" dirty="0"/>
              <a:t>ST;　　</a:t>
            </a:r>
          </a:p>
        </p:txBody>
      </p:sp>
      <p:sp>
        <p:nvSpPr>
          <p:cNvPr id="59401" name="Rectangle 9"/>
          <p:cNvSpPr>
            <a:spLocks noChangeArrowheads="1"/>
          </p:cNvSpPr>
          <p:nvPr/>
        </p:nvSpPr>
        <p:spPr bwMode="auto">
          <a:xfrm>
            <a:off x="611188" y="4379913"/>
            <a:ext cx="504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9396">
                                            <p:txEl>
                                              <p:pRg st="0" end="0"/>
                                            </p:txEl>
                                          </p:spTgt>
                                        </p:tgtEl>
                                        <p:attrNameLst>
                                          <p:attrName>style.visibility</p:attrName>
                                        </p:attrNameLst>
                                      </p:cBhvr>
                                      <p:to>
                                        <p:strVal val="visible"/>
                                      </p:to>
                                    </p:set>
                                    <p:animEffect transition="in" filter="wipe(left)">
                                      <p:cBhvr>
                                        <p:cTn id="11" dur="500"/>
                                        <p:tgtEl>
                                          <p:spTgt spid="5939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396">
                                            <p:txEl>
                                              <p:pRg st="1" end="1"/>
                                            </p:txEl>
                                          </p:spTgt>
                                        </p:tgtEl>
                                        <p:attrNameLst>
                                          <p:attrName>style.visibility</p:attrName>
                                        </p:attrNameLst>
                                      </p:cBhvr>
                                      <p:to>
                                        <p:strVal val="visible"/>
                                      </p:to>
                                    </p:set>
                                    <p:animEffect transition="in" filter="wipe(left)">
                                      <p:cBhvr>
                                        <p:cTn id="16" dur="500"/>
                                        <p:tgtEl>
                                          <p:spTgt spid="5939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396">
                                            <p:txEl>
                                              <p:pRg st="2" end="2"/>
                                            </p:txEl>
                                          </p:spTgt>
                                        </p:tgtEl>
                                        <p:attrNameLst>
                                          <p:attrName>style.visibility</p:attrName>
                                        </p:attrNameLst>
                                      </p:cBhvr>
                                      <p:to>
                                        <p:strVal val="visible"/>
                                      </p:to>
                                    </p:set>
                                    <p:animEffect transition="in" filter="wipe(left)">
                                      <p:cBhvr>
                                        <p:cTn id="21" dur="500"/>
                                        <p:tgtEl>
                                          <p:spTgt spid="593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9396">
                                            <p:txEl>
                                              <p:pRg st="3" end="3"/>
                                            </p:txEl>
                                          </p:spTgt>
                                        </p:tgtEl>
                                        <p:attrNameLst>
                                          <p:attrName>style.visibility</p:attrName>
                                        </p:attrNameLst>
                                      </p:cBhvr>
                                      <p:to>
                                        <p:strVal val="visible"/>
                                      </p:to>
                                    </p:set>
                                    <p:animEffect transition="in" filter="wipe(left)">
                                      <p:cBhvr>
                                        <p:cTn id="26" dur="500"/>
                                        <p:tgtEl>
                                          <p:spTgt spid="5939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396">
                                            <p:txEl>
                                              <p:pRg st="4" end="4"/>
                                            </p:txEl>
                                          </p:spTgt>
                                        </p:tgtEl>
                                        <p:attrNameLst>
                                          <p:attrName>style.visibility</p:attrName>
                                        </p:attrNameLst>
                                      </p:cBhvr>
                                      <p:to>
                                        <p:strVal val="visible"/>
                                      </p:to>
                                    </p:set>
                                    <p:animEffect transition="in" filter="wipe(left)">
                                      <p:cBhvr>
                                        <p:cTn id="31" dur="500"/>
                                        <p:tgtEl>
                                          <p:spTgt spid="5939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9396">
                                            <p:txEl>
                                              <p:pRg st="5" end="5"/>
                                            </p:txEl>
                                          </p:spTgt>
                                        </p:tgtEl>
                                        <p:attrNameLst>
                                          <p:attrName>style.visibility</p:attrName>
                                        </p:attrNameLst>
                                      </p:cBhvr>
                                      <p:to>
                                        <p:strVal val="visible"/>
                                      </p:to>
                                    </p:set>
                                    <p:animEffect transition="in" filter="wipe(left)">
                                      <p:cBhvr>
                                        <p:cTn id="36" dur="500"/>
                                        <p:tgtEl>
                                          <p:spTgt spid="5939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9396">
                                            <p:txEl>
                                              <p:pRg st="6" end="6"/>
                                            </p:txEl>
                                          </p:spTgt>
                                        </p:tgtEl>
                                        <p:attrNameLst>
                                          <p:attrName>style.visibility</p:attrName>
                                        </p:attrNameLst>
                                      </p:cBhvr>
                                      <p:to>
                                        <p:strVal val="visible"/>
                                      </p:to>
                                    </p:set>
                                    <p:animEffect transition="in" filter="wipe(left)">
                                      <p:cBhvr>
                                        <p:cTn id="41" dur="500"/>
                                        <p:tgtEl>
                                          <p:spTgt spid="5939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4" fill="hold" grpId="0" nodeType="clickEffect">
                                  <p:stCondLst>
                                    <p:cond delay="0"/>
                                  </p:stCondLst>
                                  <p:childTnLst>
                                    <p:set>
                                      <p:cBhvr>
                                        <p:cTn id="45" dur="1" fill="hold">
                                          <p:stCondLst>
                                            <p:cond delay="0"/>
                                          </p:stCondLst>
                                        </p:cTn>
                                        <p:tgtEl>
                                          <p:spTgt spid="59400"/>
                                        </p:tgtEl>
                                        <p:attrNameLst>
                                          <p:attrName>style.visibility</p:attrName>
                                        </p:attrNameLst>
                                      </p:cBhvr>
                                      <p:to>
                                        <p:strVal val="visible"/>
                                      </p:to>
                                    </p:set>
                                    <p:animEffect transition="in" filter="wheel(4)">
                                      <p:cBhvr>
                                        <p:cTn id="46" dur="500"/>
                                        <p:tgtEl>
                                          <p:spTgt spid="5940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bldLvl="2"/>
      <p:bldP spid="59400" grpId="0" animBg="1"/>
      <p:bldP spid="5940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7</a:t>
            </a:r>
            <a:r>
              <a:rPr lang="zh-CN" altLang="en-US" sz="4400">
                <a:solidFill>
                  <a:schemeClr val="tx2"/>
                </a:solidFill>
              </a:rPr>
              <a:t>章 函数</a:t>
            </a:r>
          </a:p>
        </p:txBody>
      </p:sp>
      <p:sp>
        <p:nvSpPr>
          <p:cNvPr id="51205" name="Rectangle 5"/>
          <p:cNvSpPr>
            <a:spLocks noRot="1" noChangeArrowheads="1"/>
          </p:cNvSpPr>
          <p:nvPr/>
        </p:nvSpPr>
        <p:spPr bwMode="auto">
          <a:xfrm>
            <a:off x="468313" y="1484313"/>
            <a:ext cx="8208962" cy="3600450"/>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400" b="1"/>
              <a:t>七、函数</a:t>
            </a:r>
          </a:p>
          <a:p>
            <a:pPr>
              <a:spcBef>
                <a:spcPct val="20000"/>
              </a:spcBef>
              <a:buClr>
                <a:schemeClr val="hlink"/>
              </a:buClr>
              <a:buFont typeface="Wingdings" pitchFamily="2" charset="2"/>
              <a:buNone/>
            </a:pPr>
            <a:r>
              <a:rPr lang="zh-CN" altLang="en-US" sz="2000" b="1"/>
              <a:t>　　</a:t>
            </a:r>
            <a:r>
              <a:rPr lang="en-US" altLang="zh-CN" sz="2000" b="1"/>
              <a:t>1.</a:t>
            </a:r>
            <a:r>
              <a:rPr lang="zh-CN" altLang="en-US" sz="2000" b="1"/>
              <a:t>库函数的正确调用。</a:t>
            </a:r>
          </a:p>
          <a:p>
            <a:pPr>
              <a:spcBef>
                <a:spcPct val="20000"/>
              </a:spcBef>
              <a:buClr>
                <a:schemeClr val="hlink"/>
              </a:buClr>
              <a:buFont typeface="Wingdings" pitchFamily="2" charset="2"/>
              <a:buNone/>
            </a:pPr>
            <a:r>
              <a:rPr lang="zh-CN" altLang="en-US" sz="2000" b="1"/>
              <a:t>　　</a:t>
            </a:r>
            <a:r>
              <a:rPr lang="en-US" altLang="zh-CN" sz="2000" b="1"/>
              <a:t>2.</a:t>
            </a:r>
            <a:r>
              <a:rPr lang="zh-CN" altLang="en-US" sz="2000" b="1"/>
              <a:t>函数的定义方法。</a:t>
            </a:r>
          </a:p>
          <a:p>
            <a:pPr>
              <a:spcBef>
                <a:spcPct val="20000"/>
              </a:spcBef>
              <a:buClr>
                <a:schemeClr val="hlink"/>
              </a:buClr>
              <a:buFont typeface="Wingdings" pitchFamily="2" charset="2"/>
              <a:buNone/>
            </a:pPr>
            <a:r>
              <a:rPr lang="zh-CN" altLang="en-US" sz="2000" b="1"/>
              <a:t>　　</a:t>
            </a:r>
            <a:r>
              <a:rPr lang="en-US" altLang="zh-CN" sz="2000" b="1"/>
              <a:t>3.</a:t>
            </a:r>
            <a:r>
              <a:rPr lang="zh-CN" altLang="en-US" sz="2000" b="1"/>
              <a:t>函数的类型和返回值。</a:t>
            </a:r>
          </a:p>
          <a:p>
            <a:pPr>
              <a:spcBef>
                <a:spcPct val="20000"/>
              </a:spcBef>
              <a:buClr>
                <a:schemeClr val="hlink"/>
              </a:buClr>
              <a:buFont typeface="Wingdings" pitchFamily="2" charset="2"/>
              <a:buNone/>
            </a:pPr>
            <a:r>
              <a:rPr lang="zh-CN" altLang="en-US" sz="2000" b="1"/>
              <a:t>　　</a:t>
            </a:r>
            <a:r>
              <a:rPr lang="en-US" altLang="zh-CN" sz="2000" b="1"/>
              <a:t>4.</a:t>
            </a:r>
            <a:r>
              <a:rPr lang="zh-CN" altLang="en-US" sz="2000" b="1"/>
              <a:t>形式参数与实在参数，参数值传递。</a:t>
            </a:r>
          </a:p>
          <a:p>
            <a:pPr>
              <a:spcBef>
                <a:spcPct val="20000"/>
              </a:spcBef>
              <a:buClr>
                <a:schemeClr val="hlink"/>
              </a:buClr>
              <a:buFont typeface="Wingdings" pitchFamily="2" charset="2"/>
              <a:buNone/>
            </a:pPr>
            <a:r>
              <a:rPr lang="zh-CN" altLang="en-US" sz="2000" b="1"/>
              <a:t>　　</a:t>
            </a:r>
            <a:r>
              <a:rPr lang="en-US" altLang="zh-CN" sz="2000" b="1"/>
              <a:t>5.</a:t>
            </a:r>
            <a:r>
              <a:rPr lang="zh-CN" altLang="en-US" sz="2000" b="1"/>
              <a:t>函数的正确调用，嵌套调用，递归调用。</a:t>
            </a:r>
          </a:p>
          <a:p>
            <a:pPr>
              <a:spcBef>
                <a:spcPct val="20000"/>
              </a:spcBef>
              <a:buClr>
                <a:schemeClr val="hlink"/>
              </a:buClr>
              <a:buFont typeface="Wingdings" pitchFamily="2" charset="2"/>
              <a:buNone/>
            </a:pPr>
            <a:r>
              <a:rPr lang="zh-CN" altLang="en-US" sz="2000" b="1"/>
              <a:t>　　</a:t>
            </a:r>
            <a:r>
              <a:rPr lang="en-US" altLang="zh-CN" sz="2000" b="1"/>
              <a:t>6.</a:t>
            </a:r>
            <a:r>
              <a:rPr lang="zh-CN" altLang="en-US" sz="2000" b="1"/>
              <a:t>局部变量和全局变量。</a:t>
            </a:r>
          </a:p>
          <a:p>
            <a:pPr>
              <a:spcBef>
                <a:spcPct val="20000"/>
              </a:spcBef>
              <a:buClr>
                <a:schemeClr val="hlink"/>
              </a:buClr>
              <a:buFont typeface="Wingdings" pitchFamily="2" charset="2"/>
              <a:buNone/>
            </a:pPr>
            <a:r>
              <a:rPr lang="zh-CN" altLang="en-US" sz="2000" b="1"/>
              <a:t>　　</a:t>
            </a:r>
            <a:r>
              <a:rPr lang="en-US" altLang="zh-CN" sz="2000" b="1"/>
              <a:t>7.</a:t>
            </a:r>
            <a:r>
              <a:rPr lang="zh-CN" altLang="en-US" sz="2000" b="1"/>
              <a:t>变量的存储类别</a:t>
            </a:r>
            <a:r>
              <a:rPr lang="en-US" altLang="zh-CN" sz="2000" b="1"/>
              <a:t>(</a:t>
            </a:r>
            <a:r>
              <a:rPr lang="zh-CN" altLang="en-US" sz="2000" b="1"/>
              <a:t>自动，静态，寄存器，外部</a:t>
            </a:r>
            <a:r>
              <a:rPr lang="en-US" altLang="zh-CN" sz="2000" b="1"/>
              <a:t>)</a:t>
            </a:r>
            <a:r>
              <a:rPr lang="zh-CN" altLang="en-US" sz="2000" b="1"/>
              <a:t>，变量的作用域和生存期。</a:t>
            </a:r>
          </a:p>
        </p:txBody>
      </p:sp>
      <p:sp>
        <p:nvSpPr>
          <p:cNvPr id="51206"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0-#ppt_w/2"/>
                                          </p:val>
                                        </p:tav>
                                        <p:tav tm="100000">
                                          <p:val>
                                            <p:strVal val="#ppt_x"/>
                                          </p:val>
                                        </p:tav>
                                      </p:tavLst>
                                    </p:anim>
                                    <p:anim calcmode="lin" valueType="num">
                                      <p:cBhvr additive="base">
                                        <p:cTn id="8"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5">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05">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05">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05">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05">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05">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05">
                                            <p:txEl>
                                              <p:pRg st="5" end="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205">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2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animBg="1"/>
      <p:bldP spid="5120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430213" y="620713"/>
            <a:ext cx="8713787"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lang="zh-CN" altLang="en-US" sz="2000" b="1">
                <a:solidFill>
                  <a:srgbClr val="0000FF"/>
                </a:solidFill>
                <a:ea typeface="黑体" pitchFamily="49" charset="-122"/>
              </a:rPr>
              <a:t>考点点拨</a:t>
            </a:r>
            <a:r>
              <a:rPr lang="zh-CN" altLang="en-US" sz="2000" b="1">
                <a:solidFill>
                  <a:srgbClr val="0000FF"/>
                </a:solidFill>
              </a:rPr>
              <a:t>：</a:t>
            </a:r>
            <a:r>
              <a:rPr lang="zh-CN" altLang="en-US" sz="2000" b="1">
                <a:solidFill>
                  <a:schemeClr val="tx2"/>
                </a:solidFill>
              </a:rPr>
              <a:t>理解函数在</a:t>
            </a:r>
            <a:r>
              <a:rPr lang="en-US" altLang="zh-CN" sz="2000" b="1">
                <a:solidFill>
                  <a:schemeClr val="tx2"/>
                </a:solidFill>
              </a:rPr>
              <a:t>C</a:t>
            </a:r>
            <a:r>
              <a:rPr lang="zh-CN" altLang="en-US" sz="2000" b="1">
                <a:solidFill>
                  <a:schemeClr val="tx2"/>
                </a:solidFill>
              </a:rPr>
              <a:t>语言中的功能，掌握如何调用库函数</a:t>
            </a:r>
          </a:p>
          <a:p>
            <a:pPr eaLnBrk="1" hangingPunct="1">
              <a:lnSpc>
                <a:spcPct val="135000"/>
              </a:lnSpc>
              <a:buFont typeface="Wingdings" pitchFamily="2" charset="2"/>
              <a:buChar char="l"/>
            </a:pPr>
            <a:r>
              <a:rPr lang="zh-CN" altLang="en-US" sz="2000" b="1"/>
              <a:t>一个</a:t>
            </a:r>
            <a:r>
              <a:rPr lang="en-US" altLang="zh-CN" sz="2000" b="1"/>
              <a:t>C</a:t>
            </a:r>
            <a:r>
              <a:rPr lang="zh-CN" altLang="en-US" sz="2000" b="1"/>
              <a:t>程序有且仅有一个</a:t>
            </a:r>
            <a:r>
              <a:rPr lang="en-US" altLang="zh-CN" sz="2000" b="1"/>
              <a:t>main</a:t>
            </a:r>
            <a:r>
              <a:rPr lang="zh-CN" altLang="en-US" sz="2000" b="1"/>
              <a:t>函数，和若干个其他函数构成。主函数可以调用其他函数，其他函数可以相互调用。这些函数可以是库函数，也可以是用户自定义函数。</a:t>
            </a:r>
          </a:p>
          <a:p>
            <a:pPr eaLnBrk="1" hangingPunct="1">
              <a:lnSpc>
                <a:spcPct val="135000"/>
              </a:lnSpc>
              <a:buFont typeface="Wingdings" pitchFamily="2" charset="2"/>
              <a:buChar char="l"/>
            </a:pPr>
            <a:r>
              <a:rPr lang="zh-CN" altLang="en-US" sz="2000" b="1"/>
              <a:t>函数之间可以相互调用，但各函数必须是相互独立的，一个函数并不属于其他函数。其他函数不能调用</a:t>
            </a:r>
            <a:r>
              <a:rPr lang="en-US" altLang="zh-CN" sz="2000" b="1"/>
              <a:t>main</a:t>
            </a:r>
            <a:r>
              <a:rPr lang="zh-CN" altLang="en-US" sz="2000" b="1"/>
              <a:t>函数。</a:t>
            </a:r>
            <a:r>
              <a:rPr lang="en-US" altLang="zh-CN" sz="2000" b="1"/>
              <a:t>C</a:t>
            </a:r>
            <a:r>
              <a:rPr lang="zh-CN" altLang="en-US" sz="2000" b="1"/>
              <a:t>系统提供了丰富的库函数，编程时可直接调用，</a:t>
            </a:r>
            <a:r>
              <a:rPr kumimoji="1" lang="zh-CN" altLang="en-US" sz="2000" b="1"/>
              <a:t>使用库函数应注意：</a:t>
            </a:r>
            <a:r>
              <a:rPr kumimoji="1" lang="en-US" altLang="zh-CN" sz="2000" b="1"/>
              <a:t>(</a:t>
            </a:r>
            <a:r>
              <a:rPr kumimoji="1" lang="zh-CN" altLang="en-US" sz="2000" b="1">
                <a:solidFill>
                  <a:schemeClr val="tx2"/>
                </a:solidFill>
              </a:rPr>
              <a:t>教材</a:t>
            </a:r>
            <a:r>
              <a:rPr kumimoji="1" lang="en-US" altLang="zh-CN" sz="2000" b="1">
                <a:solidFill>
                  <a:schemeClr val="tx2"/>
                </a:solidFill>
              </a:rPr>
              <a:t>P384-389</a:t>
            </a:r>
            <a:r>
              <a:rPr kumimoji="1" lang="en-US" altLang="zh-CN" sz="2000" b="1"/>
              <a:t>)</a:t>
            </a:r>
          </a:p>
          <a:p>
            <a:pPr eaLnBrk="1" hangingPunct="1">
              <a:lnSpc>
                <a:spcPct val="135000"/>
              </a:lnSpc>
            </a:pPr>
            <a:r>
              <a:rPr kumimoji="1" lang="en-US" altLang="zh-CN" sz="2000" b="1"/>
              <a:t>     1</a:t>
            </a:r>
            <a:r>
              <a:rPr kumimoji="1" lang="zh-CN" altLang="en-US" sz="2000" b="1"/>
              <a:t>、函数功能</a:t>
            </a:r>
          </a:p>
          <a:p>
            <a:pPr eaLnBrk="1" hangingPunct="1">
              <a:lnSpc>
                <a:spcPct val="135000"/>
              </a:lnSpc>
            </a:pPr>
            <a:r>
              <a:rPr kumimoji="1" lang="zh-CN" altLang="en-US" sz="2000" b="1"/>
              <a:t>     </a:t>
            </a:r>
            <a:r>
              <a:rPr kumimoji="1" lang="en-US" altLang="zh-CN" sz="2000" b="1"/>
              <a:t>2</a:t>
            </a:r>
            <a:r>
              <a:rPr kumimoji="1" lang="zh-CN" altLang="en-US" sz="2000" b="1"/>
              <a:t>、函数参数的数目和顺序，及各参数意义和类型</a:t>
            </a:r>
          </a:p>
          <a:p>
            <a:pPr eaLnBrk="1" hangingPunct="1">
              <a:lnSpc>
                <a:spcPct val="135000"/>
              </a:lnSpc>
            </a:pPr>
            <a:r>
              <a:rPr kumimoji="1" lang="zh-CN" altLang="en-US" sz="2000" b="1"/>
              <a:t>     </a:t>
            </a:r>
            <a:r>
              <a:rPr kumimoji="1" lang="en-US" altLang="zh-CN" sz="2000" b="1"/>
              <a:t>3</a:t>
            </a:r>
            <a:r>
              <a:rPr kumimoji="1" lang="zh-CN" altLang="en-US" sz="2000" b="1"/>
              <a:t>、函数返回值意义和类型</a:t>
            </a:r>
          </a:p>
          <a:p>
            <a:pPr eaLnBrk="1" hangingPunct="1">
              <a:lnSpc>
                <a:spcPct val="135000"/>
              </a:lnSpc>
            </a:pPr>
            <a:r>
              <a:rPr kumimoji="1" lang="zh-CN" altLang="en-US" sz="2000" b="1"/>
              <a:t>     </a:t>
            </a:r>
            <a:r>
              <a:rPr kumimoji="1" lang="en-US" altLang="zh-CN" sz="2000" b="1"/>
              <a:t>4</a:t>
            </a:r>
            <a:r>
              <a:rPr kumimoji="1" lang="zh-CN" altLang="en-US" sz="2000" b="1"/>
              <a:t>、需要使用的包含文件</a:t>
            </a:r>
            <a:endParaRPr lang="zh-CN" altLang="en-US" sz="2000" b="1"/>
          </a:p>
        </p:txBody>
      </p:sp>
      <p:grpSp>
        <p:nvGrpSpPr>
          <p:cNvPr id="60424" name="Group 8"/>
          <p:cNvGrpSpPr>
            <a:grpSpLocks/>
          </p:cNvGrpSpPr>
          <p:nvPr/>
        </p:nvGrpSpPr>
        <p:grpSpPr bwMode="auto">
          <a:xfrm>
            <a:off x="323850" y="188913"/>
            <a:ext cx="8642350" cy="503237"/>
            <a:chOff x="204" y="119"/>
            <a:chExt cx="5444" cy="317"/>
          </a:xfrm>
        </p:grpSpPr>
        <p:sp>
          <p:nvSpPr>
            <p:cNvPr id="47108" name="Oval 6"/>
            <p:cNvSpPr>
              <a:spLocks noChangeArrowheads="1"/>
            </p:cNvSpPr>
            <p:nvPr/>
          </p:nvSpPr>
          <p:spPr bwMode="auto">
            <a:xfrm>
              <a:off x="204" y="119"/>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47109" name="Text Box 7"/>
            <p:cNvSpPr txBox="1">
              <a:spLocks noChangeArrowheads="1"/>
            </p:cNvSpPr>
            <p:nvPr/>
          </p:nvSpPr>
          <p:spPr bwMode="auto">
            <a:xfrm>
              <a:off x="1066" y="119"/>
              <a:ext cx="4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函数的基本概念及标准库函数的调用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0420">
                                            <p:txEl>
                                              <p:pRg st="0" end="0"/>
                                            </p:txEl>
                                          </p:spTgt>
                                        </p:tgtEl>
                                        <p:attrNameLst>
                                          <p:attrName>style.visibility</p:attrName>
                                        </p:attrNameLst>
                                      </p:cBhvr>
                                      <p:to>
                                        <p:strVal val="visible"/>
                                      </p:to>
                                    </p:set>
                                    <p:animEffect transition="in" filter="wipe(left)">
                                      <p:cBhvr>
                                        <p:cTn id="11" dur="500"/>
                                        <p:tgtEl>
                                          <p:spTgt spid="6042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0420">
                                            <p:txEl>
                                              <p:pRg st="1" end="1"/>
                                            </p:txEl>
                                          </p:spTgt>
                                        </p:tgtEl>
                                        <p:attrNameLst>
                                          <p:attrName>style.visibility</p:attrName>
                                        </p:attrNameLst>
                                      </p:cBhvr>
                                      <p:to>
                                        <p:strVal val="visible"/>
                                      </p:to>
                                    </p:set>
                                    <p:animEffect transition="in" filter="wipe(left)">
                                      <p:cBhvr>
                                        <p:cTn id="16" dur="500"/>
                                        <p:tgtEl>
                                          <p:spTgt spid="6042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0420">
                                            <p:txEl>
                                              <p:pRg st="2" end="2"/>
                                            </p:txEl>
                                          </p:spTgt>
                                        </p:tgtEl>
                                        <p:attrNameLst>
                                          <p:attrName>style.visibility</p:attrName>
                                        </p:attrNameLst>
                                      </p:cBhvr>
                                      <p:to>
                                        <p:strVal val="visible"/>
                                      </p:to>
                                    </p:set>
                                    <p:animEffect transition="in" filter="wipe(left)">
                                      <p:cBhvr>
                                        <p:cTn id="21" dur="500"/>
                                        <p:tgtEl>
                                          <p:spTgt spid="6042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420">
                                            <p:txEl>
                                              <p:pRg st="3" end="3"/>
                                            </p:txEl>
                                          </p:spTgt>
                                        </p:tgtEl>
                                        <p:attrNameLst>
                                          <p:attrName>style.visibility</p:attrName>
                                        </p:attrNameLst>
                                      </p:cBhvr>
                                      <p:to>
                                        <p:strVal val="visible"/>
                                      </p:to>
                                    </p:set>
                                    <p:animEffect transition="in" filter="wipe(left)">
                                      <p:cBhvr>
                                        <p:cTn id="26" dur="500"/>
                                        <p:tgtEl>
                                          <p:spTgt spid="6042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0420">
                                            <p:txEl>
                                              <p:pRg st="4" end="4"/>
                                            </p:txEl>
                                          </p:spTgt>
                                        </p:tgtEl>
                                        <p:attrNameLst>
                                          <p:attrName>style.visibility</p:attrName>
                                        </p:attrNameLst>
                                      </p:cBhvr>
                                      <p:to>
                                        <p:strVal val="visible"/>
                                      </p:to>
                                    </p:set>
                                    <p:animEffect transition="in" filter="wipe(left)">
                                      <p:cBhvr>
                                        <p:cTn id="31" dur="500"/>
                                        <p:tgtEl>
                                          <p:spTgt spid="60420">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420">
                                            <p:txEl>
                                              <p:pRg st="5" end="5"/>
                                            </p:txEl>
                                          </p:spTgt>
                                        </p:tgtEl>
                                        <p:attrNameLst>
                                          <p:attrName>style.visibility</p:attrName>
                                        </p:attrNameLst>
                                      </p:cBhvr>
                                      <p:to>
                                        <p:strVal val="visible"/>
                                      </p:to>
                                    </p:set>
                                    <p:animEffect transition="in" filter="wipe(left)">
                                      <p:cBhvr>
                                        <p:cTn id="36" dur="500"/>
                                        <p:tgtEl>
                                          <p:spTgt spid="6042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0420">
                                            <p:txEl>
                                              <p:pRg st="6" end="6"/>
                                            </p:txEl>
                                          </p:spTgt>
                                        </p:tgtEl>
                                        <p:attrNameLst>
                                          <p:attrName>style.visibility</p:attrName>
                                        </p:attrNameLst>
                                      </p:cBhvr>
                                      <p:to>
                                        <p:strVal val="visible"/>
                                      </p:to>
                                    </p:set>
                                    <p:animEffect transition="in" filter="wipe(left)">
                                      <p:cBhvr>
                                        <p:cTn id="41" dur="500"/>
                                        <p:tgtEl>
                                          <p:spTgt spid="604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179388" y="547688"/>
            <a:ext cx="871378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掌握函数定义的一般形式及注意事项</a:t>
            </a:r>
          </a:p>
          <a:p>
            <a:pPr eaLnBrk="1" hangingPunct="1">
              <a:lnSpc>
                <a:spcPct val="135000"/>
              </a:lnSpc>
              <a:buFont typeface="Wingdings" pitchFamily="2" charset="2"/>
              <a:buChar char="l"/>
            </a:pPr>
            <a:r>
              <a:rPr lang="zh-CN" altLang="en-US" sz="2000" b="1"/>
              <a:t>函数定义的一般形式：</a:t>
            </a:r>
          </a:p>
          <a:p>
            <a:pPr eaLnBrk="1" hangingPunct="1">
              <a:lnSpc>
                <a:spcPct val="135000"/>
              </a:lnSpc>
              <a:buFont typeface="Wingdings" pitchFamily="2" charset="2"/>
              <a:buNone/>
            </a:pPr>
            <a:r>
              <a:rPr lang="zh-CN" altLang="en-US" sz="2000" b="1">
                <a:solidFill>
                  <a:schemeClr val="tx2"/>
                </a:solidFill>
              </a:rPr>
              <a:t>             返回值类型    函数名</a:t>
            </a:r>
            <a:r>
              <a:rPr lang="en-US" altLang="zh-CN" sz="2000" b="1">
                <a:solidFill>
                  <a:schemeClr val="tx2"/>
                </a:solidFill>
              </a:rPr>
              <a:t>(</a:t>
            </a:r>
            <a:r>
              <a:rPr lang="zh-CN" altLang="en-US" sz="2000" b="1">
                <a:solidFill>
                  <a:schemeClr val="tx2"/>
                </a:solidFill>
              </a:rPr>
              <a:t>类型</a:t>
            </a:r>
            <a:r>
              <a:rPr lang="en-US" altLang="zh-CN" sz="2000" b="1">
                <a:solidFill>
                  <a:schemeClr val="tx2"/>
                </a:solidFill>
              </a:rPr>
              <a:t>1  </a:t>
            </a:r>
            <a:r>
              <a:rPr lang="zh-CN" altLang="en-US" sz="2000" b="1">
                <a:solidFill>
                  <a:schemeClr val="tx2"/>
                </a:solidFill>
              </a:rPr>
              <a:t>形参</a:t>
            </a:r>
            <a:r>
              <a:rPr lang="en-US" altLang="zh-CN" sz="2000" b="1">
                <a:solidFill>
                  <a:schemeClr val="tx2"/>
                </a:solidFill>
              </a:rPr>
              <a:t>1</a:t>
            </a:r>
            <a:r>
              <a:rPr lang="zh-CN" altLang="en-US" sz="2000" b="1">
                <a:solidFill>
                  <a:schemeClr val="tx2"/>
                </a:solidFill>
              </a:rPr>
              <a:t>，类型</a:t>
            </a:r>
            <a:r>
              <a:rPr lang="en-US" altLang="zh-CN" sz="2000" b="1">
                <a:solidFill>
                  <a:schemeClr val="tx2"/>
                </a:solidFill>
              </a:rPr>
              <a:t>2  </a:t>
            </a:r>
            <a:r>
              <a:rPr lang="zh-CN" altLang="en-US" sz="2000" b="1">
                <a:solidFill>
                  <a:schemeClr val="tx2"/>
                </a:solidFill>
              </a:rPr>
              <a:t>形参</a:t>
            </a:r>
            <a:r>
              <a:rPr lang="en-US" altLang="zh-CN" sz="2000" b="1">
                <a:solidFill>
                  <a:schemeClr val="tx2"/>
                </a:solidFill>
              </a:rPr>
              <a:t>2</a:t>
            </a:r>
            <a:r>
              <a:rPr lang="zh-CN" altLang="en-US" sz="2000" b="1">
                <a:solidFill>
                  <a:schemeClr val="tx2"/>
                </a:solidFill>
              </a:rPr>
              <a:t>，</a:t>
            </a:r>
            <a:r>
              <a:rPr lang="en-US" altLang="zh-CN" sz="2000" b="1">
                <a:solidFill>
                  <a:schemeClr val="tx2"/>
                </a:solidFill>
              </a:rPr>
              <a:t>……)</a:t>
            </a:r>
          </a:p>
          <a:p>
            <a:pPr eaLnBrk="1" hangingPunct="1">
              <a:lnSpc>
                <a:spcPct val="135000"/>
              </a:lnSpc>
              <a:buFont typeface="Wingdings" pitchFamily="2" charset="2"/>
              <a:buNone/>
            </a:pPr>
            <a:r>
              <a:rPr lang="en-US" altLang="zh-CN" sz="2000" b="1">
                <a:solidFill>
                  <a:schemeClr val="tx2"/>
                </a:solidFill>
              </a:rPr>
              <a:t>             {      </a:t>
            </a:r>
            <a:r>
              <a:rPr lang="zh-CN" altLang="en-US" sz="2000" b="1">
                <a:solidFill>
                  <a:schemeClr val="tx2"/>
                </a:solidFill>
              </a:rPr>
              <a:t>说明部分</a:t>
            </a:r>
          </a:p>
          <a:p>
            <a:pPr eaLnBrk="1" hangingPunct="1">
              <a:lnSpc>
                <a:spcPct val="135000"/>
              </a:lnSpc>
              <a:buFont typeface="Wingdings" pitchFamily="2" charset="2"/>
              <a:buNone/>
            </a:pPr>
            <a:r>
              <a:rPr lang="zh-CN" altLang="en-US" sz="2000" b="1">
                <a:solidFill>
                  <a:schemeClr val="tx2"/>
                </a:solidFill>
              </a:rPr>
              <a:t>	       执行部分</a:t>
            </a:r>
          </a:p>
          <a:p>
            <a:pPr eaLnBrk="1" hangingPunct="1">
              <a:lnSpc>
                <a:spcPct val="135000"/>
              </a:lnSpc>
              <a:buFont typeface="Wingdings" pitchFamily="2" charset="2"/>
              <a:buNone/>
            </a:pPr>
            <a:r>
              <a:rPr lang="zh-CN" altLang="en-US" sz="2000" b="1">
                <a:solidFill>
                  <a:schemeClr val="tx2"/>
                </a:solidFill>
              </a:rPr>
              <a:t>             </a:t>
            </a:r>
            <a:r>
              <a:rPr lang="en-US" altLang="zh-CN" sz="2000" b="1">
                <a:solidFill>
                  <a:schemeClr val="tx2"/>
                </a:solidFill>
              </a:rPr>
              <a:t>}</a:t>
            </a:r>
          </a:p>
          <a:p>
            <a:pPr lvl="1" eaLnBrk="1" hangingPunct="1">
              <a:lnSpc>
                <a:spcPct val="135000"/>
              </a:lnSpc>
              <a:buFont typeface="Wingdings" pitchFamily="2" charset="2"/>
              <a:buChar char="u"/>
            </a:pPr>
            <a:r>
              <a:rPr lang="en-US" altLang="zh-CN" sz="2000" b="1"/>
              <a:t> </a:t>
            </a:r>
            <a:r>
              <a:rPr lang="zh-CN" altLang="en-US" sz="2000" b="1"/>
              <a:t>函数名和形参名必须是合法的标识符</a:t>
            </a:r>
          </a:p>
          <a:p>
            <a:pPr lvl="1" eaLnBrk="1" hangingPunct="1">
              <a:lnSpc>
                <a:spcPct val="135000"/>
              </a:lnSpc>
              <a:buFont typeface="Wingdings" pitchFamily="2" charset="2"/>
              <a:buChar char="u"/>
            </a:pPr>
            <a:r>
              <a:rPr lang="zh-CN" altLang="en-US" sz="2000" b="1"/>
              <a:t>函数可以没有返回值，可以定义为</a:t>
            </a:r>
            <a:r>
              <a:rPr lang="en-US" altLang="zh-CN" sz="2000" b="1"/>
              <a:t>void</a:t>
            </a:r>
            <a:r>
              <a:rPr lang="zh-CN" altLang="en-US" sz="2000" b="1"/>
              <a:t>类型。返回值若省略不写则默认为</a:t>
            </a:r>
            <a:r>
              <a:rPr lang="en-US" altLang="zh-CN" sz="2000" b="1"/>
              <a:t>int</a:t>
            </a:r>
            <a:r>
              <a:rPr lang="zh-CN" altLang="en-US" sz="2000" b="1"/>
              <a:t>型</a:t>
            </a:r>
          </a:p>
          <a:p>
            <a:pPr lvl="1" eaLnBrk="1" hangingPunct="1">
              <a:lnSpc>
                <a:spcPct val="135000"/>
              </a:lnSpc>
              <a:buFont typeface="Wingdings" pitchFamily="2" charset="2"/>
              <a:buChar char="u"/>
            </a:pPr>
            <a:r>
              <a:rPr lang="zh-CN" altLang="en-US" sz="2000" b="1"/>
              <a:t>函数可以没有参数，即为无参函数 </a:t>
            </a:r>
          </a:p>
          <a:p>
            <a:pPr lvl="1" eaLnBrk="1" hangingPunct="1">
              <a:lnSpc>
                <a:spcPct val="135000"/>
              </a:lnSpc>
              <a:buFont typeface="Wingdings" pitchFamily="2" charset="2"/>
              <a:buChar char="u"/>
            </a:pPr>
            <a:r>
              <a:rPr lang="zh-CN" altLang="en-US" sz="2000" b="1"/>
              <a:t>函数可以没有函数体，即为空函数</a:t>
            </a:r>
          </a:p>
          <a:p>
            <a:pPr lvl="1" eaLnBrk="1" hangingPunct="1">
              <a:lnSpc>
                <a:spcPct val="135000"/>
              </a:lnSpc>
              <a:buFont typeface="Wingdings" pitchFamily="2" charset="2"/>
              <a:buChar char="u"/>
            </a:pPr>
            <a:r>
              <a:rPr lang="zh-CN" altLang="en-US" sz="2000" b="1"/>
              <a:t>不能在函数体中定义另外一个函数，各函数之间是相互独立的</a:t>
            </a:r>
          </a:p>
        </p:txBody>
      </p:sp>
      <p:grpSp>
        <p:nvGrpSpPr>
          <p:cNvPr id="61452" name="Group 12"/>
          <p:cNvGrpSpPr>
            <a:grpSpLocks/>
          </p:cNvGrpSpPr>
          <p:nvPr/>
        </p:nvGrpSpPr>
        <p:grpSpPr bwMode="auto">
          <a:xfrm>
            <a:off x="250825" y="188913"/>
            <a:ext cx="8642350" cy="503237"/>
            <a:chOff x="113" y="0"/>
            <a:chExt cx="5444" cy="317"/>
          </a:xfrm>
        </p:grpSpPr>
        <p:sp>
          <p:nvSpPr>
            <p:cNvPr id="48132"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48133" name="Text Box 7"/>
            <p:cNvSpPr txBox="1">
              <a:spLocks noChangeArrowheads="1"/>
            </p:cNvSpPr>
            <p:nvPr/>
          </p:nvSpPr>
          <p:spPr bwMode="auto">
            <a:xfrm>
              <a:off x="975" y="0"/>
              <a:ext cx="4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函数的定义</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1444">
                                            <p:txEl>
                                              <p:pRg st="0" end="0"/>
                                            </p:txEl>
                                          </p:spTgt>
                                        </p:tgtEl>
                                        <p:attrNameLst>
                                          <p:attrName>style.visibility</p:attrName>
                                        </p:attrNameLst>
                                      </p:cBhvr>
                                      <p:to>
                                        <p:strVal val="visible"/>
                                      </p:to>
                                    </p:set>
                                    <p:animEffect transition="in" filter="wipe(left)">
                                      <p:cBhvr>
                                        <p:cTn id="11" dur="500"/>
                                        <p:tgtEl>
                                          <p:spTgt spid="6144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4">
                                            <p:txEl>
                                              <p:pRg st="1" end="1"/>
                                            </p:txEl>
                                          </p:spTgt>
                                        </p:tgtEl>
                                        <p:attrNameLst>
                                          <p:attrName>style.visibility</p:attrName>
                                        </p:attrNameLst>
                                      </p:cBhvr>
                                      <p:to>
                                        <p:strVal val="visible"/>
                                      </p:to>
                                    </p:set>
                                    <p:animEffect transition="in" filter="wipe(left)">
                                      <p:cBhvr>
                                        <p:cTn id="16" dur="500"/>
                                        <p:tgtEl>
                                          <p:spTgt spid="6144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4">
                                            <p:txEl>
                                              <p:pRg st="2" end="2"/>
                                            </p:txEl>
                                          </p:spTgt>
                                        </p:tgtEl>
                                        <p:attrNameLst>
                                          <p:attrName>style.visibility</p:attrName>
                                        </p:attrNameLst>
                                      </p:cBhvr>
                                      <p:to>
                                        <p:strVal val="visible"/>
                                      </p:to>
                                    </p:set>
                                    <p:animEffect transition="in" filter="wipe(left)">
                                      <p:cBhvr>
                                        <p:cTn id="21" dur="500"/>
                                        <p:tgtEl>
                                          <p:spTgt spid="6144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444">
                                            <p:txEl>
                                              <p:pRg st="3" end="3"/>
                                            </p:txEl>
                                          </p:spTgt>
                                        </p:tgtEl>
                                        <p:attrNameLst>
                                          <p:attrName>style.visibility</p:attrName>
                                        </p:attrNameLst>
                                      </p:cBhvr>
                                      <p:to>
                                        <p:strVal val="visible"/>
                                      </p:to>
                                    </p:set>
                                    <p:animEffect transition="in" filter="wipe(left)">
                                      <p:cBhvr>
                                        <p:cTn id="26" dur="500"/>
                                        <p:tgtEl>
                                          <p:spTgt spid="61444">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444">
                                            <p:txEl>
                                              <p:pRg st="4" end="4"/>
                                            </p:txEl>
                                          </p:spTgt>
                                        </p:tgtEl>
                                        <p:attrNameLst>
                                          <p:attrName>style.visibility</p:attrName>
                                        </p:attrNameLst>
                                      </p:cBhvr>
                                      <p:to>
                                        <p:strVal val="visible"/>
                                      </p:to>
                                    </p:set>
                                    <p:animEffect transition="in" filter="wipe(left)">
                                      <p:cBhvr>
                                        <p:cTn id="31" dur="500"/>
                                        <p:tgtEl>
                                          <p:spTgt spid="6144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444">
                                            <p:txEl>
                                              <p:pRg st="5" end="5"/>
                                            </p:txEl>
                                          </p:spTgt>
                                        </p:tgtEl>
                                        <p:attrNameLst>
                                          <p:attrName>style.visibility</p:attrName>
                                        </p:attrNameLst>
                                      </p:cBhvr>
                                      <p:to>
                                        <p:strVal val="visible"/>
                                      </p:to>
                                    </p:set>
                                    <p:animEffect transition="in" filter="wipe(left)">
                                      <p:cBhvr>
                                        <p:cTn id="36" dur="500"/>
                                        <p:tgtEl>
                                          <p:spTgt spid="61444">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1444">
                                            <p:txEl>
                                              <p:pRg st="6" end="6"/>
                                            </p:txEl>
                                          </p:spTgt>
                                        </p:tgtEl>
                                        <p:attrNameLst>
                                          <p:attrName>style.visibility</p:attrName>
                                        </p:attrNameLst>
                                      </p:cBhvr>
                                      <p:to>
                                        <p:strVal val="visible"/>
                                      </p:to>
                                    </p:set>
                                    <p:animEffect transition="in" filter="wipe(left)">
                                      <p:cBhvr>
                                        <p:cTn id="41" dur="500"/>
                                        <p:tgtEl>
                                          <p:spTgt spid="61444">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444">
                                            <p:txEl>
                                              <p:pRg st="7" end="7"/>
                                            </p:txEl>
                                          </p:spTgt>
                                        </p:tgtEl>
                                        <p:attrNameLst>
                                          <p:attrName>style.visibility</p:attrName>
                                        </p:attrNameLst>
                                      </p:cBhvr>
                                      <p:to>
                                        <p:strVal val="visible"/>
                                      </p:to>
                                    </p:set>
                                    <p:animEffect transition="in" filter="wipe(left)">
                                      <p:cBhvr>
                                        <p:cTn id="46" dur="500"/>
                                        <p:tgtEl>
                                          <p:spTgt spid="61444">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444">
                                            <p:txEl>
                                              <p:pRg st="8" end="8"/>
                                            </p:txEl>
                                          </p:spTgt>
                                        </p:tgtEl>
                                        <p:attrNameLst>
                                          <p:attrName>style.visibility</p:attrName>
                                        </p:attrNameLst>
                                      </p:cBhvr>
                                      <p:to>
                                        <p:strVal val="visible"/>
                                      </p:to>
                                    </p:set>
                                    <p:animEffect transition="in" filter="wipe(left)">
                                      <p:cBhvr>
                                        <p:cTn id="51" dur="500"/>
                                        <p:tgtEl>
                                          <p:spTgt spid="61444">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444">
                                            <p:txEl>
                                              <p:pRg st="9" end="9"/>
                                            </p:txEl>
                                          </p:spTgt>
                                        </p:tgtEl>
                                        <p:attrNameLst>
                                          <p:attrName>style.visibility</p:attrName>
                                        </p:attrNameLst>
                                      </p:cBhvr>
                                      <p:to>
                                        <p:strVal val="visible"/>
                                      </p:to>
                                    </p:set>
                                    <p:animEffect transition="in" filter="wipe(left)">
                                      <p:cBhvr>
                                        <p:cTn id="56" dur="500"/>
                                        <p:tgtEl>
                                          <p:spTgt spid="61444">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1444">
                                            <p:txEl>
                                              <p:pRg st="10" end="10"/>
                                            </p:txEl>
                                          </p:spTgt>
                                        </p:tgtEl>
                                        <p:attrNameLst>
                                          <p:attrName>style.visibility</p:attrName>
                                        </p:attrNameLst>
                                      </p:cBhvr>
                                      <p:to>
                                        <p:strVal val="visible"/>
                                      </p:to>
                                    </p:set>
                                    <p:animEffect transition="in" filter="wipe(left)">
                                      <p:cBhvr>
                                        <p:cTn id="61" dur="500"/>
                                        <p:tgtEl>
                                          <p:spTgt spid="614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179388" y="547688"/>
            <a:ext cx="8713787" cy="30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lang="zh-CN" altLang="en-US" sz="2400" b="1" dirty="0">
                <a:solidFill>
                  <a:srgbClr val="0000FF"/>
                </a:solidFill>
                <a:ea typeface="黑体" pitchFamily="49" charset="-122"/>
              </a:rPr>
              <a:t>考点点拨</a:t>
            </a:r>
            <a:r>
              <a:rPr lang="zh-CN" altLang="en-US" sz="2400" b="1" dirty="0">
                <a:solidFill>
                  <a:srgbClr val="0000FF"/>
                </a:solidFill>
              </a:rPr>
              <a:t>：</a:t>
            </a:r>
            <a:r>
              <a:rPr lang="zh-CN" altLang="en-US" sz="2400" b="1" dirty="0">
                <a:solidFill>
                  <a:schemeClr val="tx2"/>
                </a:solidFill>
              </a:rPr>
              <a:t>掌握函数声明的方法和声明时应该注意的问题</a:t>
            </a:r>
          </a:p>
          <a:p>
            <a:pPr eaLnBrk="1" hangingPunct="1">
              <a:lnSpc>
                <a:spcPct val="135000"/>
              </a:lnSpc>
              <a:buFont typeface="Wingdings" pitchFamily="2" charset="2"/>
              <a:buChar char="l"/>
            </a:pPr>
            <a:r>
              <a:rPr lang="zh-CN" altLang="en-US" sz="2000" b="1" dirty="0"/>
              <a:t>在</a:t>
            </a:r>
            <a:r>
              <a:rPr lang="en-US" altLang="zh-CN" sz="2000" b="1" dirty="0"/>
              <a:t>C</a:t>
            </a:r>
            <a:r>
              <a:rPr lang="zh-CN" altLang="en-US" sz="2000" b="1" dirty="0"/>
              <a:t>语言中，用户自定义函数必须“先定义，后使用”。如果调用在前定义在后，就必须在调用之前对函数进行声明，将该函数的有关信息通知编译器。函数声明的形式如下 ：</a:t>
            </a:r>
          </a:p>
          <a:p>
            <a:pPr lvl="1" eaLnBrk="1" hangingPunct="1">
              <a:lnSpc>
                <a:spcPct val="135000"/>
              </a:lnSpc>
              <a:buFont typeface="Wingdings" pitchFamily="2" charset="2"/>
              <a:buChar char="u"/>
            </a:pPr>
            <a:r>
              <a:rPr lang="zh-CN" altLang="en-US" sz="2000" b="1" dirty="0">
                <a:solidFill>
                  <a:schemeClr val="tx2"/>
                </a:solidFill>
              </a:rPr>
              <a:t>返回值类型   函数名</a:t>
            </a:r>
            <a:r>
              <a:rPr lang="en-US" altLang="zh-CN" sz="2000" b="1" dirty="0">
                <a:solidFill>
                  <a:schemeClr val="tx2"/>
                </a:solidFill>
              </a:rPr>
              <a:t>(</a:t>
            </a:r>
            <a:r>
              <a:rPr lang="zh-CN" altLang="en-US" sz="2000" b="1" dirty="0">
                <a:solidFill>
                  <a:schemeClr val="tx2"/>
                </a:solidFill>
              </a:rPr>
              <a:t>类型</a:t>
            </a:r>
            <a:r>
              <a:rPr lang="en-US" altLang="zh-CN" sz="2000" b="1" dirty="0">
                <a:solidFill>
                  <a:schemeClr val="tx2"/>
                </a:solidFill>
              </a:rPr>
              <a:t>1</a:t>
            </a:r>
            <a:r>
              <a:rPr lang="zh-CN" altLang="en-US" sz="2000" b="1" dirty="0">
                <a:solidFill>
                  <a:schemeClr val="tx2"/>
                </a:solidFill>
              </a:rPr>
              <a:t>，类型</a:t>
            </a:r>
            <a:r>
              <a:rPr lang="en-US" altLang="zh-CN" sz="2000" b="1" dirty="0">
                <a:solidFill>
                  <a:schemeClr val="tx2"/>
                </a:solidFill>
              </a:rPr>
              <a:t>2</a:t>
            </a:r>
            <a:r>
              <a:rPr lang="zh-CN" altLang="en-US" sz="2000" b="1" dirty="0">
                <a:solidFill>
                  <a:schemeClr val="tx2"/>
                </a:solidFill>
              </a:rPr>
              <a:t>，</a:t>
            </a:r>
            <a:r>
              <a:rPr lang="en-US" altLang="zh-CN" sz="2000" b="1" dirty="0">
                <a:solidFill>
                  <a:schemeClr val="tx2"/>
                </a:solidFill>
              </a:rPr>
              <a:t>……);</a:t>
            </a:r>
          </a:p>
          <a:p>
            <a:pPr lvl="1" eaLnBrk="1" hangingPunct="1">
              <a:lnSpc>
                <a:spcPct val="135000"/>
              </a:lnSpc>
              <a:buFont typeface="Wingdings" pitchFamily="2" charset="2"/>
              <a:buChar char="u"/>
            </a:pPr>
            <a:r>
              <a:rPr lang="zh-CN" altLang="en-US" sz="2000" b="1" dirty="0">
                <a:solidFill>
                  <a:schemeClr val="tx2"/>
                </a:solidFill>
              </a:rPr>
              <a:t>返回值类型   函数名</a:t>
            </a:r>
            <a:r>
              <a:rPr lang="en-US" altLang="zh-CN" sz="2000" b="1" dirty="0">
                <a:solidFill>
                  <a:schemeClr val="tx2"/>
                </a:solidFill>
              </a:rPr>
              <a:t>(</a:t>
            </a:r>
            <a:r>
              <a:rPr lang="zh-CN" altLang="en-US" sz="2000" b="1" dirty="0">
                <a:solidFill>
                  <a:schemeClr val="tx2"/>
                </a:solidFill>
              </a:rPr>
              <a:t>类型</a:t>
            </a:r>
            <a:r>
              <a:rPr lang="en-US" altLang="zh-CN" sz="2000" b="1" dirty="0">
                <a:solidFill>
                  <a:schemeClr val="tx2"/>
                </a:solidFill>
              </a:rPr>
              <a:t>1   </a:t>
            </a:r>
            <a:r>
              <a:rPr lang="zh-CN" altLang="en-US" sz="2000" b="1" dirty="0">
                <a:solidFill>
                  <a:schemeClr val="tx2"/>
                </a:solidFill>
              </a:rPr>
              <a:t>形参</a:t>
            </a:r>
            <a:r>
              <a:rPr lang="en-US" altLang="zh-CN" sz="2000" b="1" dirty="0">
                <a:solidFill>
                  <a:schemeClr val="tx2"/>
                </a:solidFill>
              </a:rPr>
              <a:t>1</a:t>
            </a:r>
            <a:r>
              <a:rPr lang="zh-CN" altLang="en-US" sz="2000" b="1" dirty="0">
                <a:solidFill>
                  <a:schemeClr val="tx2"/>
                </a:solidFill>
              </a:rPr>
              <a:t>，类型</a:t>
            </a:r>
            <a:r>
              <a:rPr lang="en-US" altLang="zh-CN" sz="2000" b="1" dirty="0">
                <a:solidFill>
                  <a:schemeClr val="tx2"/>
                </a:solidFill>
              </a:rPr>
              <a:t>2   </a:t>
            </a:r>
            <a:r>
              <a:rPr lang="zh-CN" altLang="en-US" sz="2000" b="1" dirty="0">
                <a:solidFill>
                  <a:schemeClr val="tx2"/>
                </a:solidFill>
              </a:rPr>
              <a:t>形参</a:t>
            </a:r>
            <a:r>
              <a:rPr lang="en-US" altLang="zh-CN" sz="2000" b="1" dirty="0">
                <a:solidFill>
                  <a:schemeClr val="tx2"/>
                </a:solidFill>
              </a:rPr>
              <a:t>2</a:t>
            </a:r>
            <a:r>
              <a:rPr lang="zh-CN" altLang="en-US" sz="2000" b="1" dirty="0">
                <a:solidFill>
                  <a:schemeClr val="tx2"/>
                </a:solidFill>
              </a:rPr>
              <a:t>，</a:t>
            </a:r>
            <a:r>
              <a:rPr lang="en-US" altLang="zh-CN" sz="2000" b="1" dirty="0">
                <a:solidFill>
                  <a:schemeClr val="tx2"/>
                </a:solidFill>
              </a:rPr>
              <a:t>……);</a:t>
            </a:r>
          </a:p>
          <a:p>
            <a:pPr eaLnBrk="1" hangingPunct="1">
              <a:lnSpc>
                <a:spcPct val="135000"/>
              </a:lnSpc>
              <a:buFont typeface="Wingdings" pitchFamily="2" charset="2"/>
              <a:buChar char="l"/>
            </a:pPr>
            <a:r>
              <a:rPr lang="zh-CN" altLang="en-US" sz="2000" b="1" dirty="0"/>
              <a:t>函数定义在前，调用在后则不必对自定义函数进行声明</a:t>
            </a:r>
          </a:p>
        </p:txBody>
      </p:sp>
      <p:grpSp>
        <p:nvGrpSpPr>
          <p:cNvPr id="62474" name="Group 10"/>
          <p:cNvGrpSpPr>
            <a:grpSpLocks/>
          </p:cNvGrpSpPr>
          <p:nvPr/>
        </p:nvGrpSpPr>
        <p:grpSpPr bwMode="auto">
          <a:xfrm>
            <a:off x="179388" y="188913"/>
            <a:ext cx="8642350" cy="503237"/>
            <a:chOff x="113" y="119"/>
            <a:chExt cx="5444" cy="317"/>
          </a:xfrm>
        </p:grpSpPr>
        <p:sp>
          <p:nvSpPr>
            <p:cNvPr id="49158" name="Oval 6"/>
            <p:cNvSpPr>
              <a:spLocks noChangeArrowheads="1"/>
            </p:cNvSpPr>
            <p:nvPr/>
          </p:nvSpPr>
          <p:spPr bwMode="auto">
            <a:xfrm>
              <a:off x="113" y="119"/>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3</a:t>
              </a:r>
            </a:p>
          </p:txBody>
        </p:sp>
        <p:sp>
          <p:nvSpPr>
            <p:cNvPr id="49159" name="Text Box 7"/>
            <p:cNvSpPr txBox="1">
              <a:spLocks noChangeArrowheads="1"/>
            </p:cNvSpPr>
            <p:nvPr/>
          </p:nvSpPr>
          <p:spPr bwMode="auto">
            <a:xfrm>
              <a:off x="1020" y="119"/>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函数的声明</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2468">
                                            <p:txEl>
                                              <p:pRg st="0" end="0"/>
                                            </p:txEl>
                                          </p:spTgt>
                                        </p:tgtEl>
                                        <p:attrNameLst>
                                          <p:attrName>style.visibility</p:attrName>
                                        </p:attrNameLst>
                                      </p:cBhvr>
                                      <p:to>
                                        <p:strVal val="visible"/>
                                      </p:to>
                                    </p:set>
                                    <p:animEffect transition="in" filter="wipe(left)">
                                      <p:cBhvr>
                                        <p:cTn id="11" dur="500"/>
                                        <p:tgtEl>
                                          <p:spTgt spid="6246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468">
                                            <p:txEl>
                                              <p:pRg st="1" end="1"/>
                                            </p:txEl>
                                          </p:spTgt>
                                        </p:tgtEl>
                                        <p:attrNameLst>
                                          <p:attrName>style.visibility</p:attrName>
                                        </p:attrNameLst>
                                      </p:cBhvr>
                                      <p:to>
                                        <p:strVal val="visible"/>
                                      </p:to>
                                    </p:set>
                                    <p:animEffect transition="in" filter="wipe(left)">
                                      <p:cBhvr>
                                        <p:cTn id="16" dur="500"/>
                                        <p:tgtEl>
                                          <p:spTgt spid="6246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68">
                                            <p:txEl>
                                              <p:pRg st="2" end="2"/>
                                            </p:txEl>
                                          </p:spTgt>
                                        </p:tgtEl>
                                        <p:attrNameLst>
                                          <p:attrName>style.visibility</p:attrName>
                                        </p:attrNameLst>
                                      </p:cBhvr>
                                      <p:to>
                                        <p:strVal val="visible"/>
                                      </p:to>
                                    </p:set>
                                    <p:animEffect transition="in" filter="wipe(left)">
                                      <p:cBhvr>
                                        <p:cTn id="21" dur="500"/>
                                        <p:tgtEl>
                                          <p:spTgt spid="6246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8">
                                            <p:txEl>
                                              <p:pRg st="3" end="3"/>
                                            </p:txEl>
                                          </p:spTgt>
                                        </p:tgtEl>
                                        <p:attrNameLst>
                                          <p:attrName>style.visibility</p:attrName>
                                        </p:attrNameLst>
                                      </p:cBhvr>
                                      <p:to>
                                        <p:strVal val="visible"/>
                                      </p:to>
                                    </p:set>
                                    <p:animEffect transition="in" filter="wipe(left)">
                                      <p:cBhvr>
                                        <p:cTn id="26" dur="500"/>
                                        <p:tgtEl>
                                          <p:spTgt spid="6246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468">
                                            <p:txEl>
                                              <p:pRg st="4" end="4"/>
                                            </p:txEl>
                                          </p:spTgt>
                                        </p:tgtEl>
                                        <p:attrNameLst>
                                          <p:attrName>style.visibility</p:attrName>
                                        </p:attrNameLst>
                                      </p:cBhvr>
                                      <p:to>
                                        <p:strVal val="visible"/>
                                      </p:to>
                                    </p:set>
                                    <p:animEffect transition="in" filter="wipe(left)">
                                      <p:cBhvr>
                                        <p:cTn id="31" dur="500"/>
                                        <p:tgtEl>
                                          <p:spTgt spid="624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179388" y="547688"/>
            <a:ext cx="8713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掌握形参和实参的概念及作用</a:t>
            </a:r>
          </a:p>
          <a:p>
            <a:pPr eaLnBrk="1" hangingPunct="1">
              <a:buFont typeface="Wingdings" pitchFamily="2" charset="2"/>
              <a:buChar char="l"/>
            </a:pPr>
            <a:r>
              <a:rPr lang="zh-CN" altLang="en-US" sz="2000" b="1"/>
              <a:t>定义函数时，函数名后的参数称为形参；调用函数时，函数名后的参数称为实参。当在一个函数中调用另一个函数时，前者称主调函数，后者称被调函数。主调函数通过实参向被调函数的形参传递数据。说明：</a:t>
            </a:r>
          </a:p>
          <a:p>
            <a:pPr lvl="1" eaLnBrk="1" hangingPunct="1">
              <a:buFont typeface="Wingdings" pitchFamily="2" charset="2"/>
              <a:buChar char="u"/>
            </a:pPr>
            <a:r>
              <a:rPr lang="zh-CN" altLang="en-US" sz="2000" b="1"/>
              <a:t>实参可以是常量、变量、表达式或函数，形参只能是变量</a:t>
            </a:r>
          </a:p>
          <a:p>
            <a:pPr lvl="1" eaLnBrk="1" hangingPunct="1">
              <a:buFont typeface="Wingdings" pitchFamily="2" charset="2"/>
              <a:buChar char="u"/>
            </a:pPr>
            <a:r>
              <a:rPr lang="zh-CN" altLang="en-US" sz="2000" b="1"/>
              <a:t>实参和形参的类型一致或赋值兼容，个数必须相同，按顺序一一对应</a:t>
            </a:r>
          </a:p>
          <a:p>
            <a:pPr lvl="1" eaLnBrk="1" hangingPunct="1">
              <a:buFont typeface="Wingdings" pitchFamily="2" charset="2"/>
              <a:buChar char="u"/>
            </a:pPr>
            <a:r>
              <a:rPr lang="zh-CN" altLang="en-US" sz="2000" b="1"/>
              <a:t>当函数被调用时，形参才分配内存空间，调用结束时，形参所占内存空间被释放</a:t>
            </a:r>
          </a:p>
          <a:p>
            <a:pPr lvl="1" eaLnBrk="1" hangingPunct="1">
              <a:buFont typeface="Wingdings" pitchFamily="2" charset="2"/>
              <a:buChar char="u"/>
            </a:pPr>
            <a:r>
              <a:rPr lang="zh-CN" altLang="en-US" sz="2000" b="1"/>
              <a:t>实参对形参的数据传递是单向值传递。且在内存中，形参与实参占用的是不同的内存单元，因此形参的改变并不影响实参。</a:t>
            </a:r>
          </a:p>
        </p:txBody>
      </p:sp>
      <p:grpSp>
        <p:nvGrpSpPr>
          <p:cNvPr id="63498" name="Group 10"/>
          <p:cNvGrpSpPr>
            <a:grpSpLocks/>
          </p:cNvGrpSpPr>
          <p:nvPr/>
        </p:nvGrpSpPr>
        <p:grpSpPr bwMode="auto">
          <a:xfrm>
            <a:off x="179388" y="117475"/>
            <a:ext cx="8642350" cy="503238"/>
            <a:chOff x="113" y="0"/>
            <a:chExt cx="5444" cy="317"/>
          </a:xfrm>
        </p:grpSpPr>
        <p:sp>
          <p:nvSpPr>
            <p:cNvPr id="50182"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4</a:t>
              </a:r>
            </a:p>
          </p:txBody>
        </p:sp>
        <p:sp>
          <p:nvSpPr>
            <p:cNvPr id="50183" name="Text Box 7"/>
            <p:cNvSpPr txBox="1">
              <a:spLocks noChangeArrowheads="1"/>
            </p:cNvSpPr>
            <p:nvPr/>
          </p:nvSpPr>
          <p:spPr bwMode="auto">
            <a:xfrm>
              <a:off x="975" y="0"/>
              <a:ext cx="4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形式参数和实际参数</a:t>
              </a:r>
            </a:p>
          </p:txBody>
        </p:sp>
      </p:grpSp>
      <p:sp>
        <p:nvSpPr>
          <p:cNvPr id="63496" name="Text Box 8"/>
          <p:cNvSpPr txBox="1">
            <a:spLocks noChangeArrowheads="1"/>
          </p:cNvSpPr>
          <p:nvPr/>
        </p:nvSpPr>
        <p:spPr bwMode="auto">
          <a:xfrm>
            <a:off x="900113" y="2095500"/>
            <a:ext cx="8243887" cy="47625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en-US" sz="2000" dirty="0"/>
              <a:t>(24)</a:t>
            </a:r>
            <a:r>
              <a:rPr lang="en-US" altLang="en-US" sz="2000" dirty="0" err="1"/>
              <a:t>有以下程序</a:t>
            </a:r>
            <a:r>
              <a:rPr lang="en-US" altLang="en-US" sz="2000" dirty="0"/>
              <a:t> </a:t>
            </a:r>
          </a:p>
          <a:p>
            <a:pPr eaLnBrk="1" hangingPunct="1"/>
            <a:r>
              <a:rPr lang="en-US" altLang="en-US" sz="2000" dirty="0"/>
              <a:t>#include　</a:t>
            </a:r>
            <a:r>
              <a:rPr lang="en-US" altLang="zh-CN" sz="2000" dirty="0"/>
              <a:t>&lt;</a:t>
            </a:r>
            <a:r>
              <a:rPr lang="en-US" altLang="zh-CN" sz="2000" dirty="0" err="1"/>
              <a:t>stdio.h</a:t>
            </a:r>
            <a:r>
              <a:rPr lang="en-US" altLang="zh-CN" sz="2000" dirty="0"/>
              <a:t>&gt;</a:t>
            </a:r>
            <a:r>
              <a:rPr lang="en-US" altLang="en-US" sz="2000" dirty="0"/>
              <a:t> </a:t>
            </a:r>
          </a:p>
          <a:p>
            <a:pPr eaLnBrk="1" hangingPunct="1"/>
            <a:r>
              <a:rPr lang="en-US" altLang="en-US" sz="2000" dirty="0"/>
              <a:t>void　fun(</a:t>
            </a:r>
            <a:r>
              <a:rPr lang="en-US" altLang="en-US" sz="2000" dirty="0" err="1"/>
              <a:t>int</a:t>
            </a:r>
            <a:r>
              <a:rPr lang="en-US" altLang="en-US" sz="2000" dirty="0"/>
              <a:t>　p) </a:t>
            </a:r>
          </a:p>
          <a:p>
            <a:pPr eaLnBrk="1" hangingPunct="1"/>
            <a:r>
              <a:rPr lang="en-US" altLang="en-US" sz="2000" dirty="0"/>
              <a:t>{　　</a:t>
            </a:r>
            <a:r>
              <a:rPr lang="zh-CN" altLang="en-US" sz="2000" dirty="0"/>
              <a:t>  </a:t>
            </a:r>
            <a:r>
              <a:rPr lang="en-US" altLang="en-US" sz="2000" dirty="0" err="1"/>
              <a:t>int</a:t>
            </a:r>
            <a:r>
              <a:rPr lang="en-US" altLang="en-US" sz="2000" dirty="0"/>
              <a:t>　d=2; </a:t>
            </a:r>
          </a:p>
          <a:p>
            <a:pPr eaLnBrk="1" hangingPunct="1"/>
            <a:r>
              <a:rPr lang="en-US" altLang="en-US" sz="2000" dirty="0"/>
              <a:t>　　　p=d++;　 </a:t>
            </a:r>
          </a:p>
          <a:p>
            <a:pPr eaLnBrk="1" hangingPunct="1"/>
            <a:r>
              <a:rPr lang="en-US" altLang="en-US" sz="2000" dirty="0"/>
              <a:t>　　　</a:t>
            </a:r>
            <a:r>
              <a:rPr lang="en-US" altLang="en-US" sz="2000" dirty="0" err="1"/>
              <a:t>printf</a:t>
            </a:r>
            <a:r>
              <a:rPr lang="en-US" altLang="en-US" sz="2000" dirty="0"/>
              <a:t>("%</a:t>
            </a:r>
            <a:r>
              <a:rPr lang="en-US" altLang="en-US" sz="2000" dirty="0" err="1"/>
              <a:t>d",p</a:t>
            </a:r>
            <a:r>
              <a:rPr lang="en-US" altLang="en-US" sz="2000" dirty="0"/>
              <a:t>); </a:t>
            </a:r>
          </a:p>
          <a:p>
            <a:pPr eaLnBrk="1" hangingPunct="1"/>
            <a:r>
              <a:rPr lang="en-US" altLang="en-US" sz="2000" dirty="0"/>
              <a:t>} </a:t>
            </a:r>
          </a:p>
          <a:p>
            <a:pPr eaLnBrk="1" hangingPunct="1"/>
            <a:r>
              <a:rPr lang="en-US" altLang="en-US" sz="2000" dirty="0"/>
              <a:t>main() </a:t>
            </a:r>
          </a:p>
          <a:p>
            <a:pPr eaLnBrk="1" hangingPunct="1"/>
            <a:r>
              <a:rPr lang="en-US" altLang="en-US" sz="2000" dirty="0"/>
              <a:t>{　　</a:t>
            </a:r>
            <a:r>
              <a:rPr lang="zh-CN" altLang="en-US" sz="2000" dirty="0"/>
              <a:t>  </a:t>
            </a:r>
            <a:r>
              <a:rPr lang="en-US" altLang="en-US" sz="2000" dirty="0" err="1"/>
              <a:t>int</a:t>
            </a:r>
            <a:r>
              <a:rPr lang="en-US" altLang="en-US" sz="2000" dirty="0"/>
              <a:t>　a=1; </a:t>
            </a:r>
          </a:p>
          <a:p>
            <a:pPr eaLnBrk="1" hangingPunct="1"/>
            <a:r>
              <a:rPr lang="en-US" altLang="en-US" sz="2000" dirty="0"/>
              <a:t>　　　fun(a); </a:t>
            </a:r>
          </a:p>
          <a:p>
            <a:pPr eaLnBrk="1" hangingPunct="1"/>
            <a:r>
              <a:rPr lang="en-US" altLang="en-US" sz="2000" dirty="0"/>
              <a:t>　　　</a:t>
            </a:r>
            <a:r>
              <a:rPr lang="en-US" altLang="en-US" sz="2000" dirty="0" err="1"/>
              <a:t>printf</a:t>
            </a:r>
            <a:r>
              <a:rPr lang="en-US" altLang="en-US" sz="2000" dirty="0"/>
              <a:t>("%d\</a:t>
            </a:r>
            <a:r>
              <a:rPr lang="en-US" altLang="en-US" sz="2000" dirty="0" err="1"/>
              <a:t>n",a</a:t>
            </a:r>
            <a:r>
              <a:rPr lang="en-US" altLang="en-US" sz="2000" dirty="0"/>
              <a:t>); </a:t>
            </a:r>
          </a:p>
          <a:p>
            <a:pPr eaLnBrk="1" hangingPunct="1"/>
            <a:r>
              <a:rPr lang="en-US" altLang="en-US" sz="2000" dirty="0"/>
              <a:t>} </a:t>
            </a:r>
            <a:endParaRPr lang="en-US" altLang="zh-CN" sz="2000" dirty="0"/>
          </a:p>
          <a:p>
            <a:pPr eaLnBrk="1" hangingPunct="1"/>
            <a:r>
              <a:rPr lang="en-US" altLang="en-US" sz="2000" dirty="0" err="1"/>
              <a:t>程序运行后的输出结果是</a:t>
            </a:r>
            <a:r>
              <a:rPr lang="en-US" altLang="zh-CN" sz="2000" dirty="0"/>
              <a:t>(              )</a:t>
            </a:r>
            <a:r>
              <a:rPr lang="zh-CN" altLang="en-US" sz="2000" dirty="0" smtClean="0"/>
              <a:t>。</a:t>
            </a:r>
            <a:r>
              <a:rPr lang="en-US" altLang="en-US" sz="2000" dirty="0" smtClean="0"/>
              <a:t> </a:t>
            </a:r>
            <a:endParaRPr lang="en-US" altLang="en-US" sz="2000" dirty="0"/>
          </a:p>
          <a:p>
            <a:pPr eaLnBrk="1" hangingPunct="1"/>
            <a:r>
              <a:rPr lang="en-US" altLang="zh-CN" sz="2000" dirty="0"/>
              <a:t>      </a:t>
            </a:r>
            <a:r>
              <a:rPr lang="en-US" altLang="en-US" sz="2000" dirty="0"/>
              <a:t>A)32 </a:t>
            </a:r>
            <a:r>
              <a:rPr lang="en-US" altLang="zh-CN" sz="2000" dirty="0"/>
              <a:t>            </a:t>
            </a:r>
            <a:r>
              <a:rPr lang="en-US" altLang="en-US" sz="2000" dirty="0"/>
              <a:t>B)12 </a:t>
            </a:r>
            <a:r>
              <a:rPr lang="en-US" altLang="zh-CN" sz="2000" dirty="0"/>
              <a:t>            </a:t>
            </a:r>
            <a:r>
              <a:rPr lang="en-US" altLang="en-US" sz="2000" dirty="0"/>
              <a:t>C)21 </a:t>
            </a:r>
            <a:r>
              <a:rPr lang="en-US" altLang="zh-CN" sz="2000" dirty="0"/>
              <a:t>            </a:t>
            </a:r>
            <a:r>
              <a:rPr lang="en-US" altLang="en-US" sz="2000" dirty="0"/>
              <a:t>D)22 </a:t>
            </a:r>
          </a:p>
        </p:txBody>
      </p:sp>
      <p:sp>
        <p:nvSpPr>
          <p:cNvPr id="63497" name="Rectangle 9"/>
          <p:cNvSpPr>
            <a:spLocks noChangeArrowheads="1"/>
          </p:cNvSpPr>
          <p:nvPr/>
        </p:nvSpPr>
        <p:spPr bwMode="auto">
          <a:xfrm>
            <a:off x="4211638" y="6165850"/>
            <a:ext cx="5762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3492">
                                            <p:txEl>
                                              <p:pRg st="0" end="0"/>
                                            </p:txEl>
                                          </p:spTgt>
                                        </p:tgtEl>
                                        <p:attrNameLst>
                                          <p:attrName>style.visibility</p:attrName>
                                        </p:attrNameLst>
                                      </p:cBhvr>
                                      <p:to>
                                        <p:strVal val="visible"/>
                                      </p:to>
                                    </p:set>
                                    <p:animEffect transition="in" filter="wipe(left)">
                                      <p:cBhvr>
                                        <p:cTn id="11" dur="500"/>
                                        <p:tgtEl>
                                          <p:spTgt spid="6349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3492">
                                            <p:txEl>
                                              <p:pRg st="1" end="1"/>
                                            </p:txEl>
                                          </p:spTgt>
                                        </p:tgtEl>
                                        <p:attrNameLst>
                                          <p:attrName>style.visibility</p:attrName>
                                        </p:attrNameLst>
                                      </p:cBhvr>
                                      <p:to>
                                        <p:strVal val="visible"/>
                                      </p:to>
                                    </p:set>
                                    <p:animEffect transition="in" filter="wipe(left)">
                                      <p:cBhvr>
                                        <p:cTn id="16" dur="500"/>
                                        <p:tgtEl>
                                          <p:spTgt spid="6349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3492">
                                            <p:txEl>
                                              <p:pRg st="2" end="2"/>
                                            </p:txEl>
                                          </p:spTgt>
                                        </p:tgtEl>
                                        <p:attrNameLst>
                                          <p:attrName>style.visibility</p:attrName>
                                        </p:attrNameLst>
                                      </p:cBhvr>
                                      <p:to>
                                        <p:strVal val="visible"/>
                                      </p:to>
                                    </p:set>
                                    <p:animEffect transition="in" filter="wipe(left)">
                                      <p:cBhvr>
                                        <p:cTn id="21" dur="500"/>
                                        <p:tgtEl>
                                          <p:spTgt spid="6349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3492">
                                            <p:txEl>
                                              <p:pRg st="3" end="3"/>
                                            </p:txEl>
                                          </p:spTgt>
                                        </p:tgtEl>
                                        <p:attrNameLst>
                                          <p:attrName>style.visibility</p:attrName>
                                        </p:attrNameLst>
                                      </p:cBhvr>
                                      <p:to>
                                        <p:strVal val="visible"/>
                                      </p:to>
                                    </p:set>
                                    <p:animEffect transition="in" filter="wipe(left)">
                                      <p:cBhvr>
                                        <p:cTn id="26" dur="500"/>
                                        <p:tgtEl>
                                          <p:spTgt spid="6349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3492">
                                            <p:txEl>
                                              <p:pRg st="4" end="4"/>
                                            </p:txEl>
                                          </p:spTgt>
                                        </p:tgtEl>
                                        <p:attrNameLst>
                                          <p:attrName>style.visibility</p:attrName>
                                        </p:attrNameLst>
                                      </p:cBhvr>
                                      <p:to>
                                        <p:strVal val="visible"/>
                                      </p:to>
                                    </p:set>
                                    <p:animEffect transition="in" filter="wipe(left)">
                                      <p:cBhvr>
                                        <p:cTn id="31" dur="500"/>
                                        <p:tgtEl>
                                          <p:spTgt spid="63492">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3492">
                                            <p:txEl>
                                              <p:pRg st="5" end="5"/>
                                            </p:txEl>
                                          </p:spTgt>
                                        </p:tgtEl>
                                        <p:attrNameLst>
                                          <p:attrName>style.visibility</p:attrName>
                                        </p:attrNameLst>
                                      </p:cBhvr>
                                      <p:to>
                                        <p:strVal val="visible"/>
                                      </p:to>
                                    </p:set>
                                    <p:animEffect transition="in" filter="wipe(left)">
                                      <p:cBhvr>
                                        <p:cTn id="36" dur="500"/>
                                        <p:tgtEl>
                                          <p:spTgt spid="63492">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3496"/>
                                        </p:tgtEl>
                                        <p:attrNameLst>
                                          <p:attrName>style.visibility</p:attrName>
                                        </p:attrNameLst>
                                      </p:cBhvr>
                                      <p:to>
                                        <p:strVal val="visible"/>
                                      </p:to>
                                    </p:set>
                                    <p:animEffect transition="in" filter="wipe(left)">
                                      <p:cBhvr>
                                        <p:cTn id="41" dur="500"/>
                                        <p:tgtEl>
                                          <p:spTgt spid="634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3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bldLvl="2"/>
      <p:bldP spid="63496" grpId="0" animBg="1"/>
      <p:bldP spid="6349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4"/>
          <p:cNvSpPr txBox="1">
            <a:spLocks noChangeArrowheads="1"/>
          </p:cNvSpPr>
          <p:nvPr/>
        </p:nvSpPr>
        <p:spPr bwMode="auto">
          <a:xfrm>
            <a:off x="179388" y="547688"/>
            <a:ext cx="871378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理解在函数调用时</a:t>
            </a:r>
            <a:r>
              <a:rPr lang="en-US" altLang="zh-CN" sz="2400" b="1">
                <a:solidFill>
                  <a:schemeClr val="tx2"/>
                </a:solidFill>
              </a:rPr>
              <a:t>return</a:t>
            </a:r>
            <a:r>
              <a:rPr lang="zh-CN" altLang="en-US" sz="2400" b="1">
                <a:solidFill>
                  <a:schemeClr val="tx2"/>
                </a:solidFill>
              </a:rPr>
              <a:t>语句的作用</a:t>
            </a:r>
          </a:p>
          <a:p>
            <a:pPr eaLnBrk="1" hangingPunct="1">
              <a:buFont typeface="Wingdings" pitchFamily="2" charset="2"/>
              <a:buChar char="l"/>
            </a:pPr>
            <a:r>
              <a:rPr lang="zh-CN" altLang="en-US" sz="2000" b="1"/>
              <a:t>被调函数可以用</a:t>
            </a:r>
            <a:r>
              <a:rPr lang="en-US" altLang="zh-CN" sz="2000" b="1"/>
              <a:t>return</a:t>
            </a:r>
            <a:r>
              <a:rPr lang="zh-CN" altLang="en-US" sz="2000" b="1"/>
              <a:t>语句将函数值传递给主调函数。</a:t>
            </a:r>
            <a:r>
              <a:rPr lang="en-US" altLang="zh-CN" sz="2000" b="1"/>
              <a:t>return</a:t>
            </a:r>
            <a:r>
              <a:rPr lang="zh-CN" altLang="en-US" sz="2000" b="1"/>
              <a:t>语句形式：</a:t>
            </a:r>
          </a:p>
          <a:p>
            <a:pPr lvl="2" eaLnBrk="1" hangingPunct="1">
              <a:buFont typeface="Wingdings" pitchFamily="2" charset="2"/>
              <a:buNone/>
            </a:pPr>
            <a:r>
              <a:rPr lang="en-US" altLang="zh-CN" sz="2000" b="1"/>
              <a:t>return   </a:t>
            </a:r>
            <a:r>
              <a:rPr lang="zh-CN" altLang="en-US" sz="2000" b="1"/>
              <a:t>表达式</a:t>
            </a:r>
            <a:r>
              <a:rPr lang="en-US" altLang="zh-CN" sz="2000" b="1"/>
              <a:t>;                  </a:t>
            </a:r>
            <a:r>
              <a:rPr lang="zh-CN" altLang="en-US" sz="2000" b="1"/>
              <a:t>或           </a:t>
            </a:r>
            <a:r>
              <a:rPr lang="en-US" altLang="zh-CN" sz="2000" b="1"/>
              <a:t>return(</a:t>
            </a:r>
            <a:r>
              <a:rPr lang="zh-CN" altLang="en-US" sz="2000" b="1"/>
              <a:t>表达式</a:t>
            </a:r>
            <a:r>
              <a:rPr lang="en-US" altLang="zh-CN" sz="2000" b="1"/>
              <a:t>);</a:t>
            </a:r>
          </a:p>
          <a:p>
            <a:pPr eaLnBrk="1" hangingPunct="1">
              <a:buFont typeface="Wingdings" pitchFamily="2" charset="2"/>
              <a:buChar char="l"/>
            </a:pPr>
            <a:r>
              <a:rPr lang="zh-CN" altLang="en-US" sz="2000" b="1"/>
              <a:t>说明：</a:t>
            </a:r>
          </a:p>
          <a:p>
            <a:pPr lvl="1" eaLnBrk="1" hangingPunct="1">
              <a:buFont typeface="Wingdings" pitchFamily="2" charset="2"/>
              <a:buChar char="u"/>
            </a:pPr>
            <a:r>
              <a:rPr lang="zh-CN" altLang="en-US" sz="2000" b="1"/>
              <a:t>当函数执行到</a:t>
            </a:r>
            <a:r>
              <a:rPr lang="en-US" altLang="zh-CN" sz="2000" b="1"/>
              <a:t>return</a:t>
            </a:r>
            <a:r>
              <a:rPr lang="zh-CN" altLang="en-US" sz="2000" b="1"/>
              <a:t>语句时，返回到它的主调函数的调用位置，并带回返回值。</a:t>
            </a:r>
          </a:p>
          <a:p>
            <a:pPr lvl="1" eaLnBrk="1" hangingPunct="1">
              <a:buFont typeface="Wingdings" pitchFamily="2" charset="2"/>
              <a:buChar char="u"/>
            </a:pPr>
            <a:r>
              <a:rPr lang="en-US" altLang="zh-CN" sz="2000" b="1"/>
              <a:t>return</a:t>
            </a:r>
            <a:r>
              <a:rPr lang="zh-CN" altLang="en-US" sz="2000" b="1"/>
              <a:t>后的表达式可以是常量、变量或表达式</a:t>
            </a:r>
          </a:p>
          <a:p>
            <a:pPr lvl="1" eaLnBrk="1" hangingPunct="1">
              <a:buFont typeface="Wingdings" pitchFamily="2" charset="2"/>
              <a:buChar char="u"/>
            </a:pPr>
            <a:r>
              <a:rPr lang="zh-CN" altLang="en-US" sz="2000" b="1"/>
              <a:t>表达的类型若和函数定义中的返回值类型不相同，则系统自动转换为定义的类型；若无法转换，则赋值不兼容。</a:t>
            </a:r>
          </a:p>
          <a:p>
            <a:pPr lvl="1" eaLnBrk="1" hangingPunct="1">
              <a:buFont typeface="Wingdings" pitchFamily="2" charset="2"/>
              <a:buChar char="u"/>
            </a:pPr>
            <a:r>
              <a:rPr lang="zh-CN" altLang="en-US" sz="2000" b="1"/>
              <a:t>若函数定义为</a:t>
            </a:r>
            <a:r>
              <a:rPr lang="en-US" altLang="zh-CN" sz="2000" b="1"/>
              <a:t>void</a:t>
            </a:r>
            <a:r>
              <a:rPr lang="zh-CN" altLang="en-US" sz="2000" b="1"/>
              <a:t>类型，则不能用</a:t>
            </a:r>
            <a:r>
              <a:rPr lang="en-US" altLang="zh-CN" sz="2000" b="1"/>
              <a:t>return</a:t>
            </a:r>
            <a:r>
              <a:rPr lang="zh-CN" altLang="en-US" sz="2000" b="1"/>
              <a:t>带回返回值。函数最后一个’</a:t>
            </a:r>
            <a:r>
              <a:rPr lang="en-US" altLang="zh-CN" sz="2000" b="1"/>
              <a:t>}’</a:t>
            </a:r>
            <a:r>
              <a:rPr lang="zh-CN" altLang="en-US" sz="2000" b="1"/>
              <a:t>起返回作用。</a:t>
            </a:r>
          </a:p>
          <a:p>
            <a:pPr lvl="1" eaLnBrk="1" hangingPunct="1">
              <a:buFont typeface="Wingdings" pitchFamily="2" charset="2"/>
              <a:buChar char="u"/>
            </a:pPr>
            <a:r>
              <a:rPr lang="zh-CN" altLang="en-US" sz="2000" b="1"/>
              <a:t>函数中可以有多条</a:t>
            </a:r>
            <a:r>
              <a:rPr lang="en-US" altLang="zh-CN" sz="2000" b="1"/>
              <a:t>return</a:t>
            </a:r>
            <a:r>
              <a:rPr lang="zh-CN" altLang="en-US" sz="2000" b="1"/>
              <a:t>语句，但只执行其中一条，或都不执行。</a:t>
            </a:r>
          </a:p>
        </p:txBody>
      </p:sp>
      <p:grpSp>
        <p:nvGrpSpPr>
          <p:cNvPr id="64520" name="Group 8"/>
          <p:cNvGrpSpPr>
            <a:grpSpLocks/>
          </p:cNvGrpSpPr>
          <p:nvPr/>
        </p:nvGrpSpPr>
        <p:grpSpPr bwMode="auto">
          <a:xfrm>
            <a:off x="250825" y="117475"/>
            <a:ext cx="8642350" cy="503238"/>
            <a:chOff x="113" y="0"/>
            <a:chExt cx="5444" cy="317"/>
          </a:xfrm>
        </p:grpSpPr>
        <p:sp>
          <p:nvSpPr>
            <p:cNvPr id="5120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5</a:t>
              </a:r>
            </a:p>
          </p:txBody>
        </p:sp>
        <p:sp>
          <p:nvSpPr>
            <p:cNvPr id="5120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函数的返回值</a:t>
              </a:r>
            </a:p>
          </p:txBody>
        </p:sp>
      </p:grpSp>
      <p:sp>
        <p:nvSpPr>
          <p:cNvPr id="64521" name="Text Box 9"/>
          <p:cNvSpPr txBox="1">
            <a:spLocks noChangeArrowheads="1"/>
          </p:cNvSpPr>
          <p:nvPr/>
        </p:nvSpPr>
        <p:spPr bwMode="auto">
          <a:xfrm>
            <a:off x="468313" y="4508500"/>
            <a:ext cx="8243887"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(24)</a:t>
            </a:r>
            <a:r>
              <a:rPr lang="zh-CN" altLang="en-US" sz="2000" dirty="0"/>
              <a:t>以下关于</a:t>
            </a:r>
            <a:r>
              <a:rPr lang="en-US" altLang="zh-CN" sz="2000" dirty="0"/>
              <a:t>return</a:t>
            </a:r>
            <a:r>
              <a:rPr lang="zh-CN" altLang="en-US" sz="2000" dirty="0"/>
              <a:t>语句的叙述中正确的是</a:t>
            </a:r>
            <a:r>
              <a:rPr lang="en-US" altLang="zh-CN" sz="2000" dirty="0"/>
              <a:t>(          )</a:t>
            </a:r>
            <a:r>
              <a:rPr lang="zh-CN" altLang="en-US" sz="2000" dirty="0" smtClean="0"/>
              <a:t>。</a:t>
            </a:r>
            <a:endParaRPr lang="en-US" altLang="zh-CN" sz="2000" dirty="0"/>
          </a:p>
          <a:p>
            <a:pPr eaLnBrk="1" hangingPunct="1"/>
            <a:r>
              <a:rPr lang="en-US" altLang="zh-CN" sz="2000" dirty="0"/>
              <a:t>    A)</a:t>
            </a:r>
            <a:r>
              <a:rPr lang="zh-CN" altLang="en-US" sz="2000" dirty="0"/>
              <a:t>一个自定义函数中必须有一条</a:t>
            </a:r>
            <a:r>
              <a:rPr lang="en-US" altLang="zh-CN" sz="2000" dirty="0"/>
              <a:t>return</a:t>
            </a:r>
            <a:r>
              <a:rPr lang="zh-CN" altLang="en-US" sz="2000" dirty="0"/>
              <a:t>语句</a:t>
            </a:r>
          </a:p>
          <a:p>
            <a:pPr eaLnBrk="1" hangingPunct="1"/>
            <a:r>
              <a:rPr lang="zh-CN" altLang="en-US" sz="2000" dirty="0"/>
              <a:t>    </a:t>
            </a:r>
            <a:r>
              <a:rPr lang="en-US" altLang="zh-CN" sz="2000" dirty="0"/>
              <a:t>B) </a:t>
            </a:r>
            <a:r>
              <a:rPr lang="zh-CN" altLang="en-US" sz="2000" dirty="0"/>
              <a:t>一个自定义函数中可以根据不同情况设置多条</a:t>
            </a:r>
            <a:r>
              <a:rPr lang="en-US" altLang="zh-CN" sz="2000" dirty="0"/>
              <a:t>return</a:t>
            </a:r>
            <a:r>
              <a:rPr lang="zh-CN" altLang="en-US" sz="2000" dirty="0"/>
              <a:t>语句</a:t>
            </a:r>
          </a:p>
          <a:p>
            <a:pPr eaLnBrk="1" hangingPunct="1"/>
            <a:r>
              <a:rPr lang="zh-CN" altLang="en-US" sz="2000" dirty="0"/>
              <a:t>    </a:t>
            </a:r>
            <a:r>
              <a:rPr lang="en-US" altLang="zh-CN" sz="2000" dirty="0"/>
              <a:t>C)</a:t>
            </a:r>
            <a:r>
              <a:rPr lang="zh-CN" altLang="en-US" sz="2000" dirty="0"/>
              <a:t>定义成</a:t>
            </a:r>
            <a:r>
              <a:rPr lang="en-US" altLang="zh-CN" sz="2000" dirty="0"/>
              <a:t>void</a:t>
            </a:r>
            <a:r>
              <a:rPr lang="zh-CN" altLang="en-US" sz="2000" dirty="0"/>
              <a:t>类型的函数中可以有带返回值的</a:t>
            </a:r>
            <a:r>
              <a:rPr lang="en-US" altLang="zh-CN" sz="2000" dirty="0"/>
              <a:t>return</a:t>
            </a:r>
            <a:r>
              <a:rPr lang="zh-CN" altLang="en-US" sz="2000" dirty="0"/>
              <a:t>语句</a:t>
            </a:r>
          </a:p>
          <a:p>
            <a:pPr eaLnBrk="1" hangingPunct="1"/>
            <a:r>
              <a:rPr lang="zh-CN" altLang="en-US" sz="2000" dirty="0"/>
              <a:t>    </a:t>
            </a:r>
            <a:r>
              <a:rPr lang="en-US" altLang="zh-CN" sz="2000" dirty="0"/>
              <a:t>D)</a:t>
            </a:r>
            <a:r>
              <a:rPr lang="zh-CN" altLang="en-US" sz="2000" dirty="0"/>
              <a:t>没有</a:t>
            </a:r>
            <a:r>
              <a:rPr lang="en-US" altLang="zh-CN" sz="2000" dirty="0"/>
              <a:t>return</a:t>
            </a:r>
            <a:r>
              <a:rPr lang="zh-CN" altLang="en-US" sz="2000" dirty="0"/>
              <a:t>语句的自定义函数在执行结束时不能返回到调用处</a:t>
            </a:r>
          </a:p>
        </p:txBody>
      </p:sp>
      <p:sp>
        <p:nvSpPr>
          <p:cNvPr id="64522" name="Rectangle 10"/>
          <p:cNvSpPr>
            <a:spLocks noChangeArrowheads="1"/>
          </p:cNvSpPr>
          <p:nvPr/>
        </p:nvSpPr>
        <p:spPr bwMode="auto">
          <a:xfrm>
            <a:off x="5478463" y="4826000"/>
            <a:ext cx="5762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4516">
                                            <p:txEl>
                                              <p:pRg st="1" end="1"/>
                                            </p:txEl>
                                          </p:spTgt>
                                        </p:tgtEl>
                                        <p:attrNameLst>
                                          <p:attrName>style.visibility</p:attrName>
                                        </p:attrNameLst>
                                      </p:cBhvr>
                                      <p:to>
                                        <p:strVal val="visible"/>
                                      </p:to>
                                    </p:set>
                                    <p:animEffect transition="in" filter="wipe(left)">
                                      <p:cBhvr>
                                        <p:cTn id="11" dur="500"/>
                                        <p:tgtEl>
                                          <p:spTgt spid="6451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516">
                                            <p:txEl>
                                              <p:pRg st="2" end="2"/>
                                            </p:txEl>
                                          </p:spTgt>
                                        </p:tgtEl>
                                        <p:attrNameLst>
                                          <p:attrName>style.visibility</p:attrName>
                                        </p:attrNameLst>
                                      </p:cBhvr>
                                      <p:to>
                                        <p:strVal val="visible"/>
                                      </p:to>
                                    </p:set>
                                    <p:animEffect transition="in" filter="wipe(left)">
                                      <p:cBhvr>
                                        <p:cTn id="16" dur="500"/>
                                        <p:tgtEl>
                                          <p:spTgt spid="6451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6">
                                            <p:txEl>
                                              <p:pRg st="4" end="4"/>
                                            </p:txEl>
                                          </p:spTgt>
                                        </p:tgtEl>
                                        <p:attrNameLst>
                                          <p:attrName>style.visibility</p:attrName>
                                        </p:attrNameLst>
                                      </p:cBhvr>
                                      <p:to>
                                        <p:strVal val="visible"/>
                                      </p:to>
                                    </p:set>
                                    <p:animEffect transition="in" filter="wipe(left)">
                                      <p:cBhvr>
                                        <p:cTn id="21" dur="500"/>
                                        <p:tgtEl>
                                          <p:spTgt spid="6451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516">
                                            <p:txEl>
                                              <p:pRg st="5" end="5"/>
                                            </p:txEl>
                                          </p:spTgt>
                                        </p:tgtEl>
                                        <p:attrNameLst>
                                          <p:attrName>style.visibility</p:attrName>
                                        </p:attrNameLst>
                                      </p:cBhvr>
                                      <p:to>
                                        <p:strVal val="visible"/>
                                      </p:to>
                                    </p:set>
                                    <p:animEffect transition="in" filter="wipe(left)">
                                      <p:cBhvr>
                                        <p:cTn id="26" dur="500"/>
                                        <p:tgtEl>
                                          <p:spTgt spid="6451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4516">
                                            <p:txEl>
                                              <p:pRg st="6" end="6"/>
                                            </p:txEl>
                                          </p:spTgt>
                                        </p:tgtEl>
                                        <p:attrNameLst>
                                          <p:attrName>style.visibility</p:attrName>
                                        </p:attrNameLst>
                                      </p:cBhvr>
                                      <p:to>
                                        <p:strVal val="visible"/>
                                      </p:to>
                                    </p:set>
                                    <p:animEffect transition="in" filter="wipe(left)">
                                      <p:cBhvr>
                                        <p:cTn id="31" dur="500"/>
                                        <p:tgtEl>
                                          <p:spTgt spid="64516">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516">
                                            <p:txEl>
                                              <p:pRg st="7" end="7"/>
                                            </p:txEl>
                                          </p:spTgt>
                                        </p:tgtEl>
                                        <p:attrNameLst>
                                          <p:attrName>style.visibility</p:attrName>
                                        </p:attrNameLst>
                                      </p:cBhvr>
                                      <p:to>
                                        <p:strVal val="visible"/>
                                      </p:to>
                                    </p:set>
                                    <p:animEffect transition="in" filter="wipe(left)">
                                      <p:cBhvr>
                                        <p:cTn id="36" dur="500"/>
                                        <p:tgtEl>
                                          <p:spTgt spid="64516">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4516">
                                            <p:txEl>
                                              <p:pRg st="8" end="8"/>
                                            </p:txEl>
                                          </p:spTgt>
                                        </p:tgtEl>
                                        <p:attrNameLst>
                                          <p:attrName>style.visibility</p:attrName>
                                        </p:attrNameLst>
                                      </p:cBhvr>
                                      <p:to>
                                        <p:strVal val="visible"/>
                                      </p:to>
                                    </p:set>
                                    <p:animEffect transition="in" filter="wipe(left)">
                                      <p:cBhvr>
                                        <p:cTn id="41" dur="500"/>
                                        <p:tgtEl>
                                          <p:spTgt spid="64516">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64521"/>
                                        </p:tgtEl>
                                        <p:attrNameLst>
                                          <p:attrName>style.visibility</p:attrName>
                                        </p:attrNameLst>
                                      </p:cBhvr>
                                      <p:to>
                                        <p:strVal val="visible"/>
                                      </p:to>
                                    </p:set>
                                    <p:animEffect transition="in" filter="blinds(vertical)">
                                      <p:cBhvr>
                                        <p:cTn id="46" dur="500"/>
                                        <p:tgtEl>
                                          <p:spTgt spid="645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bldLvl="3"/>
      <p:bldP spid="64521" grpId="0" animBg="1"/>
      <p:bldP spid="645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179388" y="547688"/>
            <a:ext cx="871378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掌握函数调用的基本形式及其语法要求</a:t>
            </a:r>
          </a:p>
          <a:p>
            <a:pPr eaLnBrk="1" hangingPunct="1">
              <a:buFont typeface="Wingdings" pitchFamily="2" charset="2"/>
              <a:buChar char="l"/>
            </a:pPr>
            <a:r>
              <a:rPr lang="zh-CN" altLang="en-US" sz="2000" b="1"/>
              <a:t>函数调用的形式如下 ：</a:t>
            </a:r>
          </a:p>
          <a:p>
            <a:pPr eaLnBrk="1" hangingPunct="1">
              <a:buFont typeface="Wingdings" pitchFamily="2" charset="2"/>
              <a:buNone/>
            </a:pPr>
            <a:r>
              <a:rPr lang="zh-CN" altLang="en-US" sz="2000" b="1"/>
              <a:t>                </a:t>
            </a:r>
            <a:r>
              <a:rPr lang="zh-CN" altLang="en-US" sz="2000" b="1">
                <a:solidFill>
                  <a:schemeClr val="tx2"/>
                </a:solidFill>
              </a:rPr>
              <a:t>函数名</a:t>
            </a:r>
            <a:r>
              <a:rPr lang="en-US" altLang="zh-CN" sz="2000" b="1">
                <a:solidFill>
                  <a:schemeClr val="tx2"/>
                </a:solidFill>
              </a:rPr>
              <a:t>(</a:t>
            </a:r>
            <a:r>
              <a:rPr lang="zh-CN" altLang="en-US" sz="2000" b="1">
                <a:solidFill>
                  <a:schemeClr val="tx2"/>
                </a:solidFill>
              </a:rPr>
              <a:t>实参表</a:t>
            </a:r>
            <a:r>
              <a:rPr lang="en-US" altLang="zh-CN" sz="2000" b="1">
                <a:solidFill>
                  <a:schemeClr val="tx2"/>
                </a:solidFill>
              </a:rPr>
              <a:t>)</a:t>
            </a:r>
          </a:p>
          <a:p>
            <a:pPr eaLnBrk="1" hangingPunct="1">
              <a:buFont typeface="Wingdings" pitchFamily="2" charset="2"/>
              <a:buChar char="l"/>
            </a:pPr>
            <a:r>
              <a:rPr lang="zh-CN" altLang="en-US" sz="2000" b="1"/>
              <a:t>说明：</a:t>
            </a:r>
          </a:p>
          <a:p>
            <a:pPr lvl="1" eaLnBrk="1" hangingPunct="1">
              <a:buFont typeface="Wingdings" pitchFamily="2" charset="2"/>
              <a:buChar char="u"/>
            </a:pPr>
            <a:r>
              <a:rPr lang="zh-CN" altLang="en-US" sz="2000" b="1"/>
              <a:t>调用函数时，函数名必须与被调用的函数名完全相同。</a:t>
            </a:r>
          </a:p>
          <a:p>
            <a:pPr lvl="1" eaLnBrk="1" hangingPunct="1">
              <a:buFont typeface="Wingdings" pitchFamily="2" charset="2"/>
              <a:buChar char="u"/>
            </a:pPr>
            <a:r>
              <a:rPr lang="zh-CN" altLang="en-US" sz="2000" b="1"/>
              <a:t>函数调用可以出现在允许表达式出现的任何地方</a:t>
            </a:r>
          </a:p>
          <a:p>
            <a:pPr lvl="1" eaLnBrk="1" hangingPunct="1">
              <a:buFont typeface="Wingdings" pitchFamily="2" charset="2"/>
              <a:buChar char="u"/>
            </a:pPr>
            <a:r>
              <a:rPr lang="zh-CN" altLang="en-US" sz="2000" b="1"/>
              <a:t>函数调用可以作为一条独立的语句，此时最后的分号不能少。</a:t>
            </a:r>
          </a:p>
        </p:txBody>
      </p:sp>
      <p:grpSp>
        <p:nvGrpSpPr>
          <p:cNvPr id="65541" name="Group 5"/>
          <p:cNvGrpSpPr>
            <a:grpSpLocks/>
          </p:cNvGrpSpPr>
          <p:nvPr/>
        </p:nvGrpSpPr>
        <p:grpSpPr bwMode="auto">
          <a:xfrm>
            <a:off x="250825" y="117475"/>
            <a:ext cx="8642350" cy="503238"/>
            <a:chOff x="113" y="0"/>
            <a:chExt cx="5444" cy="317"/>
          </a:xfrm>
        </p:grpSpPr>
        <p:sp>
          <p:nvSpPr>
            <p:cNvPr id="52232"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6</a:t>
              </a:r>
            </a:p>
          </p:txBody>
        </p:sp>
        <p:sp>
          <p:nvSpPr>
            <p:cNvPr id="52233"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函数调用</a:t>
              </a:r>
            </a:p>
          </p:txBody>
        </p:sp>
      </p:grpSp>
      <p:sp>
        <p:nvSpPr>
          <p:cNvPr id="65546" name="Text Box 10"/>
          <p:cNvSpPr txBox="1">
            <a:spLocks noChangeArrowheads="1"/>
          </p:cNvSpPr>
          <p:nvPr/>
        </p:nvSpPr>
        <p:spPr bwMode="auto">
          <a:xfrm>
            <a:off x="179388" y="3324225"/>
            <a:ext cx="8713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掌握函数嵌套调用与递归调用的方法及注意事项</a:t>
            </a:r>
          </a:p>
          <a:p>
            <a:pPr eaLnBrk="1" hangingPunct="1">
              <a:buFont typeface="Wingdings" pitchFamily="2" charset="2"/>
              <a:buChar char="l"/>
            </a:pPr>
            <a:r>
              <a:rPr lang="zh-CN" altLang="en-US" sz="2000" b="1"/>
              <a:t>在被调用的函数中又调用另外一个函数，称“嵌套调用”</a:t>
            </a:r>
          </a:p>
          <a:p>
            <a:pPr eaLnBrk="1" hangingPunct="1">
              <a:buFont typeface="Wingdings" pitchFamily="2" charset="2"/>
              <a:buChar char="l"/>
            </a:pPr>
            <a:r>
              <a:rPr lang="zh-CN" altLang="en-US" sz="2000" b="1"/>
              <a:t>函数直接或间接地调用自身，称“递归调用”。可以将递归调用看做是嵌套调用的特殊形式</a:t>
            </a:r>
          </a:p>
          <a:p>
            <a:pPr eaLnBrk="1" hangingPunct="1">
              <a:buFont typeface="Wingdings" pitchFamily="2" charset="2"/>
              <a:buChar char="l"/>
            </a:pPr>
            <a:r>
              <a:rPr lang="zh-CN" altLang="en-US" sz="2000" b="1"/>
              <a:t>采用递归方法求解一个问题时，该问题必须满足以下条件：</a:t>
            </a:r>
          </a:p>
          <a:p>
            <a:pPr lvl="1" eaLnBrk="1" hangingPunct="1">
              <a:buFont typeface="Wingdings" pitchFamily="2" charset="2"/>
              <a:buChar char="u"/>
            </a:pPr>
            <a:r>
              <a:rPr lang="zh-CN" altLang="en-US" sz="2000" b="1"/>
              <a:t>可以把要求解的问题转化为新的问题，而且新问题的解法与原问题相同</a:t>
            </a:r>
          </a:p>
          <a:p>
            <a:pPr lvl="1" eaLnBrk="1" hangingPunct="1">
              <a:buFont typeface="Wingdings" pitchFamily="2" charset="2"/>
              <a:buChar char="u"/>
            </a:pPr>
            <a:r>
              <a:rPr lang="zh-CN" altLang="en-US" sz="2000" b="1"/>
              <a:t>必须有一个明确的结束递归的条件</a:t>
            </a:r>
          </a:p>
          <a:p>
            <a:pPr eaLnBrk="1" hangingPunct="1">
              <a:buFont typeface="Wingdings" pitchFamily="2" charset="2"/>
              <a:buChar char="l"/>
            </a:pPr>
            <a:r>
              <a:rPr lang="zh-CN" altLang="en-US" sz="2000" b="1"/>
              <a:t>函数递归调用时，系统利用堆栈将当前函数中的变量和形参暂时保存起来，再为新一轮函数调用中的形参和变量分配内存空间。</a:t>
            </a:r>
          </a:p>
          <a:p>
            <a:pPr eaLnBrk="1" hangingPunct="1">
              <a:buFont typeface="Wingdings" pitchFamily="2" charset="2"/>
              <a:buChar char="l"/>
            </a:pPr>
            <a:r>
              <a:rPr lang="zh-CN" altLang="en-US" sz="2000" b="1"/>
              <a:t>嵌套或递归调用的返回原则是：先调用，后返回。</a:t>
            </a:r>
          </a:p>
        </p:txBody>
      </p:sp>
      <p:grpSp>
        <p:nvGrpSpPr>
          <p:cNvPr id="65547" name="Group 11"/>
          <p:cNvGrpSpPr>
            <a:grpSpLocks/>
          </p:cNvGrpSpPr>
          <p:nvPr/>
        </p:nvGrpSpPr>
        <p:grpSpPr bwMode="auto">
          <a:xfrm>
            <a:off x="250825" y="2894013"/>
            <a:ext cx="8642350" cy="503237"/>
            <a:chOff x="113" y="0"/>
            <a:chExt cx="5444" cy="317"/>
          </a:xfrm>
        </p:grpSpPr>
        <p:sp>
          <p:nvSpPr>
            <p:cNvPr id="52230" name="Oval 12"/>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7</a:t>
              </a:r>
            </a:p>
          </p:txBody>
        </p:sp>
        <p:sp>
          <p:nvSpPr>
            <p:cNvPr id="52231" name="Text Box 13"/>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函数的嵌套调用各递归调用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5540">
                                            <p:txEl>
                                              <p:pRg st="0" end="0"/>
                                            </p:txEl>
                                          </p:spTgt>
                                        </p:tgtEl>
                                        <p:attrNameLst>
                                          <p:attrName>style.visibility</p:attrName>
                                        </p:attrNameLst>
                                      </p:cBhvr>
                                      <p:to>
                                        <p:strVal val="visible"/>
                                      </p:to>
                                    </p:set>
                                    <p:animEffect transition="in" filter="wipe(left)">
                                      <p:cBhvr>
                                        <p:cTn id="11" dur="500"/>
                                        <p:tgtEl>
                                          <p:spTgt spid="6554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540">
                                            <p:txEl>
                                              <p:pRg st="1" end="1"/>
                                            </p:txEl>
                                          </p:spTgt>
                                        </p:tgtEl>
                                        <p:attrNameLst>
                                          <p:attrName>style.visibility</p:attrName>
                                        </p:attrNameLst>
                                      </p:cBhvr>
                                      <p:to>
                                        <p:strVal val="visible"/>
                                      </p:to>
                                    </p:set>
                                    <p:animEffect transition="in" filter="wipe(left)">
                                      <p:cBhvr>
                                        <p:cTn id="16" dur="500"/>
                                        <p:tgtEl>
                                          <p:spTgt spid="6554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540">
                                            <p:txEl>
                                              <p:pRg st="2" end="2"/>
                                            </p:txEl>
                                          </p:spTgt>
                                        </p:tgtEl>
                                        <p:attrNameLst>
                                          <p:attrName>style.visibility</p:attrName>
                                        </p:attrNameLst>
                                      </p:cBhvr>
                                      <p:to>
                                        <p:strVal val="visible"/>
                                      </p:to>
                                    </p:set>
                                    <p:animEffect transition="in" filter="wipe(left)">
                                      <p:cBhvr>
                                        <p:cTn id="21" dur="500"/>
                                        <p:tgtEl>
                                          <p:spTgt spid="6554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5540">
                                            <p:txEl>
                                              <p:pRg st="3" end="3"/>
                                            </p:txEl>
                                          </p:spTgt>
                                        </p:tgtEl>
                                        <p:attrNameLst>
                                          <p:attrName>style.visibility</p:attrName>
                                        </p:attrNameLst>
                                      </p:cBhvr>
                                      <p:to>
                                        <p:strVal val="visible"/>
                                      </p:to>
                                    </p:set>
                                    <p:animEffect transition="in" filter="wipe(left)">
                                      <p:cBhvr>
                                        <p:cTn id="26" dur="500"/>
                                        <p:tgtEl>
                                          <p:spTgt spid="6554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540">
                                            <p:txEl>
                                              <p:pRg st="4" end="4"/>
                                            </p:txEl>
                                          </p:spTgt>
                                        </p:tgtEl>
                                        <p:attrNameLst>
                                          <p:attrName>style.visibility</p:attrName>
                                        </p:attrNameLst>
                                      </p:cBhvr>
                                      <p:to>
                                        <p:strVal val="visible"/>
                                      </p:to>
                                    </p:set>
                                    <p:animEffect transition="in" filter="wipe(left)">
                                      <p:cBhvr>
                                        <p:cTn id="31" dur="500"/>
                                        <p:tgtEl>
                                          <p:spTgt spid="65540">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5540">
                                            <p:txEl>
                                              <p:pRg st="5" end="5"/>
                                            </p:txEl>
                                          </p:spTgt>
                                        </p:tgtEl>
                                        <p:attrNameLst>
                                          <p:attrName>style.visibility</p:attrName>
                                        </p:attrNameLst>
                                      </p:cBhvr>
                                      <p:to>
                                        <p:strVal val="visible"/>
                                      </p:to>
                                    </p:set>
                                    <p:animEffect transition="in" filter="wipe(left)">
                                      <p:cBhvr>
                                        <p:cTn id="36" dur="500"/>
                                        <p:tgtEl>
                                          <p:spTgt spid="6554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5540">
                                            <p:txEl>
                                              <p:pRg st="6" end="6"/>
                                            </p:txEl>
                                          </p:spTgt>
                                        </p:tgtEl>
                                        <p:attrNameLst>
                                          <p:attrName>style.visibility</p:attrName>
                                        </p:attrNameLst>
                                      </p:cBhvr>
                                      <p:to>
                                        <p:strVal val="visible"/>
                                      </p:to>
                                    </p:set>
                                    <p:animEffect transition="in" filter="wipe(left)">
                                      <p:cBhvr>
                                        <p:cTn id="41" dur="500"/>
                                        <p:tgtEl>
                                          <p:spTgt spid="65540">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554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5546">
                                            <p:txEl>
                                              <p:pRg st="0" end="0"/>
                                            </p:txEl>
                                          </p:spTgt>
                                        </p:tgtEl>
                                        <p:attrNameLst>
                                          <p:attrName>style.visibility</p:attrName>
                                        </p:attrNameLst>
                                      </p:cBhvr>
                                      <p:to>
                                        <p:strVal val="visible"/>
                                      </p:to>
                                    </p:set>
                                    <p:animEffect transition="in" filter="wipe(left)">
                                      <p:cBhvr>
                                        <p:cTn id="50" dur="500"/>
                                        <p:tgtEl>
                                          <p:spTgt spid="65546">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5546">
                                            <p:txEl>
                                              <p:pRg st="1" end="1"/>
                                            </p:txEl>
                                          </p:spTgt>
                                        </p:tgtEl>
                                        <p:attrNameLst>
                                          <p:attrName>style.visibility</p:attrName>
                                        </p:attrNameLst>
                                      </p:cBhvr>
                                      <p:to>
                                        <p:strVal val="visible"/>
                                      </p:to>
                                    </p:set>
                                    <p:animEffect transition="in" filter="wipe(left)">
                                      <p:cBhvr>
                                        <p:cTn id="55" dur="500"/>
                                        <p:tgtEl>
                                          <p:spTgt spid="65546">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5546">
                                            <p:txEl>
                                              <p:pRg st="2" end="2"/>
                                            </p:txEl>
                                          </p:spTgt>
                                        </p:tgtEl>
                                        <p:attrNameLst>
                                          <p:attrName>style.visibility</p:attrName>
                                        </p:attrNameLst>
                                      </p:cBhvr>
                                      <p:to>
                                        <p:strVal val="visible"/>
                                      </p:to>
                                    </p:set>
                                    <p:animEffect transition="in" filter="wipe(left)">
                                      <p:cBhvr>
                                        <p:cTn id="60" dur="500"/>
                                        <p:tgtEl>
                                          <p:spTgt spid="65546">
                                            <p:txEl>
                                              <p:pRg st="2" end="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5546">
                                            <p:txEl>
                                              <p:pRg st="3" end="3"/>
                                            </p:txEl>
                                          </p:spTgt>
                                        </p:tgtEl>
                                        <p:attrNameLst>
                                          <p:attrName>style.visibility</p:attrName>
                                        </p:attrNameLst>
                                      </p:cBhvr>
                                      <p:to>
                                        <p:strVal val="visible"/>
                                      </p:to>
                                    </p:set>
                                    <p:animEffect transition="in" filter="wipe(left)">
                                      <p:cBhvr>
                                        <p:cTn id="65" dur="500"/>
                                        <p:tgtEl>
                                          <p:spTgt spid="65546">
                                            <p:txEl>
                                              <p:pRg st="3" end="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5546">
                                            <p:txEl>
                                              <p:pRg st="4" end="4"/>
                                            </p:txEl>
                                          </p:spTgt>
                                        </p:tgtEl>
                                        <p:attrNameLst>
                                          <p:attrName>style.visibility</p:attrName>
                                        </p:attrNameLst>
                                      </p:cBhvr>
                                      <p:to>
                                        <p:strVal val="visible"/>
                                      </p:to>
                                    </p:set>
                                    <p:animEffect transition="in" filter="wipe(left)">
                                      <p:cBhvr>
                                        <p:cTn id="70" dur="500"/>
                                        <p:tgtEl>
                                          <p:spTgt spid="65546">
                                            <p:txEl>
                                              <p:pRg st="4" end="4"/>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5546">
                                            <p:txEl>
                                              <p:pRg st="5" end="5"/>
                                            </p:txEl>
                                          </p:spTgt>
                                        </p:tgtEl>
                                        <p:attrNameLst>
                                          <p:attrName>style.visibility</p:attrName>
                                        </p:attrNameLst>
                                      </p:cBhvr>
                                      <p:to>
                                        <p:strVal val="visible"/>
                                      </p:to>
                                    </p:set>
                                    <p:animEffect transition="in" filter="wipe(left)">
                                      <p:cBhvr>
                                        <p:cTn id="75" dur="500"/>
                                        <p:tgtEl>
                                          <p:spTgt spid="65546">
                                            <p:txEl>
                                              <p:pRg st="5" end="5"/>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5546">
                                            <p:txEl>
                                              <p:pRg st="6" end="6"/>
                                            </p:txEl>
                                          </p:spTgt>
                                        </p:tgtEl>
                                        <p:attrNameLst>
                                          <p:attrName>style.visibility</p:attrName>
                                        </p:attrNameLst>
                                      </p:cBhvr>
                                      <p:to>
                                        <p:strVal val="visible"/>
                                      </p:to>
                                    </p:set>
                                    <p:animEffect transition="in" filter="wipe(left)">
                                      <p:cBhvr>
                                        <p:cTn id="80" dur="500"/>
                                        <p:tgtEl>
                                          <p:spTgt spid="65546">
                                            <p:txEl>
                                              <p:pRg st="6" end="6"/>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65546">
                                            <p:txEl>
                                              <p:pRg st="7" end="7"/>
                                            </p:txEl>
                                          </p:spTgt>
                                        </p:tgtEl>
                                        <p:attrNameLst>
                                          <p:attrName>style.visibility</p:attrName>
                                        </p:attrNameLst>
                                      </p:cBhvr>
                                      <p:to>
                                        <p:strVal val="visible"/>
                                      </p:to>
                                    </p:set>
                                    <p:animEffect transition="in" filter="wipe(left)">
                                      <p:cBhvr>
                                        <p:cTn id="85" dur="500"/>
                                        <p:tgtEl>
                                          <p:spTgt spid="655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bldLvl="2"/>
      <p:bldP spid="65546"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468313" y="908050"/>
            <a:ext cx="835183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FF"/>
                </a:solidFill>
                <a:ea typeface="黑体" pitchFamily="49" charset="-122"/>
              </a:rPr>
              <a:t>考点点拨</a:t>
            </a:r>
            <a:r>
              <a:rPr lang="zh-CN" altLang="en-US" sz="2400" b="1">
                <a:solidFill>
                  <a:srgbClr val="0000FF"/>
                </a:solidFill>
              </a:rPr>
              <a:t>：</a:t>
            </a:r>
            <a:r>
              <a:rPr lang="en-US" altLang="zh-CN" sz="2400" b="1">
                <a:solidFill>
                  <a:schemeClr val="tx2"/>
                </a:solidFill>
              </a:rPr>
              <a:t>C</a:t>
            </a:r>
            <a:r>
              <a:rPr lang="zh-CN" altLang="en-US" sz="2400" b="1">
                <a:solidFill>
                  <a:schemeClr val="tx2"/>
                </a:solidFill>
              </a:rPr>
              <a:t>程序的编译连接和后缀</a:t>
            </a:r>
          </a:p>
          <a:p>
            <a:pPr eaLnBrk="1" hangingPunct="1">
              <a:spcBef>
                <a:spcPct val="50000"/>
              </a:spcBef>
            </a:pPr>
            <a:r>
              <a:rPr lang="zh-CN" altLang="en-US" sz="2000" b="1"/>
              <a:t>       </a:t>
            </a:r>
            <a:r>
              <a:rPr lang="en-US" altLang="zh-CN" sz="2000" b="1"/>
              <a:t>C</a:t>
            </a:r>
            <a:r>
              <a:rPr lang="zh-CN" altLang="en-US" sz="2000" b="1">
                <a:solidFill>
                  <a:schemeClr val="hlink"/>
                </a:solidFill>
              </a:rPr>
              <a:t>源程序文件</a:t>
            </a:r>
            <a:r>
              <a:rPr lang="en-US" altLang="zh-CN" sz="2000" b="1"/>
              <a:t>(</a:t>
            </a:r>
            <a:r>
              <a:rPr lang="zh-CN" altLang="en-US" sz="2000" b="1">
                <a:solidFill>
                  <a:schemeClr val="tx2"/>
                </a:solidFill>
              </a:rPr>
              <a:t>后缀为</a:t>
            </a:r>
            <a:r>
              <a:rPr lang="en-US" altLang="zh-CN" sz="2000" b="1">
                <a:solidFill>
                  <a:schemeClr val="tx2"/>
                </a:solidFill>
              </a:rPr>
              <a:t>.c</a:t>
            </a:r>
            <a:r>
              <a:rPr lang="en-US" altLang="zh-CN" sz="2000" b="1"/>
              <a:t>)</a:t>
            </a:r>
            <a:r>
              <a:rPr lang="zh-CN" altLang="en-US" sz="2000" b="1"/>
              <a:t>必须翻译为二进制</a:t>
            </a:r>
            <a:r>
              <a:rPr lang="zh-CN" altLang="en-US" sz="2000" b="1">
                <a:solidFill>
                  <a:schemeClr val="hlink"/>
                </a:solidFill>
              </a:rPr>
              <a:t>目标文件</a:t>
            </a:r>
            <a:r>
              <a:rPr lang="en-US" altLang="zh-CN" sz="2000" b="1"/>
              <a:t>(</a:t>
            </a:r>
            <a:r>
              <a:rPr lang="zh-CN" altLang="en-US" sz="2000" b="1">
                <a:solidFill>
                  <a:schemeClr val="tx2"/>
                </a:solidFill>
              </a:rPr>
              <a:t>后缀为</a:t>
            </a:r>
            <a:r>
              <a:rPr lang="en-US" altLang="zh-CN" sz="2000" b="1">
                <a:solidFill>
                  <a:schemeClr val="tx2"/>
                </a:solidFill>
              </a:rPr>
              <a:t>.obj</a:t>
            </a:r>
            <a:r>
              <a:rPr lang="en-US" altLang="zh-CN" sz="2000" b="1"/>
              <a:t>)</a:t>
            </a:r>
            <a:r>
              <a:rPr lang="zh-CN" altLang="en-US" sz="2000" b="1"/>
              <a:t>，此过程称为“</a:t>
            </a:r>
            <a:r>
              <a:rPr lang="zh-CN" altLang="en-US" sz="2000" b="1">
                <a:solidFill>
                  <a:schemeClr val="tx2"/>
                </a:solidFill>
              </a:rPr>
              <a:t>编译</a:t>
            </a:r>
            <a:r>
              <a:rPr lang="zh-CN" altLang="en-US" sz="2000" b="1"/>
              <a:t>”，负责此工作的程序称为“编译器”或“编译程序”；然后由连接程序把该二进制文件与</a:t>
            </a:r>
            <a:r>
              <a:rPr lang="en-US" altLang="zh-CN" sz="2000" b="1"/>
              <a:t>C</a:t>
            </a:r>
            <a:r>
              <a:rPr lang="zh-CN" altLang="en-US" sz="2000" b="1"/>
              <a:t>语言的各种库函数连接起来，生成</a:t>
            </a:r>
            <a:r>
              <a:rPr lang="zh-CN" altLang="en-US" sz="2000" b="1">
                <a:solidFill>
                  <a:schemeClr val="hlink"/>
                </a:solidFill>
              </a:rPr>
              <a:t>可执行文件</a:t>
            </a:r>
            <a:r>
              <a:rPr lang="en-US" altLang="zh-CN" sz="2000" b="1"/>
              <a:t>(</a:t>
            </a:r>
            <a:r>
              <a:rPr lang="zh-CN" altLang="en-US" sz="2000" b="1">
                <a:solidFill>
                  <a:schemeClr val="tx2"/>
                </a:solidFill>
              </a:rPr>
              <a:t>后缀为</a:t>
            </a:r>
            <a:r>
              <a:rPr lang="en-US" altLang="zh-CN" sz="2000" b="1">
                <a:solidFill>
                  <a:schemeClr val="tx2"/>
                </a:solidFill>
              </a:rPr>
              <a:t>.exe</a:t>
            </a:r>
            <a:r>
              <a:rPr lang="en-US" altLang="zh-CN" sz="2000" b="1"/>
              <a:t>)</a:t>
            </a:r>
            <a:r>
              <a:rPr lang="zh-CN" altLang="en-US" sz="2000" b="1"/>
              <a:t>，此过程称为“</a:t>
            </a:r>
            <a:r>
              <a:rPr lang="zh-CN" altLang="en-US" sz="2000" b="1">
                <a:solidFill>
                  <a:schemeClr val="tx2"/>
                </a:solidFill>
              </a:rPr>
              <a:t>连接</a:t>
            </a:r>
            <a:r>
              <a:rPr lang="zh-CN" altLang="en-US" sz="2000" b="1"/>
              <a:t>”；最后执行该可执行文件，实现程序功能。</a:t>
            </a:r>
          </a:p>
        </p:txBody>
      </p:sp>
      <p:grpSp>
        <p:nvGrpSpPr>
          <p:cNvPr id="20490" name="Group 10"/>
          <p:cNvGrpSpPr>
            <a:grpSpLocks/>
          </p:cNvGrpSpPr>
          <p:nvPr/>
        </p:nvGrpSpPr>
        <p:grpSpPr bwMode="auto">
          <a:xfrm>
            <a:off x="395288" y="333375"/>
            <a:ext cx="8280400" cy="503238"/>
            <a:chOff x="249" y="210"/>
            <a:chExt cx="5216" cy="317"/>
          </a:xfrm>
        </p:grpSpPr>
        <p:sp>
          <p:nvSpPr>
            <p:cNvPr id="7174" name="Oval 5"/>
            <p:cNvSpPr>
              <a:spLocks noChangeArrowheads="1"/>
            </p:cNvSpPr>
            <p:nvPr/>
          </p:nvSpPr>
          <p:spPr bwMode="auto">
            <a:xfrm>
              <a:off x="249" y="210"/>
              <a:ext cx="74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7175" name="Text Box 6"/>
            <p:cNvSpPr txBox="1">
              <a:spLocks noChangeArrowheads="1"/>
            </p:cNvSpPr>
            <p:nvPr/>
          </p:nvSpPr>
          <p:spPr bwMode="auto">
            <a:xfrm>
              <a:off x="1111" y="210"/>
              <a:ext cx="4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C</a:t>
              </a:r>
              <a:r>
                <a:rPr lang="zh-CN" altLang="en-US" sz="2400" b="1" u="sng"/>
                <a:t>语言程序编译连接过程</a:t>
              </a:r>
            </a:p>
          </p:txBody>
        </p:sp>
      </p:grpSp>
      <p:sp>
        <p:nvSpPr>
          <p:cNvPr id="20487" name="Text Box 7"/>
          <p:cNvSpPr txBox="1">
            <a:spLocks noChangeArrowheads="1"/>
          </p:cNvSpPr>
          <p:nvPr/>
        </p:nvSpPr>
        <p:spPr bwMode="auto">
          <a:xfrm>
            <a:off x="323850" y="3429000"/>
            <a:ext cx="8497888"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13</a:t>
            </a:r>
            <a:r>
              <a:rPr lang="zh-CN" altLang="en-US" sz="2000" dirty="0"/>
              <a:t>）以下叙述中错误的是</a:t>
            </a:r>
            <a:r>
              <a:rPr lang="en-US" altLang="zh-CN" sz="2000" dirty="0"/>
              <a:t>(         ) </a:t>
            </a:r>
            <a:endParaRPr lang="en-US" altLang="zh-CN" sz="2000" dirty="0" smtClean="0"/>
          </a:p>
          <a:p>
            <a:pPr eaLnBrk="1" hangingPunct="1"/>
            <a:r>
              <a:rPr lang="zh-CN" altLang="en-US" sz="2000" dirty="0"/>
              <a:t>　　</a:t>
            </a:r>
            <a:r>
              <a:rPr lang="en-US" altLang="zh-CN" sz="2000" dirty="0"/>
              <a:t>A</a:t>
            </a:r>
            <a:r>
              <a:rPr lang="zh-CN" altLang="en-US" sz="2000" dirty="0"/>
              <a:t>）</a:t>
            </a:r>
            <a:r>
              <a:rPr lang="en-US" altLang="zh-CN" sz="2000" dirty="0"/>
              <a:t>C</a:t>
            </a:r>
            <a:r>
              <a:rPr lang="zh-CN" altLang="en-US" sz="2000" dirty="0"/>
              <a:t>程序在运行过程中所有计算都以二进制方式进行</a:t>
            </a:r>
          </a:p>
          <a:p>
            <a:pPr eaLnBrk="1" hangingPunct="1"/>
            <a:r>
              <a:rPr lang="zh-CN" altLang="en-US" sz="2000" dirty="0"/>
              <a:t>　　</a:t>
            </a:r>
            <a:r>
              <a:rPr lang="en-US" altLang="zh-CN" sz="2000" dirty="0"/>
              <a:t>B</a:t>
            </a:r>
            <a:r>
              <a:rPr lang="zh-CN" altLang="en-US" sz="2000" dirty="0"/>
              <a:t>）</a:t>
            </a:r>
            <a:r>
              <a:rPr lang="en-US" altLang="zh-CN" sz="2000" dirty="0"/>
              <a:t>C</a:t>
            </a:r>
            <a:r>
              <a:rPr lang="zh-CN" altLang="en-US" sz="2000" dirty="0"/>
              <a:t>程序在运行过程中所有计算都以十进制方式进行</a:t>
            </a:r>
          </a:p>
          <a:p>
            <a:pPr eaLnBrk="1" hangingPunct="1"/>
            <a:r>
              <a:rPr lang="zh-CN" altLang="en-US" sz="2000" dirty="0"/>
              <a:t>　　</a:t>
            </a:r>
            <a:r>
              <a:rPr lang="en-US" altLang="zh-CN" sz="2000" dirty="0"/>
              <a:t>C</a:t>
            </a:r>
            <a:r>
              <a:rPr lang="zh-CN" altLang="en-US" sz="2000" dirty="0"/>
              <a:t>）所有</a:t>
            </a:r>
            <a:r>
              <a:rPr lang="en-US" altLang="zh-CN" sz="2000" dirty="0"/>
              <a:t>C</a:t>
            </a:r>
            <a:r>
              <a:rPr lang="zh-CN" altLang="en-US" sz="2000" dirty="0"/>
              <a:t>程序都需要编译链接无误后才能运行</a:t>
            </a:r>
          </a:p>
          <a:p>
            <a:pPr eaLnBrk="1" hangingPunct="1"/>
            <a:r>
              <a:rPr lang="zh-CN" altLang="en-US" sz="2000" dirty="0"/>
              <a:t>　　</a:t>
            </a:r>
            <a:r>
              <a:rPr lang="en-US" altLang="zh-CN" sz="2000" dirty="0"/>
              <a:t>D</a:t>
            </a:r>
            <a:r>
              <a:rPr lang="zh-CN" altLang="en-US" sz="2000" dirty="0"/>
              <a:t>）</a:t>
            </a:r>
            <a:r>
              <a:rPr lang="en-US" altLang="zh-CN" sz="2000" dirty="0"/>
              <a:t>C</a:t>
            </a:r>
            <a:r>
              <a:rPr lang="zh-CN" altLang="en-US" sz="2000" dirty="0"/>
              <a:t>程序中整型变量只能存放整数，实型变量只能存放浮点数</a:t>
            </a:r>
          </a:p>
        </p:txBody>
      </p:sp>
      <p:sp>
        <p:nvSpPr>
          <p:cNvPr id="20489" name="Rectangle 9"/>
          <p:cNvSpPr>
            <a:spLocks noChangeArrowheads="1"/>
          </p:cNvSpPr>
          <p:nvPr/>
        </p:nvSpPr>
        <p:spPr bwMode="auto">
          <a:xfrm>
            <a:off x="3740150" y="38401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484">
                                            <p:txEl>
                                              <p:pRg st="0" end="0"/>
                                            </p:txEl>
                                          </p:spTgt>
                                        </p:tgtEl>
                                        <p:attrNameLst>
                                          <p:attrName>style.visibility</p:attrName>
                                        </p:attrNameLst>
                                      </p:cBhvr>
                                      <p:to>
                                        <p:strVal val="visible"/>
                                      </p:to>
                                    </p:set>
                                    <p:animEffect transition="in" filter="wipe(left)">
                                      <p:cBhvr>
                                        <p:cTn id="11" dur="500"/>
                                        <p:tgtEl>
                                          <p:spTgt spid="2048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4">
                                            <p:txEl>
                                              <p:pRg st="1" end="1"/>
                                            </p:txEl>
                                          </p:spTgt>
                                        </p:tgtEl>
                                        <p:attrNameLst>
                                          <p:attrName>style.visibility</p:attrName>
                                        </p:attrNameLst>
                                      </p:cBhvr>
                                      <p:to>
                                        <p:strVal val="visible"/>
                                      </p:to>
                                    </p:set>
                                    <p:animEffect transition="in" filter="wipe(left)">
                                      <p:cBhvr>
                                        <p:cTn id="16" dur="500"/>
                                        <p:tgtEl>
                                          <p:spTgt spid="2048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87"/>
                                        </p:tgtEl>
                                        <p:attrNameLst>
                                          <p:attrName>style.visibility</p:attrName>
                                        </p:attrNameLst>
                                      </p:cBhvr>
                                      <p:to>
                                        <p:strVal val="visible"/>
                                      </p:to>
                                    </p:set>
                                    <p:anim calcmode="lin" valueType="num">
                                      <p:cBhvr additive="base">
                                        <p:cTn id="21" dur="500" fill="hold"/>
                                        <p:tgtEl>
                                          <p:spTgt spid="20487"/>
                                        </p:tgtEl>
                                        <p:attrNameLst>
                                          <p:attrName>ppt_x</p:attrName>
                                        </p:attrNameLst>
                                      </p:cBhvr>
                                      <p:tavLst>
                                        <p:tav tm="0">
                                          <p:val>
                                            <p:strVal val="0-#ppt_w/2"/>
                                          </p:val>
                                        </p:tav>
                                        <p:tav tm="100000">
                                          <p:val>
                                            <p:strVal val="#ppt_x"/>
                                          </p:val>
                                        </p:tav>
                                      </p:tavLst>
                                    </p:anim>
                                    <p:anim calcmode="lin" valueType="num">
                                      <p:cBhvr additive="base">
                                        <p:cTn id="22"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20487" grpId="0" animBg="1"/>
      <p:bldP spid="2048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395288" y="260350"/>
            <a:ext cx="8243887" cy="62865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24</a:t>
            </a:r>
            <a:r>
              <a:rPr lang="zh-CN" altLang="en-US" sz="2000" dirty="0"/>
              <a:t>）有以下程序　　</a:t>
            </a:r>
            <a:r>
              <a:rPr lang="en-US" altLang="zh-CN" sz="2000" dirty="0"/>
              <a:t>#include&lt;</a:t>
            </a:r>
            <a:r>
              <a:rPr lang="en-US" altLang="zh-CN" sz="2000" dirty="0" err="1"/>
              <a:t>stdio.h</a:t>
            </a:r>
            <a:r>
              <a:rPr lang="en-US" altLang="zh-CN" sz="2000" dirty="0"/>
              <a:t>&gt;</a:t>
            </a:r>
          </a:p>
          <a:p>
            <a:pPr eaLnBrk="1" hangingPunct="1"/>
            <a:r>
              <a:rPr lang="zh-CN" altLang="en-US" sz="2000" dirty="0"/>
              <a:t>　　</a:t>
            </a:r>
            <a:r>
              <a:rPr lang="en-US" altLang="zh-CN" sz="2000" dirty="0" err="1"/>
              <a:t>int</a:t>
            </a:r>
            <a:r>
              <a:rPr lang="en-US" altLang="zh-CN" sz="2000" dirty="0"/>
              <a:t>   f(</a:t>
            </a:r>
            <a:r>
              <a:rPr lang="en-US" altLang="zh-CN" sz="2000" dirty="0" err="1"/>
              <a:t>int</a:t>
            </a:r>
            <a:r>
              <a:rPr lang="en-US" altLang="zh-CN" sz="2000" dirty="0"/>
              <a:t>  x);</a:t>
            </a:r>
          </a:p>
          <a:p>
            <a:pPr eaLnBrk="1" hangingPunct="1"/>
            <a:r>
              <a:rPr lang="zh-CN" altLang="en-US" sz="2000" dirty="0"/>
              <a:t>　　</a:t>
            </a:r>
            <a:r>
              <a:rPr lang="en-US" altLang="zh-CN" sz="2000" dirty="0"/>
              <a:t>main()</a:t>
            </a:r>
          </a:p>
          <a:p>
            <a:pPr eaLnBrk="1" hangingPunct="1"/>
            <a:r>
              <a:rPr lang="zh-CN" altLang="en-US" sz="2000" dirty="0"/>
              <a:t>　　</a:t>
            </a:r>
            <a:r>
              <a:rPr lang="en-US" altLang="zh-CN" sz="2000" dirty="0"/>
              <a:t>{   </a:t>
            </a:r>
            <a:r>
              <a:rPr lang="en-US" altLang="zh-CN" sz="2000" dirty="0" err="1"/>
              <a:t>int</a:t>
            </a:r>
            <a:r>
              <a:rPr lang="en-US" altLang="zh-CN" sz="2000" dirty="0"/>
              <a:t>  n=1,m;</a:t>
            </a:r>
          </a:p>
          <a:p>
            <a:pPr eaLnBrk="1" hangingPunct="1"/>
            <a:r>
              <a:rPr lang="zh-CN" altLang="en-US" sz="2000" dirty="0"/>
              <a:t>　  　  </a:t>
            </a:r>
            <a:r>
              <a:rPr lang="en-US" altLang="zh-CN" sz="2000" dirty="0"/>
              <a:t>m=f(  f (  f(n)  )  );</a:t>
            </a:r>
            <a:r>
              <a:rPr lang="en-US" altLang="zh-CN" sz="2000" dirty="0" err="1"/>
              <a:t>printf</a:t>
            </a:r>
            <a:r>
              <a:rPr lang="en-US" altLang="zh-CN" sz="2000" dirty="0"/>
              <a:t>(”%d\</a:t>
            </a:r>
            <a:r>
              <a:rPr lang="en-US" altLang="zh-CN" sz="2000" dirty="0" err="1"/>
              <a:t>n”,m</a:t>
            </a:r>
            <a:r>
              <a:rPr lang="en-US" altLang="zh-CN" sz="2000" dirty="0"/>
              <a:t>);</a:t>
            </a:r>
          </a:p>
          <a:p>
            <a:pPr eaLnBrk="1" hangingPunct="1"/>
            <a:r>
              <a:rPr lang="zh-CN" altLang="en-US" sz="2000" dirty="0"/>
              <a:t>　　</a:t>
            </a:r>
            <a:r>
              <a:rPr lang="en-US" altLang="zh-CN" sz="2000" dirty="0"/>
              <a:t>}</a:t>
            </a:r>
          </a:p>
          <a:p>
            <a:pPr eaLnBrk="1" hangingPunct="1"/>
            <a:r>
              <a:rPr lang="zh-CN" altLang="en-US" sz="2000" dirty="0"/>
              <a:t>　　</a:t>
            </a:r>
            <a:r>
              <a:rPr lang="en-US" altLang="zh-CN" sz="2000" dirty="0" err="1"/>
              <a:t>int</a:t>
            </a:r>
            <a:r>
              <a:rPr lang="en-US" altLang="zh-CN" sz="2000" dirty="0"/>
              <a:t>  f(</a:t>
            </a:r>
            <a:r>
              <a:rPr lang="en-US" altLang="zh-CN" sz="2000" dirty="0" err="1"/>
              <a:t>int</a:t>
            </a:r>
            <a:r>
              <a:rPr lang="en-US" altLang="zh-CN" sz="2000" dirty="0"/>
              <a:t>  x)</a:t>
            </a:r>
          </a:p>
          <a:p>
            <a:pPr eaLnBrk="1" hangingPunct="1"/>
            <a:r>
              <a:rPr lang="zh-CN" altLang="en-US" sz="2000" dirty="0"/>
              <a:t>　　</a:t>
            </a:r>
            <a:r>
              <a:rPr lang="en-US" altLang="zh-CN" sz="2000" dirty="0"/>
              <a:t>{return  x*2;}</a:t>
            </a:r>
          </a:p>
          <a:p>
            <a:pPr eaLnBrk="1" hangingPunct="1"/>
            <a:r>
              <a:rPr lang="zh-CN" altLang="en-US" sz="2000" dirty="0"/>
              <a:t>　　程序运行后的输出结果是</a:t>
            </a:r>
            <a:r>
              <a:rPr lang="en-US" altLang="zh-CN" sz="2000" dirty="0"/>
              <a:t>(       )</a:t>
            </a:r>
            <a:r>
              <a:rPr lang="zh-CN" altLang="en-US" sz="2000" dirty="0" smtClean="0"/>
              <a:t>。</a:t>
            </a:r>
            <a:endParaRPr lang="en-US" altLang="zh-CN" sz="2000" dirty="0"/>
          </a:p>
          <a:p>
            <a:pPr eaLnBrk="1" hangingPunct="1"/>
            <a:r>
              <a:rPr lang="zh-CN" altLang="en-US" sz="2000" dirty="0"/>
              <a:t>　　</a:t>
            </a:r>
            <a:r>
              <a:rPr lang="en-US" altLang="zh-CN" sz="2000" dirty="0"/>
              <a:t>A</a:t>
            </a:r>
            <a:r>
              <a:rPr lang="zh-CN" altLang="en-US" sz="2000" dirty="0"/>
              <a:t>）</a:t>
            </a:r>
            <a:r>
              <a:rPr lang="en-US" altLang="zh-CN" sz="2000" dirty="0"/>
              <a:t>1</a:t>
            </a:r>
            <a:r>
              <a:rPr lang="zh-CN" altLang="en-US" sz="2000" dirty="0"/>
              <a:t>　　</a:t>
            </a:r>
            <a:r>
              <a:rPr lang="en-US" altLang="zh-CN" sz="2000" dirty="0"/>
              <a:t>B</a:t>
            </a:r>
            <a:r>
              <a:rPr lang="zh-CN" altLang="en-US" sz="2000" dirty="0"/>
              <a:t>）</a:t>
            </a:r>
            <a:r>
              <a:rPr lang="en-US" altLang="zh-CN" sz="2000" dirty="0"/>
              <a:t>2</a:t>
            </a:r>
            <a:r>
              <a:rPr lang="zh-CN" altLang="en-US" sz="2000" dirty="0"/>
              <a:t>　　</a:t>
            </a:r>
            <a:r>
              <a:rPr lang="en-US" altLang="zh-CN" sz="2000" dirty="0"/>
              <a:t>C</a:t>
            </a:r>
            <a:r>
              <a:rPr lang="zh-CN" altLang="en-US" sz="2000" dirty="0"/>
              <a:t>）</a:t>
            </a:r>
            <a:r>
              <a:rPr lang="en-US" altLang="zh-CN" sz="2000" dirty="0"/>
              <a:t>4</a:t>
            </a:r>
            <a:r>
              <a:rPr lang="zh-CN" altLang="en-US" sz="2000" dirty="0"/>
              <a:t>　　</a:t>
            </a:r>
            <a:r>
              <a:rPr lang="en-US" altLang="zh-CN" sz="2000" dirty="0"/>
              <a:t>D</a:t>
            </a:r>
            <a:r>
              <a:rPr lang="zh-CN" altLang="en-US" sz="2000" dirty="0"/>
              <a:t>）</a:t>
            </a:r>
            <a:r>
              <a:rPr lang="en-US" altLang="zh-CN" sz="2000" dirty="0"/>
              <a:t>8</a:t>
            </a:r>
            <a:r>
              <a:rPr lang="zh-CN" altLang="en-US" sz="2000" dirty="0"/>
              <a:t>　</a:t>
            </a:r>
          </a:p>
          <a:p>
            <a:pPr eaLnBrk="1" hangingPunct="1"/>
            <a:r>
              <a:rPr lang="zh-CN" altLang="zh-CN" sz="2000" dirty="0"/>
              <a:t>（35）有以下程序　　#include&lt;stdio</a:t>
            </a:r>
            <a:r>
              <a:rPr lang="en-US" altLang="zh-CN" sz="2000" dirty="0"/>
              <a:t>.h</a:t>
            </a:r>
            <a:r>
              <a:rPr lang="zh-CN" altLang="zh-CN" sz="2000" dirty="0"/>
              <a:t>&gt;</a:t>
            </a:r>
          </a:p>
          <a:p>
            <a:pPr eaLnBrk="1" hangingPunct="1"/>
            <a:r>
              <a:rPr lang="zh-CN" altLang="zh-CN" sz="2000" dirty="0"/>
              <a:t>　　void  fun（int x）</a:t>
            </a:r>
          </a:p>
          <a:p>
            <a:pPr eaLnBrk="1" hangingPunct="1"/>
            <a:r>
              <a:rPr lang="zh-CN" altLang="zh-CN" sz="2000" dirty="0"/>
              <a:t>　　｛if（x/2&gt;1）fun（x/2）；</a:t>
            </a:r>
          </a:p>
          <a:p>
            <a:pPr eaLnBrk="1" hangingPunct="1"/>
            <a:r>
              <a:rPr lang="zh-CN" altLang="zh-CN" sz="2000" dirty="0"/>
              <a:t>　　  printf（”％d ”，x）；</a:t>
            </a:r>
          </a:p>
          <a:p>
            <a:pPr eaLnBrk="1" hangingPunct="1"/>
            <a:r>
              <a:rPr lang="zh-CN" altLang="zh-CN" sz="2000" dirty="0"/>
              <a:t>　　 ｝</a:t>
            </a:r>
          </a:p>
          <a:p>
            <a:pPr eaLnBrk="1" hangingPunct="1"/>
            <a:r>
              <a:rPr lang="zh-CN" altLang="zh-CN" sz="2000" dirty="0"/>
              <a:t>　　main（）</a:t>
            </a:r>
          </a:p>
          <a:p>
            <a:pPr eaLnBrk="1" hangingPunct="1"/>
            <a:r>
              <a:rPr lang="zh-CN" altLang="zh-CN" sz="2000" dirty="0"/>
              <a:t>　　｛fun（7）；printf（”\n”）；｝</a:t>
            </a:r>
          </a:p>
          <a:p>
            <a:pPr eaLnBrk="1" hangingPunct="1"/>
            <a:r>
              <a:rPr lang="zh-CN" altLang="zh-CN" sz="2000" dirty="0"/>
              <a:t>　　程序运行后的输出结果是(</a:t>
            </a:r>
            <a:r>
              <a:rPr lang="en-US" altLang="zh-CN" sz="2000" dirty="0"/>
              <a:t>        </a:t>
            </a:r>
            <a:r>
              <a:rPr lang="zh-CN" altLang="zh-CN" sz="2000" dirty="0" smtClean="0"/>
              <a:t>)</a:t>
            </a:r>
            <a:endParaRPr lang="zh-CN" altLang="zh-CN" sz="2000" dirty="0"/>
          </a:p>
          <a:p>
            <a:pPr eaLnBrk="1" hangingPunct="1"/>
            <a:r>
              <a:rPr lang="zh-CN" altLang="zh-CN" sz="2000" dirty="0"/>
              <a:t>　　A）1 3 7　　B）7 3 1　　C）7 3　　D）3 7</a:t>
            </a:r>
            <a:endParaRPr lang="en-US" altLang="zh-CN" sz="2000" dirty="0"/>
          </a:p>
        </p:txBody>
      </p:sp>
      <p:sp>
        <p:nvSpPr>
          <p:cNvPr id="66565" name="Rectangle 5"/>
          <p:cNvSpPr>
            <a:spLocks noChangeArrowheads="1"/>
          </p:cNvSpPr>
          <p:nvPr/>
        </p:nvSpPr>
        <p:spPr bwMode="auto">
          <a:xfrm>
            <a:off x="3937000" y="3113088"/>
            <a:ext cx="5762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D</a:t>
            </a:r>
          </a:p>
        </p:txBody>
      </p:sp>
      <p:sp>
        <p:nvSpPr>
          <p:cNvPr id="66567" name="Rectangle 7"/>
          <p:cNvSpPr>
            <a:spLocks noChangeArrowheads="1"/>
          </p:cNvSpPr>
          <p:nvPr/>
        </p:nvSpPr>
        <p:spPr bwMode="auto">
          <a:xfrm>
            <a:off x="4010025" y="5864225"/>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4">
                                            <p:txEl>
                                              <p:pRg st="1" end="1"/>
                                            </p:txEl>
                                          </p:spTgt>
                                        </p:tgtEl>
                                        <p:attrNameLst>
                                          <p:attrName>style.visibility</p:attrName>
                                        </p:attrNameLst>
                                      </p:cBhvr>
                                      <p:to>
                                        <p:strVal val="visible"/>
                                      </p:to>
                                    </p:set>
                                    <p:animEffect transition="in" filter="wipe(left)">
                                      <p:cBhvr>
                                        <p:cTn id="7" dur="500"/>
                                        <p:tgtEl>
                                          <p:spTgt spid="66564">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6564">
                                            <p:txEl>
                                              <p:pRg st="2" end="2"/>
                                            </p:txEl>
                                          </p:spTgt>
                                        </p:tgtEl>
                                        <p:attrNameLst>
                                          <p:attrName>style.visibility</p:attrName>
                                        </p:attrNameLst>
                                      </p:cBhvr>
                                      <p:to>
                                        <p:strVal val="visible"/>
                                      </p:to>
                                    </p:set>
                                    <p:animEffect transition="in" filter="wipe(left)">
                                      <p:cBhvr>
                                        <p:cTn id="10" dur="500"/>
                                        <p:tgtEl>
                                          <p:spTgt spid="66564">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6564">
                                            <p:txEl>
                                              <p:pRg st="3" end="3"/>
                                            </p:txEl>
                                          </p:spTgt>
                                        </p:tgtEl>
                                        <p:attrNameLst>
                                          <p:attrName>style.visibility</p:attrName>
                                        </p:attrNameLst>
                                      </p:cBhvr>
                                      <p:to>
                                        <p:strVal val="visible"/>
                                      </p:to>
                                    </p:set>
                                    <p:animEffect transition="in" filter="wipe(left)">
                                      <p:cBhvr>
                                        <p:cTn id="13" dur="500"/>
                                        <p:tgtEl>
                                          <p:spTgt spid="66564">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6564">
                                            <p:txEl>
                                              <p:pRg st="4" end="4"/>
                                            </p:txEl>
                                          </p:spTgt>
                                        </p:tgtEl>
                                        <p:attrNameLst>
                                          <p:attrName>style.visibility</p:attrName>
                                        </p:attrNameLst>
                                      </p:cBhvr>
                                      <p:to>
                                        <p:strVal val="visible"/>
                                      </p:to>
                                    </p:set>
                                    <p:animEffect transition="in" filter="wipe(left)">
                                      <p:cBhvr>
                                        <p:cTn id="16" dur="500"/>
                                        <p:tgtEl>
                                          <p:spTgt spid="66564">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66564">
                                            <p:txEl>
                                              <p:pRg st="5" end="5"/>
                                            </p:txEl>
                                          </p:spTgt>
                                        </p:tgtEl>
                                        <p:attrNameLst>
                                          <p:attrName>style.visibility</p:attrName>
                                        </p:attrNameLst>
                                      </p:cBhvr>
                                      <p:to>
                                        <p:strVal val="visible"/>
                                      </p:to>
                                    </p:set>
                                    <p:animEffect transition="in" filter="wipe(left)">
                                      <p:cBhvr>
                                        <p:cTn id="19" dur="500"/>
                                        <p:tgtEl>
                                          <p:spTgt spid="66564">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66564">
                                            <p:txEl>
                                              <p:pRg st="6" end="6"/>
                                            </p:txEl>
                                          </p:spTgt>
                                        </p:tgtEl>
                                        <p:attrNameLst>
                                          <p:attrName>style.visibility</p:attrName>
                                        </p:attrNameLst>
                                      </p:cBhvr>
                                      <p:to>
                                        <p:strVal val="visible"/>
                                      </p:to>
                                    </p:set>
                                    <p:animEffect transition="in" filter="wipe(left)">
                                      <p:cBhvr>
                                        <p:cTn id="22" dur="500"/>
                                        <p:tgtEl>
                                          <p:spTgt spid="66564">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66564">
                                            <p:txEl>
                                              <p:pRg st="7" end="7"/>
                                            </p:txEl>
                                          </p:spTgt>
                                        </p:tgtEl>
                                        <p:attrNameLst>
                                          <p:attrName>style.visibility</p:attrName>
                                        </p:attrNameLst>
                                      </p:cBhvr>
                                      <p:to>
                                        <p:strVal val="visible"/>
                                      </p:to>
                                    </p:set>
                                    <p:animEffect transition="in" filter="wipe(left)">
                                      <p:cBhvr>
                                        <p:cTn id="25" dur="500"/>
                                        <p:tgtEl>
                                          <p:spTgt spid="66564">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66564">
                                            <p:txEl>
                                              <p:pRg st="8" end="8"/>
                                            </p:txEl>
                                          </p:spTgt>
                                        </p:tgtEl>
                                        <p:attrNameLst>
                                          <p:attrName>style.visibility</p:attrName>
                                        </p:attrNameLst>
                                      </p:cBhvr>
                                      <p:to>
                                        <p:strVal val="visible"/>
                                      </p:to>
                                    </p:set>
                                    <p:animEffect transition="in" filter="wipe(left)">
                                      <p:cBhvr>
                                        <p:cTn id="28" dur="500"/>
                                        <p:tgtEl>
                                          <p:spTgt spid="66564">
                                            <p:txEl>
                                              <p:pRg st="8" end="8"/>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66564">
                                            <p:txEl>
                                              <p:pRg st="9" end="9"/>
                                            </p:txEl>
                                          </p:spTgt>
                                        </p:tgtEl>
                                        <p:attrNameLst>
                                          <p:attrName>style.visibility</p:attrName>
                                        </p:attrNameLst>
                                      </p:cBhvr>
                                      <p:to>
                                        <p:strVal val="visible"/>
                                      </p:to>
                                    </p:set>
                                    <p:animEffect transition="in" filter="wipe(left)">
                                      <p:cBhvr>
                                        <p:cTn id="31" dur="500"/>
                                        <p:tgtEl>
                                          <p:spTgt spid="66564">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66564">
                                            <p:txEl>
                                              <p:pRg st="10" end="10"/>
                                            </p:txEl>
                                          </p:spTgt>
                                        </p:tgtEl>
                                        <p:attrNameLst>
                                          <p:attrName>style.visibility</p:attrName>
                                        </p:attrNameLst>
                                      </p:cBhvr>
                                      <p:to>
                                        <p:strVal val="visible"/>
                                      </p:to>
                                    </p:set>
                                    <p:animEffect transition="in" filter="wipe(left)">
                                      <p:cBhvr>
                                        <p:cTn id="34" dur="500"/>
                                        <p:tgtEl>
                                          <p:spTgt spid="66564">
                                            <p:txEl>
                                              <p:pRg st="10" end="1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5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656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56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56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564">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564">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56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56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564">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564">
                                            <p:txEl>
                                              <p:pRg st="19" end="19"/>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6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179388" y="547688"/>
            <a:ext cx="8713787" cy="469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掌握局部变量和全局变量的作用范围及特点</a:t>
            </a:r>
          </a:p>
          <a:p>
            <a:pPr eaLnBrk="1" hangingPunct="1">
              <a:lnSpc>
                <a:spcPct val="135000"/>
              </a:lnSpc>
              <a:buFont typeface="Wingdings" pitchFamily="2" charset="2"/>
              <a:buChar char="l"/>
            </a:pPr>
            <a:r>
              <a:rPr lang="zh-CN" altLang="en-US" sz="2000" b="1"/>
              <a:t>在函数体内部或复合语句内部定义的变量称局部变量，其作用范围只在定义它的函数体或复合语句中。说明：</a:t>
            </a:r>
          </a:p>
          <a:p>
            <a:pPr lvl="1" eaLnBrk="1" hangingPunct="1">
              <a:lnSpc>
                <a:spcPct val="135000"/>
              </a:lnSpc>
              <a:buFont typeface="Wingdings" pitchFamily="2" charset="2"/>
              <a:buChar char="u"/>
            </a:pPr>
            <a:r>
              <a:rPr lang="zh-CN" altLang="en-US" sz="2000" b="1"/>
              <a:t>形参也属于局部变量，作用域仅限于它所在的函数体。</a:t>
            </a:r>
          </a:p>
          <a:p>
            <a:pPr lvl="1" eaLnBrk="1" hangingPunct="1">
              <a:lnSpc>
                <a:spcPct val="135000"/>
              </a:lnSpc>
              <a:buFont typeface="Wingdings" pitchFamily="2" charset="2"/>
              <a:buChar char="u"/>
            </a:pPr>
            <a:r>
              <a:rPr lang="zh-CN" altLang="en-US" sz="2000" b="1">
                <a:solidFill>
                  <a:schemeClr val="tx2"/>
                </a:solidFill>
              </a:rPr>
              <a:t>不同函数之间可以使用同名的局部变量。因其占用的内存空间不同，所以互不影响。</a:t>
            </a:r>
          </a:p>
          <a:p>
            <a:pPr eaLnBrk="1" hangingPunct="1">
              <a:lnSpc>
                <a:spcPct val="135000"/>
              </a:lnSpc>
              <a:buFont typeface="Wingdings" pitchFamily="2" charset="2"/>
              <a:buChar char="l"/>
            </a:pPr>
            <a:r>
              <a:rPr lang="zh-CN" altLang="en-US" sz="2000" b="1"/>
              <a:t>在函数体外部定义的变量称为全局变量，其作用范围是从定义位置到源文件结束。说明：</a:t>
            </a:r>
          </a:p>
          <a:p>
            <a:pPr lvl="1" eaLnBrk="1" hangingPunct="1">
              <a:lnSpc>
                <a:spcPct val="135000"/>
              </a:lnSpc>
              <a:buFont typeface="Wingdings" pitchFamily="2" charset="2"/>
              <a:buChar char="u"/>
            </a:pPr>
            <a:r>
              <a:rPr lang="zh-CN" altLang="en-US" sz="2000" b="1"/>
              <a:t>全局变量在整个程序执行期间占用固定的存储空间</a:t>
            </a:r>
          </a:p>
          <a:p>
            <a:pPr lvl="1" eaLnBrk="1" hangingPunct="1">
              <a:lnSpc>
                <a:spcPct val="135000"/>
              </a:lnSpc>
              <a:buFont typeface="Wingdings" pitchFamily="2" charset="2"/>
              <a:buChar char="u"/>
            </a:pPr>
            <a:r>
              <a:rPr lang="zh-CN" altLang="en-US" sz="2000" b="1">
                <a:solidFill>
                  <a:schemeClr val="tx2"/>
                </a:solidFill>
              </a:rPr>
              <a:t>当全局变量和局部变量同名时，在局部变量的作用范围内同名的全局变量不起作用</a:t>
            </a:r>
          </a:p>
        </p:txBody>
      </p:sp>
      <p:grpSp>
        <p:nvGrpSpPr>
          <p:cNvPr id="67589" name="Group 5"/>
          <p:cNvGrpSpPr>
            <a:grpSpLocks/>
          </p:cNvGrpSpPr>
          <p:nvPr/>
        </p:nvGrpSpPr>
        <p:grpSpPr bwMode="auto">
          <a:xfrm>
            <a:off x="250825" y="117475"/>
            <a:ext cx="8642350" cy="503238"/>
            <a:chOff x="113" y="0"/>
            <a:chExt cx="5444" cy="317"/>
          </a:xfrm>
        </p:grpSpPr>
        <p:sp>
          <p:nvSpPr>
            <p:cNvPr id="5427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8</a:t>
              </a:r>
            </a:p>
          </p:txBody>
        </p:sp>
        <p:sp>
          <p:nvSpPr>
            <p:cNvPr id="5427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变量的作用域</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7588">
                                            <p:txEl>
                                              <p:pRg st="0" end="0"/>
                                            </p:txEl>
                                          </p:spTgt>
                                        </p:tgtEl>
                                        <p:attrNameLst>
                                          <p:attrName>style.visibility</p:attrName>
                                        </p:attrNameLst>
                                      </p:cBhvr>
                                      <p:to>
                                        <p:strVal val="visible"/>
                                      </p:to>
                                    </p:set>
                                    <p:animEffect transition="in" filter="wipe(left)">
                                      <p:cBhvr>
                                        <p:cTn id="11" dur="500"/>
                                        <p:tgtEl>
                                          <p:spTgt spid="6758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88">
                                            <p:txEl>
                                              <p:pRg st="1" end="1"/>
                                            </p:txEl>
                                          </p:spTgt>
                                        </p:tgtEl>
                                        <p:attrNameLst>
                                          <p:attrName>style.visibility</p:attrName>
                                        </p:attrNameLst>
                                      </p:cBhvr>
                                      <p:to>
                                        <p:strVal val="visible"/>
                                      </p:to>
                                    </p:set>
                                    <p:animEffect transition="in" filter="wipe(left)">
                                      <p:cBhvr>
                                        <p:cTn id="16" dur="500"/>
                                        <p:tgtEl>
                                          <p:spTgt spid="6758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588">
                                            <p:txEl>
                                              <p:pRg st="2" end="2"/>
                                            </p:txEl>
                                          </p:spTgt>
                                        </p:tgtEl>
                                        <p:attrNameLst>
                                          <p:attrName>style.visibility</p:attrName>
                                        </p:attrNameLst>
                                      </p:cBhvr>
                                      <p:to>
                                        <p:strVal val="visible"/>
                                      </p:to>
                                    </p:set>
                                    <p:animEffect transition="in" filter="wipe(left)">
                                      <p:cBhvr>
                                        <p:cTn id="21" dur="500"/>
                                        <p:tgtEl>
                                          <p:spTgt spid="6758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7588">
                                            <p:txEl>
                                              <p:pRg st="3" end="3"/>
                                            </p:txEl>
                                          </p:spTgt>
                                        </p:tgtEl>
                                        <p:attrNameLst>
                                          <p:attrName>style.visibility</p:attrName>
                                        </p:attrNameLst>
                                      </p:cBhvr>
                                      <p:to>
                                        <p:strVal val="visible"/>
                                      </p:to>
                                    </p:set>
                                    <p:animEffect transition="in" filter="wipe(left)">
                                      <p:cBhvr>
                                        <p:cTn id="26" dur="500"/>
                                        <p:tgtEl>
                                          <p:spTgt spid="6758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7588">
                                            <p:txEl>
                                              <p:pRg st="4" end="4"/>
                                            </p:txEl>
                                          </p:spTgt>
                                        </p:tgtEl>
                                        <p:attrNameLst>
                                          <p:attrName>style.visibility</p:attrName>
                                        </p:attrNameLst>
                                      </p:cBhvr>
                                      <p:to>
                                        <p:strVal val="visible"/>
                                      </p:to>
                                    </p:set>
                                    <p:animEffect transition="in" filter="wipe(left)">
                                      <p:cBhvr>
                                        <p:cTn id="31" dur="500"/>
                                        <p:tgtEl>
                                          <p:spTgt spid="67588">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7588">
                                            <p:txEl>
                                              <p:pRg st="5" end="5"/>
                                            </p:txEl>
                                          </p:spTgt>
                                        </p:tgtEl>
                                        <p:attrNameLst>
                                          <p:attrName>style.visibility</p:attrName>
                                        </p:attrNameLst>
                                      </p:cBhvr>
                                      <p:to>
                                        <p:strVal val="visible"/>
                                      </p:to>
                                    </p:set>
                                    <p:animEffect transition="in" filter="wipe(left)">
                                      <p:cBhvr>
                                        <p:cTn id="36" dur="500"/>
                                        <p:tgtEl>
                                          <p:spTgt spid="67588">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7588">
                                            <p:txEl>
                                              <p:pRg st="6" end="6"/>
                                            </p:txEl>
                                          </p:spTgt>
                                        </p:tgtEl>
                                        <p:attrNameLst>
                                          <p:attrName>style.visibility</p:attrName>
                                        </p:attrNameLst>
                                      </p:cBhvr>
                                      <p:to>
                                        <p:strVal val="visible"/>
                                      </p:to>
                                    </p:set>
                                    <p:animEffect transition="in" filter="wipe(left)">
                                      <p:cBhvr>
                                        <p:cTn id="41" dur="500"/>
                                        <p:tgtEl>
                                          <p:spTgt spid="675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179388" y="547688"/>
            <a:ext cx="8713787"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633413"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掌握变量四种存储类型的声明和应用</a:t>
            </a:r>
          </a:p>
          <a:p>
            <a:pPr eaLnBrk="1" hangingPunct="1">
              <a:lnSpc>
                <a:spcPct val="110000"/>
              </a:lnSpc>
              <a:buFont typeface="Wingdings" pitchFamily="2" charset="2"/>
              <a:buChar char="l"/>
            </a:pPr>
            <a:r>
              <a:rPr lang="zh-CN" altLang="en-US" sz="2000" b="1"/>
              <a:t>从变量生存期的角度，可以将变量分为静态存储和动态存储。静态存储是指在程序运行期间给变量分配固定的内存空间。动态存储是指在程序运行期间根据需要动态地进行内存空间分配。</a:t>
            </a:r>
          </a:p>
          <a:p>
            <a:pPr eaLnBrk="1" hangingPunct="1">
              <a:lnSpc>
                <a:spcPct val="110000"/>
              </a:lnSpc>
              <a:buFont typeface="Wingdings" pitchFamily="2" charset="2"/>
              <a:buChar char="l"/>
            </a:pPr>
            <a:r>
              <a:rPr lang="zh-CN" altLang="en-US" sz="2000" b="1"/>
              <a:t>变量在程序运行过程中可以使用的存储位置有：动态存储区、静态存储区、</a:t>
            </a:r>
            <a:r>
              <a:rPr lang="en-US" altLang="zh-CN" sz="2000" b="1"/>
              <a:t>CPU</a:t>
            </a:r>
            <a:r>
              <a:rPr lang="zh-CN" altLang="en-US" sz="2000" b="1"/>
              <a:t>寄存器存储区。变量的存储类型指定变量的存储位置，共有四种存储类型：</a:t>
            </a:r>
          </a:p>
          <a:p>
            <a:pPr lvl="1" eaLnBrk="1" hangingPunct="1">
              <a:lnSpc>
                <a:spcPct val="110000"/>
              </a:lnSpc>
              <a:buFont typeface="Wingdings" pitchFamily="2" charset="2"/>
              <a:buChar char="u"/>
            </a:pPr>
            <a:r>
              <a:rPr lang="en-US" altLang="zh-CN" sz="2000" b="1">
                <a:solidFill>
                  <a:schemeClr val="tx2"/>
                </a:solidFill>
              </a:rPr>
              <a:t>auto(</a:t>
            </a:r>
            <a:r>
              <a:rPr lang="zh-CN" altLang="en-US" sz="2000" b="1">
                <a:solidFill>
                  <a:schemeClr val="tx2"/>
                </a:solidFill>
              </a:rPr>
              <a:t>自动型</a:t>
            </a:r>
            <a:r>
              <a:rPr lang="en-US" altLang="zh-CN" sz="2000" b="1">
                <a:solidFill>
                  <a:schemeClr val="tx2"/>
                </a:solidFill>
              </a:rPr>
              <a:t>)</a:t>
            </a:r>
            <a:r>
              <a:rPr lang="zh-CN" altLang="en-US" sz="2000" b="1">
                <a:solidFill>
                  <a:schemeClr val="tx2"/>
                </a:solidFill>
              </a:rPr>
              <a:t>：</a:t>
            </a:r>
            <a:r>
              <a:rPr lang="zh-CN" altLang="en-US" sz="2000" b="1"/>
              <a:t>在函数体内部使用，为该类型的变量分配在</a:t>
            </a:r>
            <a:r>
              <a:rPr lang="zh-CN" altLang="en-US" sz="2000" b="1">
                <a:solidFill>
                  <a:schemeClr val="tx2"/>
                </a:solidFill>
              </a:rPr>
              <a:t>动态存储区</a:t>
            </a:r>
            <a:r>
              <a:rPr lang="zh-CN" altLang="en-US" sz="2000" b="1"/>
              <a:t>。其特点是进入其作用范围时分配存储空间，退出其作用范围时释放为其分配的存储空间。在函数体内部未指定变量存储类型时默认为</a:t>
            </a:r>
            <a:r>
              <a:rPr lang="en-US" altLang="zh-CN" sz="2000" b="1"/>
              <a:t>auto</a:t>
            </a:r>
            <a:r>
              <a:rPr lang="zh-CN" altLang="en-US" sz="2000" b="1"/>
              <a:t>型。该类型变量若赋初值，则每次使用时重新赋初值；</a:t>
            </a:r>
            <a:r>
              <a:rPr lang="zh-CN" altLang="en-US" sz="2000" b="1">
                <a:solidFill>
                  <a:schemeClr val="tx2"/>
                </a:solidFill>
              </a:rPr>
              <a:t>若不赋初值，则为随机值</a:t>
            </a:r>
            <a:r>
              <a:rPr lang="zh-CN" altLang="en-US" sz="2000" b="1"/>
              <a:t>。</a:t>
            </a:r>
          </a:p>
          <a:p>
            <a:pPr lvl="1" eaLnBrk="1" hangingPunct="1">
              <a:lnSpc>
                <a:spcPct val="110000"/>
              </a:lnSpc>
              <a:buFont typeface="Wingdings" pitchFamily="2" charset="2"/>
              <a:buChar char="u"/>
            </a:pPr>
            <a:r>
              <a:rPr lang="en-US" altLang="zh-CN" sz="2000" b="1">
                <a:solidFill>
                  <a:schemeClr val="tx2"/>
                </a:solidFill>
              </a:rPr>
              <a:t>static(</a:t>
            </a:r>
            <a:r>
              <a:rPr lang="zh-CN" altLang="en-US" sz="2000" b="1">
                <a:solidFill>
                  <a:schemeClr val="tx2"/>
                </a:solidFill>
              </a:rPr>
              <a:t>静态型</a:t>
            </a:r>
            <a:r>
              <a:rPr lang="en-US" altLang="zh-CN" sz="2000" b="1">
                <a:solidFill>
                  <a:schemeClr val="tx2"/>
                </a:solidFill>
              </a:rPr>
              <a:t>)</a:t>
            </a:r>
            <a:r>
              <a:rPr lang="zh-CN" altLang="en-US" sz="2000" b="1">
                <a:solidFill>
                  <a:schemeClr val="tx2"/>
                </a:solidFill>
              </a:rPr>
              <a:t>：</a:t>
            </a:r>
            <a:r>
              <a:rPr lang="zh-CN" altLang="en-US" sz="2000" b="1"/>
              <a:t>可以在函数体内部或外部使用，为该类型的变量分配在</a:t>
            </a:r>
            <a:r>
              <a:rPr lang="zh-CN" altLang="en-US" sz="2000" b="1">
                <a:solidFill>
                  <a:schemeClr val="tx2"/>
                </a:solidFill>
              </a:rPr>
              <a:t>静态存储区</a:t>
            </a:r>
            <a:r>
              <a:rPr lang="zh-CN" altLang="en-US" sz="2000" b="1"/>
              <a:t>。其特点是在整个程序运行期间占用固定的存储空间。若赋初值则只在第一次使用的时候赋初值一次；</a:t>
            </a:r>
            <a:r>
              <a:rPr lang="zh-CN" altLang="en-US" sz="2000" b="1">
                <a:solidFill>
                  <a:schemeClr val="tx2"/>
                </a:solidFill>
              </a:rPr>
              <a:t>若不赋初值，则默认为</a:t>
            </a:r>
            <a:r>
              <a:rPr lang="en-US" altLang="zh-CN" sz="2000" b="1">
                <a:solidFill>
                  <a:schemeClr val="tx2"/>
                </a:solidFill>
              </a:rPr>
              <a:t>0</a:t>
            </a:r>
            <a:r>
              <a:rPr lang="zh-CN" altLang="en-US" sz="2000" b="1"/>
              <a:t>。</a:t>
            </a:r>
          </a:p>
          <a:p>
            <a:pPr lvl="2" eaLnBrk="1" hangingPunct="1">
              <a:lnSpc>
                <a:spcPct val="110000"/>
              </a:lnSpc>
              <a:buFont typeface="Wingdings" pitchFamily="2" charset="2"/>
              <a:buChar char="Ø"/>
            </a:pPr>
            <a:r>
              <a:rPr lang="zh-CN" altLang="en-US" sz="2000" b="1"/>
              <a:t>在函数内部定义称静态局部变量，其生存期全局，作用域局部。该类型变量</a:t>
            </a:r>
            <a:r>
              <a:rPr lang="zh-CN" altLang="en-US" sz="2000" b="1">
                <a:solidFill>
                  <a:schemeClr val="tx2"/>
                </a:solidFill>
              </a:rPr>
              <a:t>具有继承性</a:t>
            </a:r>
            <a:r>
              <a:rPr lang="zh-CN" altLang="en-US" sz="2000" b="1"/>
              <a:t>，即多次使用时后一次继承前一次使用的结果值。</a:t>
            </a:r>
          </a:p>
          <a:p>
            <a:pPr lvl="2" eaLnBrk="1" hangingPunct="1">
              <a:lnSpc>
                <a:spcPct val="110000"/>
              </a:lnSpc>
              <a:buFont typeface="Wingdings" pitchFamily="2" charset="2"/>
              <a:buChar char="Ø"/>
            </a:pPr>
            <a:r>
              <a:rPr lang="zh-CN" altLang="en-US" sz="2000" b="1"/>
              <a:t>在函数外部定义称静态全局变量，其特点同全局变量，区别在于仅限本文件使用。</a:t>
            </a:r>
          </a:p>
        </p:txBody>
      </p:sp>
      <p:grpSp>
        <p:nvGrpSpPr>
          <p:cNvPr id="68613" name="Group 5"/>
          <p:cNvGrpSpPr>
            <a:grpSpLocks/>
          </p:cNvGrpSpPr>
          <p:nvPr/>
        </p:nvGrpSpPr>
        <p:grpSpPr bwMode="auto">
          <a:xfrm>
            <a:off x="250825" y="117475"/>
            <a:ext cx="8642350" cy="503238"/>
            <a:chOff x="113" y="0"/>
            <a:chExt cx="5444" cy="317"/>
          </a:xfrm>
        </p:grpSpPr>
        <p:sp>
          <p:nvSpPr>
            <p:cNvPr id="55300"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9</a:t>
              </a:r>
            </a:p>
          </p:txBody>
        </p:sp>
        <p:sp>
          <p:nvSpPr>
            <p:cNvPr id="55301"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变量生存期和存储类别</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8612">
                                            <p:txEl>
                                              <p:pRg st="0" end="0"/>
                                            </p:txEl>
                                          </p:spTgt>
                                        </p:tgtEl>
                                        <p:attrNameLst>
                                          <p:attrName>style.visibility</p:attrName>
                                        </p:attrNameLst>
                                      </p:cBhvr>
                                      <p:to>
                                        <p:strVal val="visible"/>
                                      </p:to>
                                    </p:set>
                                    <p:animEffect transition="in" filter="wipe(left)">
                                      <p:cBhvr>
                                        <p:cTn id="11" dur="500"/>
                                        <p:tgtEl>
                                          <p:spTgt spid="6861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612">
                                            <p:txEl>
                                              <p:pRg st="1" end="1"/>
                                            </p:txEl>
                                          </p:spTgt>
                                        </p:tgtEl>
                                        <p:attrNameLst>
                                          <p:attrName>style.visibility</p:attrName>
                                        </p:attrNameLst>
                                      </p:cBhvr>
                                      <p:to>
                                        <p:strVal val="visible"/>
                                      </p:to>
                                    </p:set>
                                    <p:animEffect transition="in" filter="wipe(left)">
                                      <p:cBhvr>
                                        <p:cTn id="16" dur="500"/>
                                        <p:tgtEl>
                                          <p:spTgt spid="6861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612">
                                            <p:txEl>
                                              <p:pRg st="2" end="2"/>
                                            </p:txEl>
                                          </p:spTgt>
                                        </p:tgtEl>
                                        <p:attrNameLst>
                                          <p:attrName>style.visibility</p:attrName>
                                        </p:attrNameLst>
                                      </p:cBhvr>
                                      <p:to>
                                        <p:strVal val="visible"/>
                                      </p:to>
                                    </p:set>
                                    <p:animEffect transition="in" filter="wipe(left)">
                                      <p:cBhvr>
                                        <p:cTn id="21" dur="500"/>
                                        <p:tgtEl>
                                          <p:spTgt spid="6861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8612">
                                            <p:txEl>
                                              <p:pRg st="3" end="3"/>
                                            </p:txEl>
                                          </p:spTgt>
                                        </p:tgtEl>
                                        <p:attrNameLst>
                                          <p:attrName>style.visibility</p:attrName>
                                        </p:attrNameLst>
                                      </p:cBhvr>
                                      <p:to>
                                        <p:strVal val="visible"/>
                                      </p:to>
                                    </p:set>
                                    <p:animEffect transition="in" filter="wipe(left)">
                                      <p:cBhvr>
                                        <p:cTn id="26" dur="500"/>
                                        <p:tgtEl>
                                          <p:spTgt spid="6861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8612">
                                            <p:txEl>
                                              <p:pRg st="4" end="4"/>
                                            </p:txEl>
                                          </p:spTgt>
                                        </p:tgtEl>
                                        <p:attrNameLst>
                                          <p:attrName>style.visibility</p:attrName>
                                        </p:attrNameLst>
                                      </p:cBhvr>
                                      <p:to>
                                        <p:strVal val="visible"/>
                                      </p:to>
                                    </p:set>
                                    <p:animEffect transition="in" filter="wipe(left)">
                                      <p:cBhvr>
                                        <p:cTn id="31" dur="500"/>
                                        <p:tgtEl>
                                          <p:spTgt spid="68612">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8612">
                                            <p:txEl>
                                              <p:pRg st="5" end="5"/>
                                            </p:txEl>
                                          </p:spTgt>
                                        </p:tgtEl>
                                        <p:attrNameLst>
                                          <p:attrName>style.visibility</p:attrName>
                                        </p:attrNameLst>
                                      </p:cBhvr>
                                      <p:to>
                                        <p:strVal val="visible"/>
                                      </p:to>
                                    </p:set>
                                    <p:animEffect transition="in" filter="wipe(left)">
                                      <p:cBhvr>
                                        <p:cTn id="36" dur="500"/>
                                        <p:tgtEl>
                                          <p:spTgt spid="68612">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8612">
                                            <p:txEl>
                                              <p:pRg st="6" end="6"/>
                                            </p:txEl>
                                          </p:spTgt>
                                        </p:tgtEl>
                                        <p:attrNameLst>
                                          <p:attrName>style.visibility</p:attrName>
                                        </p:attrNameLst>
                                      </p:cBhvr>
                                      <p:to>
                                        <p:strVal val="visible"/>
                                      </p:to>
                                    </p:set>
                                    <p:animEffect transition="in" filter="wipe(left)">
                                      <p:cBhvr>
                                        <p:cTn id="41" dur="500"/>
                                        <p:tgtEl>
                                          <p:spTgt spid="686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bldLvl="3"/>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179388" y="547688"/>
            <a:ext cx="87137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掌握变量四种存储类型的声明和应用</a:t>
            </a:r>
          </a:p>
          <a:p>
            <a:pPr lvl="1" eaLnBrk="1" hangingPunct="1">
              <a:buFont typeface="Wingdings" pitchFamily="2" charset="2"/>
              <a:buChar char="u"/>
            </a:pPr>
            <a:r>
              <a:rPr lang="en-US" altLang="zh-CN" sz="2000" b="1"/>
              <a:t>register(</a:t>
            </a:r>
            <a:r>
              <a:rPr lang="zh-CN" altLang="en-US" sz="2000" b="1"/>
              <a:t>寄存器型</a:t>
            </a:r>
            <a:r>
              <a:rPr lang="en-US" altLang="zh-CN" sz="2000" b="1"/>
              <a:t>)</a:t>
            </a:r>
            <a:r>
              <a:rPr lang="zh-CN" altLang="en-US" sz="2000" b="1"/>
              <a:t>：其特点同</a:t>
            </a:r>
            <a:r>
              <a:rPr lang="en-US" altLang="zh-CN" sz="2000" b="1"/>
              <a:t>auto</a:t>
            </a:r>
            <a:r>
              <a:rPr lang="zh-CN" altLang="en-US" sz="2000" b="1"/>
              <a:t>型变量，区别是在</a:t>
            </a:r>
            <a:r>
              <a:rPr lang="en-US" altLang="zh-CN" sz="2000" b="1"/>
              <a:t>CPU</a:t>
            </a:r>
            <a:r>
              <a:rPr lang="zh-CN" altLang="en-US" sz="2000" b="1"/>
              <a:t>寄存器中分配存储空间，仅限数据类型为整型、字符型或指针类型且使用频繁的变量</a:t>
            </a:r>
          </a:p>
          <a:p>
            <a:pPr lvl="1" eaLnBrk="1" hangingPunct="1">
              <a:buFont typeface="Wingdings" pitchFamily="2" charset="2"/>
              <a:buChar char="u"/>
            </a:pPr>
            <a:r>
              <a:rPr lang="en-US" altLang="zh-CN" sz="2000" b="1"/>
              <a:t>extern(</a:t>
            </a:r>
            <a:r>
              <a:rPr lang="zh-CN" altLang="en-US" sz="2000" b="1"/>
              <a:t>外部型</a:t>
            </a:r>
            <a:r>
              <a:rPr lang="en-US" altLang="zh-CN" sz="2000" b="1"/>
              <a:t>)</a:t>
            </a:r>
            <a:r>
              <a:rPr lang="zh-CN" altLang="en-US" sz="2000" b="1"/>
              <a:t>：引用性声明。此种类型只针对全局变量且不分配存储空间，作用是扩展已经在其他位置定义过的全局变量的作用范围到声明位置</a:t>
            </a:r>
          </a:p>
        </p:txBody>
      </p:sp>
      <p:grpSp>
        <p:nvGrpSpPr>
          <p:cNvPr id="69637" name="Group 5"/>
          <p:cNvGrpSpPr>
            <a:grpSpLocks/>
          </p:cNvGrpSpPr>
          <p:nvPr/>
        </p:nvGrpSpPr>
        <p:grpSpPr bwMode="auto">
          <a:xfrm>
            <a:off x="250825" y="117475"/>
            <a:ext cx="8642350" cy="503238"/>
            <a:chOff x="113" y="0"/>
            <a:chExt cx="5444" cy="317"/>
          </a:xfrm>
        </p:grpSpPr>
        <p:sp>
          <p:nvSpPr>
            <p:cNvPr id="5632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9</a:t>
              </a:r>
            </a:p>
          </p:txBody>
        </p:sp>
        <p:sp>
          <p:nvSpPr>
            <p:cNvPr id="5632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变量生存期和存储类别</a:t>
              </a:r>
            </a:p>
          </p:txBody>
        </p:sp>
      </p:grpSp>
      <p:sp>
        <p:nvSpPr>
          <p:cNvPr id="69640" name="Text Box 8"/>
          <p:cNvSpPr txBox="1">
            <a:spLocks noChangeArrowheads="1"/>
          </p:cNvSpPr>
          <p:nvPr/>
        </p:nvSpPr>
        <p:spPr bwMode="auto">
          <a:xfrm>
            <a:off x="395288" y="2400300"/>
            <a:ext cx="8243887" cy="44577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36</a:t>
            </a:r>
            <a:r>
              <a:rPr lang="zh-CN" altLang="en-US" sz="2000" dirty="0"/>
              <a:t>）有以下程序</a:t>
            </a:r>
          </a:p>
          <a:p>
            <a:pPr eaLnBrk="1" hangingPunct="1"/>
            <a:r>
              <a:rPr lang="zh-CN" altLang="en-US" sz="2000" dirty="0"/>
              <a:t>　　</a:t>
            </a:r>
            <a:r>
              <a:rPr lang="en-US" altLang="zh-CN" sz="2000" dirty="0"/>
              <a:t>#include&lt;</a:t>
            </a:r>
            <a:r>
              <a:rPr lang="en-US" altLang="zh-CN" sz="2000" dirty="0" err="1"/>
              <a:t>stdio</a:t>
            </a:r>
            <a:r>
              <a:rPr lang="zh-CN" altLang="en-US" sz="2000" dirty="0"/>
              <a:t>．</a:t>
            </a:r>
            <a:r>
              <a:rPr lang="en-US" altLang="zh-CN" sz="2000" dirty="0"/>
              <a:t>h&gt;</a:t>
            </a:r>
          </a:p>
          <a:p>
            <a:pPr eaLnBrk="1" hangingPunct="1"/>
            <a:r>
              <a:rPr lang="zh-CN" altLang="en-US" sz="2000" dirty="0"/>
              <a:t>　　</a:t>
            </a:r>
            <a:r>
              <a:rPr lang="en-US" altLang="zh-CN" sz="2000" dirty="0" err="1"/>
              <a:t>int</a:t>
            </a:r>
            <a:r>
              <a:rPr lang="en-US" altLang="zh-CN" sz="2000" dirty="0"/>
              <a:t> fun()</a:t>
            </a:r>
          </a:p>
          <a:p>
            <a:pPr eaLnBrk="1" hangingPunct="1"/>
            <a:r>
              <a:rPr lang="zh-CN" altLang="en-US" sz="2000" dirty="0"/>
              <a:t>　　</a:t>
            </a:r>
            <a:r>
              <a:rPr lang="en-US" altLang="zh-CN" sz="2000" dirty="0"/>
              <a:t>{    static </a:t>
            </a:r>
            <a:r>
              <a:rPr lang="en-US" altLang="zh-CN" sz="2000" dirty="0" err="1"/>
              <a:t>int</a:t>
            </a:r>
            <a:r>
              <a:rPr lang="en-US" altLang="zh-CN" sz="2000" dirty="0"/>
              <a:t> x=1; </a:t>
            </a:r>
          </a:p>
          <a:p>
            <a:pPr eaLnBrk="1" hangingPunct="1"/>
            <a:r>
              <a:rPr lang="zh-CN" altLang="en-US" sz="2000" dirty="0"/>
              <a:t>　　     </a:t>
            </a:r>
            <a:r>
              <a:rPr lang="en-US" altLang="zh-CN" sz="2000" dirty="0"/>
              <a:t>x+=1;   return x;</a:t>
            </a:r>
          </a:p>
          <a:p>
            <a:pPr eaLnBrk="1" hangingPunct="1"/>
            <a:r>
              <a:rPr lang="zh-CN" altLang="en-US" sz="2000" dirty="0"/>
              <a:t>　　</a:t>
            </a:r>
            <a:r>
              <a:rPr lang="en-US" altLang="zh-CN" sz="2000" dirty="0"/>
              <a:t>}</a:t>
            </a:r>
          </a:p>
          <a:p>
            <a:pPr eaLnBrk="1" hangingPunct="1"/>
            <a:r>
              <a:rPr lang="zh-CN" altLang="en-US" sz="2000" dirty="0"/>
              <a:t>　　</a:t>
            </a:r>
            <a:r>
              <a:rPr lang="en-US" altLang="zh-CN" sz="2000" dirty="0"/>
              <a:t>main()</a:t>
            </a:r>
          </a:p>
          <a:p>
            <a:pPr eaLnBrk="1" hangingPunct="1"/>
            <a:r>
              <a:rPr lang="zh-CN" altLang="en-US" sz="2000" dirty="0"/>
              <a:t>　　</a:t>
            </a:r>
            <a:r>
              <a:rPr lang="en-US" altLang="zh-CN" sz="2000" dirty="0"/>
              <a:t>{    </a:t>
            </a:r>
            <a:r>
              <a:rPr lang="en-US" altLang="zh-CN" sz="2000" dirty="0" err="1"/>
              <a:t>int</a:t>
            </a:r>
            <a:r>
              <a:rPr lang="en-US" altLang="zh-CN" sz="2000" dirty="0"/>
              <a:t> i,  s=1;</a:t>
            </a:r>
          </a:p>
          <a:p>
            <a:pPr eaLnBrk="1" hangingPunct="1"/>
            <a:r>
              <a:rPr lang="zh-CN" altLang="en-US" sz="2000" dirty="0"/>
              <a:t>　　     </a:t>
            </a:r>
            <a:r>
              <a:rPr lang="en-US" altLang="zh-CN" sz="2000" dirty="0"/>
              <a:t>for(i=1;i&lt;=5;i++)s+=fun();</a:t>
            </a:r>
          </a:p>
          <a:p>
            <a:pPr eaLnBrk="1" hangingPunct="1"/>
            <a:r>
              <a:rPr lang="zh-CN" altLang="en-US" sz="2000" dirty="0"/>
              <a:t>　　     </a:t>
            </a:r>
            <a:r>
              <a:rPr lang="en-US" altLang="zh-CN" sz="2000" dirty="0" err="1"/>
              <a:t>printf</a:t>
            </a:r>
            <a:r>
              <a:rPr lang="en-US" altLang="zh-CN" sz="2000" dirty="0"/>
              <a:t>(”%d\</a:t>
            </a:r>
            <a:r>
              <a:rPr lang="en-US" altLang="zh-CN" sz="2000" dirty="0" err="1"/>
              <a:t>n”,s</a:t>
            </a:r>
            <a:r>
              <a:rPr lang="en-US" altLang="zh-CN" sz="2000" dirty="0"/>
              <a:t>);</a:t>
            </a:r>
          </a:p>
          <a:p>
            <a:pPr eaLnBrk="1" hangingPunct="1"/>
            <a:r>
              <a:rPr lang="zh-CN" altLang="en-US" sz="2000" dirty="0"/>
              <a:t>　　</a:t>
            </a:r>
            <a:r>
              <a:rPr lang="en-US" altLang="zh-CN" sz="2000" dirty="0"/>
              <a:t>}</a:t>
            </a:r>
          </a:p>
          <a:p>
            <a:pPr eaLnBrk="1" hangingPunct="1"/>
            <a:r>
              <a:rPr lang="zh-CN" altLang="en-US" sz="2000" dirty="0"/>
              <a:t>　　程序运行后的输出结果是</a:t>
            </a:r>
            <a:r>
              <a:rPr lang="en-US" altLang="zh-CN" sz="2000" dirty="0"/>
              <a:t>(             </a:t>
            </a:r>
            <a:r>
              <a:rPr lang="en-US" altLang="zh-CN" sz="2000" dirty="0" smtClean="0"/>
              <a:t>)</a:t>
            </a:r>
            <a:endParaRPr lang="en-US" altLang="zh-CN" sz="2000" dirty="0"/>
          </a:p>
          <a:p>
            <a:pPr eaLnBrk="1" hangingPunct="1"/>
            <a:r>
              <a:rPr lang="zh-CN" altLang="en-US" sz="2000" dirty="0"/>
              <a:t>　　</a:t>
            </a:r>
            <a:r>
              <a:rPr lang="en-US" altLang="zh-CN" sz="2000" dirty="0"/>
              <a:t>A</a:t>
            </a:r>
            <a:r>
              <a:rPr lang="zh-CN" altLang="en-US" sz="2000" dirty="0"/>
              <a:t>）</a:t>
            </a:r>
            <a:r>
              <a:rPr lang="en-US" altLang="zh-CN" sz="2000" dirty="0"/>
              <a:t>11</a:t>
            </a:r>
            <a:r>
              <a:rPr lang="zh-CN" altLang="en-US" sz="2000" dirty="0"/>
              <a:t>　　</a:t>
            </a:r>
            <a:r>
              <a:rPr lang="en-US" altLang="zh-CN" sz="2000" dirty="0"/>
              <a:t>B</a:t>
            </a:r>
            <a:r>
              <a:rPr lang="zh-CN" altLang="en-US" sz="2000" dirty="0"/>
              <a:t>）</a:t>
            </a:r>
            <a:r>
              <a:rPr lang="en-US" altLang="zh-CN" sz="2000" dirty="0"/>
              <a:t>21</a:t>
            </a:r>
            <a:r>
              <a:rPr lang="zh-CN" altLang="en-US" sz="2000" dirty="0"/>
              <a:t>　　</a:t>
            </a:r>
            <a:r>
              <a:rPr lang="en-US" altLang="zh-CN" sz="2000" dirty="0"/>
              <a:t>C</a:t>
            </a:r>
            <a:r>
              <a:rPr lang="zh-CN" altLang="en-US" sz="2000" dirty="0"/>
              <a:t>）</a:t>
            </a:r>
            <a:r>
              <a:rPr lang="en-US" altLang="zh-CN" sz="2000" dirty="0"/>
              <a:t>6</a:t>
            </a:r>
            <a:r>
              <a:rPr lang="zh-CN" altLang="en-US" sz="2000" dirty="0"/>
              <a:t>　　</a:t>
            </a:r>
            <a:r>
              <a:rPr lang="en-US" altLang="zh-CN" sz="2000" dirty="0"/>
              <a:t>D</a:t>
            </a:r>
            <a:r>
              <a:rPr lang="zh-CN" altLang="en-US" sz="2000" dirty="0"/>
              <a:t>）</a:t>
            </a:r>
            <a:r>
              <a:rPr lang="en-US" altLang="zh-CN" sz="2000" dirty="0"/>
              <a:t>120</a:t>
            </a:r>
          </a:p>
        </p:txBody>
      </p:sp>
      <p:sp>
        <p:nvSpPr>
          <p:cNvPr id="69641" name="Rectangle 9"/>
          <p:cNvSpPr>
            <a:spLocks noChangeArrowheads="1"/>
          </p:cNvSpPr>
          <p:nvPr/>
        </p:nvSpPr>
        <p:spPr bwMode="auto">
          <a:xfrm>
            <a:off x="4067175" y="6135688"/>
            <a:ext cx="5762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9636">
                                            <p:txEl>
                                              <p:pRg st="0" end="0"/>
                                            </p:txEl>
                                          </p:spTgt>
                                        </p:tgtEl>
                                        <p:attrNameLst>
                                          <p:attrName>style.visibility</p:attrName>
                                        </p:attrNameLst>
                                      </p:cBhvr>
                                      <p:to>
                                        <p:strVal val="visible"/>
                                      </p:to>
                                    </p:set>
                                    <p:animEffect transition="in" filter="wipe(left)">
                                      <p:cBhvr>
                                        <p:cTn id="11" dur="500"/>
                                        <p:tgtEl>
                                          <p:spTgt spid="6963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9636">
                                            <p:txEl>
                                              <p:pRg st="1" end="1"/>
                                            </p:txEl>
                                          </p:spTgt>
                                        </p:tgtEl>
                                        <p:attrNameLst>
                                          <p:attrName>style.visibility</p:attrName>
                                        </p:attrNameLst>
                                      </p:cBhvr>
                                      <p:to>
                                        <p:strVal val="visible"/>
                                      </p:to>
                                    </p:set>
                                    <p:animEffect transition="in" filter="wipe(left)">
                                      <p:cBhvr>
                                        <p:cTn id="16" dur="500"/>
                                        <p:tgtEl>
                                          <p:spTgt spid="6963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9636">
                                            <p:txEl>
                                              <p:pRg st="2" end="2"/>
                                            </p:txEl>
                                          </p:spTgt>
                                        </p:tgtEl>
                                        <p:attrNameLst>
                                          <p:attrName>style.visibility</p:attrName>
                                        </p:attrNameLst>
                                      </p:cBhvr>
                                      <p:to>
                                        <p:strVal val="visible"/>
                                      </p:to>
                                    </p:set>
                                    <p:animEffect transition="in" filter="wipe(left)">
                                      <p:cBhvr>
                                        <p:cTn id="21" dur="500"/>
                                        <p:tgtEl>
                                          <p:spTgt spid="6963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1" presetClass="entr" presetSubtype="4" fill="hold" grpId="0" nodeType="clickEffect">
                                  <p:stCondLst>
                                    <p:cond delay="0"/>
                                  </p:stCondLst>
                                  <p:childTnLst>
                                    <p:set>
                                      <p:cBhvr>
                                        <p:cTn id="25" dur="1" fill="hold">
                                          <p:stCondLst>
                                            <p:cond delay="0"/>
                                          </p:stCondLst>
                                        </p:cTn>
                                        <p:tgtEl>
                                          <p:spTgt spid="69640"/>
                                        </p:tgtEl>
                                        <p:attrNameLst>
                                          <p:attrName>style.visibility</p:attrName>
                                        </p:attrNameLst>
                                      </p:cBhvr>
                                      <p:to>
                                        <p:strVal val="visible"/>
                                      </p:to>
                                    </p:set>
                                    <p:animEffect transition="in" filter="wheel(4)">
                                      <p:cBhvr>
                                        <p:cTn id="26" dur="500"/>
                                        <p:tgtEl>
                                          <p:spTgt spid="696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bldLvl="2"/>
      <p:bldP spid="69640" grpId="0" animBg="1"/>
      <p:bldP spid="696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8</a:t>
            </a:r>
            <a:r>
              <a:rPr lang="zh-CN" altLang="en-US" sz="4400">
                <a:solidFill>
                  <a:schemeClr val="tx2"/>
                </a:solidFill>
              </a:rPr>
              <a:t>章 编译预处理</a:t>
            </a:r>
          </a:p>
        </p:txBody>
      </p:sp>
      <p:sp>
        <p:nvSpPr>
          <p:cNvPr id="71685" name="Rectangle 5"/>
          <p:cNvSpPr>
            <a:spLocks noRot="1" noChangeArrowheads="1"/>
          </p:cNvSpPr>
          <p:nvPr/>
        </p:nvSpPr>
        <p:spPr bwMode="auto">
          <a:xfrm>
            <a:off x="468313" y="1484313"/>
            <a:ext cx="8208962" cy="1223962"/>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400" b="1"/>
              <a:t>八、编译预处理</a:t>
            </a:r>
          </a:p>
          <a:p>
            <a:pPr>
              <a:spcBef>
                <a:spcPct val="20000"/>
              </a:spcBef>
              <a:buClr>
                <a:schemeClr val="hlink"/>
              </a:buClr>
              <a:buFont typeface="Wingdings" pitchFamily="2" charset="2"/>
              <a:buNone/>
            </a:pPr>
            <a:r>
              <a:rPr lang="zh-CN" altLang="en-US" sz="2000" b="1"/>
              <a:t>　　</a:t>
            </a:r>
            <a:r>
              <a:rPr lang="en-US" altLang="zh-CN" sz="2000" b="1"/>
              <a:t>1.</a:t>
            </a:r>
            <a:r>
              <a:rPr lang="zh-CN" altLang="en-US" sz="2000" b="1"/>
              <a:t>宏定义和调用</a:t>
            </a:r>
            <a:r>
              <a:rPr lang="en-US" altLang="zh-CN" sz="2000" b="1"/>
              <a:t>(</a:t>
            </a:r>
            <a:r>
              <a:rPr lang="zh-CN" altLang="en-US" sz="2000" b="1"/>
              <a:t>不带参数的宏，带参数的宏</a:t>
            </a:r>
            <a:r>
              <a:rPr lang="en-US" altLang="zh-CN" sz="2000" b="1"/>
              <a:t>)</a:t>
            </a:r>
            <a:r>
              <a:rPr lang="zh-CN" altLang="en-US" sz="2000" b="1"/>
              <a:t>。</a:t>
            </a:r>
          </a:p>
          <a:p>
            <a:pPr>
              <a:spcBef>
                <a:spcPct val="20000"/>
              </a:spcBef>
              <a:buClr>
                <a:schemeClr val="hlink"/>
              </a:buClr>
              <a:buFont typeface="Wingdings" pitchFamily="2" charset="2"/>
              <a:buNone/>
            </a:pPr>
            <a:r>
              <a:rPr lang="zh-CN" altLang="en-US" sz="2000" b="1"/>
              <a:t>　　</a:t>
            </a:r>
            <a:r>
              <a:rPr lang="en-US" altLang="zh-CN" sz="2000" b="1"/>
              <a:t>2.“</a:t>
            </a:r>
            <a:r>
              <a:rPr lang="zh-CN" altLang="en-US" sz="2000" b="1"/>
              <a:t>文件包含”处理。</a:t>
            </a:r>
            <a:endParaRPr lang="zh-CN" altLang="en-US" b="1"/>
          </a:p>
        </p:txBody>
      </p:sp>
      <p:sp>
        <p:nvSpPr>
          <p:cNvPr id="71686"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
        <p:nvSpPr>
          <p:cNvPr id="71687" name="Text Box 7"/>
          <p:cNvSpPr txBox="1">
            <a:spLocks noChangeArrowheads="1"/>
          </p:cNvSpPr>
          <p:nvPr/>
        </p:nvSpPr>
        <p:spPr bwMode="auto">
          <a:xfrm>
            <a:off x="179388" y="3284538"/>
            <a:ext cx="871378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2603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掌握不带参数宏的替换形式和特点</a:t>
            </a:r>
          </a:p>
          <a:p>
            <a:pPr eaLnBrk="1" hangingPunct="1">
              <a:buFont typeface="Wingdings" pitchFamily="2" charset="2"/>
              <a:buChar char="l"/>
            </a:pPr>
            <a:r>
              <a:rPr lang="zh-CN" altLang="en-US" sz="2000" b="1"/>
              <a:t>不带参数宏的定义形式：</a:t>
            </a:r>
          </a:p>
          <a:p>
            <a:pPr eaLnBrk="1" hangingPunct="1">
              <a:buFont typeface="Wingdings" pitchFamily="2" charset="2"/>
              <a:buNone/>
            </a:pPr>
            <a:r>
              <a:rPr lang="zh-CN" altLang="en-US" sz="2000" b="1"/>
              <a:t>                  </a:t>
            </a:r>
            <a:r>
              <a:rPr lang="en-US" altLang="zh-CN" sz="2000" b="1">
                <a:solidFill>
                  <a:schemeClr val="tx2"/>
                </a:solidFill>
              </a:rPr>
              <a:t># define  </a:t>
            </a:r>
            <a:r>
              <a:rPr lang="zh-CN" altLang="en-US" sz="2000" b="1">
                <a:solidFill>
                  <a:schemeClr val="tx2"/>
                </a:solidFill>
              </a:rPr>
              <a:t>宏名   宏体</a:t>
            </a:r>
          </a:p>
          <a:p>
            <a:pPr eaLnBrk="1" hangingPunct="1">
              <a:buFont typeface="Wingdings" pitchFamily="2" charset="2"/>
              <a:buChar char="l"/>
            </a:pPr>
            <a:r>
              <a:rPr lang="zh-CN" altLang="en-US" sz="2000" b="1"/>
              <a:t>说明：</a:t>
            </a:r>
          </a:p>
          <a:p>
            <a:pPr lvl="1" eaLnBrk="1" hangingPunct="1">
              <a:buFont typeface="Wingdings" pitchFamily="2" charset="2"/>
              <a:buChar char="u"/>
            </a:pPr>
            <a:r>
              <a:rPr lang="zh-CN" altLang="en-US" sz="2000" b="1"/>
              <a:t>宏名为合法标识符，为和普通变量区分，常用大写字母表示。</a:t>
            </a:r>
          </a:p>
          <a:p>
            <a:pPr lvl="1" eaLnBrk="1" hangingPunct="1">
              <a:buFont typeface="Wingdings" pitchFamily="2" charset="2"/>
              <a:buChar char="u"/>
            </a:pPr>
            <a:r>
              <a:rPr lang="zh-CN" altLang="en-US" sz="2000" b="1"/>
              <a:t>在定义新宏时，可以引用已经定义过的宏，替换时层层替换。</a:t>
            </a:r>
          </a:p>
          <a:p>
            <a:pPr lvl="1" eaLnBrk="1" hangingPunct="1">
              <a:buFont typeface="Wingdings" pitchFamily="2" charset="2"/>
              <a:buChar char="u"/>
            </a:pPr>
            <a:r>
              <a:rPr lang="zh-CN" altLang="en-US" sz="2000" b="1"/>
              <a:t>在字符串中若有与宏名相同的内容，不进行替换。</a:t>
            </a:r>
          </a:p>
          <a:p>
            <a:pPr lvl="1" eaLnBrk="1" hangingPunct="1">
              <a:buFont typeface="Wingdings" pitchFamily="2" charset="2"/>
              <a:buChar char="u"/>
            </a:pPr>
            <a:r>
              <a:rPr lang="zh-CN" altLang="en-US" sz="2000" b="1"/>
              <a:t>宏替换时，只是将宏体简单替换掉宏名，不得随意增、减任何内容。宏计算的原则是：“</a:t>
            </a:r>
            <a:r>
              <a:rPr lang="zh-CN" altLang="en-US" sz="2000" b="1">
                <a:solidFill>
                  <a:schemeClr val="tx2"/>
                </a:solidFill>
              </a:rPr>
              <a:t>先替换，再计算</a:t>
            </a:r>
            <a:r>
              <a:rPr lang="zh-CN" altLang="en-US" sz="2000" b="1"/>
              <a:t>”！</a:t>
            </a:r>
          </a:p>
        </p:txBody>
      </p:sp>
      <p:grpSp>
        <p:nvGrpSpPr>
          <p:cNvPr id="71688" name="Group 8"/>
          <p:cNvGrpSpPr>
            <a:grpSpLocks/>
          </p:cNvGrpSpPr>
          <p:nvPr/>
        </p:nvGrpSpPr>
        <p:grpSpPr bwMode="auto">
          <a:xfrm>
            <a:off x="250825" y="2854325"/>
            <a:ext cx="8642350" cy="503238"/>
            <a:chOff x="113" y="0"/>
            <a:chExt cx="5444" cy="317"/>
          </a:xfrm>
        </p:grpSpPr>
        <p:sp>
          <p:nvSpPr>
            <p:cNvPr id="57351" name="Oval 9"/>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57352" name="Text Box 10"/>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不带参数的宏定义</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0-#ppt_w/2"/>
                                          </p:val>
                                        </p:tav>
                                        <p:tav tm="100000">
                                          <p:val>
                                            <p:strVal val="#ppt_x"/>
                                          </p:val>
                                        </p:tav>
                                      </p:tavLst>
                                    </p:anim>
                                    <p:anim calcmode="lin" valueType="num">
                                      <p:cBhvr additive="base">
                                        <p:cTn id="8"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685">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168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1687">
                                            <p:txEl>
                                              <p:pRg st="0" end="0"/>
                                            </p:txEl>
                                          </p:spTgt>
                                        </p:tgtEl>
                                        <p:attrNameLst>
                                          <p:attrName>style.visibility</p:attrName>
                                        </p:attrNameLst>
                                      </p:cBhvr>
                                      <p:to>
                                        <p:strVal val="visible"/>
                                      </p:to>
                                    </p:set>
                                    <p:animEffect transition="in" filter="wipe(left)">
                                      <p:cBhvr>
                                        <p:cTn id="33" dur="500"/>
                                        <p:tgtEl>
                                          <p:spTgt spid="71687">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1687">
                                            <p:txEl>
                                              <p:pRg st="1" end="1"/>
                                            </p:txEl>
                                          </p:spTgt>
                                        </p:tgtEl>
                                        <p:attrNameLst>
                                          <p:attrName>style.visibility</p:attrName>
                                        </p:attrNameLst>
                                      </p:cBhvr>
                                      <p:to>
                                        <p:strVal val="visible"/>
                                      </p:to>
                                    </p:set>
                                    <p:animEffect transition="in" filter="wipe(left)">
                                      <p:cBhvr>
                                        <p:cTn id="38" dur="500"/>
                                        <p:tgtEl>
                                          <p:spTgt spid="71687">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1687">
                                            <p:txEl>
                                              <p:pRg st="2" end="2"/>
                                            </p:txEl>
                                          </p:spTgt>
                                        </p:tgtEl>
                                        <p:attrNameLst>
                                          <p:attrName>style.visibility</p:attrName>
                                        </p:attrNameLst>
                                      </p:cBhvr>
                                      <p:to>
                                        <p:strVal val="visible"/>
                                      </p:to>
                                    </p:set>
                                    <p:animEffect transition="in" filter="wipe(left)">
                                      <p:cBhvr>
                                        <p:cTn id="43" dur="500"/>
                                        <p:tgtEl>
                                          <p:spTgt spid="71687">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687">
                                            <p:txEl>
                                              <p:pRg st="3" end="3"/>
                                            </p:txEl>
                                          </p:spTgt>
                                        </p:tgtEl>
                                        <p:attrNameLst>
                                          <p:attrName>style.visibility</p:attrName>
                                        </p:attrNameLst>
                                      </p:cBhvr>
                                      <p:to>
                                        <p:strVal val="visible"/>
                                      </p:to>
                                    </p:set>
                                    <p:animEffect transition="in" filter="wipe(left)">
                                      <p:cBhvr>
                                        <p:cTn id="48" dur="500"/>
                                        <p:tgtEl>
                                          <p:spTgt spid="71687">
                                            <p:txEl>
                                              <p:pRg st="3" end="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1687">
                                            <p:txEl>
                                              <p:pRg st="4" end="4"/>
                                            </p:txEl>
                                          </p:spTgt>
                                        </p:tgtEl>
                                        <p:attrNameLst>
                                          <p:attrName>style.visibility</p:attrName>
                                        </p:attrNameLst>
                                      </p:cBhvr>
                                      <p:to>
                                        <p:strVal val="visible"/>
                                      </p:to>
                                    </p:set>
                                    <p:animEffect transition="in" filter="wipe(left)">
                                      <p:cBhvr>
                                        <p:cTn id="53" dur="500"/>
                                        <p:tgtEl>
                                          <p:spTgt spid="71687">
                                            <p:txEl>
                                              <p:pRg st="4" end="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1687">
                                            <p:txEl>
                                              <p:pRg st="5" end="5"/>
                                            </p:txEl>
                                          </p:spTgt>
                                        </p:tgtEl>
                                        <p:attrNameLst>
                                          <p:attrName>style.visibility</p:attrName>
                                        </p:attrNameLst>
                                      </p:cBhvr>
                                      <p:to>
                                        <p:strVal val="visible"/>
                                      </p:to>
                                    </p:set>
                                    <p:animEffect transition="in" filter="wipe(left)">
                                      <p:cBhvr>
                                        <p:cTn id="58" dur="500"/>
                                        <p:tgtEl>
                                          <p:spTgt spid="71687">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1687">
                                            <p:txEl>
                                              <p:pRg st="6" end="6"/>
                                            </p:txEl>
                                          </p:spTgt>
                                        </p:tgtEl>
                                        <p:attrNameLst>
                                          <p:attrName>style.visibility</p:attrName>
                                        </p:attrNameLst>
                                      </p:cBhvr>
                                      <p:to>
                                        <p:strVal val="visible"/>
                                      </p:to>
                                    </p:set>
                                    <p:animEffect transition="in" filter="wipe(left)">
                                      <p:cBhvr>
                                        <p:cTn id="63" dur="500"/>
                                        <p:tgtEl>
                                          <p:spTgt spid="71687">
                                            <p:txEl>
                                              <p:pRg st="6" end="6"/>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1687">
                                            <p:txEl>
                                              <p:pRg st="7" end="7"/>
                                            </p:txEl>
                                          </p:spTgt>
                                        </p:tgtEl>
                                        <p:attrNameLst>
                                          <p:attrName>style.visibility</p:attrName>
                                        </p:attrNameLst>
                                      </p:cBhvr>
                                      <p:to>
                                        <p:strVal val="visible"/>
                                      </p:to>
                                    </p:set>
                                    <p:animEffect transition="in" filter="wipe(left)">
                                      <p:cBhvr>
                                        <p:cTn id="68" dur="500"/>
                                        <p:tgtEl>
                                          <p:spTgt spid="716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animBg="1"/>
      <p:bldP spid="71686" grpId="0" animBg="1"/>
      <p:bldP spid="71687"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4"/>
          <p:cNvSpPr txBox="1">
            <a:spLocks noChangeArrowheads="1"/>
          </p:cNvSpPr>
          <p:nvPr/>
        </p:nvSpPr>
        <p:spPr bwMode="auto">
          <a:xfrm>
            <a:off x="179388" y="547688"/>
            <a:ext cx="871378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掌握带参数宏定义的替换形式及特点</a:t>
            </a:r>
          </a:p>
          <a:p>
            <a:pPr eaLnBrk="1" hangingPunct="1">
              <a:buFont typeface="Wingdings" pitchFamily="2" charset="2"/>
              <a:buChar char="l"/>
            </a:pPr>
            <a:r>
              <a:rPr lang="zh-CN" altLang="en-US" sz="2000" b="1"/>
              <a:t>带参数宏的定义形式：</a:t>
            </a:r>
          </a:p>
          <a:p>
            <a:pPr eaLnBrk="1" hangingPunct="1">
              <a:buFont typeface="Wingdings" pitchFamily="2" charset="2"/>
              <a:buNone/>
            </a:pPr>
            <a:r>
              <a:rPr lang="zh-CN" altLang="en-US" sz="2000" b="1"/>
              <a:t>                 </a:t>
            </a:r>
            <a:r>
              <a:rPr lang="en-US" altLang="zh-CN" sz="2000" b="1">
                <a:solidFill>
                  <a:schemeClr val="tx2"/>
                </a:solidFill>
              </a:rPr>
              <a:t>#define   </a:t>
            </a:r>
            <a:r>
              <a:rPr lang="zh-CN" altLang="en-US" sz="2000" b="1">
                <a:solidFill>
                  <a:schemeClr val="tx2"/>
                </a:solidFill>
              </a:rPr>
              <a:t>宏名</a:t>
            </a:r>
            <a:r>
              <a:rPr lang="en-US" altLang="zh-CN" sz="2000" b="1">
                <a:solidFill>
                  <a:schemeClr val="tx2"/>
                </a:solidFill>
              </a:rPr>
              <a:t>(</a:t>
            </a:r>
            <a:r>
              <a:rPr lang="zh-CN" altLang="en-US" sz="2000" b="1">
                <a:solidFill>
                  <a:schemeClr val="tx2"/>
                </a:solidFill>
              </a:rPr>
              <a:t>参数表</a:t>
            </a:r>
            <a:r>
              <a:rPr lang="en-US" altLang="zh-CN" sz="2000" b="1">
                <a:solidFill>
                  <a:schemeClr val="tx2"/>
                </a:solidFill>
              </a:rPr>
              <a:t>)   </a:t>
            </a:r>
            <a:r>
              <a:rPr lang="zh-CN" altLang="en-US" sz="2000" b="1">
                <a:solidFill>
                  <a:schemeClr val="tx2"/>
                </a:solidFill>
              </a:rPr>
              <a:t>宏体</a:t>
            </a:r>
          </a:p>
          <a:p>
            <a:pPr eaLnBrk="1" hangingPunct="1">
              <a:buFont typeface="Wingdings" pitchFamily="2" charset="2"/>
              <a:buChar char="l"/>
            </a:pPr>
            <a:r>
              <a:rPr lang="zh-CN" altLang="en-US" sz="2000" b="1"/>
              <a:t>说明：</a:t>
            </a:r>
          </a:p>
          <a:p>
            <a:pPr lvl="1" eaLnBrk="1" hangingPunct="1">
              <a:buFont typeface="Wingdings" pitchFamily="2" charset="2"/>
              <a:buChar char="u"/>
            </a:pPr>
            <a:r>
              <a:rPr lang="zh-CN" altLang="en-US" sz="2000" b="1"/>
              <a:t>宏名与参数表的‘</a:t>
            </a:r>
            <a:r>
              <a:rPr lang="en-US" altLang="zh-CN" sz="2000" b="1"/>
              <a:t>(’</a:t>
            </a:r>
            <a:r>
              <a:rPr lang="zh-CN" altLang="en-US" sz="2000" b="1"/>
              <a:t>之间不能有空格</a:t>
            </a:r>
          </a:p>
          <a:p>
            <a:pPr lvl="1" eaLnBrk="1" hangingPunct="1">
              <a:buFont typeface="Wingdings" pitchFamily="2" charset="2"/>
              <a:buChar char="u"/>
            </a:pPr>
            <a:r>
              <a:rPr lang="zh-CN" altLang="en-US" sz="2000" b="1"/>
              <a:t>宏的参数表无类型，多个参数之间以逗号分隔</a:t>
            </a:r>
          </a:p>
          <a:p>
            <a:pPr lvl="1" eaLnBrk="1" hangingPunct="1">
              <a:buFont typeface="Wingdings" pitchFamily="2" charset="2"/>
              <a:buChar char="u"/>
            </a:pPr>
            <a:r>
              <a:rPr lang="zh-CN" altLang="en-US" sz="2000" b="1">
                <a:solidFill>
                  <a:schemeClr val="tx2"/>
                </a:solidFill>
              </a:rPr>
              <a:t>引用带参宏时，实参可以是常量、变量或表达式，都以原样替换宏体中对应的形参，宏体中的其他内容原样书写，最后再计算替换后的表达式。千万不能将实参表达式计算后再替换。</a:t>
            </a:r>
          </a:p>
        </p:txBody>
      </p:sp>
      <p:grpSp>
        <p:nvGrpSpPr>
          <p:cNvPr id="70661" name="Group 5"/>
          <p:cNvGrpSpPr>
            <a:grpSpLocks/>
          </p:cNvGrpSpPr>
          <p:nvPr/>
        </p:nvGrpSpPr>
        <p:grpSpPr bwMode="auto">
          <a:xfrm>
            <a:off x="323850" y="115888"/>
            <a:ext cx="8642350" cy="503237"/>
            <a:chOff x="113" y="0"/>
            <a:chExt cx="5444" cy="317"/>
          </a:xfrm>
        </p:grpSpPr>
        <p:sp>
          <p:nvSpPr>
            <p:cNvPr id="5837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2</a:t>
              </a:r>
            </a:p>
          </p:txBody>
        </p:sp>
        <p:sp>
          <p:nvSpPr>
            <p:cNvPr id="5837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带参数的宏定义</a:t>
              </a:r>
            </a:p>
          </p:txBody>
        </p:sp>
      </p:grpSp>
      <p:sp>
        <p:nvSpPr>
          <p:cNvPr id="70664" name="Text Box 8"/>
          <p:cNvSpPr txBox="1">
            <a:spLocks noChangeArrowheads="1"/>
          </p:cNvSpPr>
          <p:nvPr/>
        </p:nvSpPr>
        <p:spPr bwMode="auto">
          <a:xfrm>
            <a:off x="468313" y="2997200"/>
            <a:ext cx="4391025" cy="35433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(35)以下程序</a:t>
            </a:r>
          </a:p>
          <a:p>
            <a:pPr eaLnBrk="1" hangingPunct="1"/>
            <a:r>
              <a:rPr lang="zh-CN" altLang="zh-CN" sz="2000" dirty="0"/>
              <a:t>#include &lt;stdio.h&gt;</a:t>
            </a:r>
          </a:p>
          <a:p>
            <a:pPr eaLnBrk="1" hangingPunct="1"/>
            <a:r>
              <a:rPr lang="zh-CN" altLang="zh-CN" sz="2000" dirty="0"/>
              <a:t>#define  SUB(a)  (a)-(a)</a:t>
            </a:r>
          </a:p>
          <a:p>
            <a:pPr eaLnBrk="1" hangingPunct="1"/>
            <a:r>
              <a:rPr lang="zh-CN" altLang="zh-CN" sz="2000" dirty="0"/>
              <a:t>main()</a:t>
            </a:r>
          </a:p>
          <a:p>
            <a:pPr eaLnBrk="1" hangingPunct="1"/>
            <a:r>
              <a:rPr lang="zh-CN" altLang="zh-CN" sz="2000" dirty="0"/>
              <a:t>{int  a=2,b=3,c=5,d;</a:t>
            </a:r>
          </a:p>
          <a:p>
            <a:pPr eaLnBrk="1" hangingPunct="1"/>
            <a:r>
              <a:rPr lang="zh-CN" altLang="zh-CN" sz="2000" dirty="0"/>
              <a:t>d=SUB(a+b)*c;</a:t>
            </a:r>
          </a:p>
          <a:p>
            <a:pPr eaLnBrk="1" hangingPunct="1"/>
            <a:r>
              <a:rPr lang="zh-CN" altLang="zh-CN" sz="2000" dirty="0"/>
              <a:t>printf(”%d\n”,d);</a:t>
            </a:r>
          </a:p>
          <a:p>
            <a:pPr eaLnBrk="1" hangingPunct="1"/>
            <a:r>
              <a:rPr lang="zh-CN" altLang="zh-CN" sz="2000" dirty="0"/>
              <a:t>}</a:t>
            </a:r>
          </a:p>
          <a:p>
            <a:pPr eaLnBrk="1" hangingPunct="1"/>
            <a:r>
              <a:rPr lang="zh-CN" altLang="zh-CN" sz="2000" dirty="0"/>
              <a:t>程序运行后的结果是 (</a:t>
            </a:r>
            <a:r>
              <a:rPr lang="en-US" altLang="zh-CN" sz="2000" dirty="0"/>
              <a:t>       </a:t>
            </a:r>
            <a:r>
              <a:rPr lang="zh-CN" altLang="zh-CN" sz="2000" dirty="0"/>
              <a:t>)</a:t>
            </a:r>
            <a:r>
              <a:rPr lang="zh-CN" altLang="en-US" sz="2000" dirty="0" smtClean="0"/>
              <a:t>。</a:t>
            </a:r>
            <a:endParaRPr lang="zh-CN" altLang="zh-CN" sz="2000" dirty="0"/>
          </a:p>
          <a:p>
            <a:pPr eaLnBrk="1" hangingPunct="1"/>
            <a:r>
              <a:rPr lang="zh-CN" altLang="zh-CN" sz="2000" dirty="0"/>
              <a:t>A）0  B）-12  C）-20  D）10</a:t>
            </a:r>
          </a:p>
        </p:txBody>
      </p:sp>
      <p:sp>
        <p:nvSpPr>
          <p:cNvPr id="70665" name="Rectangle 9"/>
          <p:cNvSpPr>
            <a:spLocks noChangeArrowheads="1"/>
          </p:cNvSpPr>
          <p:nvPr/>
        </p:nvSpPr>
        <p:spPr bwMode="auto">
          <a:xfrm>
            <a:off x="3073400" y="5848350"/>
            <a:ext cx="5762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
        <p:nvSpPr>
          <p:cNvPr id="70666" name="Text Box 10"/>
          <p:cNvSpPr txBox="1">
            <a:spLocks noChangeArrowheads="1"/>
          </p:cNvSpPr>
          <p:nvPr/>
        </p:nvSpPr>
        <p:spPr bwMode="auto">
          <a:xfrm>
            <a:off x="4211638" y="2997200"/>
            <a:ext cx="4932362" cy="3019425"/>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5000"/>
              </a:lnSpc>
            </a:pPr>
            <a:r>
              <a:rPr lang="en-US" altLang="en-US" sz="2000" dirty="0"/>
              <a:t>(35)</a:t>
            </a:r>
            <a:r>
              <a:rPr lang="en-US" altLang="en-US" sz="2000" dirty="0" err="1"/>
              <a:t>有以下程序</a:t>
            </a:r>
            <a:r>
              <a:rPr lang="en-US" altLang="en-US" sz="2000" dirty="0"/>
              <a:t> </a:t>
            </a:r>
          </a:p>
          <a:p>
            <a:pPr eaLnBrk="1" hangingPunct="1">
              <a:lnSpc>
                <a:spcPct val="95000"/>
              </a:lnSpc>
            </a:pPr>
            <a:r>
              <a:rPr lang="en-US" altLang="en-US" sz="2000" dirty="0"/>
              <a:t>#include </a:t>
            </a:r>
            <a:r>
              <a:rPr lang="zh-CN" altLang="zh-CN" sz="2000" dirty="0"/>
              <a:t>&lt;stdio.h&gt;</a:t>
            </a:r>
            <a:r>
              <a:rPr lang="en-US" altLang="en-US" sz="2000" dirty="0"/>
              <a:t> </a:t>
            </a:r>
          </a:p>
          <a:p>
            <a:pPr eaLnBrk="1" hangingPunct="1">
              <a:lnSpc>
                <a:spcPct val="95000"/>
              </a:lnSpc>
            </a:pPr>
            <a:r>
              <a:rPr lang="en-US" altLang="en-US" sz="2000" dirty="0"/>
              <a:t>#define　f(x)　x*x*x </a:t>
            </a:r>
          </a:p>
          <a:p>
            <a:pPr eaLnBrk="1" hangingPunct="1">
              <a:lnSpc>
                <a:spcPct val="95000"/>
              </a:lnSpc>
            </a:pPr>
            <a:r>
              <a:rPr lang="en-US" altLang="en-US" sz="2000" dirty="0"/>
              <a:t>main() </a:t>
            </a:r>
          </a:p>
          <a:p>
            <a:pPr eaLnBrk="1" hangingPunct="1">
              <a:lnSpc>
                <a:spcPct val="95000"/>
              </a:lnSpc>
            </a:pPr>
            <a:r>
              <a:rPr lang="en-US" altLang="en-US" sz="2000" dirty="0"/>
              <a:t>{　　</a:t>
            </a:r>
            <a:r>
              <a:rPr lang="zh-CN" altLang="en-US" sz="2000" dirty="0"/>
              <a:t>  </a:t>
            </a:r>
            <a:r>
              <a:rPr lang="en-US" altLang="en-US" sz="2000" dirty="0" err="1"/>
              <a:t>int</a:t>
            </a:r>
            <a:r>
              <a:rPr lang="en-US" altLang="en-US" sz="2000" dirty="0"/>
              <a:t>　a=3,s,t; </a:t>
            </a:r>
          </a:p>
          <a:p>
            <a:pPr eaLnBrk="1" hangingPunct="1">
              <a:lnSpc>
                <a:spcPct val="95000"/>
              </a:lnSpc>
            </a:pPr>
            <a:r>
              <a:rPr lang="en-US" altLang="en-US" sz="2000" dirty="0"/>
              <a:t>　　　s=f(a+1);t=f((a+1)); </a:t>
            </a:r>
          </a:p>
          <a:p>
            <a:pPr eaLnBrk="1" hangingPunct="1">
              <a:lnSpc>
                <a:spcPct val="95000"/>
              </a:lnSpc>
            </a:pPr>
            <a:r>
              <a:rPr lang="en-US" altLang="en-US" sz="2000" dirty="0"/>
              <a:t>　　　</a:t>
            </a:r>
            <a:r>
              <a:rPr lang="en-US" altLang="en-US" sz="2000" dirty="0" err="1"/>
              <a:t>printf</a:t>
            </a:r>
            <a:r>
              <a:rPr lang="en-US" altLang="en-US" sz="2000" dirty="0"/>
              <a:t>("%</a:t>
            </a:r>
            <a:r>
              <a:rPr lang="en-US" altLang="en-US" sz="2000" dirty="0" err="1"/>
              <a:t>d,%d</a:t>
            </a:r>
            <a:r>
              <a:rPr lang="en-US" altLang="en-US" sz="2000" dirty="0"/>
              <a:t>\n",</a:t>
            </a:r>
            <a:r>
              <a:rPr lang="en-US" altLang="en-US" sz="2000" dirty="0" err="1"/>
              <a:t>s,t</a:t>
            </a:r>
            <a:r>
              <a:rPr lang="en-US" altLang="en-US" sz="2000" dirty="0"/>
              <a:t>); </a:t>
            </a:r>
          </a:p>
          <a:p>
            <a:pPr eaLnBrk="1" hangingPunct="1">
              <a:lnSpc>
                <a:spcPct val="95000"/>
              </a:lnSpc>
            </a:pPr>
            <a:r>
              <a:rPr lang="en-US" altLang="en-US" sz="2000" dirty="0"/>
              <a:t>} </a:t>
            </a:r>
          </a:p>
          <a:p>
            <a:pPr eaLnBrk="1" hangingPunct="1">
              <a:lnSpc>
                <a:spcPct val="95000"/>
              </a:lnSpc>
            </a:pPr>
            <a:r>
              <a:rPr lang="en-US" altLang="en-US" sz="2000" dirty="0" err="1"/>
              <a:t>程序运行后的输出结果是</a:t>
            </a:r>
            <a:r>
              <a:rPr lang="zh-CN" altLang="zh-CN" sz="2000" dirty="0"/>
              <a:t>(</a:t>
            </a:r>
            <a:r>
              <a:rPr lang="en-US" altLang="zh-CN" sz="2000" dirty="0"/>
              <a:t>       </a:t>
            </a:r>
            <a:r>
              <a:rPr lang="zh-CN" altLang="zh-CN" sz="2000" dirty="0"/>
              <a:t>)</a:t>
            </a:r>
            <a:r>
              <a:rPr lang="zh-CN" altLang="en-US" sz="2000" dirty="0" smtClean="0"/>
              <a:t>。</a:t>
            </a:r>
            <a:r>
              <a:rPr lang="en-US" altLang="en-US" sz="2000" dirty="0" smtClean="0"/>
              <a:t> </a:t>
            </a:r>
            <a:endParaRPr lang="en-US" altLang="en-US" sz="2000" dirty="0"/>
          </a:p>
          <a:p>
            <a:pPr eaLnBrk="1" hangingPunct="1">
              <a:lnSpc>
                <a:spcPct val="95000"/>
              </a:lnSpc>
            </a:pPr>
            <a:r>
              <a:rPr lang="en-US" altLang="en-US" sz="2000" dirty="0"/>
              <a:t>A)10,64 B)10,10 C)64,10 D)64,64 </a:t>
            </a:r>
          </a:p>
        </p:txBody>
      </p:sp>
      <p:sp>
        <p:nvSpPr>
          <p:cNvPr id="70667" name="Rectangle 11"/>
          <p:cNvSpPr>
            <a:spLocks noChangeArrowheads="1"/>
          </p:cNvSpPr>
          <p:nvPr/>
        </p:nvSpPr>
        <p:spPr bwMode="auto">
          <a:xfrm>
            <a:off x="7235825" y="5337175"/>
            <a:ext cx="5762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0660">
                                            <p:txEl>
                                              <p:pRg st="0" end="0"/>
                                            </p:txEl>
                                          </p:spTgt>
                                        </p:tgtEl>
                                        <p:attrNameLst>
                                          <p:attrName>style.visibility</p:attrName>
                                        </p:attrNameLst>
                                      </p:cBhvr>
                                      <p:to>
                                        <p:strVal val="visible"/>
                                      </p:to>
                                    </p:set>
                                    <p:animEffect transition="in" filter="wipe(left)">
                                      <p:cBhvr>
                                        <p:cTn id="11" dur="500"/>
                                        <p:tgtEl>
                                          <p:spTgt spid="7066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0660">
                                            <p:txEl>
                                              <p:pRg st="1" end="1"/>
                                            </p:txEl>
                                          </p:spTgt>
                                        </p:tgtEl>
                                        <p:attrNameLst>
                                          <p:attrName>style.visibility</p:attrName>
                                        </p:attrNameLst>
                                      </p:cBhvr>
                                      <p:to>
                                        <p:strVal val="visible"/>
                                      </p:to>
                                    </p:set>
                                    <p:animEffect transition="in" filter="wipe(left)">
                                      <p:cBhvr>
                                        <p:cTn id="16" dur="500"/>
                                        <p:tgtEl>
                                          <p:spTgt spid="7066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0660">
                                            <p:txEl>
                                              <p:pRg st="2" end="2"/>
                                            </p:txEl>
                                          </p:spTgt>
                                        </p:tgtEl>
                                        <p:attrNameLst>
                                          <p:attrName>style.visibility</p:attrName>
                                        </p:attrNameLst>
                                      </p:cBhvr>
                                      <p:to>
                                        <p:strVal val="visible"/>
                                      </p:to>
                                    </p:set>
                                    <p:animEffect transition="in" filter="wipe(left)">
                                      <p:cBhvr>
                                        <p:cTn id="21" dur="500"/>
                                        <p:tgtEl>
                                          <p:spTgt spid="7066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0660">
                                            <p:txEl>
                                              <p:pRg st="3" end="3"/>
                                            </p:txEl>
                                          </p:spTgt>
                                        </p:tgtEl>
                                        <p:attrNameLst>
                                          <p:attrName>style.visibility</p:attrName>
                                        </p:attrNameLst>
                                      </p:cBhvr>
                                      <p:to>
                                        <p:strVal val="visible"/>
                                      </p:to>
                                    </p:set>
                                    <p:animEffect transition="in" filter="wipe(left)">
                                      <p:cBhvr>
                                        <p:cTn id="26" dur="500"/>
                                        <p:tgtEl>
                                          <p:spTgt spid="7066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0660">
                                            <p:txEl>
                                              <p:pRg st="4" end="4"/>
                                            </p:txEl>
                                          </p:spTgt>
                                        </p:tgtEl>
                                        <p:attrNameLst>
                                          <p:attrName>style.visibility</p:attrName>
                                        </p:attrNameLst>
                                      </p:cBhvr>
                                      <p:to>
                                        <p:strVal val="visible"/>
                                      </p:to>
                                    </p:set>
                                    <p:animEffect transition="in" filter="wipe(left)">
                                      <p:cBhvr>
                                        <p:cTn id="31" dur="500"/>
                                        <p:tgtEl>
                                          <p:spTgt spid="70660">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0660">
                                            <p:txEl>
                                              <p:pRg st="5" end="5"/>
                                            </p:txEl>
                                          </p:spTgt>
                                        </p:tgtEl>
                                        <p:attrNameLst>
                                          <p:attrName>style.visibility</p:attrName>
                                        </p:attrNameLst>
                                      </p:cBhvr>
                                      <p:to>
                                        <p:strVal val="visible"/>
                                      </p:to>
                                    </p:set>
                                    <p:animEffect transition="in" filter="wipe(left)">
                                      <p:cBhvr>
                                        <p:cTn id="36" dur="500"/>
                                        <p:tgtEl>
                                          <p:spTgt spid="7066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0660">
                                            <p:txEl>
                                              <p:pRg st="6" end="6"/>
                                            </p:txEl>
                                          </p:spTgt>
                                        </p:tgtEl>
                                        <p:attrNameLst>
                                          <p:attrName>style.visibility</p:attrName>
                                        </p:attrNameLst>
                                      </p:cBhvr>
                                      <p:to>
                                        <p:strVal val="visible"/>
                                      </p:to>
                                    </p:set>
                                    <p:animEffect transition="in" filter="wipe(left)">
                                      <p:cBhvr>
                                        <p:cTn id="41" dur="500"/>
                                        <p:tgtEl>
                                          <p:spTgt spid="70660">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0664"/>
                                        </p:tgtEl>
                                        <p:attrNameLst>
                                          <p:attrName>style.visibility</p:attrName>
                                        </p:attrNameLst>
                                      </p:cBhvr>
                                      <p:to>
                                        <p:strVal val="visible"/>
                                      </p:to>
                                    </p:set>
                                    <p:animEffect transition="in" filter="blinds(horizontal)">
                                      <p:cBhvr>
                                        <p:cTn id="46" dur="500"/>
                                        <p:tgtEl>
                                          <p:spTgt spid="706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6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5" fill="hold" grpId="0" nodeType="clickEffect">
                                  <p:stCondLst>
                                    <p:cond delay="0"/>
                                  </p:stCondLst>
                                  <p:childTnLst>
                                    <p:set>
                                      <p:cBhvr>
                                        <p:cTn id="54" dur="1" fill="hold">
                                          <p:stCondLst>
                                            <p:cond delay="0"/>
                                          </p:stCondLst>
                                        </p:cTn>
                                        <p:tgtEl>
                                          <p:spTgt spid="70666"/>
                                        </p:tgtEl>
                                        <p:attrNameLst>
                                          <p:attrName>style.visibility</p:attrName>
                                        </p:attrNameLst>
                                      </p:cBhvr>
                                      <p:to>
                                        <p:strVal val="visible"/>
                                      </p:to>
                                    </p:set>
                                    <p:animEffect transition="in" filter="blinds(vertical)">
                                      <p:cBhvr>
                                        <p:cTn id="55" dur="500"/>
                                        <p:tgtEl>
                                          <p:spTgt spid="7066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0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bldLvl="2"/>
      <p:bldP spid="70664" grpId="0" animBg="1"/>
      <p:bldP spid="70665" grpId="0"/>
      <p:bldP spid="70666" grpId="0" animBg="1"/>
      <p:bldP spid="7066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79388" y="547688"/>
            <a:ext cx="87137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理解文件包含的作用、形式及特点</a:t>
            </a:r>
          </a:p>
          <a:p>
            <a:pPr eaLnBrk="1" hangingPunct="1">
              <a:buFont typeface="Wingdings" pitchFamily="2" charset="2"/>
              <a:buChar char="l"/>
            </a:pPr>
            <a:r>
              <a:rPr lang="zh-CN" altLang="en-US" sz="2000" b="1"/>
              <a:t>文件包含是指在一个文件中包含另一个文件的全部内容。文件包含有两种形式：</a:t>
            </a:r>
          </a:p>
          <a:p>
            <a:pPr lvl="1" eaLnBrk="1" hangingPunct="1">
              <a:buFont typeface="Wingdings" pitchFamily="2" charset="2"/>
              <a:buChar char="l"/>
            </a:pPr>
            <a:r>
              <a:rPr lang="zh-CN" altLang="en-US" sz="2000" b="1"/>
              <a:t> </a:t>
            </a:r>
            <a:r>
              <a:rPr lang="en-US" altLang="zh-CN" sz="2000" b="1">
                <a:solidFill>
                  <a:schemeClr val="tx2"/>
                </a:solidFill>
              </a:rPr>
              <a:t># include &lt;</a:t>
            </a:r>
            <a:r>
              <a:rPr lang="zh-CN" altLang="en-US" sz="2000" b="1">
                <a:solidFill>
                  <a:schemeClr val="tx2"/>
                </a:solidFill>
              </a:rPr>
              <a:t>文件名</a:t>
            </a:r>
            <a:r>
              <a:rPr lang="en-US" altLang="zh-CN" sz="2000" b="1">
                <a:solidFill>
                  <a:schemeClr val="tx2"/>
                </a:solidFill>
              </a:rPr>
              <a:t>&gt;</a:t>
            </a:r>
            <a:r>
              <a:rPr lang="en-US" altLang="zh-CN" sz="2000" b="1"/>
              <a:t>   </a:t>
            </a:r>
            <a:r>
              <a:rPr lang="zh-CN" altLang="en-US" sz="2000" b="1"/>
              <a:t>：在系统所在的标准目录中查找要包含的文件</a:t>
            </a:r>
          </a:p>
          <a:p>
            <a:pPr lvl="1" eaLnBrk="1" hangingPunct="1">
              <a:buFont typeface="Wingdings" pitchFamily="2" charset="2"/>
              <a:buChar char="l"/>
            </a:pPr>
            <a:r>
              <a:rPr lang="zh-CN" altLang="en-US" sz="2000" b="1"/>
              <a:t> </a:t>
            </a:r>
            <a:r>
              <a:rPr lang="en-US" altLang="zh-CN" sz="2000" b="1">
                <a:solidFill>
                  <a:schemeClr val="tx2"/>
                </a:solidFill>
              </a:rPr>
              <a:t># include “</a:t>
            </a:r>
            <a:r>
              <a:rPr lang="zh-CN" altLang="en-US" sz="2000" b="1">
                <a:solidFill>
                  <a:schemeClr val="tx2"/>
                </a:solidFill>
              </a:rPr>
              <a:t>文件名”</a:t>
            </a:r>
            <a:r>
              <a:rPr lang="zh-CN" altLang="en-US" sz="2000" b="1"/>
              <a:t>    ：在用户当前目录中查找要包含的文件，若没有再到标准目录中查找</a:t>
            </a:r>
          </a:p>
        </p:txBody>
      </p:sp>
      <p:grpSp>
        <p:nvGrpSpPr>
          <p:cNvPr id="72709" name="Group 5"/>
          <p:cNvGrpSpPr>
            <a:grpSpLocks/>
          </p:cNvGrpSpPr>
          <p:nvPr/>
        </p:nvGrpSpPr>
        <p:grpSpPr bwMode="auto">
          <a:xfrm>
            <a:off x="250825" y="117475"/>
            <a:ext cx="8642350" cy="503238"/>
            <a:chOff x="113" y="0"/>
            <a:chExt cx="5444" cy="317"/>
          </a:xfrm>
        </p:grpSpPr>
        <p:sp>
          <p:nvSpPr>
            <p:cNvPr id="5939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3</a:t>
              </a:r>
            </a:p>
          </p:txBody>
        </p:sp>
        <p:sp>
          <p:nvSpPr>
            <p:cNvPr id="5939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文件包含</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2708">
                                            <p:txEl>
                                              <p:pRg st="0" end="0"/>
                                            </p:txEl>
                                          </p:spTgt>
                                        </p:tgtEl>
                                        <p:attrNameLst>
                                          <p:attrName>style.visibility</p:attrName>
                                        </p:attrNameLst>
                                      </p:cBhvr>
                                      <p:to>
                                        <p:strVal val="visible"/>
                                      </p:to>
                                    </p:set>
                                    <p:animEffect transition="in" filter="wipe(left)">
                                      <p:cBhvr>
                                        <p:cTn id="11" dur="500"/>
                                        <p:tgtEl>
                                          <p:spTgt spid="7270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2708">
                                            <p:txEl>
                                              <p:pRg st="1" end="1"/>
                                            </p:txEl>
                                          </p:spTgt>
                                        </p:tgtEl>
                                        <p:attrNameLst>
                                          <p:attrName>style.visibility</p:attrName>
                                        </p:attrNameLst>
                                      </p:cBhvr>
                                      <p:to>
                                        <p:strVal val="visible"/>
                                      </p:to>
                                    </p:set>
                                    <p:animEffect transition="in" filter="wipe(left)">
                                      <p:cBhvr>
                                        <p:cTn id="16" dur="500"/>
                                        <p:tgtEl>
                                          <p:spTgt spid="7270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2708">
                                            <p:txEl>
                                              <p:pRg st="2" end="2"/>
                                            </p:txEl>
                                          </p:spTgt>
                                        </p:tgtEl>
                                        <p:attrNameLst>
                                          <p:attrName>style.visibility</p:attrName>
                                        </p:attrNameLst>
                                      </p:cBhvr>
                                      <p:to>
                                        <p:strVal val="visible"/>
                                      </p:to>
                                    </p:set>
                                    <p:animEffect transition="in" filter="wipe(left)">
                                      <p:cBhvr>
                                        <p:cTn id="21" dur="500"/>
                                        <p:tgtEl>
                                          <p:spTgt spid="7270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2708">
                                            <p:txEl>
                                              <p:pRg st="3" end="3"/>
                                            </p:txEl>
                                          </p:spTgt>
                                        </p:tgtEl>
                                        <p:attrNameLst>
                                          <p:attrName>style.visibility</p:attrName>
                                        </p:attrNameLst>
                                      </p:cBhvr>
                                      <p:to>
                                        <p:strVal val="visible"/>
                                      </p:to>
                                    </p:set>
                                    <p:animEffect transition="in" filter="wipe(left)">
                                      <p:cBhvr>
                                        <p:cTn id="26" dur="500"/>
                                        <p:tgtEl>
                                          <p:spTgt spid="727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9</a:t>
            </a:r>
            <a:r>
              <a:rPr lang="zh-CN" altLang="en-US" sz="4400">
                <a:solidFill>
                  <a:schemeClr val="tx2"/>
                </a:solidFill>
              </a:rPr>
              <a:t>章 指针</a:t>
            </a:r>
          </a:p>
        </p:txBody>
      </p:sp>
      <p:sp>
        <p:nvSpPr>
          <p:cNvPr id="73733" name="Rectangle 5"/>
          <p:cNvSpPr>
            <a:spLocks noRot="1" noChangeArrowheads="1"/>
          </p:cNvSpPr>
          <p:nvPr/>
        </p:nvSpPr>
        <p:spPr bwMode="auto">
          <a:xfrm>
            <a:off x="468313" y="1484313"/>
            <a:ext cx="8208962" cy="2665412"/>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400" b="1"/>
              <a:t>九、指针</a:t>
            </a:r>
          </a:p>
          <a:p>
            <a:pPr>
              <a:spcBef>
                <a:spcPct val="20000"/>
              </a:spcBef>
              <a:buClr>
                <a:schemeClr val="hlink"/>
              </a:buClr>
              <a:buFont typeface="Wingdings" pitchFamily="2" charset="2"/>
              <a:buNone/>
            </a:pPr>
            <a:r>
              <a:rPr lang="zh-CN" altLang="en-US" sz="2000" b="1"/>
              <a:t>　　</a:t>
            </a:r>
            <a:r>
              <a:rPr lang="en-US" altLang="zh-CN" sz="2000" b="1"/>
              <a:t>1.</a:t>
            </a:r>
            <a:r>
              <a:rPr lang="zh-CN" altLang="en-US" sz="2000" b="1"/>
              <a:t>地址与指针变量的概念，地址运算符与间址运算符。</a:t>
            </a:r>
          </a:p>
          <a:p>
            <a:pPr>
              <a:spcBef>
                <a:spcPct val="20000"/>
              </a:spcBef>
              <a:buClr>
                <a:schemeClr val="hlink"/>
              </a:buClr>
              <a:buFont typeface="Wingdings" pitchFamily="2" charset="2"/>
              <a:buNone/>
            </a:pPr>
            <a:r>
              <a:rPr lang="zh-CN" altLang="en-US" sz="2000" b="1"/>
              <a:t>　　</a:t>
            </a:r>
            <a:r>
              <a:rPr lang="en-US" altLang="zh-CN" sz="2000" b="1"/>
              <a:t>2.</a:t>
            </a:r>
            <a:r>
              <a:rPr lang="zh-CN" altLang="en-US" sz="2000" b="1"/>
              <a:t>一维、二维数组和字符串的地址以及指向变量、数组、字符串、函数、结构体的指针变量的定义。通过指针引用以上各类型数据。</a:t>
            </a:r>
          </a:p>
          <a:p>
            <a:pPr>
              <a:spcBef>
                <a:spcPct val="20000"/>
              </a:spcBef>
              <a:buClr>
                <a:schemeClr val="hlink"/>
              </a:buClr>
              <a:buFont typeface="Wingdings" pitchFamily="2" charset="2"/>
              <a:buNone/>
            </a:pPr>
            <a:r>
              <a:rPr lang="zh-CN" altLang="en-US" sz="2000" b="1"/>
              <a:t>　　</a:t>
            </a:r>
            <a:r>
              <a:rPr lang="en-US" altLang="zh-CN" sz="2000" b="1"/>
              <a:t>3.</a:t>
            </a:r>
            <a:r>
              <a:rPr lang="zh-CN" altLang="en-US" sz="2000" b="1"/>
              <a:t>用指针作函数参数。</a:t>
            </a:r>
          </a:p>
          <a:p>
            <a:pPr>
              <a:spcBef>
                <a:spcPct val="20000"/>
              </a:spcBef>
              <a:buClr>
                <a:schemeClr val="hlink"/>
              </a:buClr>
              <a:buFont typeface="Wingdings" pitchFamily="2" charset="2"/>
              <a:buNone/>
            </a:pPr>
            <a:r>
              <a:rPr lang="zh-CN" altLang="en-US" sz="2000" b="1"/>
              <a:t>　　</a:t>
            </a:r>
            <a:r>
              <a:rPr lang="en-US" altLang="zh-CN" sz="2000" b="1"/>
              <a:t>4.</a:t>
            </a:r>
            <a:r>
              <a:rPr lang="zh-CN" altLang="en-US" sz="2000" b="1"/>
              <a:t>返回地址值的函数。</a:t>
            </a:r>
          </a:p>
          <a:p>
            <a:pPr>
              <a:spcBef>
                <a:spcPct val="20000"/>
              </a:spcBef>
              <a:buClr>
                <a:schemeClr val="hlink"/>
              </a:buClr>
              <a:buFont typeface="Wingdings" pitchFamily="2" charset="2"/>
              <a:buNone/>
            </a:pPr>
            <a:r>
              <a:rPr lang="zh-CN" altLang="en-US" sz="2000" b="1"/>
              <a:t>　　</a:t>
            </a:r>
            <a:r>
              <a:rPr lang="en-US" altLang="zh-CN" sz="2000" b="1"/>
              <a:t>5.</a:t>
            </a:r>
            <a:r>
              <a:rPr lang="zh-CN" altLang="en-US" sz="2000" b="1"/>
              <a:t>指针数组，指向指针的指针。</a:t>
            </a:r>
            <a:endParaRPr lang="zh-CN" altLang="en-US" sz="1600" b="1"/>
          </a:p>
        </p:txBody>
      </p:sp>
      <p:sp>
        <p:nvSpPr>
          <p:cNvPr id="73734"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0-#ppt_w/2"/>
                                          </p:val>
                                        </p:tav>
                                        <p:tav tm="100000">
                                          <p:val>
                                            <p:strVal val="#ppt_x"/>
                                          </p:val>
                                        </p:tav>
                                      </p:tavLst>
                                    </p:anim>
                                    <p:anim calcmode="lin" valueType="num">
                                      <p:cBhvr additive="base">
                                        <p:cTn id="8" dur="500" fill="hold"/>
                                        <p:tgtEl>
                                          <p:spTgt spid="737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3">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733">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7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animBg="1"/>
      <p:bldP spid="7373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179388" y="547688"/>
            <a:ext cx="8713787"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理解变量的地址和指针的概念，掌握指针变量的定义和赋值</a:t>
            </a:r>
          </a:p>
          <a:p>
            <a:pPr eaLnBrk="1" hangingPunct="1">
              <a:buFont typeface="Wingdings" pitchFamily="2" charset="2"/>
              <a:buChar char="l"/>
            </a:pPr>
            <a:r>
              <a:rPr lang="zh-CN" altLang="en-US" sz="2000" b="1"/>
              <a:t>地址是内存空间某一字节的编号，变量的地址是指给变量在内存中分配的空间的起始地址编号。</a:t>
            </a:r>
          </a:p>
          <a:p>
            <a:pPr eaLnBrk="1" hangingPunct="1">
              <a:buFont typeface="Wingdings" pitchFamily="2" charset="2"/>
              <a:buChar char="l"/>
            </a:pPr>
            <a:r>
              <a:rPr lang="zh-CN" altLang="en-US" sz="2000" b="1"/>
              <a:t>指针变量是专门存放变量地址的一种特殊变量。</a:t>
            </a:r>
          </a:p>
          <a:p>
            <a:pPr eaLnBrk="1" hangingPunct="1">
              <a:buFont typeface="Wingdings" pitchFamily="2" charset="2"/>
              <a:buChar char="l"/>
            </a:pPr>
            <a:r>
              <a:rPr lang="en-US" altLang="zh-CN" sz="2000" b="1"/>
              <a:t>C</a:t>
            </a:r>
            <a:r>
              <a:rPr lang="zh-CN" altLang="en-US" sz="2000" b="1"/>
              <a:t>语言允许可以用变量名</a:t>
            </a:r>
            <a:r>
              <a:rPr lang="zh-CN" altLang="en-US" sz="2000" b="1">
                <a:solidFill>
                  <a:schemeClr val="tx2"/>
                </a:solidFill>
              </a:rPr>
              <a:t>直接访问</a:t>
            </a:r>
            <a:r>
              <a:rPr lang="zh-CN" altLang="en-US" sz="2000" b="1"/>
              <a:t>所分配的内存空间，也可以通过指针变量</a:t>
            </a:r>
            <a:r>
              <a:rPr lang="zh-CN" altLang="en-US" sz="2000" b="1">
                <a:solidFill>
                  <a:schemeClr val="tx2"/>
                </a:solidFill>
              </a:rPr>
              <a:t>间接访问</a:t>
            </a:r>
            <a:r>
              <a:rPr lang="zh-CN" altLang="en-US" sz="2000" b="1"/>
              <a:t>所指向变量的内存空间。</a:t>
            </a:r>
          </a:p>
          <a:p>
            <a:pPr eaLnBrk="1" hangingPunct="1">
              <a:buFont typeface="Wingdings" pitchFamily="2" charset="2"/>
              <a:buChar char="l"/>
            </a:pPr>
            <a:r>
              <a:rPr lang="zh-CN" altLang="en-US" sz="2000" b="1"/>
              <a:t>指针变量的定义形式：</a:t>
            </a:r>
          </a:p>
          <a:p>
            <a:pPr eaLnBrk="1" hangingPunct="1">
              <a:buFont typeface="Wingdings" pitchFamily="2" charset="2"/>
              <a:buNone/>
            </a:pPr>
            <a:r>
              <a:rPr lang="zh-CN" altLang="en-US" sz="2000" b="1"/>
              <a:t>             </a:t>
            </a:r>
            <a:r>
              <a:rPr lang="zh-CN" altLang="en-US" sz="2000" b="1">
                <a:solidFill>
                  <a:schemeClr val="tx2"/>
                </a:solidFill>
              </a:rPr>
              <a:t>类型名    *指针名</a:t>
            </a:r>
            <a:r>
              <a:rPr lang="en-US" altLang="zh-CN" sz="2000" b="1">
                <a:solidFill>
                  <a:schemeClr val="tx2"/>
                </a:solidFill>
              </a:rPr>
              <a:t>1[,*</a:t>
            </a:r>
            <a:r>
              <a:rPr lang="zh-CN" altLang="en-US" sz="2000" b="1">
                <a:solidFill>
                  <a:schemeClr val="tx2"/>
                </a:solidFill>
              </a:rPr>
              <a:t>指针名</a:t>
            </a:r>
            <a:r>
              <a:rPr lang="en-US" altLang="zh-CN" sz="2000" b="1">
                <a:solidFill>
                  <a:schemeClr val="tx2"/>
                </a:solidFill>
              </a:rPr>
              <a:t>2, ……];</a:t>
            </a:r>
          </a:p>
          <a:p>
            <a:pPr eaLnBrk="1" hangingPunct="1">
              <a:buFont typeface="Wingdings" pitchFamily="2" charset="2"/>
              <a:buNone/>
            </a:pPr>
            <a:r>
              <a:rPr lang="en-US" altLang="zh-CN" sz="2000" b="1"/>
              <a:t>      </a:t>
            </a:r>
            <a:r>
              <a:rPr lang="zh-CN" altLang="en-US" sz="2000" b="1"/>
              <a:t>其中，</a:t>
            </a:r>
            <a:r>
              <a:rPr lang="en-US" altLang="zh-CN" sz="2000" b="1"/>
              <a:t>(1)</a:t>
            </a:r>
            <a:r>
              <a:rPr lang="zh-CN" altLang="en-US" sz="2000" b="1"/>
              <a:t>类型名是指针变量可以指向的目标变量的类型。</a:t>
            </a:r>
          </a:p>
          <a:p>
            <a:pPr eaLnBrk="1" hangingPunct="1">
              <a:buFont typeface="Wingdings" pitchFamily="2" charset="2"/>
              <a:buNone/>
            </a:pPr>
            <a:r>
              <a:rPr lang="zh-CN" altLang="en-US" sz="2000" b="1"/>
              <a:t>                 </a:t>
            </a:r>
            <a:r>
              <a:rPr lang="en-US" altLang="zh-CN" sz="2000" b="1"/>
              <a:t>(2)</a:t>
            </a:r>
            <a:r>
              <a:rPr lang="zh-CN" altLang="en-US" sz="2000" b="1"/>
              <a:t>定义形式中的*仅为说明符，指针变量是其后的标识符。</a:t>
            </a:r>
          </a:p>
          <a:p>
            <a:pPr eaLnBrk="1" hangingPunct="1">
              <a:buFont typeface="Wingdings" pitchFamily="2" charset="2"/>
              <a:buNone/>
            </a:pPr>
            <a:r>
              <a:rPr lang="zh-CN" altLang="en-US" sz="2000" b="1"/>
              <a:t>                 </a:t>
            </a:r>
            <a:r>
              <a:rPr lang="en-US" altLang="zh-CN" sz="2000" b="1"/>
              <a:t>(3)</a:t>
            </a:r>
            <a:r>
              <a:rPr lang="zh-CN" altLang="en-US" sz="2000" b="1"/>
              <a:t>不管指针变量指向何种类型的变量，均给其分配一个存放地址的空间，一般为</a:t>
            </a:r>
            <a:r>
              <a:rPr lang="en-US" altLang="zh-CN" sz="2000" b="1"/>
              <a:t>4B</a:t>
            </a:r>
            <a:r>
              <a:rPr lang="zh-CN" altLang="en-US" sz="2000" b="1"/>
              <a:t>。</a:t>
            </a:r>
          </a:p>
          <a:p>
            <a:pPr eaLnBrk="1" hangingPunct="1">
              <a:buFont typeface="Wingdings" pitchFamily="2" charset="2"/>
              <a:buChar char="l"/>
            </a:pPr>
            <a:r>
              <a:rPr lang="zh-CN" altLang="en-US" sz="2000" b="1"/>
              <a:t>指针变量只能存放地址，不能存放其他数据。如</a:t>
            </a:r>
            <a:r>
              <a:rPr lang="en-US" altLang="zh-CN" sz="2000" b="1"/>
              <a:t>int  i;  int *p=&amp;i;  </a:t>
            </a:r>
            <a:r>
              <a:rPr lang="zh-CN" altLang="en-US" sz="2000" b="1"/>
              <a:t>表示指针变量</a:t>
            </a:r>
            <a:r>
              <a:rPr lang="en-US" altLang="zh-CN" sz="2000" b="1"/>
              <a:t>p</a:t>
            </a:r>
            <a:r>
              <a:rPr lang="zh-CN" altLang="en-US" sz="2000" b="1"/>
              <a:t>指向普通变量</a:t>
            </a:r>
            <a:r>
              <a:rPr lang="en-US" altLang="zh-CN" sz="2000" b="1"/>
              <a:t>i</a:t>
            </a:r>
            <a:r>
              <a:rPr lang="zh-CN" altLang="en-US" sz="2000" b="1"/>
              <a:t>。</a:t>
            </a:r>
          </a:p>
          <a:p>
            <a:pPr eaLnBrk="1" hangingPunct="1">
              <a:buFont typeface="Wingdings" pitchFamily="2" charset="2"/>
              <a:buChar char="l"/>
            </a:pPr>
            <a:r>
              <a:rPr lang="zh-CN" altLang="en-US" sz="2000" b="1"/>
              <a:t>可以给指针变量赋空值，即 </a:t>
            </a:r>
            <a:r>
              <a:rPr lang="en-US" altLang="zh-CN" sz="2000" b="1">
                <a:solidFill>
                  <a:schemeClr val="tx2"/>
                </a:solidFill>
              </a:rPr>
              <a:t>int *p=NULL;</a:t>
            </a:r>
            <a:r>
              <a:rPr lang="en-US" altLang="zh-CN" sz="2000" b="1"/>
              <a:t>  </a:t>
            </a:r>
            <a:r>
              <a:rPr lang="zh-CN" altLang="en-US" sz="2000" b="1"/>
              <a:t>让指针变量指向地址编号为</a:t>
            </a:r>
            <a:r>
              <a:rPr lang="en-US" altLang="zh-CN" sz="2000" b="1"/>
              <a:t>0</a:t>
            </a:r>
            <a:r>
              <a:rPr lang="zh-CN" altLang="en-US" sz="2000" b="1"/>
              <a:t>的单元，该单元不存放任何有意义的数据。</a:t>
            </a:r>
          </a:p>
        </p:txBody>
      </p:sp>
      <p:grpSp>
        <p:nvGrpSpPr>
          <p:cNvPr id="74757" name="Group 5"/>
          <p:cNvGrpSpPr>
            <a:grpSpLocks/>
          </p:cNvGrpSpPr>
          <p:nvPr/>
        </p:nvGrpSpPr>
        <p:grpSpPr bwMode="auto">
          <a:xfrm>
            <a:off x="250825" y="115888"/>
            <a:ext cx="8642350" cy="503237"/>
            <a:chOff x="113" y="0"/>
            <a:chExt cx="5444" cy="317"/>
          </a:xfrm>
        </p:grpSpPr>
        <p:sp>
          <p:nvSpPr>
            <p:cNvPr id="61444"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61445"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变量地址和指针变量的基本概念及赋值和赋值</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4756">
                                            <p:txEl>
                                              <p:pRg st="0" end="0"/>
                                            </p:txEl>
                                          </p:spTgt>
                                        </p:tgtEl>
                                        <p:attrNameLst>
                                          <p:attrName>style.visibility</p:attrName>
                                        </p:attrNameLst>
                                      </p:cBhvr>
                                      <p:to>
                                        <p:strVal val="visible"/>
                                      </p:to>
                                    </p:set>
                                    <p:animEffect transition="in" filter="wipe(left)">
                                      <p:cBhvr>
                                        <p:cTn id="11" dur="500"/>
                                        <p:tgtEl>
                                          <p:spTgt spid="7475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4756">
                                            <p:txEl>
                                              <p:pRg st="1" end="1"/>
                                            </p:txEl>
                                          </p:spTgt>
                                        </p:tgtEl>
                                        <p:attrNameLst>
                                          <p:attrName>style.visibility</p:attrName>
                                        </p:attrNameLst>
                                      </p:cBhvr>
                                      <p:to>
                                        <p:strVal val="visible"/>
                                      </p:to>
                                    </p:set>
                                    <p:animEffect transition="in" filter="wipe(left)">
                                      <p:cBhvr>
                                        <p:cTn id="16" dur="500"/>
                                        <p:tgtEl>
                                          <p:spTgt spid="7475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4756">
                                            <p:txEl>
                                              <p:pRg st="2" end="2"/>
                                            </p:txEl>
                                          </p:spTgt>
                                        </p:tgtEl>
                                        <p:attrNameLst>
                                          <p:attrName>style.visibility</p:attrName>
                                        </p:attrNameLst>
                                      </p:cBhvr>
                                      <p:to>
                                        <p:strVal val="visible"/>
                                      </p:to>
                                    </p:set>
                                    <p:animEffect transition="in" filter="wipe(left)">
                                      <p:cBhvr>
                                        <p:cTn id="21" dur="500"/>
                                        <p:tgtEl>
                                          <p:spTgt spid="7475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4756">
                                            <p:txEl>
                                              <p:pRg st="3" end="3"/>
                                            </p:txEl>
                                          </p:spTgt>
                                        </p:tgtEl>
                                        <p:attrNameLst>
                                          <p:attrName>style.visibility</p:attrName>
                                        </p:attrNameLst>
                                      </p:cBhvr>
                                      <p:to>
                                        <p:strVal val="visible"/>
                                      </p:to>
                                    </p:set>
                                    <p:animEffect transition="in" filter="wipe(left)">
                                      <p:cBhvr>
                                        <p:cTn id="26" dur="500"/>
                                        <p:tgtEl>
                                          <p:spTgt spid="7475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4756">
                                            <p:txEl>
                                              <p:pRg st="4" end="4"/>
                                            </p:txEl>
                                          </p:spTgt>
                                        </p:tgtEl>
                                        <p:attrNameLst>
                                          <p:attrName>style.visibility</p:attrName>
                                        </p:attrNameLst>
                                      </p:cBhvr>
                                      <p:to>
                                        <p:strVal val="visible"/>
                                      </p:to>
                                    </p:set>
                                    <p:animEffect transition="in" filter="wipe(left)">
                                      <p:cBhvr>
                                        <p:cTn id="31" dur="500"/>
                                        <p:tgtEl>
                                          <p:spTgt spid="7475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4756">
                                            <p:txEl>
                                              <p:pRg st="5" end="5"/>
                                            </p:txEl>
                                          </p:spTgt>
                                        </p:tgtEl>
                                        <p:attrNameLst>
                                          <p:attrName>style.visibility</p:attrName>
                                        </p:attrNameLst>
                                      </p:cBhvr>
                                      <p:to>
                                        <p:strVal val="visible"/>
                                      </p:to>
                                    </p:set>
                                    <p:animEffect transition="in" filter="wipe(left)">
                                      <p:cBhvr>
                                        <p:cTn id="36" dur="500"/>
                                        <p:tgtEl>
                                          <p:spTgt spid="7475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4756">
                                            <p:txEl>
                                              <p:pRg st="6" end="6"/>
                                            </p:txEl>
                                          </p:spTgt>
                                        </p:tgtEl>
                                        <p:attrNameLst>
                                          <p:attrName>style.visibility</p:attrName>
                                        </p:attrNameLst>
                                      </p:cBhvr>
                                      <p:to>
                                        <p:strVal val="visible"/>
                                      </p:to>
                                    </p:set>
                                    <p:animEffect transition="in" filter="wipe(left)">
                                      <p:cBhvr>
                                        <p:cTn id="41" dur="500"/>
                                        <p:tgtEl>
                                          <p:spTgt spid="7475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4756">
                                            <p:txEl>
                                              <p:pRg st="7" end="7"/>
                                            </p:txEl>
                                          </p:spTgt>
                                        </p:tgtEl>
                                        <p:attrNameLst>
                                          <p:attrName>style.visibility</p:attrName>
                                        </p:attrNameLst>
                                      </p:cBhvr>
                                      <p:to>
                                        <p:strVal val="visible"/>
                                      </p:to>
                                    </p:set>
                                    <p:animEffect transition="in" filter="wipe(left)">
                                      <p:cBhvr>
                                        <p:cTn id="46" dur="500"/>
                                        <p:tgtEl>
                                          <p:spTgt spid="74756">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4756">
                                            <p:txEl>
                                              <p:pRg st="8" end="8"/>
                                            </p:txEl>
                                          </p:spTgt>
                                        </p:tgtEl>
                                        <p:attrNameLst>
                                          <p:attrName>style.visibility</p:attrName>
                                        </p:attrNameLst>
                                      </p:cBhvr>
                                      <p:to>
                                        <p:strVal val="visible"/>
                                      </p:to>
                                    </p:set>
                                    <p:animEffect transition="in" filter="wipe(left)">
                                      <p:cBhvr>
                                        <p:cTn id="51" dur="500"/>
                                        <p:tgtEl>
                                          <p:spTgt spid="74756">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4756">
                                            <p:txEl>
                                              <p:pRg st="9" end="9"/>
                                            </p:txEl>
                                          </p:spTgt>
                                        </p:tgtEl>
                                        <p:attrNameLst>
                                          <p:attrName>style.visibility</p:attrName>
                                        </p:attrNameLst>
                                      </p:cBhvr>
                                      <p:to>
                                        <p:strVal val="visible"/>
                                      </p:to>
                                    </p:set>
                                    <p:animEffect transition="in" filter="wipe(left)">
                                      <p:cBhvr>
                                        <p:cTn id="56" dur="500"/>
                                        <p:tgtEl>
                                          <p:spTgt spid="74756">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4756">
                                            <p:txEl>
                                              <p:pRg st="10" end="10"/>
                                            </p:txEl>
                                          </p:spTgt>
                                        </p:tgtEl>
                                        <p:attrNameLst>
                                          <p:attrName>style.visibility</p:attrName>
                                        </p:attrNameLst>
                                      </p:cBhvr>
                                      <p:to>
                                        <p:strVal val="visible"/>
                                      </p:to>
                                    </p:set>
                                    <p:animEffect transition="in" filter="wipe(left)">
                                      <p:cBhvr>
                                        <p:cTn id="61" dur="500"/>
                                        <p:tgtEl>
                                          <p:spTgt spid="747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179388" y="547688"/>
            <a:ext cx="87137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掌握如何通过指针变量间接访问所指地址空间</a:t>
            </a:r>
          </a:p>
          <a:p>
            <a:pPr eaLnBrk="1" hangingPunct="1">
              <a:buFont typeface="Wingdings" pitchFamily="2" charset="2"/>
              <a:buChar char="l"/>
            </a:pPr>
            <a:r>
              <a:rPr lang="zh-CN" altLang="en-US" sz="2000" b="1"/>
              <a:t>指针变量在运算时常用两个运算符</a:t>
            </a:r>
          </a:p>
          <a:p>
            <a:pPr lvl="1" eaLnBrk="1" hangingPunct="1">
              <a:buFont typeface="Wingdings" pitchFamily="2" charset="2"/>
              <a:buChar char="u"/>
            </a:pPr>
            <a:r>
              <a:rPr lang="en-US" altLang="zh-CN" sz="2000" b="1">
                <a:solidFill>
                  <a:schemeClr val="tx2"/>
                </a:solidFill>
              </a:rPr>
              <a:t>&amp;</a:t>
            </a:r>
            <a:r>
              <a:rPr lang="zh-CN" altLang="en-US" sz="2000" b="1">
                <a:solidFill>
                  <a:schemeClr val="tx2"/>
                </a:solidFill>
              </a:rPr>
              <a:t>：取地址运算符</a:t>
            </a:r>
            <a:r>
              <a:rPr lang="zh-CN" altLang="en-US" sz="2000" b="1"/>
              <a:t>，可取变量的地址，数组元素的地址，如</a:t>
            </a:r>
            <a:r>
              <a:rPr lang="en-US" altLang="zh-CN" sz="2000" b="1"/>
              <a:t>&amp;i</a:t>
            </a:r>
            <a:r>
              <a:rPr lang="zh-CN" altLang="en-US" sz="2000" b="1"/>
              <a:t>，</a:t>
            </a:r>
            <a:r>
              <a:rPr lang="en-US" altLang="zh-CN" sz="2000" b="1"/>
              <a:t>&amp;a[i]</a:t>
            </a:r>
          </a:p>
          <a:p>
            <a:pPr lvl="1" eaLnBrk="1" hangingPunct="1">
              <a:buFont typeface="Wingdings" pitchFamily="2" charset="2"/>
              <a:buChar char="u"/>
            </a:pPr>
            <a:r>
              <a:rPr lang="en-US" altLang="zh-CN" sz="2000" b="1">
                <a:solidFill>
                  <a:schemeClr val="tx2"/>
                </a:solidFill>
              </a:rPr>
              <a:t>*</a:t>
            </a:r>
            <a:r>
              <a:rPr lang="zh-CN" altLang="en-US" sz="2000" b="1">
                <a:solidFill>
                  <a:schemeClr val="tx2"/>
                </a:solidFill>
              </a:rPr>
              <a:t>：间接访问运算符</a:t>
            </a:r>
            <a:r>
              <a:rPr lang="zh-CN" altLang="en-US" sz="2000" b="1"/>
              <a:t>，*右边的运算对象可以是指针变量或变量的地址。如有</a:t>
            </a:r>
            <a:r>
              <a:rPr lang="en-US" altLang="zh-CN" sz="2000" b="1"/>
              <a:t>: </a:t>
            </a:r>
            <a:r>
              <a:rPr lang="en-US" altLang="zh-CN" sz="2000" b="1">
                <a:solidFill>
                  <a:schemeClr val="tx2"/>
                </a:solidFill>
              </a:rPr>
              <a:t>int i,*p; p=&amp;i;  </a:t>
            </a:r>
            <a:r>
              <a:rPr lang="zh-CN" altLang="en-US" sz="2000" b="1">
                <a:solidFill>
                  <a:schemeClr val="tx2"/>
                </a:solidFill>
              </a:rPr>
              <a:t>，则 *</a:t>
            </a:r>
            <a:r>
              <a:rPr lang="en-US" altLang="zh-CN" sz="2000" b="1">
                <a:solidFill>
                  <a:schemeClr val="tx2"/>
                </a:solidFill>
              </a:rPr>
              <a:t>p</a:t>
            </a:r>
            <a:r>
              <a:rPr lang="en-US" altLang="zh-CN" sz="2000" b="1">
                <a:solidFill>
                  <a:schemeClr val="tx2"/>
                </a:solidFill>
                <a:sym typeface="Wingdings" pitchFamily="2" charset="2"/>
              </a:rPr>
              <a:t>i   </a:t>
            </a:r>
            <a:r>
              <a:rPr lang="zh-CN" altLang="en-US" sz="2000" b="1">
                <a:solidFill>
                  <a:schemeClr val="tx2"/>
                </a:solidFill>
                <a:sym typeface="Wingdings" pitchFamily="2" charset="2"/>
              </a:rPr>
              <a:t>、   </a:t>
            </a:r>
            <a:r>
              <a:rPr lang="en-US" altLang="zh-CN" sz="2000" b="1">
                <a:solidFill>
                  <a:schemeClr val="tx2"/>
                </a:solidFill>
                <a:sym typeface="Wingdings" pitchFamily="2" charset="2"/>
              </a:rPr>
              <a:t>p&amp;i</a:t>
            </a:r>
            <a:r>
              <a:rPr lang="en-US" altLang="zh-CN" sz="2000" b="1">
                <a:sym typeface="Wingdings" pitchFamily="2" charset="2"/>
              </a:rPr>
              <a:t>    </a:t>
            </a:r>
            <a:r>
              <a:rPr lang="zh-CN" altLang="en-US" sz="2000" b="1">
                <a:sym typeface="Wingdings" pitchFamily="2" charset="2"/>
              </a:rPr>
              <a:t>。</a:t>
            </a:r>
            <a:endParaRPr lang="zh-CN" altLang="en-US" sz="2000" b="1"/>
          </a:p>
        </p:txBody>
      </p:sp>
      <p:grpSp>
        <p:nvGrpSpPr>
          <p:cNvPr id="75781" name="Group 5"/>
          <p:cNvGrpSpPr>
            <a:grpSpLocks/>
          </p:cNvGrpSpPr>
          <p:nvPr/>
        </p:nvGrpSpPr>
        <p:grpSpPr bwMode="auto">
          <a:xfrm>
            <a:off x="250825" y="117475"/>
            <a:ext cx="8642350" cy="503238"/>
            <a:chOff x="113" y="0"/>
            <a:chExt cx="5444" cy="317"/>
          </a:xfrm>
        </p:grpSpPr>
        <p:sp>
          <p:nvSpPr>
            <p:cNvPr id="62471"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2</a:t>
              </a:r>
            </a:p>
          </p:txBody>
        </p:sp>
        <p:sp>
          <p:nvSpPr>
            <p:cNvPr id="62472"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通过指针变量引用存储单元</a:t>
              </a:r>
            </a:p>
          </p:txBody>
        </p:sp>
      </p:grpSp>
      <p:sp>
        <p:nvSpPr>
          <p:cNvPr id="75784" name="Text Box 8"/>
          <p:cNvSpPr txBox="1">
            <a:spLocks noChangeArrowheads="1"/>
          </p:cNvSpPr>
          <p:nvPr/>
        </p:nvSpPr>
        <p:spPr bwMode="auto">
          <a:xfrm>
            <a:off x="395288" y="2349500"/>
            <a:ext cx="8243887" cy="26289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(25)</a:t>
            </a:r>
            <a:r>
              <a:rPr lang="zh-CN" altLang="en-US" sz="2000" dirty="0"/>
              <a:t>以下程序段完全正确的是</a:t>
            </a:r>
            <a:r>
              <a:rPr lang="en-US" altLang="zh-CN" sz="2000" dirty="0"/>
              <a:t>(         </a:t>
            </a:r>
            <a:r>
              <a:rPr lang="en-US" altLang="zh-CN" sz="2000" dirty="0" smtClean="0"/>
              <a:t>)</a:t>
            </a:r>
            <a:endParaRPr lang="en-US" altLang="zh-CN" sz="2000" dirty="0"/>
          </a:p>
          <a:p>
            <a:pPr eaLnBrk="1" hangingPunct="1"/>
            <a:r>
              <a:rPr lang="zh-CN" altLang="en-US" sz="2000" dirty="0"/>
              <a:t>　　</a:t>
            </a:r>
            <a:r>
              <a:rPr lang="en-US" altLang="zh-CN" sz="2000" dirty="0"/>
              <a:t>A)</a:t>
            </a:r>
            <a:r>
              <a:rPr lang="en-US" altLang="zh-CN" sz="2000" dirty="0" err="1"/>
              <a:t>int</a:t>
            </a:r>
            <a:r>
              <a:rPr lang="en-US" altLang="zh-CN" sz="2000" dirty="0"/>
              <a:t> *p;  </a:t>
            </a:r>
            <a:r>
              <a:rPr lang="en-US" altLang="zh-CN" sz="2000" dirty="0" err="1"/>
              <a:t>scanf</a:t>
            </a:r>
            <a:r>
              <a:rPr lang="en-US" altLang="zh-CN" sz="2000" dirty="0"/>
              <a:t>(“%</a:t>
            </a:r>
            <a:r>
              <a:rPr lang="en-US" altLang="zh-CN" sz="2000" dirty="0" err="1"/>
              <a:t>d”,&amp;p</a:t>
            </a:r>
            <a:r>
              <a:rPr lang="en-US" altLang="zh-CN" sz="2000" dirty="0"/>
              <a:t>);</a:t>
            </a:r>
            <a:r>
              <a:rPr lang="zh-CN" altLang="en-US" sz="2000" dirty="0"/>
              <a:t>　      </a:t>
            </a:r>
            <a:r>
              <a:rPr lang="en-US" altLang="zh-CN" sz="2000" dirty="0"/>
              <a:t>B)</a:t>
            </a:r>
            <a:r>
              <a:rPr lang="en-US" altLang="zh-CN" sz="2000" dirty="0" err="1"/>
              <a:t>int</a:t>
            </a:r>
            <a:r>
              <a:rPr lang="en-US" altLang="zh-CN" sz="2000" dirty="0"/>
              <a:t> *p;  </a:t>
            </a:r>
            <a:r>
              <a:rPr lang="en-US" altLang="zh-CN" sz="2000" dirty="0" err="1"/>
              <a:t>scanf</a:t>
            </a:r>
            <a:r>
              <a:rPr lang="en-US" altLang="zh-CN" sz="2000" dirty="0"/>
              <a:t>(“%</a:t>
            </a:r>
            <a:r>
              <a:rPr lang="en-US" altLang="zh-CN" sz="2000" dirty="0" err="1"/>
              <a:t>d”,p</a:t>
            </a:r>
            <a:r>
              <a:rPr lang="en-US" altLang="zh-CN" sz="2000" dirty="0"/>
              <a:t>);</a:t>
            </a:r>
          </a:p>
          <a:p>
            <a:pPr eaLnBrk="1" hangingPunct="1"/>
            <a:r>
              <a:rPr lang="zh-CN" altLang="en-US" sz="2000" dirty="0"/>
              <a:t>　　</a:t>
            </a:r>
            <a:r>
              <a:rPr lang="en-US" altLang="zh-CN" sz="2000" dirty="0"/>
              <a:t>C)</a:t>
            </a:r>
            <a:r>
              <a:rPr lang="en-US" altLang="zh-CN" sz="2000" dirty="0" err="1"/>
              <a:t>int</a:t>
            </a:r>
            <a:r>
              <a:rPr lang="en-US" altLang="zh-CN" sz="2000" dirty="0"/>
              <a:t> k, *p=&amp;k;  </a:t>
            </a:r>
            <a:r>
              <a:rPr lang="en-US" altLang="zh-CN" sz="2000" dirty="0" err="1"/>
              <a:t>scanf</a:t>
            </a:r>
            <a:r>
              <a:rPr lang="en-US" altLang="zh-CN" sz="2000" dirty="0"/>
              <a:t>("%</a:t>
            </a:r>
            <a:r>
              <a:rPr lang="en-US" altLang="zh-CN" sz="2000" dirty="0" err="1"/>
              <a:t>d",p</a:t>
            </a:r>
            <a:r>
              <a:rPr lang="en-US" altLang="zh-CN" sz="2000" dirty="0"/>
              <a:t>);  D)</a:t>
            </a:r>
            <a:r>
              <a:rPr lang="en-US" altLang="zh-CN" sz="2000" dirty="0" err="1"/>
              <a:t>int</a:t>
            </a:r>
            <a:r>
              <a:rPr lang="en-US" altLang="zh-CN" sz="2000" dirty="0"/>
              <a:t> k, *p; *p= &amp;k;  </a:t>
            </a:r>
            <a:r>
              <a:rPr lang="en-US" altLang="zh-CN" sz="2000" dirty="0" err="1"/>
              <a:t>scanf</a:t>
            </a:r>
            <a:r>
              <a:rPr lang="en-US" altLang="zh-CN" sz="2000" dirty="0"/>
              <a:t>(“%</a:t>
            </a:r>
            <a:r>
              <a:rPr lang="en-US" altLang="zh-CN" sz="2000" dirty="0" err="1"/>
              <a:t>d”,p</a:t>
            </a:r>
            <a:r>
              <a:rPr lang="en-US" altLang="zh-CN" sz="2000" dirty="0"/>
              <a:t>);</a:t>
            </a:r>
          </a:p>
          <a:p>
            <a:pPr eaLnBrk="1" hangingPunct="1"/>
            <a:endParaRPr lang="en-US" altLang="zh-CN" sz="2000" dirty="0"/>
          </a:p>
          <a:p>
            <a:pPr eaLnBrk="1" hangingPunct="1"/>
            <a:r>
              <a:rPr lang="en-US" altLang="zh-CN" sz="2000" dirty="0"/>
              <a:t>(32)</a:t>
            </a:r>
            <a:r>
              <a:rPr lang="zh-CN" altLang="en-US" sz="2000" dirty="0"/>
              <a:t>以下不能将</a:t>
            </a:r>
            <a:r>
              <a:rPr lang="en-US" altLang="zh-CN" sz="2000" dirty="0"/>
              <a:t>s</a:t>
            </a:r>
            <a:r>
              <a:rPr lang="zh-CN" altLang="en-US" sz="2000" dirty="0"/>
              <a:t>所指字符串正确复制到</a:t>
            </a:r>
            <a:r>
              <a:rPr lang="en-US" altLang="zh-CN" sz="2000" dirty="0"/>
              <a:t>t</a:t>
            </a:r>
            <a:r>
              <a:rPr lang="zh-CN" altLang="en-US" sz="2000" dirty="0"/>
              <a:t>所指存储空间的是</a:t>
            </a:r>
            <a:r>
              <a:rPr lang="en-US" altLang="zh-CN" sz="2000" dirty="0"/>
              <a:t>(     </a:t>
            </a:r>
            <a:r>
              <a:rPr lang="en-US" altLang="zh-CN" sz="2000" dirty="0" smtClean="0"/>
              <a:t>)</a:t>
            </a:r>
            <a:endParaRPr lang="en-US" altLang="zh-CN" sz="2000" dirty="0"/>
          </a:p>
          <a:p>
            <a:pPr eaLnBrk="1" hangingPunct="1"/>
            <a:r>
              <a:rPr lang="zh-CN" altLang="en-US" sz="2000" dirty="0"/>
              <a:t>　　</a:t>
            </a:r>
            <a:r>
              <a:rPr lang="en-US" altLang="zh-CN" sz="2000" dirty="0"/>
              <a:t>A)while(*t=*s) {t++;s++;}           B)for(i=0;t[i]=s[i];i++);</a:t>
            </a:r>
          </a:p>
          <a:p>
            <a:pPr eaLnBrk="1" hangingPunct="1"/>
            <a:r>
              <a:rPr lang="zh-CN" altLang="en-US" sz="2000" dirty="0"/>
              <a:t>　　</a:t>
            </a:r>
            <a:r>
              <a:rPr lang="en-US" altLang="zh-CN" sz="2000" dirty="0"/>
              <a:t>C)do{*t++=*s++;} while(*s);      D)for(i=0,j=0;t[i++]=s[j++];);</a:t>
            </a:r>
          </a:p>
        </p:txBody>
      </p:sp>
      <p:sp>
        <p:nvSpPr>
          <p:cNvPr id="75785" name="Rectangle 9"/>
          <p:cNvSpPr>
            <a:spLocks noChangeArrowheads="1"/>
          </p:cNvSpPr>
          <p:nvPr/>
        </p:nvSpPr>
        <p:spPr bwMode="auto">
          <a:xfrm>
            <a:off x="3924300" y="2708275"/>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
        <p:nvSpPr>
          <p:cNvPr id="75786" name="Rectangle 10"/>
          <p:cNvSpPr>
            <a:spLocks noChangeArrowheads="1"/>
          </p:cNvSpPr>
          <p:nvPr/>
        </p:nvSpPr>
        <p:spPr bwMode="auto">
          <a:xfrm>
            <a:off x="7048500" y="3990975"/>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5780">
                                            <p:txEl>
                                              <p:pRg st="0" end="0"/>
                                            </p:txEl>
                                          </p:spTgt>
                                        </p:tgtEl>
                                        <p:attrNameLst>
                                          <p:attrName>style.visibility</p:attrName>
                                        </p:attrNameLst>
                                      </p:cBhvr>
                                      <p:to>
                                        <p:strVal val="visible"/>
                                      </p:to>
                                    </p:set>
                                    <p:animEffect transition="in" filter="wipe(left)">
                                      <p:cBhvr>
                                        <p:cTn id="11" dur="500"/>
                                        <p:tgtEl>
                                          <p:spTgt spid="7578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5780">
                                            <p:txEl>
                                              <p:pRg st="1" end="1"/>
                                            </p:txEl>
                                          </p:spTgt>
                                        </p:tgtEl>
                                        <p:attrNameLst>
                                          <p:attrName>style.visibility</p:attrName>
                                        </p:attrNameLst>
                                      </p:cBhvr>
                                      <p:to>
                                        <p:strVal val="visible"/>
                                      </p:to>
                                    </p:set>
                                    <p:animEffect transition="in" filter="wipe(left)">
                                      <p:cBhvr>
                                        <p:cTn id="16" dur="500"/>
                                        <p:tgtEl>
                                          <p:spTgt spid="7578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5780">
                                            <p:txEl>
                                              <p:pRg st="2" end="2"/>
                                            </p:txEl>
                                          </p:spTgt>
                                        </p:tgtEl>
                                        <p:attrNameLst>
                                          <p:attrName>style.visibility</p:attrName>
                                        </p:attrNameLst>
                                      </p:cBhvr>
                                      <p:to>
                                        <p:strVal val="visible"/>
                                      </p:to>
                                    </p:set>
                                    <p:animEffect transition="in" filter="wipe(left)">
                                      <p:cBhvr>
                                        <p:cTn id="21" dur="500"/>
                                        <p:tgtEl>
                                          <p:spTgt spid="7578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5780">
                                            <p:txEl>
                                              <p:pRg st="3" end="3"/>
                                            </p:txEl>
                                          </p:spTgt>
                                        </p:tgtEl>
                                        <p:attrNameLst>
                                          <p:attrName>style.visibility</p:attrName>
                                        </p:attrNameLst>
                                      </p:cBhvr>
                                      <p:to>
                                        <p:strVal val="visible"/>
                                      </p:to>
                                    </p:set>
                                    <p:animEffect transition="in" filter="wipe(left)">
                                      <p:cBhvr>
                                        <p:cTn id="26" dur="500"/>
                                        <p:tgtEl>
                                          <p:spTgt spid="7578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84">
                                            <p:bg/>
                                          </p:spTgt>
                                        </p:tgtEl>
                                        <p:attrNameLst>
                                          <p:attrName>style.visibility</p:attrName>
                                        </p:attrNameLst>
                                      </p:cBhvr>
                                      <p:to>
                                        <p:strVal val="visible"/>
                                      </p:to>
                                    </p:set>
                                    <p:anim calcmode="lin" valueType="num">
                                      <p:cBhvr additive="base">
                                        <p:cTn id="31" dur="500" fill="hold"/>
                                        <p:tgtEl>
                                          <p:spTgt spid="75784">
                                            <p:bg/>
                                          </p:spTgt>
                                        </p:tgtEl>
                                        <p:attrNameLst>
                                          <p:attrName>ppt_x</p:attrName>
                                        </p:attrNameLst>
                                      </p:cBhvr>
                                      <p:tavLst>
                                        <p:tav tm="0">
                                          <p:val>
                                            <p:strVal val="0-#ppt_w/2"/>
                                          </p:val>
                                        </p:tav>
                                        <p:tav tm="100000">
                                          <p:val>
                                            <p:strVal val="#ppt_x"/>
                                          </p:val>
                                        </p:tav>
                                      </p:tavLst>
                                    </p:anim>
                                    <p:anim calcmode="lin" valueType="num">
                                      <p:cBhvr additive="base">
                                        <p:cTn id="32" dur="500" fill="hold"/>
                                        <p:tgtEl>
                                          <p:spTgt spid="75784">
                                            <p:bg/>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5784">
                                            <p:txEl>
                                              <p:pRg st="0" end="0"/>
                                            </p:txEl>
                                          </p:spTgt>
                                        </p:tgtEl>
                                        <p:attrNameLst>
                                          <p:attrName>style.visibility</p:attrName>
                                        </p:attrNameLst>
                                      </p:cBhvr>
                                      <p:to>
                                        <p:strVal val="visible"/>
                                      </p:to>
                                    </p:set>
                                    <p:animEffect transition="in" filter="blinds(horizontal)">
                                      <p:cBhvr>
                                        <p:cTn id="37" dur="500"/>
                                        <p:tgtEl>
                                          <p:spTgt spid="75784">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5784">
                                            <p:txEl>
                                              <p:pRg st="1" end="1"/>
                                            </p:txEl>
                                          </p:spTgt>
                                        </p:tgtEl>
                                        <p:attrNameLst>
                                          <p:attrName>style.visibility</p:attrName>
                                        </p:attrNameLst>
                                      </p:cBhvr>
                                      <p:to>
                                        <p:strVal val="visible"/>
                                      </p:to>
                                    </p:set>
                                    <p:animEffect transition="in" filter="blinds(horizontal)">
                                      <p:cBhvr>
                                        <p:cTn id="40" dur="500"/>
                                        <p:tgtEl>
                                          <p:spTgt spid="75784">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5784">
                                            <p:txEl>
                                              <p:pRg st="2" end="2"/>
                                            </p:txEl>
                                          </p:spTgt>
                                        </p:tgtEl>
                                        <p:attrNameLst>
                                          <p:attrName>style.visibility</p:attrName>
                                        </p:attrNameLst>
                                      </p:cBhvr>
                                      <p:to>
                                        <p:strVal val="visible"/>
                                      </p:to>
                                    </p:set>
                                    <p:animEffect transition="in" filter="blinds(horizontal)">
                                      <p:cBhvr>
                                        <p:cTn id="43" dur="500"/>
                                        <p:tgtEl>
                                          <p:spTgt spid="75784">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5784">
                                            <p:txEl>
                                              <p:pRg st="3" end="3"/>
                                            </p:txEl>
                                          </p:spTgt>
                                        </p:tgtEl>
                                        <p:attrNameLst>
                                          <p:attrName>style.visibility</p:attrName>
                                        </p:attrNameLst>
                                      </p:cBhvr>
                                      <p:to>
                                        <p:strVal val="visible"/>
                                      </p:to>
                                    </p:set>
                                    <p:animEffect transition="in" filter="blinds(horizontal)">
                                      <p:cBhvr>
                                        <p:cTn id="46" dur="500"/>
                                        <p:tgtEl>
                                          <p:spTgt spid="75784">
                                            <p:txEl>
                                              <p:pRg st="3" end="3"/>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78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5784">
                                            <p:txEl>
                                              <p:pRg st="5" end="5"/>
                                            </p:txEl>
                                          </p:spTgt>
                                        </p:tgtEl>
                                        <p:attrNameLst>
                                          <p:attrName>style.visibility</p:attrName>
                                        </p:attrNameLst>
                                      </p:cBhvr>
                                      <p:to>
                                        <p:strVal val="visible"/>
                                      </p:to>
                                    </p:set>
                                    <p:animEffect transition="in" filter="blinds(horizontal)">
                                      <p:cBhvr>
                                        <p:cTn id="55" dur="500"/>
                                        <p:tgtEl>
                                          <p:spTgt spid="75784">
                                            <p:txEl>
                                              <p:pRg st="5" end="5"/>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5784">
                                            <p:txEl>
                                              <p:pRg st="6" end="6"/>
                                            </p:txEl>
                                          </p:spTgt>
                                        </p:tgtEl>
                                        <p:attrNameLst>
                                          <p:attrName>style.visibility</p:attrName>
                                        </p:attrNameLst>
                                      </p:cBhvr>
                                      <p:to>
                                        <p:strVal val="visible"/>
                                      </p:to>
                                    </p:set>
                                    <p:animEffect transition="in" filter="blinds(horizontal)">
                                      <p:cBhvr>
                                        <p:cTn id="58" dur="500"/>
                                        <p:tgtEl>
                                          <p:spTgt spid="75784">
                                            <p:txEl>
                                              <p:pRg st="6" end="6"/>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75784">
                                            <p:txEl>
                                              <p:pRg st="7" end="7"/>
                                            </p:txEl>
                                          </p:spTgt>
                                        </p:tgtEl>
                                        <p:attrNameLst>
                                          <p:attrName>style.visibility</p:attrName>
                                        </p:attrNameLst>
                                      </p:cBhvr>
                                      <p:to>
                                        <p:strVal val="visible"/>
                                      </p:to>
                                    </p:set>
                                    <p:animEffect transition="in" filter="blinds(horizontal)">
                                      <p:cBhvr>
                                        <p:cTn id="61" dur="500"/>
                                        <p:tgtEl>
                                          <p:spTgt spid="75784">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bldLvl="2"/>
      <p:bldP spid="75784" grpId="0" build="p" animBg="1"/>
      <p:bldP spid="75785" grpId="0"/>
      <p:bldP spid="757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468313" y="908050"/>
            <a:ext cx="83518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算法的五个特性</a:t>
            </a:r>
          </a:p>
          <a:p>
            <a:pPr eaLnBrk="1" hangingPunct="1">
              <a:spcBef>
                <a:spcPct val="50000"/>
              </a:spcBef>
            </a:pPr>
            <a:r>
              <a:rPr lang="zh-CN" altLang="en-US" sz="2000" b="1"/>
              <a:t>       算法是为解决某个特定问题而采取的确定且有限的步骤。算法的五个特性是：</a:t>
            </a:r>
            <a:r>
              <a:rPr lang="zh-CN" altLang="en-US" sz="2000" b="1">
                <a:solidFill>
                  <a:schemeClr val="hlink"/>
                </a:solidFill>
              </a:rPr>
              <a:t>有穷性、确定性、有效性、零个或多个输入、一个或多个输出</a:t>
            </a:r>
            <a:r>
              <a:rPr lang="zh-CN" altLang="en-US" sz="2000" b="1"/>
              <a:t>。算法的表示方法有</a:t>
            </a:r>
            <a:r>
              <a:rPr lang="zh-CN" altLang="en-US" sz="2000" b="1">
                <a:solidFill>
                  <a:schemeClr val="hlink"/>
                </a:solidFill>
              </a:rPr>
              <a:t>自然语言</a:t>
            </a:r>
            <a:r>
              <a:rPr lang="zh-CN" altLang="en-US" sz="2000" b="1"/>
              <a:t>、</a:t>
            </a:r>
            <a:r>
              <a:rPr lang="zh-CN" altLang="en-US" sz="2000" b="1">
                <a:solidFill>
                  <a:schemeClr val="hlink"/>
                </a:solidFill>
              </a:rPr>
              <a:t>流程图</a:t>
            </a:r>
            <a:r>
              <a:rPr lang="zh-CN" altLang="en-US" sz="2000" b="1"/>
              <a:t>、</a:t>
            </a:r>
            <a:r>
              <a:rPr lang="zh-CN" altLang="en-US" sz="2000" b="1">
                <a:solidFill>
                  <a:schemeClr val="hlink"/>
                </a:solidFill>
              </a:rPr>
              <a:t>伪代码</a:t>
            </a:r>
            <a:r>
              <a:rPr lang="zh-CN" altLang="en-US" sz="2000" b="1"/>
              <a:t>和</a:t>
            </a:r>
            <a:r>
              <a:rPr lang="zh-CN" altLang="en-US" sz="2000" b="1">
                <a:solidFill>
                  <a:schemeClr val="hlink"/>
                </a:solidFill>
              </a:rPr>
              <a:t>程序设计语言</a:t>
            </a:r>
            <a:r>
              <a:rPr lang="zh-CN" altLang="en-US" sz="2000" b="1"/>
              <a:t>。</a:t>
            </a:r>
          </a:p>
        </p:txBody>
      </p:sp>
      <p:grpSp>
        <p:nvGrpSpPr>
          <p:cNvPr id="21514" name="Group 10"/>
          <p:cNvGrpSpPr>
            <a:grpSpLocks/>
          </p:cNvGrpSpPr>
          <p:nvPr/>
        </p:nvGrpSpPr>
        <p:grpSpPr bwMode="auto">
          <a:xfrm>
            <a:off x="323850" y="333375"/>
            <a:ext cx="4968875" cy="503238"/>
            <a:chOff x="204" y="210"/>
            <a:chExt cx="3130" cy="317"/>
          </a:xfrm>
        </p:grpSpPr>
        <p:sp>
          <p:nvSpPr>
            <p:cNvPr id="8198" name="Oval 5"/>
            <p:cNvSpPr>
              <a:spLocks noChangeArrowheads="1"/>
            </p:cNvSpPr>
            <p:nvPr/>
          </p:nvSpPr>
          <p:spPr bwMode="auto">
            <a:xfrm>
              <a:off x="204" y="210"/>
              <a:ext cx="952"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3</a:t>
              </a:r>
            </a:p>
          </p:txBody>
        </p:sp>
        <p:sp>
          <p:nvSpPr>
            <p:cNvPr id="8199" name="Text Box 6"/>
            <p:cNvSpPr txBox="1">
              <a:spLocks noChangeArrowheads="1"/>
            </p:cNvSpPr>
            <p:nvPr/>
          </p:nvSpPr>
          <p:spPr bwMode="auto">
            <a:xfrm>
              <a:off x="1247" y="210"/>
              <a:ext cx="20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算法的特性</a:t>
              </a:r>
            </a:p>
          </p:txBody>
        </p:sp>
      </p:grpSp>
      <p:sp>
        <p:nvSpPr>
          <p:cNvPr id="21512" name="Text Box 8"/>
          <p:cNvSpPr txBox="1">
            <a:spLocks noChangeArrowheads="1"/>
          </p:cNvSpPr>
          <p:nvPr/>
        </p:nvSpPr>
        <p:spPr bwMode="auto">
          <a:xfrm>
            <a:off x="323850" y="3429000"/>
            <a:ext cx="8497888" cy="23241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13</a:t>
            </a:r>
            <a:r>
              <a:rPr lang="zh-CN" altLang="en-US" sz="2000" dirty="0"/>
              <a:t>、以下关于算法叙述错误的是（　　  ）</a:t>
            </a:r>
            <a:r>
              <a:rPr lang="zh-CN" altLang="en-US" sz="2000" dirty="0" smtClean="0"/>
              <a:t>。</a:t>
            </a:r>
            <a:endParaRPr lang="en-US" altLang="zh-CN" sz="2000" dirty="0" smtClean="0"/>
          </a:p>
          <a:p>
            <a:pPr eaLnBrk="1" hangingPunct="1"/>
            <a:r>
              <a:rPr lang="zh-CN" altLang="en-US" sz="2000" dirty="0" smtClean="0"/>
              <a:t>    </a:t>
            </a:r>
            <a:r>
              <a:rPr lang="en-US" altLang="zh-CN" sz="2000" dirty="0"/>
              <a:t>A</a:t>
            </a:r>
            <a:r>
              <a:rPr lang="zh-CN" altLang="en-US" sz="2000" dirty="0"/>
              <a:t>．算法可以用伪代码、流程图等多种形式来描述</a:t>
            </a:r>
          </a:p>
          <a:p>
            <a:pPr eaLnBrk="1" hangingPunct="1"/>
            <a:r>
              <a:rPr lang="zh-CN" altLang="en-US" sz="2000" dirty="0"/>
              <a:t>    </a:t>
            </a:r>
            <a:r>
              <a:rPr lang="en-US" altLang="zh-CN" sz="2000" dirty="0"/>
              <a:t>B</a:t>
            </a:r>
            <a:r>
              <a:rPr lang="zh-CN" altLang="en-US" sz="2000" dirty="0"/>
              <a:t>．一个正确的算法必须有输入</a:t>
            </a:r>
          </a:p>
          <a:p>
            <a:pPr eaLnBrk="1" hangingPunct="1"/>
            <a:r>
              <a:rPr lang="zh-CN" altLang="en-US" sz="2000" dirty="0"/>
              <a:t>    </a:t>
            </a:r>
            <a:r>
              <a:rPr lang="en-US" altLang="zh-CN" sz="2000" dirty="0"/>
              <a:t>C</a:t>
            </a:r>
            <a:r>
              <a:rPr lang="zh-CN" altLang="en-US" sz="2000" dirty="0"/>
              <a:t>．一个正确的算法必须有输出</a:t>
            </a:r>
          </a:p>
          <a:p>
            <a:pPr eaLnBrk="1" hangingPunct="1"/>
            <a:r>
              <a:rPr lang="zh-CN" altLang="en-US" sz="2000" dirty="0"/>
              <a:t>    </a:t>
            </a:r>
            <a:r>
              <a:rPr lang="en-US" altLang="zh-CN" sz="2000" dirty="0"/>
              <a:t>D</a:t>
            </a:r>
            <a:r>
              <a:rPr lang="zh-CN" altLang="en-US" sz="2000" dirty="0"/>
              <a:t>．用流程图可以描述的算法可以用任何一种计算机高级语言编写成程序代码</a:t>
            </a:r>
          </a:p>
        </p:txBody>
      </p:sp>
      <p:sp>
        <p:nvSpPr>
          <p:cNvPr id="21513" name="Rectangle 9"/>
          <p:cNvSpPr>
            <a:spLocks noChangeArrowheads="1"/>
          </p:cNvSpPr>
          <p:nvPr/>
        </p:nvSpPr>
        <p:spPr bwMode="auto">
          <a:xfrm>
            <a:off x="4411663" y="37893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21508">
                                            <p:txEl>
                                              <p:pRg st="0" end="0"/>
                                            </p:txEl>
                                          </p:spTgt>
                                        </p:tgtEl>
                                        <p:attrNameLst>
                                          <p:attrName>style.visibility</p:attrName>
                                        </p:attrNameLst>
                                      </p:cBhvr>
                                      <p:to>
                                        <p:strVal val="visible"/>
                                      </p:to>
                                    </p:set>
                                    <p:animEffect transition="in" filter="diamond(out)">
                                      <p:cBhvr>
                                        <p:cTn id="11" dur="500"/>
                                        <p:tgtEl>
                                          <p:spTgt spid="2150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32" fill="hold" grpId="0" nodeType="clickEffect">
                                  <p:stCondLst>
                                    <p:cond delay="0"/>
                                  </p:stCondLst>
                                  <p:childTnLst>
                                    <p:set>
                                      <p:cBhvr>
                                        <p:cTn id="15" dur="1" fill="hold">
                                          <p:stCondLst>
                                            <p:cond delay="0"/>
                                          </p:stCondLst>
                                        </p:cTn>
                                        <p:tgtEl>
                                          <p:spTgt spid="21508">
                                            <p:txEl>
                                              <p:pRg st="1" end="1"/>
                                            </p:txEl>
                                          </p:spTgt>
                                        </p:tgtEl>
                                        <p:attrNameLst>
                                          <p:attrName>style.visibility</p:attrName>
                                        </p:attrNameLst>
                                      </p:cBhvr>
                                      <p:to>
                                        <p:strVal val="visible"/>
                                      </p:to>
                                    </p:set>
                                    <p:animEffect transition="in" filter="diamond(out)">
                                      <p:cBhvr>
                                        <p:cTn id="16" dur="500"/>
                                        <p:tgtEl>
                                          <p:spTgt spid="2150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512"/>
                                        </p:tgtEl>
                                        <p:attrNameLst>
                                          <p:attrName>style.visibility</p:attrName>
                                        </p:attrNameLst>
                                      </p:cBhvr>
                                      <p:to>
                                        <p:strVal val="visible"/>
                                      </p:to>
                                    </p:set>
                                    <p:animEffect transition="in" filter="wipe(left)">
                                      <p:cBhvr>
                                        <p:cTn id="21" dur="500"/>
                                        <p:tgtEl>
                                          <p:spTgt spid="215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P spid="21512" grpId="0" animBg="1"/>
      <p:bldP spid="215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179388" y="547688"/>
            <a:ext cx="87137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掌握指针变量作函数参数传递和返回值的意义</a:t>
            </a:r>
          </a:p>
          <a:p>
            <a:pPr eaLnBrk="1" hangingPunct="1">
              <a:buFont typeface="Wingdings" pitchFamily="2" charset="2"/>
              <a:buChar char="l"/>
            </a:pPr>
            <a:r>
              <a:rPr lang="zh-CN" altLang="en-US" sz="2000" b="1"/>
              <a:t>指针可以作为函数的形参。这样，函数调用时实际是将实参的地址传递给形参，即形参指针变量指向实参，这种传递方式叫地址值传递</a:t>
            </a:r>
            <a:r>
              <a:rPr lang="zh-CN" altLang="en-US" sz="2000" b="1">
                <a:sym typeface="Wingdings" pitchFamily="2" charset="2"/>
              </a:rPr>
              <a:t>。地址值传递方式的特点是可以通过对形参指针变量的间接访问引用、改变实参变量的值。这样调用函数可以实现不用</a:t>
            </a:r>
            <a:r>
              <a:rPr lang="en-US" altLang="zh-CN" sz="2000" b="1">
                <a:sym typeface="Wingdings" pitchFamily="2" charset="2"/>
              </a:rPr>
              <a:t>return</a:t>
            </a:r>
            <a:r>
              <a:rPr lang="zh-CN" altLang="en-US" sz="2000" b="1">
                <a:sym typeface="Wingdings" pitchFamily="2" charset="2"/>
              </a:rPr>
              <a:t>而得到多个函数处理结果。在程序中广泛使用。</a:t>
            </a:r>
            <a:endParaRPr lang="zh-CN" altLang="en-US" sz="2000" b="1"/>
          </a:p>
        </p:txBody>
      </p:sp>
      <p:grpSp>
        <p:nvGrpSpPr>
          <p:cNvPr id="76805" name="Group 5"/>
          <p:cNvGrpSpPr>
            <a:grpSpLocks/>
          </p:cNvGrpSpPr>
          <p:nvPr/>
        </p:nvGrpSpPr>
        <p:grpSpPr bwMode="auto">
          <a:xfrm>
            <a:off x="250825" y="117475"/>
            <a:ext cx="8642350" cy="503238"/>
            <a:chOff x="113" y="0"/>
            <a:chExt cx="5444" cy="317"/>
          </a:xfrm>
        </p:grpSpPr>
        <p:sp>
          <p:nvSpPr>
            <p:cNvPr id="63494"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3</a:t>
              </a:r>
            </a:p>
          </p:txBody>
        </p:sp>
        <p:sp>
          <p:nvSpPr>
            <p:cNvPr id="63495"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指针变量作函数参数</a:t>
              </a:r>
            </a:p>
          </p:txBody>
        </p:sp>
      </p:grpSp>
      <p:sp>
        <p:nvSpPr>
          <p:cNvPr id="76808" name="Text Box 8"/>
          <p:cNvSpPr txBox="1">
            <a:spLocks noChangeArrowheads="1"/>
          </p:cNvSpPr>
          <p:nvPr/>
        </p:nvSpPr>
        <p:spPr bwMode="auto">
          <a:xfrm>
            <a:off x="395288" y="2565400"/>
            <a:ext cx="8243887" cy="41529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（26）有以下程序</a:t>
            </a:r>
          </a:p>
          <a:p>
            <a:pPr eaLnBrk="1" hangingPunct="1"/>
            <a:r>
              <a:rPr lang="zh-CN" altLang="zh-CN" sz="2000" dirty="0"/>
              <a:t>#include&lt;stdio.h&gt;</a:t>
            </a:r>
          </a:p>
          <a:p>
            <a:pPr eaLnBrk="1" hangingPunct="1"/>
            <a:r>
              <a:rPr lang="zh-CN" altLang="zh-CN" sz="2000" dirty="0"/>
              <a:t>void fun (char</a:t>
            </a:r>
            <a:r>
              <a:rPr lang="en-US" altLang="zh-CN" sz="2000" dirty="0"/>
              <a:t>  </a:t>
            </a:r>
            <a:r>
              <a:rPr lang="zh-CN" altLang="zh-CN" sz="2000" dirty="0"/>
              <a:t>*c,int</a:t>
            </a:r>
            <a:r>
              <a:rPr lang="en-US" altLang="zh-CN" sz="2000" dirty="0"/>
              <a:t> </a:t>
            </a:r>
            <a:r>
              <a:rPr lang="zh-CN" altLang="zh-CN" sz="2000" dirty="0"/>
              <a:t> d)</a:t>
            </a:r>
          </a:p>
          <a:p>
            <a:pPr eaLnBrk="1" hangingPunct="1"/>
            <a:r>
              <a:rPr lang="zh-CN" altLang="zh-CN" sz="2000" dirty="0"/>
              <a:t>{ </a:t>
            </a:r>
            <a:r>
              <a:rPr lang="en-US" altLang="zh-CN" sz="2000" dirty="0"/>
              <a:t>   </a:t>
            </a:r>
            <a:r>
              <a:rPr lang="zh-CN" altLang="zh-CN" sz="2000" dirty="0"/>
              <a:t>*c=*c+1;d=d+1;</a:t>
            </a:r>
          </a:p>
          <a:p>
            <a:pPr eaLnBrk="1" hangingPunct="1"/>
            <a:r>
              <a:rPr lang="en-US" altLang="zh-CN" sz="2000" dirty="0"/>
              <a:t>     </a:t>
            </a:r>
            <a:r>
              <a:rPr lang="zh-CN" altLang="zh-CN" sz="2000" dirty="0"/>
              <a:t>printf(”%c,%c,”,*c,d);</a:t>
            </a:r>
          </a:p>
          <a:p>
            <a:pPr eaLnBrk="1" hangingPunct="1"/>
            <a:r>
              <a:rPr lang="zh-CN" altLang="zh-CN" sz="2000" dirty="0"/>
              <a:t>}</a:t>
            </a:r>
          </a:p>
          <a:p>
            <a:pPr eaLnBrk="1" hangingPunct="1"/>
            <a:r>
              <a:rPr lang="zh-CN" altLang="zh-CN" sz="2000" dirty="0"/>
              <a:t>main()</a:t>
            </a:r>
          </a:p>
          <a:p>
            <a:pPr eaLnBrk="1" hangingPunct="1"/>
            <a:r>
              <a:rPr lang="zh-CN" altLang="zh-CN" sz="2000" dirty="0"/>
              <a:t>{</a:t>
            </a:r>
            <a:r>
              <a:rPr lang="en-US" altLang="zh-CN" sz="2000" dirty="0"/>
              <a:t>   </a:t>
            </a:r>
            <a:r>
              <a:rPr lang="zh-CN" altLang="zh-CN" sz="2000" dirty="0"/>
              <a:t> char b=’a’,a=’A’;</a:t>
            </a:r>
          </a:p>
          <a:p>
            <a:pPr eaLnBrk="1" hangingPunct="1"/>
            <a:r>
              <a:rPr lang="zh-CN" altLang="zh-CN" sz="2000" dirty="0"/>
              <a:t>  </a:t>
            </a:r>
            <a:r>
              <a:rPr lang="en-US" altLang="zh-CN" sz="2000" dirty="0"/>
              <a:t>   </a:t>
            </a:r>
            <a:r>
              <a:rPr lang="zh-CN" altLang="zh-CN" sz="2000" dirty="0"/>
              <a:t>fun(&amp;b,a); printf(”%c,%c\n”,b,a);</a:t>
            </a:r>
          </a:p>
          <a:p>
            <a:pPr eaLnBrk="1" hangingPunct="1"/>
            <a:r>
              <a:rPr lang="zh-CN" altLang="zh-CN" sz="2000" dirty="0"/>
              <a:t>}</a:t>
            </a:r>
          </a:p>
          <a:p>
            <a:pPr eaLnBrk="1" hangingPunct="1"/>
            <a:r>
              <a:rPr lang="zh-CN" altLang="zh-CN" sz="2000" dirty="0"/>
              <a:t>程序运行后的输出结果是 (</a:t>
            </a:r>
            <a:r>
              <a:rPr lang="en-US" altLang="zh-CN" sz="2000" dirty="0"/>
              <a:t>          </a:t>
            </a:r>
            <a:r>
              <a:rPr lang="zh-CN" altLang="zh-CN" sz="2000" dirty="0"/>
              <a:t>)</a:t>
            </a:r>
            <a:r>
              <a:rPr lang="zh-CN" altLang="en-US" sz="2000" dirty="0" smtClean="0"/>
              <a:t>。</a:t>
            </a:r>
            <a:endParaRPr lang="zh-CN" altLang="zh-CN" sz="2000" dirty="0"/>
          </a:p>
          <a:p>
            <a:pPr eaLnBrk="1" hangingPunct="1"/>
            <a:r>
              <a:rPr lang="zh-CN" altLang="zh-CN" sz="2000" dirty="0"/>
              <a:t> A)b,B,b,A    B)b,B,B,A      C)a,B,B,a    D)a,B,a,B</a:t>
            </a:r>
            <a:endParaRPr lang="en-US" altLang="zh-CN" sz="2000" dirty="0"/>
          </a:p>
        </p:txBody>
      </p:sp>
      <p:sp>
        <p:nvSpPr>
          <p:cNvPr id="76809" name="Rectangle 9"/>
          <p:cNvSpPr>
            <a:spLocks noChangeArrowheads="1"/>
          </p:cNvSpPr>
          <p:nvPr/>
        </p:nvSpPr>
        <p:spPr bwMode="auto">
          <a:xfrm>
            <a:off x="3635375" y="6021388"/>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6804">
                                            <p:txEl>
                                              <p:pRg st="0" end="0"/>
                                            </p:txEl>
                                          </p:spTgt>
                                        </p:tgtEl>
                                        <p:attrNameLst>
                                          <p:attrName>style.visibility</p:attrName>
                                        </p:attrNameLst>
                                      </p:cBhvr>
                                      <p:to>
                                        <p:strVal val="visible"/>
                                      </p:to>
                                    </p:set>
                                    <p:animEffect transition="in" filter="wipe(left)">
                                      <p:cBhvr>
                                        <p:cTn id="11" dur="500"/>
                                        <p:tgtEl>
                                          <p:spTgt spid="7680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6804">
                                            <p:txEl>
                                              <p:pRg st="1" end="1"/>
                                            </p:txEl>
                                          </p:spTgt>
                                        </p:tgtEl>
                                        <p:attrNameLst>
                                          <p:attrName>style.visibility</p:attrName>
                                        </p:attrNameLst>
                                      </p:cBhvr>
                                      <p:to>
                                        <p:strVal val="visible"/>
                                      </p:to>
                                    </p:set>
                                    <p:animEffect transition="in" filter="wipe(left)">
                                      <p:cBhvr>
                                        <p:cTn id="16" dur="500"/>
                                        <p:tgtEl>
                                          <p:spTgt spid="7680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76808"/>
                                        </p:tgtEl>
                                        <p:attrNameLst>
                                          <p:attrName>style.visibility</p:attrName>
                                        </p:attrNameLst>
                                      </p:cBhvr>
                                      <p:to>
                                        <p:strVal val="visible"/>
                                      </p:to>
                                    </p:set>
                                    <p:animEffect transition="in" filter="diamond(in)">
                                      <p:cBhvr>
                                        <p:cTn id="21" dur="500"/>
                                        <p:tgtEl>
                                          <p:spTgt spid="768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6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p:bldP spid="76808" grpId="0" animBg="1"/>
      <p:bldP spid="7680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179388" y="547688"/>
            <a:ext cx="8713787" cy="560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掌握指向一维数组、二维数组和字符数组的指针的应用</a:t>
            </a:r>
          </a:p>
          <a:p>
            <a:pPr eaLnBrk="1" hangingPunct="1">
              <a:buFont typeface="Wingdings" pitchFamily="2" charset="2"/>
              <a:buChar char="l"/>
            </a:pPr>
            <a:r>
              <a:rPr lang="zh-CN" altLang="en-US" sz="2000" b="1"/>
              <a:t>一维数组的名字即是数组存储空间的首地址</a:t>
            </a:r>
            <a:r>
              <a:rPr lang="en-US" altLang="zh-CN" sz="2000" b="1"/>
              <a:t>(</a:t>
            </a:r>
            <a:r>
              <a:rPr lang="zh-CN" altLang="en-US" sz="2000" b="1"/>
              <a:t>或首元素地址</a:t>
            </a:r>
            <a:r>
              <a:rPr lang="en-US" altLang="zh-CN" sz="2000" b="1"/>
              <a:t>)</a:t>
            </a:r>
            <a:r>
              <a:rPr lang="zh-CN" altLang="en-US" sz="2000" b="1"/>
              <a:t>常量，可以用指针指向一维数组：如有  </a:t>
            </a:r>
            <a:r>
              <a:rPr lang="en-US" altLang="zh-CN" sz="2000" b="1"/>
              <a:t>int a[10],*p;   p=a; </a:t>
            </a:r>
            <a:r>
              <a:rPr lang="zh-CN" altLang="en-US" sz="2000" b="1"/>
              <a:t>则</a:t>
            </a:r>
          </a:p>
          <a:p>
            <a:pPr lvl="1" eaLnBrk="1" hangingPunct="1">
              <a:buFont typeface="Wingdings" pitchFamily="2" charset="2"/>
              <a:buChar char="u"/>
            </a:pPr>
            <a:r>
              <a:rPr lang="zh-CN" altLang="en-US" sz="2000" b="1"/>
              <a:t>数组元素的表示：</a:t>
            </a:r>
            <a:r>
              <a:rPr lang="en-US" altLang="zh-CN" sz="2000" b="1">
                <a:solidFill>
                  <a:schemeClr val="tx2"/>
                </a:solidFill>
              </a:rPr>
              <a:t>a[i]</a:t>
            </a:r>
            <a:r>
              <a:rPr lang="en-US" altLang="zh-CN" sz="2000" b="1">
                <a:solidFill>
                  <a:schemeClr val="tx2"/>
                </a:solidFill>
                <a:sym typeface="Wingdings" pitchFamily="2" charset="2"/>
              </a:rPr>
              <a:t></a:t>
            </a:r>
            <a:r>
              <a:rPr lang="en-US" altLang="zh-CN" sz="2000" b="1">
                <a:solidFill>
                  <a:schemeClr val="tx2"/>
                </a:solidFill>
              </a:rPr>
              <a:t>*(a+i)</a:t>
            </a:r>
            <a:r>
              <a:rPr lang="en-US" altLang="zh-CN" sz="2000" b="1">
                <a:solidFill>
                  <a:schemeClr val="tx2"/>
                </a:solidFill>
                <a:sym typeface="Wingdings" pitchFamily="2" charset="2"/>
              </a:rPr>
              <a:t></a:t>
            </a:r>
            <a:r>
              <a:rPr lang="en-US" altLang="zh-CN" sz="2000" b="1">
                <a:solidFill>
                  <a:schemeClr val="tx2"/>
                </a:solidFill>
              </a:rPr>
              <a:t>*(p+i)</a:t>
            </a:r>
            <a:r>
              <a:rPr lang="en-US" altLang="zh-CN" sz="2000" b="1">
                <a:solidFill>
                  <a:schemeClr val="tx2"/>
                </a:solidFill>
                <a:sym typeface="Wingdings" pitchFamily="2" charset="2"/>
              </a:rPr>
              <a:t></a:t>
            </a:r>
            <a:r>
              <a:rPr lang="en-US" altLang="zh-CN" sz="2000" b="1">
                <a:solidFill>
                  <a:schemeClr val="tx2"/>
                </a:solidFill>
              </a:rPr>
              <a:t>p[i]</a:t>
            </a:r>
          </a:p>
          <a:p>
            <a:pPr lvl="1" eaLnBrk="1" hangingPunct="1">
              <a:buFont typeface="Wingdings" pitchFamily="2" charset="2"/>
              <a:buChar char="u"/>
            </a:pPr>
            <a:r>
              <a:rPr lang="zh-CN" altLang="en-US" sz="2000" b="1"/>
              <a:t>数组元素地址的表示：</a:t>
            </a:r>
            <a:r>
              <a:rPr lang="en-US" altLang="zh-CN" sz="2000" b="1">
                <a:solidFill>
                  <a:schemeClr val="tx2"/>
                </a:solidFill>
              </a:rPr>
              <a:t>&amp;a[i]</a:t>
            </a:r>
            <a:r>
              <a:rPr lang="en-US" altLang="zh-CN" sz="2000" b="1">
                <a:solidFill>
                  <a:schemeClr val="tx2"/>
                </a:solidFill>
                <a:sym typeface="Wingdings" pitchFamily="2" charset="2"/>
              </a:rPr>
              <a:t></a:t>
            </a:r>
            <a:r>
              <a:rPr lang="en-US" altLang="zh-CN" sz="2000" b="1">
                <a:solidFill>
                  <a:schemeClr val="tx2"/>
                </a:solidFill>
              </a:rPr>
              <a:t>a+i</a:t>
            </a:r>
            <a:r>
              <a:rPr lang="en-US" altLang="zh-CN" sz="2000" b="1">
                <a:solidFill>
                  <a:schemeClr val="tx2"/>
                </a:solidFill>
                <a:sym typeface="Wingdings" pitchFamily="2" charset="2"/>
              </a:rPr>
              <a:t></a:t>
            </a:r>
            <a:r>
              <a:rPr lang="en-US" altLang="zh-CN" sz="2000" b="1">
                <a:solidFill>
                  <a:schemeClr val="tx2"/>
                </a:solidFill>
              </a:rPr>
              <a:t>p+i</a:t>
            </a:r>
            <a:r>
              <a:rPr lang="en-US" altLang="zh-CN" sz="2000" b="1">
                <a:solidFill>
                  <a:schemeClr val="tx2"/>
                </a:solidFill>
                <a:sym typeface="Wingdings" pitchFamily="2" charset="2"/>
              </a:rPr>
              <a:t></a:t>
            </a:r>
            <a:r>
              <a:rPr lang="en-US" altLang="zh-CN" sz="2000" b="1">
                <a:solidFill>
                  <a:schemeClr val="tx2"/>
                </a:solidFill>
              </a:rPr>
              <a:t>&amp;p[i]</a:t>
            </a:r>
          </a:p>
          <a:p>
            <a:pPr lvl="1" eaLnBrk="1" hangingPunct="1">
              <a:buFont typeface="Wingdings" pitchFamily="2" charset="2"/>
              <a:buChar char="u"/>
            </a:pPr>
            <a:r>
              <a:rPr lang="en-US" altLang="zh-CN" sz="2000" b="1">
                <a:solidFill>
                  <a:schemeClr val="tx2"/>
                </a:solidFill>
              </a:rPr>
              <a:t>p++</a:t>
            </a:r>
            <a:r>
              <a:rPr lang="en-US" altLang="zh-CN" sz="2000" b="1">
                <a:solidFill>
                  <a:schemeClr val="tx2"/>
                </a:solidFill>
                <a:sym typeface="Wingdings" pitchFamily="2" charset="2"/>
              </a:rPr>
              <a:t>&amp;a[1]</a:t>
            </a:r>
          </a:p>
          <a:p>
            <a:pPr lvl="1" eaLnBrk="1" hangingPunct="1">
              <a:buFont typeface="Wingdings" pitchFamily="2" charset="2"/>
              <a:buChar char="u"/>
            </a:pPr>
            <a:r>
              <a:rPr lang="en-US" altLang="zh-CN" sz="2000" b="1">
                <a:solidFill>
                  <a:schemeClr val="tx2"/>
                </a:solidFill>
                <a:sym typeface="Wingdings" pitchFamily="2" charset="2"/>
              </a:rPr>
              <a:t>p=a+5;  p++&amp;a[6]    (</a:t>
            </a:r>
            <a:r>
              <a:rPr lang="zh-CN" altLang="en-US" sz="2000" b="1">
                <a:solidFill>
                  <a:schemeClr val="tx2"/>
                </a:solidFill>
                <a:sym typeface="Wingdings" pitchFamily="2" charset="2"/>
              </a:rPr>
              <a:t>注意</a:t>
            </a:r>
            <a:r>
              <a:rPr lang="en-US" altLang="zh-CN" sz="2000" b="1">
                <a:solidFill>
                  <a:schemeClr val="tx2"/>
                </a:solidFill>
                <a:sym typeface="Wingdings" pitchFamily="2" charset="2"/>
              </a:rPr>
              <a:t>p</a:t>
            </a:r>
            <a:r>
              <a:rPr lang="zh-CN" altLang="en-US" sz="2000" b="1">
                <a:solidFill>
                  <a:schemeClr val="tx2"/>
                </a:solidFill>
                <a:sym typeface="Wingdings" pitchFamily="2" charset="2"/>
              </a:rPr>
              <a:t>是地址变量，</a:t>
            </a:r>
            <a:r>
              <a:rPr lang="en-US" altLang="zh-CN" sz="2000" b="1">
                <a:solidFill>
                  <a:schemeClr val="tx2"/>
                </a:solidFill>
                <a:sym typeface="Wingdings" pitchFamily="2" charset="2"/>
              </a:rPr>
              <a:t>a</a:t>
            </a:r>
            <a:r>
              <a:rPr lang="zh-CN" altLang="en-US" sz="2000" b="1">
                <a:solidFill>
                  <a:schemeClr val="tx2"/>
                </a:solidFill>
                <a:sym typeface="Wingdings" pitchFamily="2" charset="2"/>
              </a:rPr>
              <a:t>是地址常量</a:t>
            </a:r>
            <a:r>
              <a:rPr lang="en-US" altLang="zh-CN" sz="2000" b="1">
                <a:solidFill>
                  <a:schemeClr val="tx2"/>
                </a:solidFill>
                <a:sym typeface="Wingdings" pitchFamily="2" charset="2"/>
              </a:rPr>
              <a:t>)</a:t>
            </a:r>
          </a:p>
          <a:p>
            <a:pPr eaLnBrk="1" hangingPunct="1">
              <a:buFont typeface="Wingdings" pitchFamily="2" charset="2"/>
              <a:buChar char="l"/>
            </a:pPr>
            <a:r>
              <a:rPr lang="zh-CN" altLang="en-US" sz="2000" b="1"/>
              <a:t>二维数组的名字是二维数组首行的地址，是二级地址；二维数组名带一个下标是下标所在行首元素的地址，是一级地址。因此在二维数组中可以使用两类指针变量：</a:t>
            </a:r>
          </a:p>
          <a:p>
            <a:pPr lvl="1" eaLnBrk="1" hangingPunct="1">
              <a:buFont typeface="Wingdings" pitchFamily="2" charset="2"/>
              <a:buChar char="u"/>
            </a:pPr>
            <a:r>
              <a:rPr lang="zh-CN" altLang="en-US" sz="2000" b="1"/>
              <a:t>列</a:t>
            </a:r>
            <a:r>
              <a:rPr lang="en-US" altLang="zh-CN" sz="2000" b="1"/>
              <a:t>(</a:t>
            </a:r>
            <a:r>
              <a:rPr lang="zh-CN" altLang="en-US" sz="2000" b="1"/>
              <a:t>元素</a:t>
            </a:r>
            <a:r>
              <a:rPr lang="en-US" altLang="zh-CN" sz="2000" b="1"/>
              <a:t>)</a:t>
            </a:r>
            <a:r>
              <a:rPr lang="zh-CN" altLang="en-US" sz="2000" b="1"/>
              <a:t>指针变量：</a:t>
            </a:r>
            <a:r>
              <a:rPr lang="zh-CN" altLang="en-US" sz="2000" b="1">
                <a:solidFill>
                  <a:schemeClr val="tx2"/>
                </a:solidFill>
              </a:rPr>
              <a:t>如有 </a:t>
            </a:r>
            <a:r>
              <a:rPr lang="en-US" altLang="zh-CN" sz="2000" b="1">
                <a:solidFill>
                  <a:schemeClr val="tx2"/>
                </a:solidFill>
              </a:rPr>
              <a:t>int a[3][4],*p;  p=a[0]; </a:t>
            </a:r>
            <a:r>
              <a:rPr lang="zh-CN" altLang="en-US" sz="2000" b="1">
                <a:solidFill>
                  <a:schemeClr val="tx2"/>
                </a:solidFill>
              </a:rPr>
              <a:t>则</a:t>
            </a:r>
            <a:r>
              <a:rPr lang="en-US" altLang="zh-CN" sz="2000" b="1">
                <a:solidFill>
                  <a:schemeClr val="tx2"/>
                </a:solidFill>
              </a:rPr>
              <a:t>p++</a:t>
            </a:r>
            <a:r>
              <a:rPr lang="en-US" altLang="zh-CN" sz="2000" b="1">
                <a:solidFill>
                  <a:schemeClr val="tx2"/>
                </a:solidFill>
                <a:sym typeface="Wingdings" pitchFamily="2" charset="2"/>
              </a:rPr>
              <a:t>&amp;a[0][1]</a:t>
            </a:r>
            <a:r>
              <a:rPr lang="zh-CN" altLang="en-US" sz="2000" b="1">
                <a:solidFill>
                  <a:schemeClr val="tx2"/>
                </a:solidFill>
                <a:sym typeface="Wingdings" pitchFamily="2" charset="2"/>
              </a:rPr>
              <a:t>，指向下一个元素</a:t>
            </a:r>
          </a:p>
          <a:p>
            <a:pPr lvl="1" eaLnBrk="1" hangingPunct="1">
              <a:buFont typeface="Wingdings" pitchFamily="2" charset="2"/>
              <a:buChar char="u"/>
            </a:pPr>
            <a:r>
              <a:rPr lang="zh-CN" altLang="en-US" sz="2000" b="1">
                <a:sym typeface="Wingdings" pitchFamily="2" charset="2"/>
              </a:rPr>
              <a:t>行指针变量：</a:t>
            </a:r>
            <a:r>
              <a:rPr lang="zh-CN" altLang="en-US" sz="2000" b="1">
                <a:solidFill>
                  <a:schemeClr val="tx2"/>
                </a:solidFill>
                <a:sym typeface="Wingdings" pitchFamily="2" charset="2"/>
              </a:rPr>
              <a:t>如有  </a:t>
            </a:r>
            <a:r>
              <a:rPr lang="en-US" altLang="zh-CN" sz="2000" b="1">
                <a:solidFill>
                  <a:schemeClr val="tx2"/>
                </a:solidFill>
                <a:sym typeface="Wingdings" pitchFamily="2" charset="2"/>
              </a:rPr>
              <a:t>int a[3][4],(*p)[4]; p=a;  </a:t>
            </a:r>
            <a:r>
              <a:rPr lang="zh-CN" altLang="en-US" sz="2000" b="1">
                <a:solidFill>
                  <a:schemeClr val="tx2"/>
                </a:solidFill>
                <a:sym typeface="Wingdings" pitchFamily="2" charset="2"/>
              </a:rPr>
              <a:t>则</a:t>
            </a:r>
            <a:r>
              <a:rPr lang="en-US" altLang="zh-CN" sz="2000" b="1">
                <a:solidFill>
                  <a:schemeClr val="tx2"/>
                </a:solidFill>
                <a:sym typeface="Wingdings" pitchFamily="2" charset="2"/>
              </a:rPr>
              <a:t>p++&amp;a[1]</a:t>
            </a:r>
            <a:r>
              <a:rPr lang="zh-CN" altLang="en-US" sz="2000" b="1">
                <a:solidFill>
                  <a:schemeClr val="tx2"/>
                </a:solidFill>
                <a:sym typeface="Wingdings" pitchFamily="2" charset="2"/>
              </a:rPr>
              <a:t>，指向下一行</a:t>
            </a:r>
          </a:p>
          <a:p>
            <a:pPr eaLnBrk="1" hangingPunct="1">
              <a:buFont typeface="Wingdings" pitchFamily="2" charset="2"/>
              <a:buChar char="l"/>
            </a:pPr>
            <a:r>
              <a:rPr lang="zh-CN" altLang="en-US" sz="2000" b="1"/>
              <a:t>可以用字符数组存储一个字符串，也可以用字符指针指向一个字符串，此时，字符指针等同于字符数组名使用，但前者是地址变量，后者是地址常量。</a:t>
            </a:r>
          </a:p>
          <a:p>
            <a:pPr lvl="1" eaLnBrk="1" hangingPunct="1">
              <a:buFont typeface="Wingdings" pitchFamily="2" charset="2"/>
              <a:buChar char="u"/>
            </a:pPr>
            <a:r>
              <a:rPr lang="zh-CN" altLang="en-US" sz="2000" b="1">
                <a:solidFill>
                  <a:schemeClr val="tx2"/>
                </a:solidFill>
              </a:rPr>
              <a:t>如 </a:t>
            </a:r>
            <a:r>
              <a:rPr lang="en-US" altLang="zh-CN" sz="2000" b="1">
                <a:solidFill>
                  <a:schemeClr val="tx2"/>
                </a:solidFill>
              </a:rPr>
              <a:t>char str[80]=“abcde”,*t;   t = str; </a:t>
            </a:r>
            <a:r>
              <a:rPr lang="zh-CN" altLang="en-US" sz="2000" b="1">
                <a:solidFill>
                  <a:schemeClr val="tx2"/>
                </a:solidFill>
              </a:rPr>
              <a:t>则</a:t>
            </a:r>
            <a:r>
              <a:rPr lang="en-US" altLang="zh-CN" sz="2000" b="1">
                <a:solidFill>
                  <a:schemeClr val="tx2"/>
                </a:solidFill>
              </a:rPr>
              <a:t>puts(str)</a:t>
            </a:r>
            <a:r>
              <a:rPr lang="en-US" altLang="zh-CN" sz="2000" b="1">
                <a:solidFill>
                  <a:schemeClr val="tx2"/>
                </a:solidFill>
                <a:sym typeface="Wingdings" pitchFamily="2" charset="2"/>
              </a:rPr>
              <a:t>puts(t)</a:t>
            </a:r>
          </a:p>
          <a:p>
            <a:pPr lvl="1" eaLnBrk="1" hangingPunct="1">
              <a:buFont typeface="Wingdings" pitchFamily="2" charset="2"/>
              <a:buChar char="u"/>
            </a:pPr>
            <a:r>
              <a:rPr lang="zh-CN" altLang="en-US" sz="2000" b="1">
                <a:solidFill>
                  <a:schemeClr val="tx2"/>
                </a:solidFill>
                <a:sym typeface="Wingdings" pitchFamily="2" charset="2"/>
              </a:rPr>
              <a:t>可以</a:t>
            </a:r>
            <a:r>
              <a:rPr lang="en-US" altLang="zh-CN" sz="2000" b="1">
                <a:solidFill>
                  <a:schemeClr val="tx2"/>
                </a:solidFill>
                <a:sym typeface="Wingdings" pitchFamily="2" charset="2"/>
              </a:rPr>
              <a:t>char *s; s=“abcde”;  </a:t>
            </a:r>
            <a:r>
              <a:rPr lang="zh-CN" altLang="en-US" sz="2000" b="1">
                <a:solidFill>
                  <a:schemeClr val="tx2"/>
                </a:solidFill>
                <a:sym typeface="Wingdings" pitchFamily="2" charset="2"/>
              </a:rPr>
              <a:t>不可以</a:t>
            </a:r>
            <a:r>
              <a:rPr lang="en-US" altLang="zh-CN" sz="2000" b="1">
                <a:solidFill>
                  <a:schemeClr val="tx2"/>
                </a:solidFill>
                <a:sym typeface="Wingdings" pitchFamily="2" charset="2"/>
              </a:rPr>
              <a:t>char str[80]; str=“abcde”;</a:t>
            </a:r>
            <a:r>
              <a:rPr lang="en-US" altLang="zh-CN" sz="2000" b="1">
                <a:solidFill>
                  <a:schemeClr val="tx2"/>
                </a:solidFill>
              </a:rPr>
              <a:t> </a:t>
            </a:r>
          </a:p>
        </p:txBody>
      </p:sp>
      <p:grpSp>
        <p:nvGrpSpPr>
          <p:cNvPr id="77829" name="Group 5"/>
          <p:cNvGrpSpPr>
            <a:grpSpLocks/>
          </p:cNvGrpSpPr>
          <p:nvPr/>
        </p:nvGrpSpPr>
        <p:grpSpPr bwMode="auto">
          <a:xfrm>
            <a:off x="250825" y="117475"/>
            <a:ext cx="8642350" cy="503238"/>
            <a:chOff x="113" y="0"/>
            <a:chExt cx="5444" cy="317"/>
          </a:xfrm>
        </p:grpSpPr>
        <p:sp>
          <p:nvSpPr>
            <p:cNvPr id="6451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tx2"/>
                  </a:solidFill>
                </a:rPr>
                <a:t>考点</a:t>
              </a:r>
              <a:r>
                <a:rPr lang="en-US" altLang="zh-CN" sz="2000" b="1">
                  <a:solidFill>
                    <a:schemeClr val="tx2"/>
                  </a:solidFill>
                </a:rPr>
                <a:t>4</a:t>
              </a:r>
            </a:p>
          </p:txBody>
        </p:sp>
        <p:sp>
          <p:nvSpPr>
            <p:cNvPr id="6451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指向数组的指针</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7828">
                                            <p:txEl>
                                              <p:pRg st="0" end="0"/>
                                            </p:txEl>
                                          </p:spTgt>
                                        </p:tgtEl>
                                        <p:attrNameLst>
                                          <p:attrName>style.visibility</p:attrName>
                                        </p:attrNameLst>
                                      </p:cBhvr>
                                      <p:to>
                                        <p:strVal val="visible"/>
                                      </p:to>
                                    </p:set>
                                    <p:animEffect transition="in" filter="wipe(left)">
                                      <p:cBhvr>
                                        <p:cTn id="11" dur="500"/>
                                        <p:tgtEl>
                                          <p:spTgt spid="7782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7828">
                                            <p:txEl>
                                              <p:pRg st="1" end="1"/>
                                            </p:txEl>
                                          </p:spTgt>
                                        </p:tgtEl>
                                        <p:attrNameLst>
                                          <p:attrName>style.visibility</p:attrName>
                                        </p:attrNameLst>
                                      </p:cBhvr>
                                      <p:to>
                                        <p:strVal val="visible"/>
                                      </p:to>
                                    </p:set>
                                    <p:animEffect transition="in" filter="wipe(left)">
                                      <p:cBhvr>
                                        <p:cTn id="16" dur="500"/>
                                        <p:tgtEl>
                                          <p:spTgt spid="7782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7828">
                                            <p:txEl>
                                              <p:pRg st="2" end="2"/>
                                            </p:txEl>
                                          </p:spTgt>
                                        </p:tgtEl>
                                        <p:attrNameLst>
                                          <p:attrName>style.visibility</p:attrName>
                                        </p:attrNameLst>
                                      </p:cBhvr>
                                      <p:to>
                                        <p:strVal val="visible"/>
                                      </p:to>
                                    </p:set>
                                    <p:animEffect transition="in" filter="wipe(left)">
                                      <p:cBhvr>
                                        <p:cTn id="21" dur="500"/>
                                        <p:tgtEl>
                                          <p:spTgt spid="7782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7828">
                                            <p:txEl>
                                              <p:pRg st="3" end="3"/>
                                            </p:txEl>
                                          </p:spTgt>
                                        </p:tgtEl>
                                        <p:attrNameLst>
                                          <p:attrName>style.visibility</p:attrName>
                                        </p:attrNameLst>
                                      </p:cBhvr>
                                      <p:to>
                                        <p:strVal val="visible"/>
                                      </p:to>
                                    </p:set>
                                    <p:animEffect transition="in" filter="wipe(left)">
                                      <p:cBhvr>
                                        <p:cTn id="26" dur="500"/>
                                        <p:tgtEl>
                                          <p:spTgt spid="7782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7828">
                                            <p:txEl>
                                              <p:pRg st="4" end="4"/>
                                            </p:txEl>
                                          </p:spTgt>
                                        </p:tgtEl>
                                        <p:attrNameLst>
                                          <p:attrName>style.visibility</p:attrName>
                                        </p:attrNameLst>
                                      </p:cBhvr>
                                      <p:to>
                                        <p:strVal val="visible"/>
                                      </p:to>
                                    </p:set>
                                    <p:animEffect transition="in" filter="wipe(left)">
                                      <p:cBhvr>
                                        <p:cTn id="31" dur="500"/>
                                        <p:tgtEl>
                                          <p:spTgt spid="77828">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7828">
                                            <p:txEl>
                                              <p:pRg st="5" end="5"/>
                                            </p:txEl>
                                          </p:spTgt>
                                        </p:tgtEl>
                                        <p:attrNameLst>
                                          <p:attrName>style.visibility</p:attrName>
                                        </p:attrNameLst>
                                      </p:cBhvr>
                                      <p:to>
                                        <p:strVal val="visible"/>
                                      </p:to>
                                    </p:set>
                                    <p:animEffect transition="in" filter="wipe(left)">
                                      <p:cBhvr>
                                        <p:cTn id="36" dur="500"/>
                                        <p:tgtEl>
                                          <p:spTgt spid="77828">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7828">
                                            <p:txEl>
                                              <p:pRg st="6" end="6"/>
                                            </p:txEl>
                                          </p:spTgt>
                                        </p:tgtEl>
                                        <p:attrNameLst>
                                          <p:attrName>style.visibility</p:attrName>
                                        </p:attrNameLst>
                                      </p:cBhvr>
                                      <p:to>
                                        <p:strVal val="visible"/>
                                      </p:to>
                                    </p:set>
                                    <p:animEffect transition="in" filter="wipe(left)">
                                      <p:cBhvr>
                                        <p:cTn id="41" dur="500"/>
                                        <p:tgtEl>
                                          <p:spTgt spid="77828">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7828">
                                            <p:txEl>
                                              <p:pRg st="7" end="7"/>
                                            </p:txEl>
                                          </p:spTgt>
                                        </p:tgtEl>
                                        <p:attrNameLst>
                                          <p:attrName>style.visibility</p:attrName>
                                        </p:attrNameLst>
                                      </p:cBhvr>
                                      <p:to>
                                        <p:strVal val="visible"/>
                                      </p:to>
                                    </p:set>
                                    <p:animEffect transition="in" filter="wipe(left)">
                                      <p:cBhvr>
                                        <p:cTn id="46" dur="500"/>
                                        <p:tgtEl>
                                          <p:spTgt spid="77828">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7828">
                                            <p:txEl>
                                              <p:pRg st="8" end="8"/>
                                            </p:txEl>
                                          </p:spTgt>
                                        </p:tgtEl>
                                        <p:attrNameLst>
                                          <p:attrName>style.visibility</p:attrName>
                                        </p:attrNameLst>
                                      </p:cBhvr>
                                      <p:to>
                                        <p:strVal val="visible"/>
                                      </p:to>
                                    </p:set>
                                    <p:animEffect transition="in" filter="wipe(left)">
                                      <p:cBhvr>
                                        <p:cTn id="51" dur="500"/>
                                        <p:tgtEl>
                                          <p:spTgt spid="77828">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7828">
                                            <p:txEl>
                                              <p:pRg st="9" end="9"/>
                                            </p:txEl>
                                          </p:spTgt>
                                        </p:tgtEl>
                                        <p:attrNameLst>
                                          <p:attrName>style.visibility</p:attrName>
                                        </p:attrNameLst>
                                      </p:cBhvr>
                                      <p:to>
                                        <p:strVal val="visible"/>
                                      </p:to>
                                    </p:set>
                                    <p:animEffect transition="in" filter="wipe(left)">
                                      <p:cBhvr>
                                        <p:cTn id="56" dur="500"/>
                                        <p:tgtEl>
                                          <p:spTgt spid="77828">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7828">
                                            <p:txEl>
                                              <p:pRg st="10" end="10"/>
                                            </p:txEl>
                                          </p:spTgt>
                                        </p:tgtEl>
                                        <p:attrNameLst>
                                          <p:attrName>style.visibility</p:attrName>
                                        </p:attrNameLst>
                                      </p:cBhvr>
                                      <p:to>
                                        <p:strVal val="visible"/>
                                      </p:to>
                                    </p:set>
                                    <p:animEffect transition="in" filter="wipe(left)">
                                      <p:cBhvr>
                                        <p:cTn id="61" dur="500"/>
                                        <p:tgtEl>
                                          <p:spTgt spid="77828">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7828">
                                            <p:txEl>
                                              <p:pRg st="11" end="11"/>
                                            </p:txEl>
                                          </p:spTgt>
                                        </p:tgtEl>
                                        <p:attrNameLst>
                                          <p:attrName>style.visibility</p:attrName>
                                        </p:attrNameLst>
                                      </p:cBhvr>
                                      <p:to>
                                        <p:strVal val="visible"/>
                                      </p:to>
                                    </p:set>
                                    <p:animEffect transition="in" filter="wipe(left)">
                                      <p:cBhvr>
                                        <p:cTn id="66" dur="500"/>
                                        <p:tgtEl>
                                          <p:spTgt spid="7782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179388" y="547688"/>
            <a:ext cx="8713787"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掌握数组的指针作函数参数特点和应用</a:t>
            </a:r>
          </a:p>
          <a:p>
            <a:pPr eaLnBrk="1" hangingPunct="1">
              <a:buFont typeface="Wingdings" pitchFamily="2" charset="2"/>
              <a:buChar char="l"/>
            </a:pPr>
            <a:r>
              <a:rPr lang="zh-CN" altLang="en-US" sz="2000" b="1"/>
              <a:t>数组作函数参数有以下情况：</a:t>
            </a:r>
          </a:p>
          <a:p>
            <a:pPr lvl="1" eaLnBrk="1" hangingPunct="1">
              <a:buFont typeface="Wingdings" pitchFamily="2" charset="2"/>
              <a:buChar char="l"/>
            </a:pPr>
            <a:r>
              <a:rPr lang="zh-CN" altLang="en-US" sz="2000" b="1">
                <a:solidFill>
                  <a:schemeClr val="tx2"/>
                </a:solidFill>
              </a:rPr>
              <a:t>数组元素作函数参数：</a:t>
            </a:r>
            <a:r>
              <a:rPr lang="zh-CN" altLang="en-US" sz="2000" b="1"/>
              <a:t>同普通变量作函数参数，此时形参为普通变量，是单向普通值传递，最多由</a:t>
            </a:r>
            <a:r>
              <a:rPr lang="en-US" altLang="zh-CN" sz="2000" b="1"/>
              <a:t>return</a:t>
            </a:r>
            <a:r>
              <a:rPr lang="zh-CN" altLang="en-US" sz="2000" b="1"/>
              <a:t>带回一个返回值。</a:t>
            </a:r>
          </a:p>
          <a:p>
            <a:pPr lvl="1" eaLnBrk="1" hangingPunct="1">
              <a:buFont typeface="Wingdings" pitchFamily="2" charset="2"/>
              <a:buChar char="l"/>
            </a:pPr>
            <a:r>
              <a:rPr lang="zh-CN" altLang="en-US" sz="2000" b="1">
                <a:solidFill>
                  <a:schemeClr val="tx2"/>
                </a:solidFill>
              </a:rPr>
              <a:t>一维数组名作函数参数：</a:t>
            </a:r>
            <a:r>
              <a:rPr lang="zh-CN" altLang="en-US" sz="2000" b="1"/>
              <a:t>传递的是一维数组的首地址，此时形参为一级指针变量或同类型的一维数组。可以在被调函数中通过形参变量或数组名间接访问、改变所有的实参数组元素值。</a:t>
            </a:r>
          </a:p>
          <a:p>
            <a:pPr lvl="1" eaLnBrk="1" hangingPunct="1">
              <a:buFont typeface="Wingdings" pitchFamily="2" charset="2"/>
              <a:buChar char="l"/>
            </a:pPr>
            <a:r>
              <a:rPr lang="zh-CN" altLang="en-US" sz="2000" b="1">
                <a:solidFill>
                  <a:schemeClr val="tx2"/>
                </a:solidFill>
              </a:rPr>
              <a:t>二维数组名作函数参数：</a:t>
            </a:r>
            <a:r>
              <a:rPr lang="zh-CN" altLang="en-US" sz="2000" b="1"/>
              <a:t>传递的是二维数组的首行地址，此时形参为二级行指针变量或同类型二维数组。</a:t>
            </a:r>
          </a:p>
        </p:txBody>
      </p:sp>
      <p:grpSp>
        <p:nvGrpSpPr>
          <p:cNvPr id="79877" name="Group 5"/>
          <p:cNvGrpSpPr>
            <a:grpSpLocks/>
          </p:cNvGrpSpPr>
          <p:nvPr/>
        </p:nvGrpSpPr>
        <p:grpSpPr bwMode="auto">
          <a:xfrm>
            <a:off x="250825" y="117475"/>
            <a:ext cx="8642350" cy="503238"/>
            <a:chOff x="113" y="0"/>
            <a:chExt cx="5444" cy="317"/>
          </a:xfrm>
        </p:grpSpPr>
        <p:sp>
          <p:nvSpPr>
            <p:cNvPr id="65544"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tx2"/>
                  </a:solidFill>
                </a:rPr>
                <a:t>考点</a:t>
              </a:r>
              <a:r>
                <a:rPr lang="en-US" altLang="zh-CN" sz="2000" b="1">
                  <a:solidFill>
                    <a:schemeClr val="tx2"/>
                  </a:solidFill>
                </a:rPr>
                <a:t>5</a:t>
              </a:r>
            </a:p>
          </p:txBody>
        </p:sp>
        <p:sp>
          <p:nvSpPr>
            <p:cNvPr id="65545"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数组的指针作函数参数</a:t>
              </a:r>
            </a:p>
          </p:txBody>
        </p:sp>
      </p:grpSp>
      <p:sp>
        <p:nvSpPr>
          <p:cNvPr id="79880" name="Text Box 8"/>
          <p:cNvSpPr txBox="1">
            <a:spLocks noChangeArrowheads="1"/>
          </p:cNvSpPr>
          <p:nvPr/>
        </p:nvSpPr>
        <p:spPr bwMode="auto">
          <a:xfrm>
            <a:off x="0" y="3314700"/>
            <a:ext cx="9144000" cy="35433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a:t>
            </a:r>
            <a:r>
              <a:rPr lang="zh-CN" altLang="zh-CN" sz="2000" dirty="0"/>
              <a:t>23</a:t>
            </a:r>
            <a:r>
              <a:rPr lang="en-US" altLang="zh-CN" sz="2000" dirty="0"/>
              <a:t>)</a:t>
            </a:r>
            <a:r>
              <a:rPr lang="zh-CN" altLang="zh-CN" sz="2000" dirty="0"/>
              <a:t>下列语句中，正确的是(</a:t>
            </a:r>
            <a:r>
              <a:rPr lang="en-US" altLang="zh-CN" sz="2000" dirty="0"/>
              <a:t>      </a:t>
            </a:r>
            <a:r>
              <a:rPr lang="zh-CN" altLang="zh-CN" sz="2000" dirty="0" smtClean="0"/>
              <a:t>)</a:t>
            </a:r>
            <a:endParaRPr lang="zh-CN" altLang="zh-CN" sz="2000" dirty="0"/>
          </a:p>
          <a:p>
            <a:pPr eaLnBrk="1" hangingPunct="1"/>
            <a:r>
              <a:rPr lang="en-US" altLang="zh-CN" sz="2000" dirty="0"/>
              <a:t>      </a:t>
            </a:r>
            <a:r>
              <a:rPr lang="zh-CN" altLang="zh-CN" sz="2000" dirty="0"/>
              <a:t>A) char *s ; s=”Olympic”;      </a:t>
            </a:r>
            <a:r>
              <a:rPr lang="en-US" altLang="zh-CN" sz="2000" dirty="0"/>
              <a:t>  </a:t>
            </a:r>
            <a:r>
              <a:rPr lang="zh-CN" altLang="zh-CN" sz="2000" dirty="0"/>
              <a:t> B) char s[7] ; s=”Olympic”;</a:t>
            </a:r>
          </a:p>
          <a:p>
            <a:pPr eaLnBrk="1" hangingPunct="1"/>
            <a:r>
              <a:rPr lang="en-US" altLang="zh-CN" sz="2000" dirty="0"/>
              <a:t>      </a:t>
            </a:r>
            <a:r>
              <a:rPr lang="zh-CN" altLang="zh-CN" sz="2000" dirty="0"/>
              <a:t>C) char *s ; s={”Olympic”};      D) char s[7] ; s={”Olympic”};</a:t>
            </a:r>
            <a:endParaRPr lang="en-US" altLang="zh-CN" sz="2000" dirty="0"/>
          </a:p>
          <a:p>
            <a:pPr eaLnBrk="1" hangingPunct="1"/>
            <a:r>
              <a:rPr lang="zh-CN" altLang="zh-CN" sz="2000" dirty="0"/>
              <a:t>(27)若有定义int（*pt）[3];,则下列说法正确的是(</a:t>
            </a:r>
            <a:r>
              <a:rPr lang="en-US" altLang="zh-CN" sz="2000" dirty="0"/>
              <a:t>     </a:t>
            </a:r>
            <a:r>
              <a:rPr lang="zh-CN" altLang="zh-CN" sz="2000" dirty="0" smtClean="0"/>
              <a:t>)</a:t>
            </a:r>
            <a:endParaRPr lang="zh-CN" altLang="zh-CN" sz="2000" dirty="0"/>
          </a:p>
          <a:p>
            <a:pPr eaLnBrk="1" hangingPunct="1"/>
            <a:r>
              <a:rPr lang="en-US" altLang="zh-CN" sz="2000" dirty="0"/>
              <a:t>      </a:t>
            </a:r>
            <a:r>
              <a:rPr lang="zh-CN" altLang="zh-CN" sz="2000" dirty="0"/>
              <a:t>A)定义了基类型为int的三个指针变量</a:t>
            </a:r>
          </a:p>
          <a:p>
            <a:pPr eaLnBrk="1" hangingPunct="1"/>
            <a:r>
              <a:rPr lang="zh-CN" altLang="en-US" sz="2000" dirty="0"/>
              <a:t>      </a:t>
            </a:r>
            <a:r>
              <a:rPr lang="zh-CN" altLang="zh-CN" sz="2000" dirty="0"/>
              <a:t>B)定义了基类型为int的具有三个元素的指针数组pt。</a:t>
            </a:r>
          </a:p>
          <a:p>
            <a:pPr eaLnBrk="1" hangingPunct="1"/>
            <a:r>
              <a:rPr lang="zh-CN" altLang="en-US" sz="2000" dirty="0"/>
              <a:t>      </a:t>
            </a:r>
            <a:r>
              <a:rPr lang="zh-CN" altLang="zh-CN" sz="2000" dirty="0"/>
              <a:t>C)定义了一个名为*pt、具有三个元素的整型数组</a:t>
            </a:r>
          </a:p>
          <a:p>
            <a:pPr eaLnBrk="1" hangingPunct="1"/>
            <a:r>
              <a:rPr lang="zh-CN" altLang="en-US" sz="2000" dirty="0"/>
              <a:t>      </a:t>
            </a:r>
            <a:r>
              <a:rPr lang="zh-CN" altLang="zh-CN" sz="2000" dirty="0"/>
              <a:t>D)定义了一个名为pt的指针变量</a:t>
            </a:r>
            <a:r>
              <a:rPr lang="en-US" altLang="zh-CN" sz="2000" dirty="0"/>
              <a:t>,</a:t>
            </a:r>
            <a:r>
              <a:rPr lang="zh-CN" altLang="zh-CN" sz="2000" dirty="0"/>
              <a:t>它可以指向每行有三个整数元素的二维数组</a:t>
            </a:r>
          </a:p>
          <a:p>
            <a:pPr eaLnBrk="1" hangingPunct="1"/>
            <a:r>
              <a:rPr lang="en-US" altLang="zh-CN" sz="2000" dirty="0"/>
              <a:t>(</a:t>
            </a:r>
            <a:r>
              <a:rPr lang="zh-CN" altLang="zh-CN" sz="2000" dirty="0"/>
              <a:t>28</a:t>
            </a:r>
            <a:r>
              <a:rPr lang="en-US" altLang="zh-CN" sz="2000" dirty="0"/>
              <a:t>)</a:t>
            </a:r>
            <a:r>
              <a:rPr lang="zh-CN" altLang="zh-CN" sz="2000" dirty="0"/>
              <a:t>设有定义double a[10],*s=a;</a:t>
            </a:r>
            <a:r>
              <a:rPr lang="zh-CN" altLang="en-US" sz="2000" dirty="0"/>
              <a:t>，以</a:t>
            </a:r>
            <a:r>
              <a:rPr lang="zh-CN" altLang="zh-CN" sz="2000" dirty="0"/>
              <a:t>下能够代表数组元素a[3]的是(</a:t>
            </a:r>
            <a:r>
              <a:rPr lang="en-US" altLang="zh-CN" sz="2000" dirty="0"/>
              <a:t>     </a:t>
            </a:r>
            <a:r>
              <a:rPr lang="zh-CN" altLang="zh-CN" sz="2000" dirty="0" smtClean="0"/>
              <a:t>)</a:t>
            </a:r>
            <a:endParaRPr lang="zh-CN" altLang="zh-CN" sz="2000" dirty="0"/>
          </a:p>
          <a:p>
            <a:pPr eaLnBrk="1" hangingPunct="1"/>
            <a:r>
              <a:rPr lang="en-US" altLang="zh-CN" sz="2000" dirty="0"/>
              <a:t>      </a:t>
            </a:r>
            <a:r>
              <a:rPr lang="zh-CN" altLang="zh-CN" sz="2000" dirty="0"/>
              <a:t>A)（*s）[3]       </a:t>
            </a:r>
            <a:r>
              <a:rPr lang="en-US" altLang="zh-CN" sz="2000" dirty="0"/>
              <a:t>    </a:t>
            </a:r>
            <a:r>
              <a:rPr lang="zh-CN" altLang="zh-CN" sz="2000" dirty="0"/>
              <a:t>B)*(s+3)    </a:t>
            </a:r>
            <a:r>
              <a:rPr lang="en-US" altLang="zh-CN" sz="2000" dirty="0"/>
              <a:t>    </a:t>
            </a:r>
            <a:r>
              <a:rPr lang="zh-CN" altLang="zh-CN" sz="2000" dirty="0"/>
              <a:t> C)*s[3]       </a:t>
            </a:r>
            <a:r>
              <a:rPr lang="en-US" altLang="zh-CN" sz="2000" dirty="0"/>
              <a:t>    </a:t>
            </a:r>
            <a:r>
              <a:rPr lang="zh-CN" altLang="zh-CN" sz="2000" dirty="0"/>
              <a:t> D)*s+3</a:t>
            </a:r>
          </a:p>
        </p:txBody>
      </p:sp>
      <p:sp>
        <p:nvSpPr>
          <p:cNvPr id="79881" name="Rectangle 9"/>
          <p:cNvSpPr>
            <a:spLocks noChangeArrowheads="1"/>
          </p:cNvSpPr>
          <p:nvPr/>
        </p:nvSpPr>
        <p:spPr bwMode="auto">
          <a:xfrm>
            <a:off x="3203575" y="3716338"/>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A</a:t>
            </a:r>
          </a:p>
        </p:txBody>
      </p:sp>
      <p:sp>
        <p:nvSpPr>
          <p:cNvPr id="79882" name="Rectangle 10"/>
          <p:cNvSpPr>
            <a:spLocks noChangeArrowheads="1"/>
          </p:cNvSpPr>
          <p:nvPr/>
        </p:nvSpPr>
        <p:spPr bwMode="auto">
          <a:xfrm>
            <a:off x="5435600" y="4652963"/>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D</a:t>
            </a:r>
          </a:p>
        </p:txBody>
      </p:sp>
      <p:sp>
        <p:nvSpPr>
          <p:cNvPr id="79883" name="Rectangle 11"/>
          <p:cNvSpPr>
            <a:spLocks noChangeArrowheads="1"/>
          </p:cNvSpPr>
          <p:nvPr/>
        </p:nvSpPr>
        <p:spPr bwMode="auto">
          <a:xfrm>
            <a:off x="7379989" y="6165850"/>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9876">
                                            <p:txEl>
                                              <p:pRg st="0" end="0"/>
                                            </p:txEl>
                                          </p:spTgt>
                                        </p:tgtEl>
                                        <p:attrNameLst>
                                          <p:attrName>style.visibility</p:attrName>
                                        </p:attrNameLst>
                                      </p:cBhvr>
                                      <p:to>
                                        <p:strVal val="visible"/>
                                      </p:to>
                                    </p:set>
                                    <p:animEffect transition="in" filter="wipe(left)">
                                      <p:cBhvr>
                                        <p:cTn id="11" dur="500"/>
                                        <p:tgtEl>
                                          <p:spTgt spid="7987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876">
                                            <p:txEl>
                                              <p:pRg st="1" end="1"/>
                                            </p:txEl>
                                          </p:spTgt>
                                        </p:tgtEl>
                                        <p:attrNameLst>
                                          <p:attrName>style.visibility</p:attrName>
                                        </p:attrNameLst>
                                      </p:cBhvr>
                                      <p:to>
                                        <p:strVal val="visible"/>
                                      </p:to>
                                    </p:set>
                                    <p:animEffect transition="in" filter="wipe(left)">
                                      <p:cBhvr>
                                        <p:cTn id="16" dur="500"/>
                                        <p:tgtEl>
                                          <p:spTgt spid="7987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876">
                                            <p:txEl>
                                              <p:pRg st="2" end="2"/>
                                            </p:txEl>
                                          </p:spTgt>
                                        </p:tgtEl>
                                        <p:attrNameLst>
                                          <p:attrName>style.visibility</p:attrName>
                                        </p:attrNameLst>
                                      </p:cBhvr>
                                      <p:to>
                                        <p:strVal val="visible"/>
                                      </p:to>
                                    </p:set>
                                    <p:animEffect transition="in" filter="wipe(left)">
                                      <p:cBhvr>
                                        <p:cTn id="21" dur="500"/>
                                        <p:tgtEl>
                                          <p:spTgt spid="7987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876">
                                            <p:txEl>
                                              <p:pRg st="3" end="3"/>
                                            </p:txEl>
                                          </p:spTgt>
                                        </p:tgtEl>
                                        <p:attrNameLst>
                                          <p:attrName>style.visibility</p:attrName>
                                        </p:attrNameLst>
                                      </p:cBhvr>
                                      <p:to>
                                        <p:strVal val="visible"/>
                                      </p:to>
                                    </p:set>
                                    <p:animEffect transition="in" filter="wipe(left)">
                                      <p:cBhvr>
                                        <p:cTn id="26" dur="500"/>
                                        <p:tgtEl>
                                          <p:spTgt spid="7987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9876">
                                            <p:txEl>
                                              <p:pRg st="4" end="4"/>
                                            </p:txEl>
                                          </p:spTgt>
                                        </p:tgtEl>
                                        <p:attrNameLst>
                                          <p:attrName>style.visibility</p:attrName>
                                        </p:attrNameLst>
                                      </p:cBhvr>
                                      <p:to>
                                        <p:strVal val="visible"/>
                                      </p:to>
                                    </p:set>
                                    <p:animEffect transition="in" filter="wipe(left)">
                                      <p:cBhvr>
                                        <p:cTn id="31" dur="500"/>
                                        <p:tgtEl>
                                          <p:spTgt spid="7987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9880">
                                            <p:bg/>
                                          </p:spTgt>
                                        </p:tgtEl>
                                        <p:attrNameLst>
                                          <p:attrName>style.visibility</p:attrName>
                                        </p:attrNameLst>
                                      </p:cBhvr>
                                      <p:to>
                                        <p:strVal val="visible"/>
                                      </p:to>
                                    </p:set>
                                    <p:anim calcmode="lin" valueType="num">
                                      <p:cBhvr additive="base">
                                        <p:cTn id="36" dur="500" fill="hold"/>
                                        <p:tgtEl>
                                          <p:spTgt spid="79880">
                                            <p:bg/>
                                          </p:spTgt>
                                        </p:tgtEl>
                                        <p:attrNameLst>
                                          <p:attrName>ppt_x</p:attrName>
                                        </p:attrNameLst>
                                      </p:cBhvr>
                                      <p:tavLst>
                                        <p:tav tm="0">
                                          <p:val>
                                            <p:strVal val="0-#ppt_w/2"/>
                                          </p:val>
                                        </p:tav>
                                        <p:tav tm="100000">
                                          <p:val>
                                            <p:strVal val="#ppt_x"/>
                                          </p:val>
                                        </p:tav>
                                      </p:tavLst>
                                    </p:anim>
                                    <p:anim calcmode="lin" valueType="num">
                                      <p:cBhvr additive="base">
                                        <p:cTn id="37" dur="500" fill="hold"/>
                                        <p:tgtEl>
                                          <p:spTgt spid="79880">
                                            <p:bg/>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9880">
                                            <p:txEl>
                                              <p:pRg st="0" end="0"/>
                                            </p:txEl>
                                          </p:spTgt>
                                        </p:tgtEl>
                                        <p:attrNameLst>
                                          <p:attrName>style.visibility</p:attrName>
                                        </p:attrNameLst>
                                      </p:cBhvr>
                                      <p:to>
                                        <p:strVal val="visible"/>
                                      </p:to>
                                    </p:set>
                                    <p:animEffect transition="in" filter="blinds(horizontal)">
                                      <p:cBhvr>
                                        <p:cTn id="42" dur="500"/>
                                        <p:tgtEl>
                                          <p:spTgt spid="79880">
                                            <p:txEl>
                                              <p:pRg st="0" end="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9880">
                                            <p:txEl>
                                              <p:pRg st="1" end="1"/>
                                            </p:txEl>
                                          </p:spTgt>
                                        </p:tgtEl>
                                        <p:attrNameLst>
                                          <p:attrName>style.visibility</p:attrName>
                                        </p:attrNameLst>
                                      </p:cBhvr>
                                      <p:to>
                                        <p:strVal val="visible"/>
                                      </p:to>
                                    </p:set>
                                    <p:animEffect transition="in" filter="blinds(horizontal)">
                                      <p:cBhvr>
                                        <p:cTn id="45" dur="500"/>
                                        <p:tgtEl>
                                          <p:spTgt spid="79880">
                                            <p:txEl>
                                              <p:pRg st="1" end="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9880">
                                            <p:txEl>
                                              <p:pRg st="2" end="2"/>
                                            </p:txEl>
                                          </p:spTgt>
                                        </p:tgtEl>
                                        <p:attrNameLst>
                                          <p:attrName>style.visibility</p:attrName>
                                        </p:attrNameLst>
                                      </p:cBhvr>
                                      <p:to>
                                        <p:strVal val="visible"/>
                                      </p:to>
                                    </p:set>
                                    <p:animEffect transition="in" filter="blinds(horizontal)">
                                      <p:cBhvr>
                                        <p:cTn id="48" dur="500"/>
                                        <p:tgtEl>
                                          <p:spTgt spid="79880">
                                            <p:txEl>
                                              <p:pRg st="2" end="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9880">
                                            <p:txEl>
                                              <p:pRg st="3" end="3"/>
                                            </p:txEl>
                                          </p:spTgt>
                                        </p:tgtEl>
                                        <p:attrNameLst>
                                          <p:attrName>style.visibility</p:attrName>
                                        </p:attrNameLst>
                                      </p:cBhvr>
                                      <p:to>
                                        <p:strVal val="visible"/>
                                      </p:to>
                                    </p:set>
                                    <p:animEffect transition="in" filter="blinds(horizontal)">
                                      <p:cBhvr>
                                        <p:cTn id="51" dur="500"/>
                                        <p:tgtEl>
                                          <p:spTgt spid="79880">
                                            <p:txEl>
                                              <p:pRg st="3" end="3"/>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988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79880">
                                            <p:txEl>
                                              <p:pRg st="4" end="4"/>
                                            </p:txEl>
                                          </p:spTgt>
                                        </p:tgtEl>
                                        <p:attrNameLst>
                                          <p:attrName>style.visibility</p:attrName>
                                        </p:attrNameLst>
                                      </p:cBhvr>
                                      <p:to>
                                        <p:strVal val="visible"/>
                                      </p:to>
                                    </p:set>
                                    <p:animEffect transition="in" filter="blinds(horizontal)">
                                      <p:cBhvr>
                                        <p:cTn id="60" dur="500"/>
                                        <p:tgtEl>
                                          <p:spTgt spid="79880">
                                            <p:txEl>
                                              <p:pRg st="4" end="4"/>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79880">
                                            <p:txEl>
                                              <p:pRg st="5" end="5"/>
                                            </p:txEl>
                                          </p:spTgt>
                                        </p:tgtEl>
                                        <p:attrNameLst>
                                          <p:attrName>style.visibility</p:attrName>
                                        </p:attrNameLst>
                                      </p:cBhvr>
                                      <p:to>
                                        <p:strVal val="visible"/>
                                      </p:to>
                                    </p:set>
                                    <p:animEffect transition="in" filter="blinds(horizontal)">
                                      <p:cBhvr>
                                        <p:cTn id="63" dur="500"/>
                                        <p:tgtEl>
                                          <p:spTgt spid="79880">
                                            <p:txEl>
                                              <p:pRg st="5" end="5"/>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79880">
                                            <p:txEl>
                                              <p:pRg st="6" end="6"/>
                                            </p:txEl>
                                          </p:spTgt>
                                        </p:tgtEl>
                                        <p:attrNameLst>
                                          <p:attrName>style.visibility</p:attrName>
                                        </p:attrNameLst>
                                      </p:cBhvr>
                                      <p:to>
                                        <p:strVal val="visible"/>
                                      </p:to>
                                    </p:set>
                                    <p:animEffect transition="in" filter="blinds(horizontal)">
                                      <p:cBhvr>
                                        <p:cTn id="66" dur="500"/>
                                        <p:tgtEl>
                                          <p:spTgt spid="79880">
                                            <p:txEl>
                                              <p:pRg st="6" end="6"/>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79880">
                                            <p:txEl>
                                              <p:pRg st="7" end="7"/>
                                            </p:txEl>
                                          </p:spTgt>
                                        </p:tgtEl>
                                        <p:attrNameLst>
                                          <p:attrName>style.visibility</p:attrName>
                                        </p:attrNameLst>
                                      </p:cBhvr>
                                      <p:to>
                                        <p:strVal val="visible"/>
                                      </p:to>
                                    </p:set>
                                    <p:animEffect transition="in" filter="blinds(horizontal)">
                                      <p:cBhvr>
                                        <p:cTn id="69" dur="500"/>
                                        <p:tgtEl>
                                          <p:spTgt spid="79880">
                                            <p:txEl>
                                              <p:pRg st="7" end="7"/>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79880">
                                            <p:txEl>
                                              <p:pRg st="8" end="8"/>
                                            </p:txEl>
                                          </p:spTgt>
                                        </p:tgtEl>
                                        <p:attrNameLst>
                                          <p:attrName>style.visibility</p:attrName>
                                        </p:attrNameLst>
                                      </p:cBhvr>
                                      <p:to>
                                        <p:strVal val="visible"/>
                                      </p:to>
                                    </p:set>
                                    <p:animEffect transition="in" filter="blinds(horizontal)">
                                      <p:cBhvr>
                                        <p:cTn id="72" dur="500"/>
                                        <p:tgtEl>
                                          <p:spTgt spid="79880">
                                            <p:txEl>
                                              <p:pRg st="8" end="8"/>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88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79880">
                                            <p:txEl>
                                              <p:pRg st="9" end="9"/>
                                            </p:txEl>
                                          </p:spTgt>
                                        </p:tgtEl>
                                        <p:attrNameLst>
                                          <p:attrName>style.visibility</p:attrName>
                                        </p:attrNameLst>
                                      </p:cBhvr>
                                      <p:to>
                                        <p:strVal val="visible"/>
                                      </p:to>
                                    </p:set>
                                    <p:animEffect transition="in" filter="blinds(horizontal)">
                                      <p:cBhvr>
                                        <p:cTn id="81" dur="500"/>
                                        <p:tgtEl>
                                          <p:spTgt spid="79880">
                                            <p:txEl>
                                              <p:pRg st="9" end="9"/>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79880">
                                            <p:txEl>
                                              <p:pRg st="10" end="10"/>
                                            </p:txEl>
                                          </p:spTgt>
                                        </p:tgtEl>
                                        <p:attrNameLst>
                                          <p:attrName>style.visibility</p:attrName>
                                        </p:attrNameLst>
                                      </p:cBhvr>
                                      <p:to>
                                        <p:strVal val="visible"/>
                                      </p:to>
                                    </p:set>
                                    <p:animEffect transition="in" filter="blinds(horizontal)">
                                      <p:cBhvr>
                                        <p:cTn id="84" dur="500"/>
                                        <p:tgtEl>
                                          <p:spTgt spid="79880">
                                            <p:txEl>
                                              <p:pRg st="10" end="1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bldLvl="2"/>
      <p:bldP spid="79880" grpId="0" build="p" animBg="1"/>
      <p:bldP spid="79881" grpId="0"/>
      <p:bldP spid="79882" grpId="0"/>
      <p:bldP spid="7988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4"/>
          <p:cNvSpPr txBox="1">
            <a:spLocks noChangeArrowheads="1"/>
          </p:cNvSpPr>
          <p:nvPr/>
        </p:nvSpPr>
        <p:spPr bwMode="auto">
          <a:xfrm>
            <a:off x="179388" y="547688"/>
            <a:ext cx="8713787"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掌握指针数组的定义及其应用</a:t>
            </a:r>
          </a:p>
          <a:p>
            <a:pPr eaLnBrk="1" hangingPunct="1">
              <a:buFont typeface="Wingdings" pitchFamily="2" charset="2"/>
              <a:buChar char="l"/>
            </a:pPr>
            <a:r>
              <a:rPr lang="zh-CN" altLang="en-US" sz="2000" b="1"/>
              <a:t>指针数组即数组中的每个元素均为指针的数组。其定义形式如下：</a:t>
            </a:r>
          </a:p>
          <a:p>
            <a:pPr lvl="1" eaLnBrk="1" hangingPunct="1">
              <a:buFont typeface="Wingdings" pitchFamily="2" charset="2"/>
              <a:buNone/>
            </a:pPr>
            <a:r>
              <a:rPr lang="zh-CN" altLang="en-US" sz="2000" b="1">
                <a:solidFill>
                  <a:schemeClr val="tx2"/>
                </a:solidFill>
              </a:rPr>
              <a:t>类型名   *数组名</a:t>
            </a:r>
            <a:r>
              <a:rPr lang="en-US" altLang="zh-CN" sz="2000" b="1">
                <a:solidFill>
                  <a:schemeClr val="tx2"/>
                </a:solidFill>
              </a:rPr>
              <a:t>[</a:t>
            </a:r>
            <a:r>
              <a:rPr lang="zh-CN" altLang="en-US" sz="2000" b="1">
                <a:solidFill>
                  <a:schemeClr val="tx2"/>
                </a:solidFill>
              </a:rPr>
              <a:t>数组长度</a:t>
            </a:r>
            <a:r>
              <a:rPr lang="en-US" altLang="zh-CN" sz="2000" b="1">
                <a:solidFill>
                  <a:schemeClr val="tx2"/>
                </a:solidFill>
              </a:rPr>
              <a:t>]</a:t>
            </a:r>
          </a:p>
          <a:p>
            <a:pPr eaLnBrk="1" hangingPunct="1">
              <a:buFont typeface="Wingdings" pitchFamily="2" charset="2"/>
              <a:buChar char="l"/>
            </a:pPr>
            <a:r>
              <a:rPr lang="zh-CN" altLang="en-US" sz="2000" b="1">
                <a:solidFill>
                  <a:schemeClr val="tx2"/>
                </a:solidFill>
              </a:rPr>
              <a:t>通常用指针数组处理二维数组或字符串数组</a:t>
            </a:r>
          </a:p>
        </p:txBody>
      </p:sp>
      <p:grpSp>
        <p:nvGrpSpPr>
          <p:cNvPr id="84997" name="Group 5"/>
          <p:cNvGrpSpPr>
            <a:grpSpLocks/>
          </p:cNvGrpSpPr>
          <p:nvPr/>
        </p:nvGrpSpPr>
        <p:grpSpPr bwMode="auto">
          <a:xfrm>
            <a:off x="250825" y="117475"/>
            <a:ext cx="8642350" cy="503238"/>
            <a:chOff x="113" y="0"/>
            <a:chExt cx="5444" cy="317"/>
          </a:xfrm>
        </p:grpSpPr>
        <p:sp>
          <p:nvSpPr>
            <p:cNvPr id="66570"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tx2"/>
                  </a:solidFill>
                </a:rPr>
                <a:t>考点</a:t>
              </a:r>
              <a:r>
                <a:rPr lang="en-US" altLang="zh-CN" sz="2000" b="1">
                  <a:solidFill>
                    <a:schemeClr val="tx2"/>
                  </a:solidFill>
                </a:rPr>
                <a:t>6</a:t>
              </a:r>
            </a:p>
          </p:txBody>
        </p:sp>
        <p:sp>
          <p:nvSpPr>
            <p:cNvPr id="66571"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指针数组</a:t>
              </a:r>
            </a:p>
          </p:txBody>
        </p:sp>
      </p:grpSp>
      <p:sp>
        <p:nvSpPr>
          <p:cNvPr id="85000" name="Text Box 8"/>
          <p:cNvSpPr txBox="1">
            <a:spLocks noChangeArrowheads="1"/>
          </p:cNvSpPr>
          <p:nvPr/>
        </p:nvSpPr>
        <p:spPr bwMode="auto">
          <a:xfrm>
            <a:off x="250825" y="1989138"/>
            <a:ext cx="8496300" cy="11049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26</a:t>
            </a:r>
            <a:r>
              <a:rPr lang="zh-CN" altLang="en-US" sz="2000" dirty="0"/>
              <a:t>）有定义语句：</a:t>
            </a:r>
            <a:r>
              <a:rPr lang="en-US" altLang="zh-CN" sz="2000" dirty="0" err="1"/>
              <a:t>int</a:t>
            </a:r>
            <a:r>
              <a:rPr lang="en-US" altLang="zh-CN" sz="2000" dirty="0"/>
              <a:t> *p[4];</a:t>
            </a:r>
            <a:r>
              <a:rPr lang="zh-CN" altLang="en-US" sz="2000" dirty="0"/>
              <a:t>以下选项中与此语句等价的是</a:t>
            </a:r>
            <a:r>
              <a:rPr lang="en-US" altLang="zh-CN" sz="2000" dirty="0"/>
              <a:t>(     </a:t>
            </a:r>
            <a:r>
              <a:rPr lang="en-US" altLang="zh-CN" sz="2000" dirty="0" smtClean="0"/>
              <a:t>)</a:t>
            </a:r>
            <a:endParaRPr lang="en-US" altLang="zh-CN" sz="2000" dirty="0"/>
          </a:p>
          <a:p>
            <a:pPr eaLnBrk="1" hangingPunct="1"/>
            <a:r>
              <a:rPr lang="zh-CN" altLang="en-US" sz="2000" dirty="0"/>
              <a:t>　　</a:t>
            </a:r>
            <a:r>
              <a:rPr lang="en-US" altLang="zh-CN" sz="2000" dirty="0"/>
              <a:t>A)</a:t>
            </a:r>
            <a:r>
              <a:rPr lang="en-US" altLang="zh-CN" sz="2000" dirty="0" err="1"/>
              <a:t>int</a:t>
            </a:r>
            <a:r>
              <a:rPr lang="en-US" altLang="zh-CN" sz="2000" dirty="0"/>
              <a:t>  p[4];</a:t>
            </a:r>
            <a:r>
              <a:rPr lang="zh-CN" altLang="en-US" sz="2000" dirty="0"/>
              <a:t>　　</a:t>
            </a:r>
            <a:r>
              <a:rPr lang="en-US" altLang="zh-CN" sz="2000" dirty="0"/>
              <a:t>B)</a:t>
            </a:r>
            <a:r>
              <a:rPr lang="en-US" altLang="zh-CN" sz="2000" dirty="0" err="1"/>
              <a:t>int</a:t>
            </a:r>
            <a:r>
              <a:rPr lang="en-US" altLang="zh-CN" sz="2000" dirty="0"/>
              <a:t>  **p;</a:t>
            </a:r>
            <a:r>
              <a:rPr lang="zh-CN" altLang="en-US" sz="2000" dirty="0"/>
              <a:t>　　</a:t>
            </a:r>
            <a:r>
              <a:rPr lang="en-US" altLang="zh-CN" sz="2000" dirty="0"/>
              <a:t>C)</a:t>
            </a:r>
            <a:r>
              <a:rPr lang="en-US" altLang="zh-CN" sz="2000" dirty="0" err="1"/>
              <a:t>int</a:t>
            </a:r>
            <a:r>
              <a:rPr lang="en-US" altLang="zh-CN" sz="2000" dirty="0"/>
              <a:t>  *(p[4]);</a:t>
            </a:r>
            <a:r>
              <a:rPr lang="zh-CN" altLang="en-US" sz="2000" dirty="0"/>
              <a:t>　　</a:t>
            </a:r>
            <a:r>
              <a:rPr lang="en-US" altLang="zh-CN" sz="2000" dirty="0"/>
              <a:t>D)</a:t>
            </a:r>
            <a:r>
              <a:rPr lang="en-US" altLang="zh-CN" sz="2000" dirty="0" err="1"/>
              <a:t>int</a:t>
            </a:r>
            <a:r>
              <a:rPr lang="en-US" altLang="zh-CN" sz="2000" dirty="0"/>
              <a:t> (*p)[4];</a:t>
            </a:r>
          </a:p>
        </p:txBody>
      </p:sp>
      <p:sp>
        <p:nvSpPr>
          <p:cNvPr id="85001" name="Rectangle 9"/>
          <p:cNvSpPr>
            <a:spLocks noChangeArrowheads="1"/>
          </p:cNvSpPr>
          <p:nvPr/>
        </p:nvSpPr>
        <p:spPr bwMode="auto">
          <a:xfrm>
            <a:off x="6948488" y="2420938"/>
            <a:ext cx="3603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
        <p:nvSpPr>
          <p:cNvPr id="85003" name="Text Box 11"/>
          <p:cNvSpPr txBox="1">
            <a:spLocks noChangeArrowheads="1"/>
          </p:cNvSpPr>
          <p:nvPr/>
        </p:nvSpPr>
        <p:spPr bwMode="auto">
          <a:xfrm>
            <a:off x="252413" y="3643313"/>
            <a:ext cx="8713787"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掌握命令行参数的个数、类型及意义</a:t>
            </a:r>
          </a:p>
          <a:p>
            <a:pPr eaLnBrk="1" hangingPunct="1">
              <a:buFont typeface="Wingdings" pitchFamily="2" charset="2"/>
              <a:buChar char="l"/>
            </a:pPr>
            <a:r>
              <a:rPr lang="zh-CN" altLang="en-US" sz="2000" b="1"/>
              <a:t>主函数带参数称为命令行参数，因为没有函数能调用</a:t>
            </a:r>
            <a:r>
              <a:rPr lang="en-US" altLang="zh-CN" sz="2000" b="1"/>
              <a:t>main</a:t>
            </a:r>
            <a:r>
              <a:rPr lang="zh-CN" altLang="en-US" sz="2000" b="1"/>
              <a:t>函数，所以要从操作系统的命令行给其传参数。</a:t>
            </a:r>
            <a:r>
              <a:rPr lang="en-US" altLang="zh-CN" sz="2000" b="1"/>
              <a:t>main</a:t>
            </a:r>
            <a:r>
              <a:rPr lang="zh-CN" altLang="en-US" sz="2000" b="1"/>
              <a:t>函数带参数的形式：</a:t>
            </a:r>
          </a:p>
          <a:p>
            <a:pPr lvl="1" eaLnBrk="1" hangingPunct="1">
              <a:buFont typeface="Wingdings" pitchFamily="2" charset="2"/>
              <a:buChar char="l"/>
            </a:pPr>
            <a:r>
              <a:rPr lang="en-US" altLang="zh-CN" sz="2000" b="1">
                <a:solidFill>
                  <a:schemeClr val="tx2"/>
                </a:solidFill>
              </a:rPr>
              <a:t>void main(int argc,char *argv[ ])</a:t>
            </a:r>
          </a:p>
          <a:p>
            <a:pPr eaLnBrk="1" hangingPunct="1">
              <a:buFont typeface="Wingdings" pitchFamily="2" charset="2"/>
              <a:buChar char="l"/>
            </a:pPr>
            <a:r>
              <a:rPr lang="zh-CN" altLang="en-US" sz="2000" b="1"/>
              <a:t>其中</a:t>
            </a:r>
            <a:r>
              <a:rPr lang="en-US" altLang="zh-CN" sz="2000" b="1"/>
              <a:t>:</a:t>
            </a:r>
          </a:p>
          <a:p>
            <a:pPr lvl="1" eaLnBrk="1" hangingPunct="1">
              <a:buFont typeface="Wingdings" pitchFamily="2" charset="2"/>
              <a:buChar char="l"/>
            </a:pPr>
            <a:r>
              <a:rPr lang="en-US" altLang="zh-CN" sz="2000" b="1">
                <a:solidFill>
                  <a:schemeClr val="tx2"/>
                </a:solidFill>
              </a:rPr>
              <a:t>argc</a:t>
            </a:r>
            <a:r>
              <a:rPr lang="zh-CN" altLang="en-US" sz="2000" b="1">
                <a:solidFill>
                  <a:schemeClr val="tx2"/>
                </a:solidFill>
              </a:rPr>
              <a:t>接收命令行中参数的个数，包括命令名</a:t>
            </a:r>
            <a:r>
              <a:rPr lang="en-US" altLang="zh-CN" sz="2000" b="1">
                <a:solidFill>
                  <a:schemeClr val="tx2"/>
                </a:solidFill>
              </a:rPr>
              <a:t>(</a:t>
            </a:r>
            <a:r>
              <a:rPr lang="zh-CN" altLang="en-US" sz="2000" b="1">
                <a:solidFill>
                  <a:schemeClr val="tx2"/>
                </a:solidFill>
              </a:rPr>
              <a:t>即可执行文件名</a:t>
            </a:r>
            <a:r>
              <a:rPr lang="en-US" altLang="zh-CN" sz="2000" b="1">
                <a:solidFill>
                  <a:schemeClr val="tx2"/>
                </a:solidFill>
              </a:rPr>
              <a:t>)</a:t>
            </a:r>
            <a:r>
              <a:rPr lang="zh-CN" altLang="en-US" sz="2000" b="1">
                <a:solidFill>
                  <a:schemeClr val="tx2"/>
                </a:solidFill>
              </a:rPr>
              <a:t>本身</a:t>
            </a:r>
          </a:p>
          <a:p>
            <a:pPr lvl="1" eaLnBrk="1" hangingPunct="1">
              <a:buFont typeface="Wingdings" pitchFamily="2" charset="2"/>
              <a:buChar char="l"/>
            </a:pPr>
            <a:r>
              <a:rPr lang="en-US" altLang="zh-CN" sz="2000" b="1">
                <a:solidFill>
                  <a:schemeClr val="tx2"/>
                </a:solidFill>
              </a:rPr>
              <a:t>argv</a:t>
            </a:r>
            <a:r>
              <a:rPr lang="zh-CN" altLang="en-US" sz="2000" b="1">
                <a:solidFill>
                  <a:schemeClr val="tx2"/>
                </a:solidFill>
              </a:rPr>
              <a:t>接收命令行中各参数字符串的首行地址，*</a:t>
            </a:r>
            <a:r>
              <a:rPr lang="en-US" altLang="zh-CN" sz="2000" b="1">
                <a:solidFill>
                  <a:schemeClr val="tx2"/>
                </a:solidFill>
              </a:rPr>
              <a:t>argv[ ]</a:t>
            </a:r>
            <a:r>
              <a:rPr lang="en-US" altLang="zh-CN" sz="2000" b="1">
                <a:solidFill>
                  <a:schemeClr val="tx2"/>
                </a:solidFill>
                <a:sym typeface="Wingdings" pitchFamily="2" charset="2"/>
              </a:rPr>
              <a:t>**argv</a:t>
            </a:r>
            <a:endParaRPr lang="en-US" altLang="zh-CN" sz="2000" b="1">
              <a:solidFill>
                <a:schemeClr val="tx2"/>
              </a:solidFill>
            </a:endParaRPr>
          </a:p>
          <a:p>
            <a:pPr lvl="1" eaLnBrk="1" hangingPunct="1">
              <a:buFont typeface="Wingdings" pitchFamily="2" charset="2"/>
              <a:buChar char="l"/>
            </a:pPr>
            <a:r>
              <a:rPr lang="zh-CN" altLang="en-US" sz="2000" b="1">
                <a:solidFill>
                  <a:schemeClr val="tx2"/>
                </a:solidFill>
              </a:rPr>
              <a:t>两个参数的名字可以变，但类型不能变</a:t>
            </a:r>
          </a:p>
        </p:txBody>
      </p:sp>
      <p:grpSp>
        <p:nvGrpSpPr>
          <p:cNvPr id="85004" name="Group 12"/>
          <p:cNvGrpSpPr>
            <a:grpSpLocks/>
          </p:cNvGrpSpPr>
          <p:nvPr/>
        </p:nvGrpSpPr>
        <p:grpSpPr bwMode="auto">
          <a:xfrm>
            <a:off x="250825" y="3213100"/>
            <a:ext cx="8642350" cy="503238"/>
            <a:chOff x="113" y="0"/>
            <a:chExt cx="5444" cy="317"/>
          </a:xfrm>
        </p:grpSpPr>
        <p:sp>
          <p:nvSpPr>
            <p:cNvPr id="66568" name="Oval 13"/>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7</a:t>
              </a:r>
            </a:p>
          </p:txBody>
        </p:sp>
        <p:sp>
          <p:nvSpPr>
            <p:cNvPr id="66569" name="Text Box 14"/>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命令行参数</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4996">
                                            <p:txEl>
                                              <p:pRg st="0" end="0"/>
                                            </p:txEl>
                                          </p:spTgt>
                                        </p:tgtEl>
                                        <p:attrNameLst>
                                          <p:attrName>style.visibility</p:attrName>
                                        </p:attrNameLst>
                                      </p:cBhvr>
                                      <p:to>
                                        <p:strVal val="visible"/>
                                      </p:to>
                                    </p:set>
                                    <p:animEffect transition="in" filter="wipe(left)">
                                      <p:cBhvr>
                                        <p:cTn id="11" dur="500"/>
                                        <p:tgtEl>
                                          <p:spTgt spid="8499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4996">
                                            <p:txEl>
                                              <p:pRg st="1" end="1"/>
                                            </p:txEl>
                                          </p:spTgt>
                                        </p:tgtEl>
                                        <p:attrNameLst>
                                          <p:attrName>style.visibility</p:attrName>
                                        </p:attrNameLst>
                                      </p:cBhvr>
                                      <p:to>
                                        <p:strVal val="visible"/>
                                      </p:to>
                                    </p:set>
                                    <p:animEffect transition="in" filter="wipe(left)">
                                      <p:cBhvr>
                                        <p:cTn id="16" dur="500"/>
                                        <p:tgtEl>
                                          <p:spTgt spid="8499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4996">
                                            <p:txEl>
                                              <p:pRg st="2" end="2"/>
                                            </p:txEl>
                                          </p:spTgt>
                                        </p:tgtEl>
                                        <p:attrNameLst>
                                          <p:attrName>style.visibility</p:attrName>
                                        </p:attrNameLst>
                                      </p:cBhvr>
                                      <p:to>
                                        <p:strVal val="visible"/>
                                      </p:to>
                                    </p:set>
                                    <p:animEffect transition="in" filter="wipe(left)">
                                      <p:cBhvr>
                                        <p:cTn id="21" dur="500"/>
                                        <p:tgtEl>
                                          <p:spTgt spid="849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4996">
                                            <p:txEl>
                                              <p:pRg st="3" end="3"/>
                                            </p:txEl>
                                          </p:spTgt>
                                        </p:tgtEl>
                                        <p:attrNameLst>
                                          <p:attrName>style.visibility</p:attrName>
                                        </p:attrNameLst>
                                      </p:cBhvr>
                                      <p:to>
                                        <p:strVal val="visible"/>
                                      </p:to>
                                    </p:set>
                                    <p:animEffect transition="in" filter="wipe(left)">
                                      <p:cBhvr>
                                        <p:cTn id="26" dur="500"/>
                                        <p:tgtEl>
                                          <p:spTgt spid="8499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85000"/>
                                        </p:tgtEl>
                                        <p:attrNameLst>
                                          <p:attrName>style.visibility</p:attrName>
                                        </p:attrNameLst>
                                      </p:cBhvr>
                                      <p:to>
                                        <p:strVal val="visible"/>
                                      </p:to>
                                    </p:set>
                                    <p:animEffect transition="in" filter="box(in)">
                                      <p:cBhvr>
                                        <p:cTn id="31" dur="500"/>
                                        <p:tgtEl>
                                          <p:spTgt spid="850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500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8500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5003">
                                            <p:txEl>
                                              <p:pRg st="0" end="0"/>
                                            </p:txEl>
                                          </p:spTgt>
                                        </p:tgtEl>
                                        <p:attrNameLst>
                                          <p:attrName>style.visibility</p:attrName>
                                        </p:attrNameLst>
                                      </p:cBhvr>
                                      <p:to>
                                        <p:strVal val="visible"/>
                                      </p:to>
                                    </p:set>
                                    <p:animEffect transition="in" filter="wipe(left)">
                                      <p:cBhvr>
                                        <p:cTn id="44" dur="500"/>
                                        <p:tgtEl>
                                          <p:spTgt spid="85003">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5003">
                                            <p:txEl>
                                              <p:pRg st="1" end="1"/>
                                            </p:txEl>
                                          </p:spTgt>
                                        </p:tgtEl>
                                        <p:attrNameLst>
                                          <p:attrName>style.visibility</p:attrName>
                                        </p:attrNameLst>
                                      </p:cBhvr>
                                      <p:to>
                                        <p:strVal val="visible"/>
                                      </p:to>
                                    </p:set>
                                    <p:animEffect transition="in" filter="wipe(left)">
                                      <p:cBhvr>
                                        <p:cTn id="49" dur="500"/>
                                        <p:tgtEl>
                                          <p:spTgt spid="85003">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5003">
                                            <p:txEl>
                                              <p:pRg st="2" end="2"/>
                                            </p:txEl>
                                          </p:spTgt>
                                        </p:tgtEl>
                                        <p:attrNameLst>
                                          <p:attrName>style.visibility</p:attrName>
                                        </p:attrNameLst>
                                      </p:cBhvr>
                                      <p:to>
                                        <p:strVal val="visible"/>
                                      </p:to>
                                    </p:set>
                                    <p:animEffect transition="in" filter="wipe(left)">
                                      <p:cBhvr>
                                        <p:cTn id="54" dur="500"/>
                                        <p:tgtEl>
                                          <p:spTgt spid="85003">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5003">
                                            <p:txEl>
                                              <p:pRg st="3" end="3"/>
                                            </p:txEl>
                                          </p:spTgt>
                                        </p:tgtEl>
                                        <p:attrNameLst>
                                          <p:attrName>style.visibility</p:attrName>
                                        </p:attrNameLst>
                                      </p:cBhvr>
                                      <p:to>
                                        <p:strVal val="visible"/>
                                      </p:to>
                                    </p:set>
                                    <p:animEffect transition="in" filter="wipe(left)">
                                      <p:cBhvr>
                                        <p:cTn id="59" dur="500"/>
                                        <p:tgtEl>
                                          <p:spTgt spid="85003">
                                            <p:txEl>
                                              <p:pRg st="3" end="3"/>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5003">
                                            <p:txEl>
                                              <p:pRg st="4" end="4"/>
                                            </p:txEl>
                                          </p:spTgt>
                                        </p:tgtEl>
                                        <p:attrNameLst>
                                          <p:attrName>style.visibility</p:attrName>
                                        </p:attrNameLst>
                                      </p:cBhvr>
                                      <p:to>
                                        <p:strVal val="visible"/>
                                      </p:to>
                                    </p:set>
                                    <p:animEffect transition="in" filter="wipe(left)">
                                      <p:cBhvr>
                                        <p:cTn id="64" dur="500"/>
                                        <p:tgtEl>
                                          <p:spTgt spid="85003">
                                            <p:txEl>
                                              <p:pRg st="4" end="4"/>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5003">
                                            <p:txEl>
                                              <p:pRg st="5" end="5"/>
                                            </p:txEl>
                                          </p:spTgt>
                                        </p:tgtEl>
                                        <p:attrNameLst>
                                          <p:attrName>style.visibility</p:attrName>
                                        </p:attrNameLst>
                                      </p:cBhvr>
                                      <p:to>
                                        <p:strVal val="visible"/>
                                      </p:to>
                                    </p:set>
                                    <p:animEffect transition="in" filter="wipe(left)">
                                      <p:cBhvr>
                                        <p:cTn id="69" dur="500"/>
                                        <p:tgtEl>
                                          <p:spTgt spid="85003">
                                            <p:txEl>
                                              <p:pRg st="5" end="5"/>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5003">
                                            <p:txEl>
                                              <p:pRg st="6" end="6"/>
                                            </p:txEl>
                                          </p:spTgt>
                                        </p:tgtEl>
                                        <p:attrNameLst>
                                          <p:attrName>style.visibility</p:attrName>
                                        </p:attrNameLst>
                                      </p:cBhvr>
                                      <p:to>
                                        <p:strVal val="visible"/>
                                      </p:to>
                                    </p:set>
                                    <p:animEffect transition="in" filter="wipe(left)">
                                      <p:cBhvr>
                                        <p:cTn id="74" dur="500"/>
                                        <p:tgtEl>
                                          <p:spTgt spid="85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bldLvl="2"/>
      <p:bldP spid="85000" grpId="0" animBg="1"/>
      <p:bldP spid="85001" grpId="0"/>
      <p:bldP spid="85003"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Text Box 6"/>
          <p:cNvSpPr txBox="1">
            <a:spLocks noChangeArrowheads="1"/>
          </p:cNvSpPr>
          <p:nvPr/>
        </p:nvSpPr>
        <p:spPr bwMode="auto">
          <a:xfrm>
            <a:off x="179388" y="547688"/>
            <a:ext cx="8713787"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掌握指向函数的指针的定义及应用</a:t>
            </a:r>
          </a:p>
          <a:p>
            <a:pPr eaLnBrk="1" hangingPunct="1">
              <a:buFont typeface="Wingdings" pitchFamily="2" charset="2"/>
              <a:buChar char="l"/>
            </a:pPr>
            <a:r>
              <a:rPr lang="zh-CN" altLang="en-US" sz="2000" b="1"/>
              <a:t>函数的指针及函数的入口地址，用函数名表示。指向函数的指针定义形式：</a:t>
            </a:r>
          </a:p>
          <a:p>
            <a:pPr lvl="1" eaLnBrk="1" hangingPunct="1">
              <a:buFont typeface="Wingdings" pitchFamily="2" charset="2"/>
              <a:buNone/>
            </a:pPr>
            <a:r>
              <a:rPr lang="zh-CN" altLang="en-US" sz="2000" b="1">
                <a:solidFill>
                  <a:schemeClr val="tx2"/>
                </a:solidFill>
              </a:rPr>
              <a:t>返回值类型  </a:t>
            </a:r>
            <a:r>
              <a:rPr lang="en-US" altLang="zh-CN" sz="2000" b="1">
                <a:solidFill>
                  <a:schemeClr val="tx2"/>
                </a:solidFill>
              </a:rPr>
              <a:t>(*</a:t>
            </a:r>
            <a:r>
              <a:rPr lang="zh-CN" altLang="en-US" sz="2000" b="1">
                <a:solidFill>
                  <a:schemeClr val="tx2"/>
                </a:solidFill>
              </a:rPr>
              <a:t>指针变量名</a:t>
            </a:r>
            <a:r>
              <a:rPr lang="en-US" altLang="zh-CN" sz="2000" b="1">
                <a:solidFill>
                  <a:schemeClr val="tx2"/>
                </a:solidFill>
              </a:rPr>
              <a:t>)(</a:t>
            </a:r>
            <a:r>
              <a:rPr lang="zh-CN" altLang="en-US" sz="2000" b="1">
                <a:solidFill>
                  <a:schemeClr val="tx2"/>
                </a:solidFill>
              </a:rPr>
              <a:t>参数类型</a:t>
            </a:r>
            <a:r>
              <a:rPr lang="en-US" altLang="zh-CN" sz="2000" b="1">
                <a:solidFill>
                  <a:schemeClr val="tx2"/>
                </a:solidFill>
              </a:rPr>
              <a:t>1</a:t>
            </a:r>
            <a:r>
              <a:rPr lang="zh-CN" altLang="en-US" sz="2000" b="1">
                <a:solidFill>
                  <a:schemeClr val="tx2"/>
                </a:solidFill>
              </a:rPr>
              <a:t>，参数类型</a:t>
            </a:r>
            <a:r>
              <a:rPr lang="en-US" altLang="zh-CN" sz="2000" b="1">
                <a:solidFill>
                  <a:schemeClr val="tx2"/>
                </a:solidFill>
              </a:rPr>
              <a:t>2</a:t>
            </a:r>
            <a:r>
              <a:rPr lang="zh-CN" altLang="en-US" sz="2000" b="1">
                <a:solidFill>
                  <a:schemeClr val="tx2"/>
                </a:solidFill>
              </a:rPr>
              <a:t>，</a:t>
            </a:r>
            <a:r>
              <a:rPr lang="en-US" altLang="zh-CN" sz="2000" b="1">
                <a:solidFill>
                  <a:schemeClr val="tx2"/>
                </a:solidFill>
              </a:rPr>
              <a:t>……);</a:t>
            </a:r>
          </a:p>
          <a:p>
            <a:pPr eaLnBrk="1" hangingPunct="1">
              <a:buFont typeface="Wingdings" pitchFamily="2" charset="2"/>
              <a:buChar char="l"/>
            </a:pPr>
            <a:r>
              <a:rPr lang="zh-CN" altLang="en-US" sz="2000" b="1"/>
              <a:t>只要函数的类型、参数个数和类型与指针变量定义中一致，就可以将函数的入口地址赋给该指针变量，如下：</a:t>
            </a:r>
          </a:p>
          <a:p>
            <a:pPr lvl="1" eaLnBrk="1" hangingPunct="1">
              <a:buFont typeface="Wingdings" pitchFamily="2" charset="2"/>
              <a:buNone/>
            </a:pPr>
            <a:r>
              <a:rPr lang="zh-CN" altLang="en-US" sz="2000" b="1">
                <a:solidFill>
                  <a:schemeClr val="tx2"/>
                </a:solidFill>
              </a:rPr>
              <a:t>指针变量名</a:t>
            </a:r>
            <a:r>
              <a:rPr lang="en-US" altLang="zh-CN" sz="2000" b="1">
                <a:solidFill>
                  <a:schemeClr val="tx2"/>
                </a:solidFill>
              </a:rPr>
              <a:t>=</a:t>
            </a:r>
            <a:r>
              <a:rPr lang="zh-CN" altLang="en-US" sz="2000" b="1">
                <a:solidFill>
                  <a:schemeClr val="tx2"/>
                </a:solidFill>
              </a:rPr>
              <a:t>函数名</a:t>
            </a:r>
            <a:r>
              <a:rPr lang="en-US" altLang="zh-CN" sz="2000" b="1">
                <a:solidFill>
                  <a:schemeClr val="tx2"/>
                </a:solidFill>
              </a:rPr>
              <a:t>;</a:t>
            </a:r>
          </a:p>
          <a:p>
            <a:pPr eaLnBrk="1" hangingPunct="1">
              <a:buFont typeface="Wingdings" pitchFamily="2" charset="2"/>
              <a:buChar char="l"/>
            </a:pPr>
            <a:r>
              <a:rPr lang="zh-CN" altLang="en-US" sz="2000" b="1"/>
              <a:t>此时，可以通过指针变量间接调用所指向的函数：</a:t>
            </a:r>
          </a:p>
          <a:p>
            <a:pPr lvl="1" eaLnBrk="1" hangingPunct="1">
              <a:buFont typeface="Wingdings" pitchFamily="2" charset="2"/>
              <a:buChar char="u"/>
            </a:pPr>
            <a:r>
              <a:rPr lang="en-US" altLang="zh-CN" sz="2000" b="1">
                <a:solidFill>
                  <a:schemeClr val="tx2"/>
                </a:solidFill>
              </a:rPr>
              <a:t>(*</a:t>
            </a:r>
            <a:r>
              <a:rPr lang="zh-CN" altLang="en-US" sz="2000" b="1">
                <a:solidFill>
                  <a:schemeClr val="tx2"/>
                </a:solidFill>
              </a:rPr>
              <a:t>指针变量名</a:t>
            </a:r>
            <a:r>
              <a:rPr lang="en-US" altLang="zh-CN" sz="2000" b="1">
                <a:solidFill>
                  <a:schemeClr val="tx2"/>
                </a:solidFill>
              </a:rPr>
              <a:t>)(</a:t>
            </a:r>
            <a:r>
              <a:rPr lang="zh-CN" altLang="en-US" sz="2000" b="1">
                <a:solidFill>
                  <a:schemeClr val="tx2"/>
                </a:solidFill>
              </a:rPr>
              <a:t>实参列表</a:t>
            </a:r>
            <a:r>
              <a:rPr lang="en-US" altLang="zh-CN" sz="2000" b="1">
                <a:solidFill>
                  <a:schemeClr val="tx2"/>
                </a:solidFill>
              </a:rPr>
              <a:t>)</a:t>
            </a:r>
          </a:p>
          <a:p>
            <a:pPr lvl="1" eaLnBrk="1" hangingPunct="1">
              <a:buFont typeface="Wingdings" pitchFamily="2" charset="2"/>
              <a:buChar char="u"/>
            </a:pPr>
            <a:r>
              <a:rPr lang="zh-CN" altLang="en-US" sz="2000" b="1">
                <a:solidFill>
                  <a:schemeClr val="tx2"/>
                </a:solidFill>
              </a:rPr>
              <a:t>指针变量名</a:t>
            </a:r>
            <a:r>
              <a:rPr lang="en-US" altLang="zh-CN" sz="2000" b="1">
                <a:solidFill>
                  <a:schemeClr val="tx2"/>
                </a:solidFill>
              </a:rPr>
              <a:t>(</a:t>
            </a:r>
            <a:r>
              <a:rPr lang="zh-CN" altLang="en-US" sz="2000" b="1">
                <a:solidFill>
                  <a:schemeClr val="tx2"/>
                </a:solidFill>
              </a:rPr>
              <a:t>实参列表</a:t>
            </a:r>
            <a:r>
              <a:rPr lang="en-US" altLang="zh-CN" sz="2000" b="1">
                <a:solidFill>
                  <a:schemeClr val="tx2"/>
                </a:solidFill>
              </a:rPr>
              <a:t>)</a:t>
            </a:r>
          </a:p>
        </p:txBody>
      </p:sp>
      <p:grpSp>
        <p:nvGrpSpPr>
          <p:cNvPr id="78855" name="Group 7"/>
          <p:cNvGrpSpPr>
            <a:grpSpLocks/>
          </p:cNvGrpSpPr>
          <p:nvPr/>
        </p:nvGrpSpPr>
        <p:grpSpPr bwMode="auto">
          <a:xfrm>
            <a:off x="250825" y="117475"/>
            <a:ext cx="8642350" cy="503238"/>
            <a:chOff x="113" y="0"/>
            <a:chExt cx="5444" cy="317"/>
          </a:xfrm>
        </p:grpSpPr>
        <p:sp>
          <p:nvSpPr>
            <p:cNvPr id="67590" name="Oval 8"/>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8</a:t>
              </a:r>
            </a:p>
          </p:txBody>
        </p:sp>
        <p:sp>
          <p:nvSpPr>
            <p:cNvPr id="67591" name="Text Box 9"/>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指向函数的指针</a:t>
              </a:r>
            </a:p>
          </p:txBody>
        </p:sp>
      </p:grpSp>
      <p:sp>
        <p:nvSpPr>
          <p:cNvPr id="78858" name="Text Box 10"/>
          <p:cNvSpPr txBox="1">
            <a:spLocks noChangeArrowheads="1"/>
          </p:cNvSpPr>
          <p:nvPr/>
        </p:nvSpPr>
        <p:spPr bwMode="auto">
          <a:xfrm>
            <a:off x="323850" y="3789363"/>
            <a:ext cx="8496300" cy="20193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en-US" altLang="zh-CN" sz="2000" dirty="0"/>
              <a:t>(33)</a:t>
            </a:r>
            <a:r>
              <a:rPr lang="zh-CN" altLang="en-US" sz="2000" dirty="0"/>
              <a:t>设有以下函数</a:t>
            </a:r>
            <a:r>
              <a:rPr lang="en-US" altLang="zh-CN" sz="2000" dirty="0"/>
              <a:t>: </a:t>
            </a:r>
          </a:p>
          <a:p>
            <a:pPr eaLnBrk="1" hangingPunct="1"/>
            <a:r>
              <a:rPr lang="en-US" altLang="zh-CN" sz="2000" dirty="0"/>
              <a:t>            void</a:t>
            </a:r>
            <a:r>
              <a:rPr lang="zh-CN" altLang="en-US" sz="2000" dirty="0"/>
              <a:t>　</a:t>
            </a:r>
            <a:r>
              <a:rPr lang="en-US" altLang="zh-CN" sz="2000" dirty="0"/>
              <a:t>fun(</a:t>
            </a:r>
            <a:r>
              <a:rPr lang="en-US" altLang="zh-CN" sz="2000" dirty="0" err="1"/>
              <a:t>int</a:t>
            </a:r>
            <a:r>
              <a:rPr lang="zh-CN" altLang="en-US" sz="2000" dirty="0"/>
              <a:t>　</a:t>
            </a:r>
            <a:r>
              <a:rPr lang="en-US" altLang="zh-CN" sz="2000" dirty="0" err="1"/>
              <a:t>n,char</a:t>
            </a:r>
            <a:r>
              <a:rPr lang="zh-CN" altLang="en-US" sz="2000" dirty="0"/>
              <a:t>　*</a:t>
            </a:r>
            <a:r>
              <a:rPr lang="en-US" altLang="zh-CN" sz="2000" dirty="0"/>
              <a:t>s){……} </a:t>
            </a:r>
          </a:p>
          <a:p>
            <a:pPr eaLnBrk="1" hangingPunct="1"/>
            <a:r>
              <a:rPr lang="en-US" altLang="zh-CN" sz="2000" dirty="0"/>
              <a:t>    </a:t>
            </a:r>
            <a:r>
              <a:rPr lang="zh-CN" altLang="en-US" sz="2000" dirty="0"/>
              <a:t>则下面对函数指针的定义和赋值均正确的是 </a:t>
            </a:r>
            <a:r>
              <a:rPr lang="en-US" altLang="zh-CN" sz="2000" dirty="0"/>
              <a:t>(         )</a:t>
            </a:r>
            <a:r>
              <a:rPr lang="zh-CN" altLang="en-US" sz="2000" dirty="0" smtClean="0"/>
              <a:t>。</a:t>
            </a:r>
            <a:endParaRPr lang="en-US" altLang="zh-CN" sz="2000" dirty="0"/>
          </a:p>
          <a:p>
            <a:pPr eaLnBrk="1" hangingPunct="1"/>
            <a:r>
              <a:rPr lang="en-US" altLang="zh-CN" sz="2000" dirty="0"/>
              <a:t>        A)void</a:t>
            </a:r>
            <a:r>
              <a:rPr lang="zh-CN" altLang="en-US" sz="2000" dirty="0"/>
              <a:t>　</a:t>
            </a:r>
            <a:r>
              <a:rPr lang="en-US" altLang="zh-CN" sz="2000" dirty="0"/>
              <a:t>(*</a:t>
            </a:r>
            <a:r>
              <a:rPr lang="en-US" altLang="zh-CN" sz="2000" dirty="0" err="1"/>
              <a:t>pf</a:t>
            </a:r>
            <a:r>
              <a:rPr lang="en-US" altLang="zh-CN" sz="2000" dirty="0"/>
              <a:t>)();</a:t>
            </a:r>
            <a:r>
              <a:rPr lang="zh-CN" altLang="en-US" sz="2000" dirty="0"/>
              <a:t>　</a:t>
            </a:r>
            <a:r>
              <a:rPr lang="en-US" altLang="zh-CN" sz="2000" dirty="0" err="1"/>
              <a:t>pf</a:t>
            </a:r>
            <a:r>
              <a:rPr lang="en-US" altLang="zh-CN" sz="2000" dirty="0"/>
              <a:t>=fun;              B)void</a:t>
            </a:r>
            <a:r>
              <a:rPr lang="zh-CN" altLang="en-US" sz="2000" dirty="0"/>
              <a:t>　*</a:t>
            </a:r>
            <a:r>
              <a:rPr lang="en-US" altLang="zh-CN" sz="2000" dirty="0" err="1"/>
              <a:t>pf</a:t>
            </a:r>
            <a:r>
              <a:rPr lang="en-US" altLang="zh-CN" sz="2000" dirty="0"/>
              <a:t>();</a:t>
            </a:r>
            <a:r>
              <a:rPr lang="zh-CN" altLang="en-US" sz="2000" dirty="0"/>
              <a:t>　　</a:t>
            </a:r>
            <a:r>
              <a:rPr lang="en-US" altLang="zh-CN" sz="2000" dirty="0" err="1"/>
              <a:t>pf</a:t>
            </a:r>
            <a:r>
              <a:rPr lang="en-US" altLang="zh-CN" sz="2000" dirty="0"/>
              <a:t>=fun; </a:t>
            </a:r>
          </a:p>
          <a:p>
            <a:pPr eaLnBrk="1" hangingPunct="1"/>
            <a:r>
              <a:rPr lang="en-US" altLang="zh-CN" sz="2000" dirty="0"/>
              <a:t>        C)void</a:t>
            </a:r>
            <a:r>
              <a:rPr lang="zh-CN" altLang="en-US" sz="2000" dirty="0"/>
              <a:t>　*</a:t>
            </a:r>
            <a:r>
              <a:rPr lang="en-US" altLang="zh-CN" sz="2000" dirty="0" err="1"/>
              <a:t>pf</a:t>
            </a:r>
            <a:r>
              <a:rPr lang="en-US" altLang="zh-CN" sz="2000" dirty="0"/>
              <a:t>();</a:t>
            </a:r>
            <a:r>
              <a:rPr lang="zh-CN" altLang="en-US" sz="2000" dirty="0"/>
              <a:t>　*</a:t>
            </a:r>
            <a:r>
              <a:rPr lang="en-US" altLang="zh-CN" sz="2000" dirty="0" err="1"/>
              <a:t>pf</a:t>
            </a:r>
            <a:r>
              <a:rPr lang="en-US" altLang="zh-CN" sz="2000" dirty="0"/>
              <a:t>=fun;               D)void</a:t>
            </a:r>
            <a:r>
              <a:rPr lang="zh-CN" altLang="en-US" sz="2000" dirty="0"/>
              <a:t>　</a:t>
            </a:r>
            <a:r>
              <a:rPr lang="en-US" altLang="zh-CN" sz="2000" dirty="0"/>
              <a:t>(*</a:t>
            </a:r>
            <a:r>
              <a:rPr lang="en-US" altLang="zh-CN" sz="2000" dirty="0" err="1"/>
              <a:t>pf</a:t>
            </a:r>
            <a:r>
              <a:rPr lang="en-US" altLang="zh-CN" sz="2000" dirty="0"/>
              <a:t>)(</a:t>
            </a:r>
            <a:r>
              <a:rPr lang="en-US" altLang="zh-CN" sz="2000" dirty="0" err="1"/>
              <a:t>int,char</a:t>
            </a:r>
            <a:r>
              <a:rPr lang="en-US" altLang="zh-CN" sz="2000" dirty="0"/>
              <a:t>);</a:t>
            </a:r>
            <a:r>
              <a:rPr lang="en-US" altLang="zh-CN" sz="2000" dirty="0" err="1"/>
              <a:t>pf</a:t>
            </a:r>
            <a:r>
              <a:rPr lang="en-US" altLang="zh-CN" sz="2000" dirty="0"/>
              <a:t>=&amp;fun; </a:t>
            </a:r>
          </a:p>
        </p:txBody>
      </p:sp>
      <p:sp>
        <p:nvSpPr>
          <p:cNvPr id="78859" name="Rectangle 11"/>
          <p:cNvSpPr>
            <a:spLocks noChangeArrowheads="1"/>
          </p:cNvSpPr>
          <p:nvPr/>
        </p:nvSpPr>
        <p:spPr bwMode="auto">
          <a:xfrm>
            <a:off x="5795963" y="4764088"/>
            <a:ext cx="3603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8854">
                                            <p:txEl>
                                              <p:pRg st="0" end="0"/>
                                            </p:txEl>
                                          </p:spTgt>
                                        </p:tgtEl>
                                        <p:attrNameLst>
                                          <p:attrName>style.visibility</p:attrName>
                                        </p:attrNameLst>
                                      </p:cBhvr>
                                      <p:to>
                                        <p:strVal val="visible"/>
                                      </p:to>
                                    </p:set>
                                    <p:animEffect transition="in" filter="wipe(left)">
                                      <p:cBhvr>
                                        <p:cTn id="11" dur="500"/>
                                        <p:tgtEl>
                                          <p:spTgt spid="7885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854">
                                            <p:txEl>
                                              <p:pRg st="1" end="1"/>
                                            </p:txEl>
                                          </p:spTgt>
                                        </p:tgtEl>
                                        <p:attrNameLst>
                                          <p:attrName>style.visibility</p:attrName>
                                        </p:attrNameLst>
                                      </p:cBhvr>
                                      <p:to>
                                        <p:strVal val="visible"/>
                                      </p:to>
                                    </p:set>
                                    <p:animEffect transition="in" filter="wipe(left)">
                                      <p:cBhvr>
                                        <p:cTn id="16" dur="500"/>
                                        <p:tgtEl>
                                          <p:spTgt spid="7885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8854">
                                            <p:txEl>
                                              <p:pRg st="2" end="2"/>
                                            </p:txEl>
                                          </p:spTgt>
                                        </p:tgtEl>
                                        <p:attrNameLst>
                                          <p:attrName>style.visibility</p:attrName>
                                        </p:attrNameLst>
                                      </p:cBhvr>
                                      <p:to>
                                        <p:strVal val="visible"/>
                                      </p:to>
                                    </p:set>
                                    <p:animEffect transition="in" filter="wipe(left)">
                                      <p:cBhvr>
                                        <p:cTn id="21" dur="500"/>
                                        <p:tgtEl>
                                          <p:spTgt spid="7885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8854">
                                            <p:txEl>
                                              <p:pRg st="3" end="3"/>
                                            </p:txEl>
                                          </p:spTgt>
                                        </p:tgtEl>
                                        <p:attrNameLst>
                                          <p:attrName>style.visibility</p:attrName>
                                        </p:attrNameLst>
                                      </p:cBhvr>
                                      <p:to>
                                        <p:strVal val="visible"/>
                                      </p:to>
                                    </p:set>
                                    <p:animEffect transition="in" filter="wipe(left)">
                                      <p:cBhvr>
                                        <p:cTn id="26" dur="500"/>
                                        <p:tgtEl>
                                          <p:spTgt spid="78854">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8854">
                                            <p:txEl>
                                              <p:pRg st="4" end="4"/>
                                            </p:txEl>
                                          </p:spTgt>
                                        </p:tgtEl>
                                        <p:attrNameLst>
                                          <p:attrName>style.visibility</p:attrName>
                                        </p:attrNameLst>
                                      </p:cBhvr>
                                      <p:to>
                                        <p:strVal val="visible"/>
                                      </p:to>
                                    </p:set>
                                    <p:animEffect transition="in" filter="wipe(left)">
                                      <p:cBhvr>
                                        <p:cTn id="31" dur="500"/>
                                        <p:tgtEl>
                                          <p:spTgt spid="7885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8854">
                                            <p:txEl>
                                              <p:pRg st="5" end="5"/>
                                            </p:txEl>
                                          </p:spTgt>
                                        </p:tgtEl>
                                        <p:attrNameLst>
                                          <p:attrName>style.visibility</p:attrName>
                                        </p:attrNameLst>
                                      </p:cBhvr>
                                      <p:to>
                                        <p:strVal val="visible"/>
                                      </p:to>
                                    </p:set>
                                    <p:animEffect transition="in" filter="wipe(left)">
                                      <p:cBhvr>
                                        <p:cTn id="36" dur="500"/>
                                        <p:tgtEl>
                                          <p:spTgt spid="78854">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8854">
                                            <p:txEl>
                                              <p:pRg st="6" end="6"/>
                                            </p:txEl>
                                          </p:spTgt>
                                        </p:tgtEl>
                                        <p:attrNameLst>
                                          <p:attrName>style.visibility</p:attrName>
                                        </p:attrNameLst>
                                      </p:cBhvr>
                                      <p:to>
                                        <p:strVal val="visible"/>
                                      </p:to>
                                    </p:set>
                                    <p:animEffect transition="in" filter="wipe(left)">
                                      <p:cBhvr>
                                        <p:cTn id="41" dur="500"/>
                                        <p:tgtEl>
                                          <p:spTgt spid="78854">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8854">
                                            <p:txEl>
                                              <p:pRg st="7" end="7"/>
                                            </p:txEl>
                                          </p:spTgt>
                                        </p:tgtEl>
                                        <p:attrNameLst>
                                          <p:attrName>style.visibility</p:attrName>
                                        </p:attrNameLst>
                                      </p:cBhvr>
                                      <p:to>
                                        <p:strVal val="visible"/>
                                      </p:to>
                                    </p:set>
                                    <p:animEffect transition="in" filter="wipe(left)">
                                      <p:cBhvr>
                                        <p:cTn id="46" dur="500"/>
                                        <p:tgtEl>
                                          <p:spTgt spid="78854">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78858"/>
                                        </p:tgtEl>
                                        <p:attrNameLst>
                                          <p:attrName>style.visibility</p:attrName>
                                        </p:attrNameLst>
                                      </p:cBhvr>
                                      <p:to>
                                        <p:strVal val="visible"/>
                                      </p:to>
                                    </p:set>
                                    <p:animEffect transition="in" filter="box(out)">
                                      <p:cBhvr>
                                        <p:cTn id="51" dur="500"/>
                                        <p:tgtEl>
                                          <p:spTgt spid="7885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8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bldLvl="2"/>
      <p:bldP spid="78858" grpId="0" animBg="1"/>
      <p:bldP spid="788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179388" y="549275"/>
            <a:ext cx="8713787"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掌握返回指针值的函数头定义形式及返回值表示</a:t>
            </a:r>
          </a:p>
          <a:p>
            <a:pPr eaLnBrk="1" hangingPunct="1">
              <a:buFont typeface="Wingdings" pitchFamily="2" charset="2"/>
              <a:buChar char="l"/>
            </a:pPr>
            <a:r>
              <a:rPr lang="zh-CN" altLang="en-US" sz="2000" b="1"/>
              <a:t>返回指针值函数的函数头定义形式是：</a:t>
            </a:r>
          </a:p>
          <a:p>
            <a:pPr lvl="1" eaLnBrk="1" hangingPunct="1">
              <a:buFont typeface="Wingdings" pitchFamily="2" charset="2"/>
              <a:buNone/>
            </a:pPr>
            <a:r>
              <a:rPr lang="zh-CN" altLang="en-US" sz="2000" b="1">
                <a:solidFill>
                  <a:schemeClr val="tx2"/>
                </a:solidFill>
              </a:rPr>
              <a:t>            类型   *函数名</a:t>
            </a:r>
            <a:r>
              <a:rPr lang="en-US" altLang="zh-CN" sz="2000" b="1">
                <a:solidFill>
                  <a:schemeClr val="tx2"/>
                </a:solidFill>
              </a:rPr>
              <a:t>(</a:t>
            </a:r>
            <a:r>
              <a:rPr lang="zh-CN" altLang="en-US" sz="2000" b="1">
                <a:solidFill>
                  <a:schemeClr val="tx2"/>
                </a:solidFill>
              </a:rPr>
              <a:t>形参列表</a:t>
            </a:r>
            <a:r>
              <a:rPr lang="en-US" altLang="zh-CN" sz="2000" b="1">
                <a:solidFill>
                  <a:schemeClr val="tx2"/>
                </a:solidFill>
              </a:rPr>
              <a:t>)</a:t>
            </a:r>
          </a:p>
          <a:p>
            <a:pPr eaLnBrk="1" hangingPunct="1">
              <a:buFont typeface="Wingdings" pitchFamily="2" charset="2"/>
              <a:buChar char="l"/>
            </a:pPr>
            <a:r>
              <a:rPr lang="zh-CN" altLang="en-US" sz="2000" b="1"/>
              <a:t>在这样的函数体中，用</a:t>
            </a:r>
            <a:r>
              <a:rPr lang="en-US" altLang="zh-CN" sz="2000" b="1"/>
              <a:t>return</a:t>
            </a:r>
            <a:r>
              <a:rPr lang="zh-CN" altLang="en-US" sz="2000" b="1"/>
              <a:t>带回的是一个和函数头上指定类型相同的指针</a:t>
            </a:r>
          </a:p>
        </p:txBody>
      </p:sp>
      <p:grpSp>
        <p:nvGrpSpPr>
          <p:cNvPr id="86021" name="Group 5"/>
          <p:cNvGrpSpPr>
            <a:grpSpLocks/>
          </p:cNvGrpSpPr>
          <p:nvPr/>
        </p:nvGrpSpPr>
        <p:grpSpPr bwMode="auto">
          <a:xfrm>
            <a:off x="250825" y="117475"/>
            <a:ext cx="8642350" cy="503238"/>
            <a:chOff x="113" y="0"/>
            <a:chExt cx="5444" cy="317"/>
          </a:xfrm>
        </p:grpSpPr>
        <p:sp>
          <p:nvSpPr>
            <p:cNvPr id="6861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9</a:t>
              </a:r>
            </a:p>
          </p:txBody>
        </p:sp>
        <p:sp>
          <p:nvSpPr>
            <p:cNvPr id="6861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返回指针值的函数</a:t>
              </a:r>
            </a:p>
          </p:txBody>
        </p:sp>
      </p:grpSp>
      <p:sp>
        <p:nvSpPr>
          <p:cNvPr id="86030" name="Text Box 14"/>
          <p:cNvSpPr txBox="1">
            <a:spLocks noChangeArrowheads="1"/>
          </p:cNvSpPr>
          <p:nvPr/>
        </p:nvSpPr>
        <p:spPr bwMode="auto">
          <a:xfrm>
            <a:off x="179388" y="2565400"/>
            <a:ext cx="8713787"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理解二级指针的定义、意义及使用</a:t>
            </a:r>
          </a:p>
          <a:p>
            <a:pPr eaLnBrk="1" hangingPunct="1">
              <a:buFont typeface="Wingdings" pitchFamily="2" charset="2"/>
              <a:buChar char="l"/>
            </a:pPr>
            <a:r>
              <a:rPr lang="zh-CN" altLang="en-US" sz="2000" b="1"/>
              <a:t>一级指针变量存放普通变量的地址，二级指针变量存放一级指针变量的地址，以此类推。二级指针变量即为指向指针的指针，其定义形式如下：</a:t>
            </a:r>
          </a:p>
          <a:p>
            <a:pPr eaLnBrk="1" hangingPunct="1">
              <a:buFont typeface="Wingdings" pitchFamily="2" charset="2"/>
              <a:buNone/>
            </a:pPr>
            <a:r>
              <a:rPr lang="zh-CN" altLang="en-US" sz="2000" b="1">
                <a:solidFill>
                  <a:schemeClr val="tx2"/>
                </a:solidFill>
              </a:rPr>
              <a:t>                     数据类型     **指针变量名</a:t>
            </a:r>
            <a:r>
              <a:rPr lang="en-US" altLang="zh-CN" sz="2000" b="1">
                <a:solidFill>
                  <a:schemeClr val="tx2"/>
                </a:solidFill>
              </a:rPr>
              <a:t>;</a:t>
            </a:r>
          </a:p>
          <a:p>
            <a:pPr eaLnBrk="1" hangingPunct="1">
              <a:buFont typeface="Wingdings" pitchFamily="2" charset="2"/>
              <a:buNone/>
            </a:pPr>
            <a:r>
              <a:rPr lang="zh-CN" altLang="en-US" sz="2000" b="1"/>
              <a:t>若有  </a:t>
            </a:r>
            <a:r>
              <a:rPr lang="en-US" altLang="zh-CN" sz="2000" b="1"/>
              <a:t>int  i,*p,**q;   p=&amp;i;  q=&amp;p;  </a:t>
            </a:r>
            <a:r>
              <a:rPr lang="zh-CN" altLang="en-US" sz="2000" b="1"/>
              <a:t>则</a:t>
            </a:r>
            <a:r>
              <a:rPr lang="en-US" altLang="zh-CN" sz="2000" b="1"/>
              <a:t>i</a:t>
            </a:r>
            <a:r>
              <a:rPr lang="en-US" altLang="zh-CN" sz="2000" b="1">
                <a:sym typeface="Wingdings" pitchFamily="2" charset="2"/>
              </a:rPr>
              <a:t>*p**q     &amp;ip*q</a:t>
            </a:r>
            <a:endParaRPr lang="en-US" altLang="zh-CN" sz="2000" b="1"/>
          </a:p>
        </p:txBody>
      </p:sp>
      <p:grpSp>
        <p:nvGrpSpPr>
          <p:cNvPr id="86031" name="Group 15"/>
          <p:cNvGrpSpPr>
            <a:grpSpLocks/>
          </p:cNvGrpSpPr>
          <p:nvPr/>
        </p:nvGrpSpPr>
        <p:grpSpPr bwMode="auto">
          <a:xfrm>
            <a:off x="250825" y="2133600"/>
            <a:ext cx="8642350" cy="503238"/>
            <a:chOff x="113" y="0"/>
            <a:chExt cx="5444" cy="317"/>
          </a:xfrm>
        </p:grpSpPr>
        <p:sp>
          <p:nvSpPr>
            <p:cNvPr id="68614" name="Oval 1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10</a:t>
              </a:r>
            </a:p>
          </p:txBody>
        </p:sp>
        <p:sp>
          <p:nvSpPr>
            <p:cNvPr id="68615" name="Text Box 1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指向指针的指针</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6020">
                                            <p:txEl>
                                              <p:pRg st="0" end="0"/>
                                            </p:txEl>
                                          </p:spTgt>
                                        </p:tgtEl>
                                        <p:attrNameLst>
                                          <p:attrName>style.visibility</p:attrName>
                                        </p:attrNameLst>
                                      </p:cBhvr>
                                      <p:to>
                                        <p:strVal val="visible"/>
                                      </p:to>
                                    </p:set>
                                    <p:animEffect transition="in" filter="wipe(left)">
                                      <p:cBhvr>
                                        <p:cTn id="11" dur="500"/>
                                        <p:tgtEl>
                                          <p:spTgt spid="8602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6020">
                                            <p:txEl>
                                              <p:pRg st="1" end="1"/>
                                            </p:txEl>
                                          </p:spTgt>
                                        </p:tgtEl>
                                        <p:attrNameLst>
                                          <p:attrName>style.visibility</p:attrName>
                                        </p:attrNameLst>
                                      </p:cBhvr>
                                      <p:to>
                                        <p:strVal val="visible"/>
                                      </p:to>
                                    </p:set>
                                    <p:animEffect transition="in" filter="wipe(left)">
                                      <p:cBhvr>
                                        <p:cTn id="16" dur="500"/>
                                        <p:tgtEl>
                                          <p:spTgt spid="8602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6020">
                                            <p:txEl>
                                              <p:pRg st="2" end="2"/>
                                            </p:txEl>
                                          </p:spTgt>
                                        </p:tgtEl>
                                        <p:attrNameLst>
                                          <p:attrName>style.visibility</p:attrName>
                                        </p:attrNameLst>
                                      </p:cBhvr>
                                      <p:to>
                                        <p:strVal val="visible"/>
                                      </p:to>
                                    </p:set>
                                    <p:animEffect transition="in" filter="wipe(left)">
                                      <p:cBhvr>
                                        <p:cTn id="21" dur="500"/>
                                        <p:tgtEl>
                                          <p:spTgt spid="8602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6020">
                                            <p:txEl>
                                              <p:pRg st="3" end="3"/>
                                            </p:txEl>
                                          </p:spTgt>
                                        </p:tgtEl>
                                        <p:attrNameLst>
                                          <p:attrName>style.visibility</p:attrName>
                                        </p:attrNameLst>
                                      </p:cBhvr>
                                      <p:to>
                                        <p:strVal val="visible"/>
                                      </p:to>
                                    </p:set>
                                    <p:animEffect transition="in" filter="wipe(left)">
                                      <p:cBhvr>
                                        <p:cTn id="26" dur="500"/>
                                        <p:tgtEl>
                                          <p:spTgt spid="8602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60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6030">
                                            <p:txEl>
                                              <p:pRg st="0" end="0"/>
                                            </p:txEl>
                                          </p:spTgt>
                                        </p:tgtEl>
                                        <p:attrNameLst>
                                          <p:attrName>style.visibility</p:attrName>
                                        </p:attrNameLst>
                                      </p:cBhvr>
                                      <p:to>
                                        <p:strVal val="visible"/>
                                      </p:to>
                                    </p:set>
                                    <p:animEffect transition="in" filter="wipe(left)">
                                      <p:cBhvr>
                                        <p:cTn id="35" dur="500"/>
                                        <p:tgtEl>
                                          <p:spTgt spid="8603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6030">
                                            <p:txEl>
                                              <p:pRg st="1" end="1"/>
                                            </p:txEl>
                                          </p:spTgt>
                                        </p:tgtEl>
                                        <p:attrNameLst>
                                          <p:attrName>style.visibility</p:attrName>
                                        </p:attrNameLst>
                                      </p:cBhvr>
                                      <p:to>
                                        <p:strVal val="visible"/>
                                      </p:to>
                                    </p:set>
                                    <p:animEffect transition="in" filter="wipe(left)">
                                      <p:cBhvr>
                                        <p:cTn id="40" dur="500"/>
                                        <p:tgtEl>
                                          <p:spTgt spid="8603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6030">
                                            <p:txEl>
                                              <p:pRg st="2" end="2"/>
                                            </p:txEl>
                                          </p:spTgt>
                                        </p:tgtEl>
                                        <p:attrNameLst>
                                          <p:attrName>style.visibility</p:attrName>
                                        </p:attrNameLst>
                                      </p:cBhvr>
                                      <p:to>
                                        <p:strVal val="visible"/>
                                      </p:to>
                                    </p:set>
                                    <p:animEffect transition="in" filter="wipe(left)">
                                      <p:cBhvr>
                                        <p:cTn id="45" dur="500"/>
                                        <p:tgtEl>
                                          <p:spTgt spid="8603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6030">
                                            <p:txEl>
                                              <p:pRg st="3" end="3"/>
                                            </p:txEl>
                                          </p:spTgt>
                                        </p:tgtEl>
                                        <p:attrNameLst>
                                          <p:attrName>style.visibility</p:attrName>
                                        </p:attrNameLst>
                                      </p:cBhvr>
                                      <p:to>
                                        <p:strVal val="visible"/>
                                      </p:to>
                                    </p:set>
                                    <p:animEffect transition="in" filter="wipe(left)">
                                      <p:cBhvr>
                                        <p:cTn id="50" dur="500"/>
                                        <p:tgtEl>
                                          <p:spTgt spid="860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bldLvl="2"/>
      <p:bldP spid="86030"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179388" y="549275"/>
            <a:ext cx="8713787"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理解</a:t>
            </a:r>
            <a:r>
              <a:rPr lang="en-US" altLang="zh-CN" sz="2200" b="1">
                <a:solidFill>
                  <a:schemeClr val="tx2"/>
                </a:solidFill>
              </a:rPr>
              <a:t>malloc</a:t>
            </a:r>
            <a:r>
              <a:rPr lang="zh-CN" altLang="en-US" sz="2200" b="1">
                <a:solidFill>
                  <a:schemeClr val="tx2"/>
                </a:solidFill>
              </a:rPr>
              <a:t>函数和</a:t>
            </a:r>
            <a:r>
              <a:rPr lang="en-US" altLang="zh-CN" sz="2200" b="1">
                <a:solidFill>
                  <a:schemeClr val="tx2"/>
                </a:solidFill>
              </a:rPr>
              <a:t>free</a:t>
            </a:r>
            <a:r>
              <a:rPr lang="zh-CN" altLang="en-US" sz="2200" b="1">
                <a:solidFill>
                  <a:schemeClr val="tx2"/>
                </a:solidFill>
              </a:rPr>
              <a:t>函数的作用</a:t>
            </a:r>
          </a:p>
          <a:p>
            <a:pPr eaLnBrk="1" hangingPunct="1">
              <a:buFont typeface="Wingdings" pitchFamily="2" charset="2"/>
              <a:buChar char="l"/>
            </a:pPr>
            <a:r>
              <a:rPr lang="zh-CN" altLang="en-US" sz="2000" b="1"/>
              <a:t>库函数</a:t>
            </a:r>
            <a:r>
              <a:rPr lang="en-US" altLang="zh-CN" sz="2000" b="1"/>
              <a:t>malloc</a:t>
            </a:r>
            <a:r>
              <a:rPr lang="zh-CN" altLang="en-US" sz="2000" b="1"/>
              <a:t>是在程序运行过程中向内存申请存储空间，其调用形式是</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malloc(size)</a:t>
            </a:r>
          </a:p>
          <a:p>
            <a:pPr eaLnBrk="1" hangingPunct="1">
              <a:buFont typeface="Wingdings" pitchFamily="2" charset="2"/>
              <a:buNone/>
            </a:pPr>
            <a:r>
              <a:rPr lang="en-US" altLang="zh-CN" sz="2000" b="1"/>
              <a:t>         </a:t>
            </a:r>
            <a:r>
              <a:rPr lang="zh-CN" altLang="en-US" sz="2000" b="1"/>
              <a:t>其中，</a:t>
            </a:r>
            <a:r>
              <a:rPr lang="en-US" altLang="zh-CN" sz="2000" b="1"/>
              <a:t>size</a:t>
            </a:r>
            <a:r>
              <a:rPr lang="zh-CN" altLang="en-US" sz="2000" b="1"/>
              <a:t>必须是一个正整数。申请成功，函数的返回值是申请到存储空间的首地址，一般先强制类型转换后用程序中的某个指针变量接收。如：</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int *p;        p=(int *)malloc(sizeof(int )*10);</a:t>
            </a:r>
          </a:p>
          <a:p>
            <a:pPr eaLnBrk="1" hangingPunct="1">
              <a:buFont typeface="Wingdings" pitchFamily="2" charset="2"/>
              <a:buChar char="l"/>
            </a:pPr>
            <a:r>
              <a:rPr lang="zh-CN" altLang="en-US" sz="2000" b="1"/>
              <a:t>由</a:t>
            </a:r>
            <a:r>
              <a:rPr lang="en-US" altLang="zh-CN" sz="2000" b="1"/>
              <a:t>malloc</a:t>
            </a:r>
            <a:r>
              <a:rPr lang="zh-CN" altLang="en-US" sz="2000" b="1"/>
              <a:t>函数申请到的存储空间不会因为函数执行结束而释放，若确定不用，可以使用</a:t>
            </a:r>
            <a:r>
              <a:rPr lang="en-US" altLang="zh-CN" sz="2000" b="1"/>
              <a:t>free</a:t>
            </a:r>
            <a:r>
              <a:rPr lang="zh-CN" altLang="en-US" sz="2000" b="1"/>
              <a:t>函数来释放。如 </a:t>
            </a:r>
            <a:r>
              <a:rPr lang="en-US" altLang="zh-CN" sz="2000" b="1">
                <a:solidFill>
                  <a:schemeClr val="tx2"/>
                </a:solidFill>
              </a:rPr>
              <a:t>free(p);</a:t>
            </a:r>
          </a:p>
          <a:p>
            <a:pPr eaLnBrk="1" hangingPunct="1">
              <a:buFont typeface="Wingdings" pitchFamily="2" charset="2"/>
              <a:buChar char="l"/>
            </a:pPr>
            <a:r>
              <a:rPr lang="zh-CN" altLang="en-US" sz="2000" b="1"/>
              <a:t>使用这两个库函数需要包含头文件：</a:t>
            </a:r>
            <a:r>
              <a:rPr lang="en-US" altLang="zh-CN" sz="2000" b="1">
                <a:solidFill>
                  <a:schemeClr val="tx2"/>
                </a:solidFill>
              </a:rPr>
              <a:t>stdlib.h</a:t>
            </a:r>
            <a:r>
              <a:rPr lang="zh-CN" altLang="en-US" sz="2000" b="1">
                <a:solidFill>
                  <a:schemeClr val="tx2"/>
                </a:solidFill>
              </a:rPr>
              <a:t>或</a:t>
            </a:r>
            <a:r>
              <a:rPr lang="en-US" altLang="zh-CN" sz="2000" b="1">
                <a:solidFill>
                  <a:schemeClr val="tx2"/>
                </a:solidFill>
              </a:rPr>
              <a:t>malloc.h</a:t>
            </a:r>
          </a:p>
        </p:txBody>
      </p:sp>
      <p:grpSp>
        <p:nvGrpSpPr>
          <p:cNvPr id="87045" name="Group 5"/>
          <p:cNvGrpSpPr>
            <a:grpSpLocks/>
          </p:cNvGrpSpPr>
          <p:nvPr/>
        </p:nvGrpSpPr>
        <p:grpSpPr bwMode="auto">
          <a:xfrm>
            <a:off x="250825" y="117475"/>
            <a:ext cx="8642350" cy="503238"/>
            <a:chOff x="113" y="0"/>
            <a:chExt cx="5444" cy="317"/>
          </a:xfrm>
        </p:grpSpPr>
        <p:sp>
          <p:nvSpPr>
            <p:cNvPr id="69638"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11</a:t>
              </a:r>
            </a:p>
          </p:txBody>
        </p:sp>
        <p:sp>
          <p:nvSpPr>
            <p:cNvPr id="69639"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u="sng"/>
                <a:t>malloc</a:t>
              </a:r>
              <a:r>
                <a:rPr lang="zh-CN" altLang="en-US" sz="2400" b="1" u="sng"/>
                <a:t>函数和</a:t>
              </a:r>
              <a:r>
                <a:rPr lang="en-US" altLang="zh-CN" sz="2400" b="1" u="sng"/>
                <a:t>free</a:t>
              </a:r>
              <a:r>
                <a:rPr lang="zh-CN" altLang="en-US" sz="2400" b="1" u="sng"/>
                <a:t>函数</a:t>
              </a:r>
            </a:p>
          </p:txBody>
        </p:sp>
      </p:grpSp>
      <p:sp>
        <p:nvSpPr>
          <p:cNvPr id="87052" name="Text Box 12"/>
          <p:cNvSpPr txBox="1">
            <a:spLocks noChangeArrowheads="1"/>
          </p:cNvSpPr>
          <p:nvPr/>
        </p:nvSpPr>
        <p:spPr bwMode="auto">
          <a:xfrm>
            <a:off x="323850" y="2589213"/>
            <a:ext cx="8496300" cy="41529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en-US" sz="2000" dirty="0"/>
              <a:t>（</a:t>
            </a:r>
            <a:r>
              <a:rPr lang="en-US" altLang="zh-CN" sz="2000" dirty="0"/>
              <a:t>37</a:t>
            </a:r>
            <a:r>
              <a:rPr lang="zh-CN" altLang="en-US" sz="2000" dirty="0"/>
              <a:t>）有以下程序</a:t>
            </a:r>
          </a:p>
          <a:p>
            <a:pPr eaLnBrk="1" hangingPunct="1"/>
            <a:r>
              <a:rPr lang="zh-CN" altLang="en-US" sz="2000" dirty="0"/>
              <a:t>　　</a:t>
            </a:r>
            <a:r>
              <a:rPr lang="en-US" altLang="zh-CN" sz="2000" dirty="0"/>
              <a:t>#</a:t>
            </a:r>
            <a:r>
              <a:rPr lang="en-US" altLang="zh-CN" sz="2000" dirty="0" err="1"/>
              <a:t>inctude</a:t>
            </a:r>
            <a:r>
              <a:rPr lang="en-US" altLang="zh-CN" sz="2000" dirty="0"/>
              <a:t>&lt;</a:t>
            </a:r>
            <a:r>
              <a:rPr lang="en-US" altLang="zh-CN" sz="2000" dirty="0" err="1"/>
              <a:t>stdio.h</a:t>
            </a:r>
            <a:r>
              <a:rPr lang="en-US" altLang="zh-CN" sz="2000" dirty="0"/>
              <a:t>&gt;</a:t>
            </a:r>
          </a:p>
          <a:p>
            <a:pPr eaLnBrk="1" hangingPunct="1"/>
            <a:r>
              <a:rPr lang="zh-CN" altLang="en-US" sz="2000" dirty="0"/>
              <a:t>　　</a:t>
            </a:r>
            <a:r>
              <a:rPr lang="en-US" altLang="zh-CN" sz="2000" dirty="0"/>
              <a:t>#include&lt;</a:t>
            </a:r>
            <a:r>
              <a:rPr lang="en-US" altLang="zh-CN" sz="2000" dirty="0" err="1"/>
              <a:t>stdlib.h</a:t>
            </a:r>
            <a:r>
              <a:rPr lang="en-US" altLang="zh-CN" sz="2000" dirty="0"/>
              <a:t>&gt;</a:t>
            </a:r>
          </a:p>
          <a:p>
            <a:pPr eaLnBrk="1" hangingPunct="1"/>
            <a:r>
              <a:rPr lang="zh-CN" altLang="en-US" sz="2000" dirty="0"/>
              <a:t>　　</a:t>
            </a:r>
            <a:r>
              <a:rPr lang="en-US" altLang="zh-CN" sz="2000" dirty="0"/>
              <a:t>main()</a:t>
            </a:r>
          </a:p>
          <a:p>
            <a:pPr eaLnBrk="1" hangingPunct="1"/>
            <a:r>
              <a:rPr lang="zh-CN" altLang="en-US" sz="2000" dirty="0"/>
              <a:t>　　</a:t>
            </a:r>
            <a:r>
              <a:rPr lang="en-US" altLang="zh-CN" sz="2000" dirty="0"/>
              <a:t>{ </a:t>
            </a:r>
            <a:r>
              <a:rPr lang="en-US" altLang="zh-CN" sz="2000" dirty="0" err="1"/>
              <a:t>int</a:t>
            </a:r>
            <a:r>
              <a:rPr lang="en-US" altLang="zh-CN" sz="2000" dirty="0"/>
              <a:t>  *a,*b,*c;</a:t>
            </a:r>
          </a:p>
          <a:p>
            <a:pPr eaLnBrk="1" hangingPunct="1"/>
            <a:r>
              <a:rPr lang="zh-CN" altLang="en-US" sz="2000" dirty="0"/>
              <a:t>　　  </a:t>
            </a:r>
            <a:r>
              <a:rPr lang="en-US" altLang="zh-CN" sz="2000" dirty="0"/>
              <a:t>a=b=c=(</a:t>
            </a:r>
            <a:r>
              <a:rPr lang="en-US" altLang="zh-CN" sz="2000" dirty="0" err="1"/>
              <a:t>int</a:t>
            </a:r>
            <a:r>
              <a:rPr lang="en-US" altLang="zh-CN" sz="2000" dirty="0"/>
              <a:t> *)</a:t>
            </a:r>
            <a:r>
              <a:rPr lang="en-US" altLang="zh-CN" sz="2000" dirty="0" err="1"/>
              <a:t>malloc</a:t>
            </a:r>
            <a:r>
              <a:rPr lang="en-US" altLang="zh-CN" sz="2000" dirty="0"/>
              <a:t>(</a:t>
            </a:r>
            <a:r>
              <a:rPr lang="en-US" altLang="zh-CN" sz="2000" dirty="0" err="1"/>
              <a:t>sizeof</a:t>
            </a:r>
            <a:r>
              <a:rPr lang="en-US" altLang="zh-CN" sz="2000" dirty="0"/>
              <a:t>(</a:t>
            </a:r>
            <a:r>
              <a:rPr lang="en-US" altLang="zh-CN" sz="2000" dirty="0" err="1"/>
              <a:t>int</a:t>
            </a:r>
            <a:r>
              <a:rPr lang="en-US" altLang="zh-CN" sz="2000" dirty="0"/>
              <a:t>));</a:t>
            </a:r>
          </a:p>
          <a:p>
            <a:pPr eaLnBrk="1" hangingPunct="1"/>
            <a:r>
              <a:rPr lang="zh-CN" altLang="en-US" sz="2000" dirty="0"/>
              <a:t>　　  *</a:t>
            </a:r>
            <a:r>
              <a:rPr lang="en-US" altLang="zh-CN" sz="2000" dirty="0"/>
              <a:t>a=1;*b=2;*c=3;</a:t>
            </a:r>
          </a:p>
          <a:p>
            <a:pPr eaLnBrk="1" hangingPunct="1"/>
            <a:r>
              <a:rPr lang="zh-CN" altLang="en-US" sz="2000" dirty="0"/>
              <a:t>　　   </a:t>
            </a:r>
            <a:r>
              <a:rPr lang="en-US" altLang="zh-CN" sz="2000" dirty="0"/>
              <a:t>a=b;</a:t>
            </a:r>
          </a:p>
          <a:p>
            <a:pPr eaLnBrk="1" hangingPunct="1"/>
            <a:r>
              <a:rPr lang="zh-CN" altLang="en-US" sz="2000" dirty="0"/>
              <a:t>　　   </a:t>
            </a:r>
            <a:r>
              <a:rPr lang="en-US" altLang="zh-CN" sz="2000" dirty="0" err="1"/>
              <a:t>printf</a:t>
            </a:r>
            <a:r>
              <a:rPr lang="en-US" altLang="zh-CN" sz="2000" dirty="0"/>
              <a:t>(“%</a:t>
            </a:r>
            <a:r>
              <a:rPr lang="en-US" altLang="zh-CN" sz="2000" dirty="0" err="1"/>
              <a:t>d,%d,%d</a:t>
            </a:r>
            <a:r>
              <a:rPr lang="en-US" altLang="zh-CN" sz="2000" dirty="0"/>
              <a:t>\n”,*a,*b,*c);</a:t>
            </a:r>
          </a:p>
          <a:p>
            <a:pPr eaLnBrk="1" hangingPunct="1"/>
            <a:r>
              <a:rPr lang="zh-CN" altLang="en-US" sz="2000" dirty="0"/>
              <a:t>　　 </a:t>
            </a:r>
            <a:r>
              <a:rPr lang="en-US" altLang="zh-CN" sz="2000" dirty="0"/>
              <a:t>}</a:t>
            </a:r>
          </a:p>
          <a:p>
            <a:pPr eaLnBrk="1" hangingPunct="1"/>
            <a:r>
              <a:rPr lang="zh-CN" altLang="en-US" sz="2000" dirty="0"/>
              <a:t>　　程序运行后的输出结果是</a:t>
            </a:r>
            <a:r>
              <a:rPr lang="en-US" altLang="zh-CN" sz="2000" dirty="0"/>
              <a:t>(           )</a:t>
            </a:r>
            <a:r>
              <a:rPr lang="zh-CN" altLang="en-US" sz="2000" dirty="0" smtClean="0"/>
              <a:t>。</a:t>
            </a:r>
            <a:endParaRPr lang="en-US" altLang="zh-CN" sz="2000" dirty="0" smtClean="0"/>
          </a:p>
          <a:p>
            <a:pPr eaLnBrk="1" hangingPunct="1"/>
            <a:r>
              <a:rPr lang="zh-CN" altLang="en-US" sz="2000" dirty="0"/>
              <a:t>　　</a:t>
            </a:r>
            <a:r>
              <a:rPr lang="en-US" altLang="zh-CN" sz="2000" dirty="0"/>
              <a:t>A)3,3,3        B)2,2,3        C)1,2,3        D)1,1,3</a:t>
            </a:r>
          </a:p>
        </p:txBody>
      </p:sp>
      <p:sp>
        <p:nvSpPr>
          <p:cNvPr id="87053" name="Rectangle 13"/>
          <p:cNvSpPr>
            <a:spLocks noChangeArrowheads="1"/>
          </p:cNvSpPr>
          <p:nvPr/>
        </p:nvSpPr>
        <p:spPr bwMode="auto">
          <a:xfrm>
            <a:off x="3995738" y="6029325"/>
            <a:ext cx="3603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7044">
                                            <p:txEl>
                                              <p:pRg st="0" end="0"/>
                                            </p:txEl>
                                          </p:spTgt>
                                        </p:tgtEl>
                                        <p:attrNameLst>
                                          <p:attrName>style.visibility</p:attrName>
                                        </p:attrNameLst>
                                      </p:cBhvr>
                                      <p:to>
                                        <p:strVal val="visible"/>
                                      </p:to>
                                    </p:set>
                                    <p:animEffect transition="in" filter="wipe(left)">
                                      <p:cBhvr>
                                        <p:cTn id="11" dur="500"/>
                                        <p:tgtEl>
                                          <p:spTgt spid="8704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7044">
                                            <p:txEl>
                                              <p:pRg st="1" end="1"/>
                                            </p:txEl>
                                          </p:spTgt>
                                        </p:tgtEl>
                                        <p:attrNameLst>
                                          <p:attrName>style.visibility</p:attrName>
                                        </p:attrNameLst>
                                      </p:cBhvr>
                                      <p:to>
                                        <p:strVal val="visible"/>
                                      </p:to>
                                    </p:set>
                                    <p:animEffect transition="in" filter="wipe(left)">
                                      <p:cBhvr>
                                        <p:cTn id="16" dur="500"/>
                                        <p:tgtEl>
                                          <p:spTgt spid="8704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7044">
                                            <p:txEl>
                                              <p:pRg st="2" end="2"/>
                                            </p:txEl>
                                          </p:spTgt>
                                        </p:tgtEl>
                                        <p:attrNameLst>
                                          <p:attrName>style.visibility</p:attrName>
                                        </p:attrNameLst>
                                      </p:cBhvr>
                                      <p:to>
                                        <p:strVal val="visible"/>
                                      </p:to>
                                    </p:set>
                                    <p:animEffect transition="in" filter="wipe(left)">
                                      <p:cBhvr>
                                        <p:cTn id="21" dur="500"/>
                                        <p:tgtEl>
                                          <p:spTgt spid="8704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7044">
                                            <p:txEl>
                                              <p:pRg st="3" end="3"/>
                                            </p:txEl>
                                          </p:spTgt>
                                        </p:tgtEl>
                                        <p:attrNameLst>
                                          <p:attrName>style.visibility</p:attrName>
                                        </p:attrNameLst>
                                      </p:cBhvr>
                                      <p:to>
                                        <p:strVal val="visible"/>
                                      </p:to>
                                    </p:set>
                                    <p:animEffect transition="in" filter="wipe(left)">
                                      <p:cBhvr>
                                        <p:cTn id="26" dur="500"/>
                                        <p:tgtEl>
                                          <p:spTgt spid="87044">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7044">
                                            <p:txEl>
                                              <p:pRg st="4" end="4"/>
                                            </p:txEl>
                                          </p:spTgt>
                                        </p:tgtEl>
                                        <p:attrNameLst>
                                          <p:attrName>style.visibility</p:attrName>
                                        </p:attrNameLst>
                                      </p:cBhvr>
                                      <p:to>
                                        <p:strVal val="visible"/>
                                      </p:to>
                                    </p:set>
                                    <p:animEffect transition="in" filter="wipe(left)">
                                      <p:cBhvr>
                                        <p:cTn id="31" dur="500"/>
                                        <p:tgtEl>
                                          <p:spTgt spid="8704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7044">
                                            <p:txEl>
                                              <p:pRg st="5" end="5"/>
                                            </p:txEl>
                                          </p:spTgt>
                                        </p:tgtEl>
                                        <p:attrNameLst>
                                          <p:attrName>style.visibility</p:attrName>
                                        </p:attrNameLst>
                                      </p:cBhvr>
                                      <p:to>
                                        <p:strVal val="visible"/>
                                      </p:to>
                                    </p:set>
                                    <p:animEffect transition="in" filter="wipe(left)">
                                      <p:cBhvr>
                                        <p:cTn id="36" dur="500"/>
                                        <p:tgtEl>
                                          <p:spTgt spid="87044">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7044">
                                            <p:txEl>
                                              <p:pRg st="6" end="6"/>
                                            </p:txEl>
                                          </p:spTgt>
                                        </p:tgtEl>
                                        <p:attrNameLst>
                                          <p:attrName>style.visibility</p:attrName>
                                        </p:attrNameLst>
                                      </p:cBhvr>
                                      <p:to>
                                        <p:strVal val="visible"/>
                                      </p:to>
                                    </p:set>
                                    <p:animEffect transition="in" filter="wipe(left)">
                                      <p:cBhvr>
                                        <p:cTn id="41" dur="500"/>
                                        <p:tgtEl>
                                          <p:spTgt spid="87044">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87052"/>
                                        </p:tgtEl>
                                        <p:attrNameLst>
                                          <p:attrName>style.visibility</p:attrName>
                                        </p:attrNameLst>
                                      </p:cBhvr>
                                      <p:to>
                                        <p:strVal val="visible"/>
                                      </p:to>
                                    </p:set>
                                    <p:animEffect transition="in" filter="diamond(in)">
                                      <p:cBhvr>
                                        <p:cTn id="46" dur="500"/>
                                        <p:tgtEl>
                                          <p:spTgt spid="8705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7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p:bldP spid="87052" grpId="0" animBg="1"/>
      <p:bldP spid="8705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10</a:t>
            </a:r>
            <a:r>
              <a:rPr lang="zh-CN" altLang="en-US" sz="4400">
                <a:solidFill>
                  <a:schemeClr val="tx2"/>
                </a:solidFill>
              </a:rPr>
              <a:t>章 结构体和共用体</a:t>
            </a:r>
          </a:p>
        </p:txBody>
      </p:sp>
      <p:sp>
        <p:nvSpPr>
          <p:cNvPr id="88069" name="Rectangle 5"/>
          <p:cNvSpPr>
            <a:spLocks noRot="1" noChangeArrowheads="1"/>
          </p:cNvSpPr>
          <p:nvPr/>
        </p:nvSpPr>
        <p:spPr bwMode="auto">
          <a:xfrm>
            <a:off x="468313" y="1484313"/>
            <a:ext cx="8208962" cy="2016125"/>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400" b="1"/>
              <a:t>十、结构体</a:t>
            </a:r>
            <a:r>
              <a:rPr lang="en-US" altLang="zh-CN" sz="2400" b="1"/>
              <a:t>(</a:t>
            </a:r>
            <a:r>
              <a:rPr lang="zh-CN" altLang="en-US" sz="2400" b="1"/>
              <a:t>即“结构”</a:t>
            </a:r>
            <a:r>
              <a:rPr lang="en-US" altLang="zh-CN" sz="2400" b="1"/>
              <a:t>)</a:t>
            </a:r>
            <a:r>
              <a:rPr lang="zh-CN" altLang="en-US" sz="2400" b="1"/>
              <a:t>与共同体</a:t>
            </a:r>
            <a:r>
              <a:rPr lang="en-US" altLang="zh-CN" sz="2400" b="1"/>
              <a:t>(</a:t>
            </a:r>
            <a:r>
              <a:rPr lang="zh-CN" altLang="en-US" sz="2400" b="1"/>
              <a:t>即“联合”</a:t>
            </a:r>
            <a:r>
              <a:rPr lang="en-US" altLang="zh-CN" sz="2400" b="1"/>
              <a:t>)</a:t>
            </a:r>
          </a:p>
          <a:p>
            <a:pPr>
              <a:spcBef>
                <a:spcPct val="20000"/>
              </a:spcBef>
              <a:buClr>
                <a:schemeClr val="hlink"/>
              </a:buClr>
              <a:buFont typeface="Wingdings" pitchFamily="2" charset="2"/>
              <a:buNone/>
            </a:pPr>
            <a:r>
              <a:rPr lang="zh-CN" altLang="en-US" sz="2000" b="1"/>
              <a:t>　　</a:t>
            </a:r>
            <a:r>
              <a:rPr lang="en-US" altLang="zh-CN" sz="2000" b="1"/>
              <a:t>1.</a:t>
            </a:r>
            <a:r>
              <a:rPr lang="zh-CN" altLang="en-US" sz="2000" b="1"/>
              <a:t>用</a:t>
            </a:r>
            <a:r>
              <a:rPr lang="en-US" altLang="zh-CN" sz="2000" b="1"/>
              <a:t>typedef</a:t>
            </a:r>
            <a:r>
              <a:rPr lang="zh-CN" altLang="en-US" sz="2000" b="1"/>
              <a:t>说明一个新类型。</a:t>
            </a:r>
          </a:p>
          <a:p>
            <a:pPr>
              <a:spcBef>
                <a:spcPct val="20000"/>
              </a:spcBef>
              <a:buClr>
                <a:schemeClr val="hlink"/>
              </a:buClr>
              <a:buFont typeface="Wingdings" pitchFamily="2" charset="2"/>
              <a:buNone/>
            </a:pPr>
            <a:r>
              <a:rPr lang="zh-CN" altLang="en-US" sz="2000" b="1"/>
              <a:t>　　</a:t>
            </a:r>
            <a:r>
              <a:rPr lang="en-US" altLang="zh-CN" sz="2000" b="1"/>
              <a:t>2.</a:t>
            </a:r>
            <a:r>
              <a:rPr lang="zh-CN" altLang="en-US" sz="2000" b="1"/>
              <a:t>结构体和共用体类型数据的定义和成员的引用。</a:t>
            </a:r>
          </a:p>
          <a:p>
            <a:pPr>
              <a:spcBef>
                <a:spcPct val="20000"/>
              </a:spcBef>
              <a:buClr>
                <a:schemeClr val="hlink"/>
              </a:buClr>
              <a:buFont typeface="Wingdings" pitchFamily="2" charset="2"/>
              <a:buNone/>
            </a:pPr>
            <a:r>
              <a:rPr lang="zh-CN" altLang="en-US" sz="2000" b="1"/>
              <a:t>　　</a:t>
            </a:r>
            <a:r>
              <a:rPr lang="en-US" altLang="zh-CN" sz="2000" b="1"/>
              <a:t>3.</a:t>
            </a:r>
            <a:r>
              <a:rPr lang="zh-CN" altLang="en-US" sz="2000" b="1"/>
              <a:t>通过结构体构成链表，单向链表的建立，结点数据的输出、删除与插入。</a:t>
            </a:r>
          </a:p>
        </p:txBody>
      </p:sp>
      <p:sp>
        <p:nvSpPr>
          <p:cNvPr id="88070"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 calcmode="lin" valueType="num">
                                      <p:cBhvr additive="base">
                                        <p:cTn id="7" dur="500" fill="hold"/>
                                        <p:tgtEl>
                                          <p:spTgt spid="88070"/>
                                        </p:tgtEl>
                                        <p:attrNameLst>
                                          <p:attrName>ppt_x</p:attrName>
                                        </p:attrNameLst>
                                      </p:cBhvr>
                                      <p:tavLst>
                                        <p:tav tm="0">
                                          <p:val>
                                            <p:strVal val="0-#ppt_w/2"/>
                                          </p:val>
                                        </p:tav>
                                        <p:tav tm="100000">
                                          <p:val>
                                            <p:strVal val="#ppt_x"/>
                                          </p:val>
                                        </p:tav>
                                      </p:tavLst>
                                    </p:anim>
                                    <p:anim calcmode="lin" valueType="num">
                                      <p:cBhvr additive="base">
                                        <p:cTn id="8" dur="500" fill="hold"/>
                                        <p:tgtEl>
                                          <p:spTgt spid="880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069">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9">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animBg="1"/>
      <p:bldP spid="8807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179388" y="703263"/>
            <a:ext cx="8713787"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理解结构体类型的声明及变量的定义</a:t>
            </a:r>
          </a:p>
          <a:p>
            <a:pPr eaLnBrk="1" hangingPunct="1">
              <a:buFont typeface="Wingdings" pitchFamily="2" charset="2"/>
              <a:buChar char="l"/>
            </a:pPr>
            <a:r>
              <a:rPr lang="zh-CN" altLang="en-US" sz="2000" b="1"/>
              <a:t>声明结构体类型用关键字</a:t>
            </a:r>
            <a:r>
              <a:rPr lang="en-US" altLang="zh-CN" sz="2000" b="1"/>
              <a:t>struct</a:t>
            </a:r>
            <a:r>
              <a:rPr lang="zh-CN" altLang="en-US" sz="2000" b="1"/>
              <a:t>，形式如下：</a:t>
            </a:r>
          </a:p>
          <a:p>
            <a:pPr lvl="1" eaLnBrk="1" hangingPunct="1">
              <a:buFont typeface="Wingdings" pitchFamily="2" charset="2"/>
              <a:buNone/>
            </a:pPr>
            <a:r>
              <a:rPr lang="en-US" altLang="zh-CN" sz="2000" b="1">
                <a:solidFill>
                  <a:schemeClr val="tx2"/>
                </a:solidFill>
              </a:rPr>
              <a:t>struct    [</a:t>
            </a:r>
            <a:r>
              <a:rPr lang="zh-CN" altLang="en-US" sz="2000" b="1">
                <a:solidFill>
                  <a:schemeClr val="tx2"/>
                </a:solidFill>
              </a:rPr>
              <a:t>结构体名</a:t>
            </a:r>
            <a:r>
              <a:rPr lang="en-US" altLang="zh-CN" sz="2000" b="1">
                <a:solidFill>
                  <a:schemeClr val="tx2"/>
                </a:solidFill>
              </a:rPr>
              <a:t>]</a:t>
            </a:r>
          </a:p>
          <a:p>
            <a:pPr lvl="1" eaLnBrk="1" hangingPunct="1">
              <a:buFont typeface="Wingdings" pitchFamily="2" charset="2"/>
              <a:buNone/>
            </a:pPr>
            <a:r>
              <a:rPr lang="en-US" altLang="zh-CN" sz="2000" b="1">
                <a:solidFill>
                  <a:schemeClr val="tx2"/>
                </a:solidFill>
              </a:rPr>
              <a:t>{  </a:t>
            </a:r>
            <a:r>
              <a:rPr lang="zh-CN" altLang="en-US" sz="2000" b="1">
                <a:solidFill>
                  <a:schemeClr val="tx2"/>
                </a:solidFill>
              </a:rPr>
              <a:t>成员列表  </a:t>
            </a:r>
            <a:r>
              <a:rPr lang="en-US" altLang="zh-CN" sz="2000" b="1">
                <a:solidFill>
                  <a:schemeClr val="tx2"/>
                </a:solidFill>
              </a:rPr>
              <a:t>};</a:t>
            </a:r>
          </a:p>
          <a:p>
            <a:pPr eaLnBrk="1" hangingPunct="1">
              <a:buFont typeface="Wingdings" pitchFamily="2" charset="2"/>
              <a:buNone/>
            </a:pPr>
            <a:r>
              <a:rPr lang="zh-CN" altLang="en-US" sz="2000" b="1"/>
              <a:t>其中，“结构体名”是合法标识符，可以省略。“成员列表”定义该类型中各成员的类型和名字。结构体类型定义只描述结构中各成员的组织形式，各成员并不占用内存空间。可以嵌套定义结构体类型。新定义的结构体类型为：“</a:t>
            </a:r>
            <a:r>
              <a:rPr lang="en-US" altLang="zh-CN" sz="2000" b="1">
                <a:solidFill>
                  <a:schemeClr val="tx2"/>
                </a:solidFill>
              </a:rPr>
              <a:t>struct    </a:t>
            </a:r>
            <a:r>
              <a:rPr lang="zh-CN" altLang="en-US" sz="2000" b="1">
                <a:solidFill>
                  <a:schemeClr val="tx2"/>
                </a:solidFill>
              </a:rPr>
              <a:t>结构体名</a:t>
            </a:r>
            <a:r>
              <a:rPr lang="zh-CN" altLang="en-US" sz="2000" b="1"/>
              <a:t>”   。</a:t>
            </a:r>
          </a:p>
          <a:p>
            <a:pPr eaLnBrk="1" hangingPunct="1">
              <a:buFont typeface="Wingdings" pitchFamily="2" charset="2"/>
              <a:buChar char="l"/>
            </a:pPr>
            <a:r>
              <a:rPr lang="zh-CN" altLang="en-US" sz="2000" b="1"/>
              <a:t>用已经定义的结构体类型定义变量，其形式为：</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struct  </a:t>
            </a:r>
            <a:r>
              <a:rPr lang="zh-CN" altLang="en-US" sz="2000" b="1">
                <a:solidFill>
                  <a:schemeClr val="tx2"/>
                </a:solidFill>
              </a:rPr>
              <a:t>结构体名   变量名列表</a:t>
            </a:r>
            <a:r>
              <a:rPr lang="en-US" altLang="zh-CN" sz="2000" b="1">
                <a:solidFill>
                  <a:schemeClr val="tx2"/>
                </a:solidFill>
              </a:rPr>
              <a:t>;</a:t>
            </a:r>
          </a:p>
          <a:p>
            <a:pPr eaLnBrk="1" hangingPunct="1">
              <a:buFont typeface="Wingdings" pitchFamily="2" charset="2"/>
              <a:buNone/>
            </a:pPr>
            <a:r>
              <a:rPr lang="zh-CN" altLang="en-US" sz="2000" b="1"/>
              <a:t>也可以定义类型的同时定义变量或定义无名结构体变量，系统会在编译时为结构体变量分配内存空间，</a:t>
            </a:r>
            <a:r>
              <a:rPr lang="zh-CN" altLang="en-US" sz="2000" b="1">
                <a:solidFill>
                  <a:schemeClr val="tx2"/>
                </a:solidFill>
              </a:rPr>
              <a:t>其字节数</a:t>
            </a:r>
            <a:r>
              <a:rPr lang="en-US" altLang="zh-CN" sz="2000" b="1">
                <a:solidFill>
                  <a:schemeClr val="tx2"/>
                </a:solidFill>
              </a:rPr>
              <a:t>=</a:t>
            </a:r>
            <a:r>
              <a:rPr lang="zh-CN" altLang="en-US" sz="2000" b="1">
                <a:solidFill>
                  <a:schemeClr val="tx2"/>
                </a:solidFill>
              </a:rPr>
              <a:t>类型中各成员所占字节数的总和。</a:t>
            </a:r>
          </a:p>
        </p:txBody>
      </p:sp>
      <p:grpSp>
        <p:nvGrpSpPr>
          <p:cNvPr id="90117" name="Group 5"/>
          <p:cNvGrpSpPr>
            <a:grpSpLocks/>
          </p:cNvGrpSpPr>
          <p:nvPr/>
        </p:nvGrpSpPr>
        <p:grpSpPr bwMode="auto">
          <a:xfrm>
            <a:off x="250825" y="260350"/>
            <a:ext cx="8642350" cy="503238"/>
            <a:chOff x="113" y="0"/>
            <a:chExt cx="5444" cy="317"/>
          </a:xfrm>
        </p:grpSpPr>
        <p:sp>
          <p:nvSpPr>
            <p:cNvPr id="71686"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1</a:t>
              </a:r>
            </a:p>
          </p:txBody>
        </p:sp>
        <p:sp>
          <p:nvSpPr>
            <p:cNvPr id="71687"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结构体类型及变量的定义</a:t>
              </a:r>
            </a:p>
          </p:txBody>
        </p:sp>
      </p:grpSp>
      <p:sp>
        <p:nvSpPr>
          <p:cNvPr id="90120" name="Text Box 8"/>
          <p:cNvSpPr txBox="1">
            <a:spLocks noChangeArrowheads="1"/>
          </p:cNvSpPr>
          <p:nvPr/>
        </p:nvSpPr>
        <p:spPr bwMode="auto">
          <a:xfrm>
            <a:off x="250825" y="4508500"/>
            <a:ext cx="8496300" cy="20193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(36)下面结构体的定义语句中，错误的是</a:t>
            </a:r>
            <a:r>
              <a:rPr lang="en-US" altLang="zh-CN" sz="2000" dirty="0"/>
              <a:t>(       )</a:t>
            </a:r>
            <a:r>
              <a:rPr lang="zh-CN" altLang="en-US" sz="2000" dirty="0" smtClean="0"/>
              <a:t>。</a:t>
            </a:r>
            <a:r>
              <a:rPr lang="zh-CN" altLang="zh-CN" sz="2000" dirty="0" smtClean="0"/>
              <a:t> </a:t>
            </a:r>
            <a:endParaRPr lang="zh-CN" altLang="zh-CN" sz="2000" dirty="0"/>
          </a:p>
          <a:p>
            <a:pPr eaLnBrk="1" hangingPunct="1"/>
            <a:r>
              <a:rPr lang="en-US" altLang="zh-CN" sz="2000" dirty="0"/>
              <a:t>     </a:t>
            </a:r>
            <a:r>
              <a:rPr lang="zh-CN" altLang="zh-CN" sz="2000" dirty="0"/>
              <a:t>A)struct　ord　{int　x;int　y;int　z;};struct　ord　a; </a:t>
            </a:r>
          </a:p>
          <a:p>
            <a:pPr eaLnBrk="1" hangingPunct="1"/>
            <a:r>
              <a:rPr lang="en-US" altLang="zh-CN" sz="2000" dirty="0"/>
              <a:t>     </a:t>
            </a:r>
            <a:r>
              <a:rPr lang="zh-CN" altLang="zh-CN" sz="2000" dirty="0"/>
              <a:t>B)struct　ord　{int　x;int　y;int　z;}　struct　ord　a; </a:t>
            </a:r>
          </a:p>
          <a:p>
            <a:pPr eaLnBrk="1" hangingPunct="1"/>
            <a:r>
              <a:rPr lang="en-US" altLang="zh-CN" sz="2000" dirty="0"/>
              <a:t>     </a:t>
            </a:r>
            <a:r>
              <a:rPr lang="zh-CN" altLang="zh-CN" sz="2000" dirty="0"/>
              <a:t>C)struct　ord　{int　x;int　y;int　z;}　n; </a:t>
            </a:r>
          </a:p>
          <a:p>
            <a:pPr eaLnBrk="1" hangingPunct="1"/>
            <a:r>
              <a:rPr lang="en-US" altLang="zh-CN" sz="2000" dirty="0"/>
              <a:t>     </a:t>
            </a:r>
            <a:r>
              <a:rPr lang="zh-CN" altLang="zh-CN" sz="2000" dirty="0"/>
              <a:t>D)struct　{int　x;int　y;int　z;}　a; </a:t>
            </a:r>
          </a:p>
        </p:txBody>
      </p:sp>
      <p:sp>
        <p:nvSpPr>
          <p:cNvPr id="90121" name="Rectangle 9"/>
          <p:cNvSpPr>
            <a:spLocks noChangeArrowheads="1"/>
          </p:cNvSpPr>
          <p:nvPr/>
        </p:nvSpPr>
        <p:spPr bwMode="auto">
          <a:xfrm>
            <a:off x="5003800" y="4941888"/>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0116">
                                            <p:txEl>
                                              <p:pRg st="0" end="0"/>
                                            </p:txEl>
                                          </p:spTgt>
                                        </p:tgtEl>
                                        <p:attrNameLst>
                                          <p:attrName>style.visibility</p:attrName>
                                        </p:attrNameLst>
                                      </p:cBhvr>
                                      <p:to>
                                        <p:strVal val="visible"/>
                                      </p:to>
                                    </p:set>
                                    <p:animEffect transition="in" filter="wipe(left)">
                                      <p:cBhvr>
                                        <p:cTn id="11" dur="500"/>
                                        <p:tgtEl>
                                          <p:spTgt spid="9011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116">
                                            <p:txEl>
                                              <p:pRg st="1" end="1"/>
                                            </p:txEl>
                                          </p:spTgt>
                                        </p:tgtEl>
                                        <p:attrNameLst>
                                          <p:attrName>style.visibility</p:attrName>
                                        </p:attrNameLst>
                                      </p:cBhvr>
                                      <p:to>
                                        <p:strVal val="visible"/>
                                      </p:to>
                                    </p:set>
                                    <p:animEffect transition="in" filter="wipe(left)">
                                      <p:cBhvr>
                                        <p:cTn id="16" dur="500"/>
                                        <p:tgtEl>
                                          <p:spTgt spid="9011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0116">
                                            <p:txEl>
                                              <p:pRg st="2" end="2"/>
                                            </p:txEl>
                                          </p:spTgt>
                                        </p:tgtEl>
                                        <p:attrNameLst>
                                          <p:attrName>style.visibility</p:attrName>
                                        </p:attrNameLst>
                                      </p:cBhvr>
                                      <p:to>
                                        <p:strVal val="visible"/>
                                      </p:to>
                                    </p:set>
                                    <p:animEffect transition="in" filter="wipe(left)">
                                      <p:cBhvr>
                                        <p:cTn id="21" dur="500"/>
                                        <p:tgtEl>
                                          <p:spTgt spid="9011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0116">
                                            <p:txEl>
                                              <p:pRg st="3" end="3"/>
                                            </p:txEl>
                                          </p:spTgt>
                                        </p:tgtEl>
                                        <p:attrNameLst>
                                          <p:attrName>style.visibility</p:attrName>
                                        </p:attrNameLst>
                                      </p:cBhvr>
                                      <p:to>
                                        <p:strVal val="visible"/>
                                      </p:to>
                                    </p:set>
                                    <p:animEffect transition="in" filter="wipe(left)">
                                      <p:cBhvr>
                                        <p:cTn id="26" dur="500"/>
                                        <p:tgtEl>
                                          <p:spTgt spid="9011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0116">
                                            <p:txEl>
                                              <p:pRg st="4" end="4"/>
                                            </p:txEl>
                                          </p:spTgt>
                                        </p:tgtEl>
                                        <p:attrNameLst>
                                          <p:attrName>style.visibility</p:attrName>
                                        </p:attrNameLst>
                                      </p:cBhvr>
                                      <p:to>
                                        <p:strVal val="visible"/>
                                      </p:to>
                                    </p:set>
                                    <p:animEffect transition="in" filter="wipe(left)">
                                      <p:cBhvr>
                                        <p:cTn id="31" dur="500"/>
                                        <p:tgtEl>
                                          <p:spTgt spid="9011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0116">
                                            <p:txEl>
                                              <p:pRg st="5" end="5"/>
                                            </p:txEl>
                                          </p:spTgt>
                                        </p:tgtEl>
                                        <p:attrNameLst>
                                          <p:attrName>style.visibility</p:attrName>
                                        </p:attrNameLst>
                                      </p:cBhvr>
                                      <p:to>
                                        <p:strVal val="visible"/>
                                      </p:to>
                                    </p:set>
                                    <p:animEffect transition="in" filter="wipe(left)">
                                      <p:cBhvr>
                                        <p:cTn id="36" dur="500"/>
                                        <p:tgtEl>
                                          <p:spTgt spid="9011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0116">
                                            <p:txEl>
                                              <p:pRg st="6" end="6"/>
                                            </p:txEl>
                                          </p:spTgt>
                                        </p:tgtEl>
                                        <p:attrNameLst>
                                          <p:attrName>style.visibility</p:attrName>
                                        </p:attrNameLst>
                                      </p:cBhvr>
                                      <p:to>
                                        <p:strVal val="visible"/>
                                      </p:to>
                                    </p:set>
                                    <p:animEffect transition="in" filter="wipe(left)">
                                      <p:cBhvr>
                                        <p:cTn id="41" dur="500"/>
                                        <p:tgtEl>
                                          <p:spTgt spid="9011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0116">
                                            <p:txEl>
                                              <p:pRg st="7" end="7"/>
                                            </p:txEl>
                                          </p:spTgt>
                                        </p:tgtEl>
                                        <p:attrNameLst>
                                          <p:attrName>style.visibility</p:attrName>
                                        </p:attrNameLst>
                                      </p:cBhvr>
                                      <p:to>
                                        <p:strVal val="visible"/>
                                      </p:to>
                                    </p:set>
                                    <p:animEffect transition="in" filter="wipe(left)">
                                      <p:cBhvr>
                                        <p:cTn id="46" dur="500"/>
                                        <p:tgtEl>
                                          <p:spTgt spid="90116">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1" presetClass="entr" presetSubtype="4" fill="hold" grpId="0" nodeType="clickEffect">
                                  <p:stCondLst>
                                    <p:cond delay="0"/>
                                  </p:stCondLst>
                                  <p:childTnLst>
                                    <p:set>
                                      <p:cBhvr>
                                        <p:cTn id="50" dur="1" fill="hold">
                                          <p:stCondLst>
                                            <p:cond delay="0"/>
                                          </p:stCondLst>
                                        </p:cTn>
                                        <p:tgtEl>
                                          <p:spTgt spid="90120"/>
                                        </p:tgtEl>
                                        <p:attrNameLst>
                                          <p:attrName>style.visibility</p:attrName>
                                        </p:attrNameLst>
                                      </p:cBhvr>
                                      <p:to>
                                        <p:strVal val="visible"/>
                                      </p:to>
                                    </p:set>
                                    <p:animEffect transition="in" filter="wheel(4)">
                                      <p:cBhvr>
                                        <p:cTn id="51" dur="500"/>
                                        <p:tgtEl>
                                          <p:spTgt spid="9012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0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bldLvl="2"/>
      <p:bldP spid="90120" grpId="0" animBg="1"/>
      <p:bldP spid="901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179388" y="703263"/>
            <a:ext cx="8713787"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掌握结构体变量的赋值和引用</a:t>
            </a:r>
          </a:p>
          <a:p>
            <a:pPr eaLnBrk="1" hangingPunct="1">
              <a:buFont typeface="Wingdings" pitchFamily="2" charset="2"/>
              <a:buChar char="l"/>
            </a:pPr>
            <a:r>
              <a:rPr lang="zh-CN" altLang="en-US" sz="2000" b="1"/>
              <a:t>可以在定义结构体变量时按成员顺序给其赋初值，如：</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struct  </a:t>
            </a:r>
            <a:r>
              <a:rPr lang="zh-CN" altLang="en-US" sz="2000" b="1">
                <a:solidFill>
                  <a:schemeClr val="tx2"/>
                </a:solidFill>
              </a:rPr>
              <a:t>结构体名  变量名</a:t>
            </a:r>
            <a:r>
              <a:rPr lang="en-US" altLang="zh-CN" sz="2000" b="1">
                <a:solidFill>
                  <a:schemeClr val="tx2"/>
                </a:solidFill>
              </a:rPr>
              <a:t>={</a:t>
            </a:r>
            <a:r>
              <a:rPr lang="zh-CN" altLang="en-US" sz="2000" b="1">
                <a:solidFill>
                  <a:schemeClr val="tx2"/>
                </a:solidFill>
              </a:rPr>
              <a:t>初值</a:t>
            </a:r>
            <a:r>
              <a:rPr lang="en-US" altLang="zh-CN" sz="2000" b="1">
                <a:solidFill>
                  <a:schemeClr val="tx2"/>
                </a:solidFill>
              </a:rPr>
              <a:t>1,</a:t>
            </a:r>
            <a:r>
              <a:rPr lang="zh-CN" altLang="en-US" sz="2000" b="1">
                <a:solidFill>
                  <a:schemeClr val="tx2"/>
                </a:solidFill>
              </a:rPr>
              <a:t>初值</a:t>
            </a:r>
            <a:r>
              <a:rPr lang="en-US" altLang="zh-CN" sz="2000" b="1">
                <a:solidFill>
                  <a:schemeClr val="tx2"/>
                </a:solidFill>
              </a:rPr>
              <a:t>2,……};</a:t>
            </a:r>
          </a:p>
          <a:p>
            <a:pPr eaLnBrk="1" hangingPunct="1">
              <a:buFont typeface="Wingdings" pitchFamily="2" charset="2"/>
              <a:buChar char="l"/>
            </a:pPr>
            <a:r>
              <a:rPr lang="zh-CN" altLang="en-US" sz="2000" b="1"/>
              <a:t>除了同类型结构体变量可以整体赋值外，其余只能通过成员运算符</a:t>
            </a:r>
            <a:r>
              <a:rPr lang="en-US" altLang="zh-CN" sz="2000" b="1"/>
              <a:t>(.)</a:t>
            </a:r>
            <a:r>
              <a:rPr lang="zh-CN" altLang="en-US" sz="2000" b="1"/>
              <a:t>逐个引用其成员，其形式为：</a:t>
            </a:r>
          </a:p>
          <a:p>
            <a:pPr eaLnBrk="1" hangingPunct="1">
              <a:buFont typeface="Wingdings" pitchFamily="2" charset="2"/>
              <a:buNone/>
            </a:pPr>
            <a:r>
              <a:rPr lang="zh-CN" altLang="en-US" sz="2000" b="1">
                <a:solidFill>
                  <a:schemeClr val="tx2"/>
                </a:solidFill>
              </a:rPr>
              <a:t>       结构体变量名</a:t>
            </a:r>
            <a:r>
              <a:rPr lang="en-US" altLang="zh-CN" sz="2000" b="1">
                <a:solidFill>
                  <a:schemeClr val="tx2"/>
                </a:solidFill>
              </a:rPr>
              <a:t>.</a:t>
            </a:r>
            <a:r>
              <a:rPr lang="zh-CN" altLang="en-US" sz="2000" b="1">
                <a:solidFill>
                  <a:schemeClr val="tx2"/>
                </a:solidFill>
              </a:rPr>
              <a:t>成员名</a:t>
            </a:r>
          </a:p>
          <a:p>
            <a:pPr eaLnBrk="1" hangingPunct="1">
              <a:buFont typeface="Wingdings" pitchFamily="2" charset="2"/>
              <a:buChar char="l"/>
            </a:pPr>
            <a:r>
              <a:rPr lang="zh-CN" altLang="en-US" sz="2000" b="1"/>
              <a:t>结构体类型也可以定义数组或指针，如：</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struct  student  stu,stud[3],*p;    p=&amp;stu;   </a:t>
            </a:r>
            <a:r>
              <a:rPr lang="zh-CN" altLang="en-US" sz="2000" b="1">
                <a:solidFill>
                  <a:schemeClr val="tx2"/>
                </a:solidFill>
              </a:rPr>
              <a:t>或</a:t>
            </a:r>
            <a:r>
              <a:rPr lang="en-US" altLang="zh-CN" sz="2000" b="1">
                <a:solidFill>
                  <a:schemeClr val="tx2"/>
                </a:solidFill>
              </a:rPr>
              <a:t>p=stud;   </a:t>
            </a:r>
          </a:p>
          <a:p>
            <a:pPr eaLnBrk="1" hangingPunct="1">
              <a:buFont typeface="Wingdings" pitchFamily="2" charset="2"/>
              <a:buNone/>
            </a:pPr>
            <a:r>
              <a:rPr lang="zh-CN" altLang="en-US" sz="2000" b="1"/>
              <a:t>因此，也可以通过结构体指针引用其指向变量的成员：</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stu.age  </a:t>
            </a:r>
            <a:r>
              <a:rPr lang="en-US" altLang="zh-CN" sz="2000" b="1">
                <a:solidFill>
                  <a:schemeClr val="tx2"/>
                </a:solidFill>
                <a:sym typeface="Wingdings" pitchFamily="2" charset="2"/>
              </a:rPr>
              <a:t> (*p).age    p-&gt;age</a:t>
            </a:r>
            <a:endParaRPr lang="en-US" altLang="zh-CN" sz="2000" b="1">
              <a:solidFill>
                <a:schemeClr val="tx2"/>
              </a:solidFill>
            </a:endParaRPr>
          </a:p>
        </p:txBody>
      </p:sp>
      <p:grpSp>
        <p:nvGrpSpPr>
          <p:cNvPr id="91141" name="Group 5"/>
          <p:cNvGrpSpPr>
            <a:grpSpLocks/>
          </p:cNvGrpSpPr>
          <p:nvPr/>
        </p:nvGrpSpPr>
        <p:grpSpPr bwMode="auto">
          <a:xfrm>
            <a:off x="250825" y="188913"/>
            <a:ext cx="8642350" cy="503237"/>
            <a:chOff x="113" y="0"/>
            <a:chExt cx="5444" cy="317"/>
          </a:xfrm>
        </p:grpSpPr>
        <p:sp>
          <p:nvSpPr>
            <p:cNvPr id="72710"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tx2"/>
                  </a:solidFill>
                </a:rPr>
                <a:t>考点</a:t>
              </a:r>
              <a:r>
                <a:rPr lang="en-US" altLang="zh-CN" sz="2000" b="1">
                  <a:solidFill>
                    <a:schemeClr val="tx2"/>
                  </a:solidFill>
                </a:rPr>
                <a:t>2</a:t>
              </a:r>
            </a:p>
          </p:txBody>
        </p:sp>
        <p:sp>
          <p:nvSpPr>
            <p:cNvPr id="72711"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结构体变量的赋值和引用</a:t>
              </a:r>
            </a:p>
          </p:txBody>
        </p:sp>
      </p:grpSp>
      <p:sp>
        <p:nvSpPr>
          <p:cNvPr id="91144" name="Text Box 8"/>
          <p:cNvSpPr txBox="1">
            <a:spLocks noChangeArrowheads="1"/>
          </p:cNvSpPr>
          <p:nvPr/>
        </p:nvSpPr>
        <p:spPr bwMode="auto">
          <a:xfrm>
            <a:off x="250825" y="4221163"/>
            <a:ext cx="8496300" cy="23241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37、设有以下程序段</a:t>
            </a:r>
            <a:endParaRPr lang="zh-CN" altLang="en-US" sz="2000" dirty="0"/>
          </a:p>
          <a:p>
            <a:pPr eaLnBrk="1" hangingPunct="1"/>
            <a:r>
              <a:rPr lang="zh-CN" altLang="zh-CN" sz="2000" dirty="0"/>
              <a:t>struct MP3 </a:t>
            </a:r>
          </a:p>
          <a:p>
            <a:pPr eaLnBrk="1" hangingPunct="1"/>
            <a:r>
              <a:rPr lang="zh-CN" altLang="zh-CN" sz="2000" dirty="0"/>
              <a:t>{</a:t>
            </a:r>
            <a:r>
              <a:rPr lang="en-US" altLang="zh-CN" sz="2000" dirty="0"/>
              <a:t>    </a:t>
            </a:r>
            <a:r>
              <a:rPr lang="zh-CN" altLang="zh-CN" sz="2000" dirty="0"/>
              <a:t>char name[20];</a:t>
            </a:r>
            <a:r>
              <a:rPr lang="en-US" altLang="zh-CN" sz="2000" dirty="0"/>
              <a:t>    </a:t>
            </a:r>
            <a:r>
              <a:rPr lang="zh-CN" altLang="zh-CN" sz="2000" dirty="0"/>
              <a:t>char color;</a:t>
            </a:r>
            <a:r>
              <a:rPr lang="en-US" altLang="zh-CN" sz="2000" dirty="0"/>
              <a:t>    </a:t>
            </a:r>
            <a:r>
              <a:rPr lang="zh-CN" altLang="zh-CN" sz="2000" dirty="0"/>
              <a:t>float price;</a:t>
            </a:r>
            <a:r>
              <a:rPr lang="en-US" altLang="zh-CN" sz="2000" dirty="0"/>
              <a:t>   </a:t>
            </a:r>
            <a:r>
              <a:rPr lang="zh-CN" altLang="zh-CN" sz="2000" dirty="0"/>
              <a:t>}std,*ptr;</a:t>
            </a:r>
          </a:p>
          <a:p>
            <a:pPr eaLnBrk="1" hangingPunct="1"/>
            <a:r>
              <a:rPr lang="zh-CN" altLang="zh-CN" sz="2000" dirty="0"/>
              <a:t>ptr=&amp;std;</a:t>
            </a:r>
          </a:p>
          <a:p>
            <a:pPr eaLnBrk="1" hangingPunct="1"/>
            <a:r>
              <a:rPr lang="zh-CN" altLang="zh-CN" sz="2000" dirty="0"/>
              <a:t>若要引用结构体变量std中的color成员，写法错误的是</a:t>
            </a:r>
            <a:r>
              <a:rPr lang="en-US" altLang="zh-CN" sz="2000" dirty="0"/>
              <a:t>(        )</a:t>
            </a:r>
            <a:r>
              <a:rPr lang="zh-CN" altLang="zh-CN" sz="2000" dirty="0" smtClean="0"/>
              <a:t>。</a:t>
            </a:r>
            <a:endParaRPr lang="zh-CN" altLang="zh-CN" sz="2000" dirty="0"/>
          </a:p>
          <a:p>
            <a:pPr eaLnBrk="1" hangingPunct="1"/>
            <a:r>
              <a:rPr lang="en-US" altLang="zh-CN" sz="2000" dirty="0"/>
              <a:t>  </a:t>
            </a:r>
            <a:r>
              <a:rPr lang="zh-CN" altLang="zh-CN" sz="2000" dirty="0"/>
              <a:t>A</a:t>
            </a:r>
            <a:r>
              <a:rPr lang="en-US" altLang="zh-CN" sz="2000" dirty="0"/>
              <a:t>)</a:t>
            </a:r>
            <a:r>
              <a:rPr lang="zh-CN" altLang="zh-CN" sz="2000" dirty="0"/>
              <a:t>std.color </a:t>
            </a:r>
            <a:r>
              <a:rPr lang="en-US" altLang="zh-CN" sz="2000" dirty="0"/>
              <a:t>    </a:t>
            </a:r>
            <a:r>
              <a:rPr lang="zh-CN" altLang="zh-CN" sz="2000" dirty="0"/>
              <a:t>B</a:t>
            </a:r>
            <a:r>
              <a:rPr lang="en-US" altLang="zh-CN" sz="2000" dirty="0"/>
              <a:t>)</a:t>
            </a:r>
            <a:r>
              <a:rPr lang="zh-CN" altLang="zh-CN" sz="2000" dirty="0"/>
              <a:t>ptr-&gt; color </a:t>
            </a:r>
            <a:r>
              <a:rPr lang="en-US" altLang="zh-CN" sz="2000" dirty="0"/>
              <a:t>    </a:t>
            </a:r>
            <a:r>
              <a:rPr lang="zh-CN" altLang="zh-CN" sz="2000" dirty="0"/>
              <a:t>C</a:t>
            </a:r>
            <a:r>
              <a:rPr lang="en-US" altLang="zh-CN" sz="2000" dirty="0"/>
              <a:t>)</a:t>
            </a:r>
            <a:r>
              <a:rPr lang="zh-CN" altLang="zh-CN" sz="2000" dirty="0"/>
              <a:t>std-&gt; color </a:t>
            </a:r>
            <a:r>
              <a:rPr lang="en-US" altLang="zh-CN" sz="2000" dirty="0"/>
              <a:t>   </a:t>
            </a:r>
            <a:r>
              <a:rPr lang="zh-CN" altLang="zh-CN" sz="2000" dirty="0"/>
              <a:t>D</a:t>
            </a:r>
            <a:r>
              <a:rPr lang="en-US" altLang="zh-CN" sz="2000" dirty="0"/>
              <a:t>)</a:t>
            </a:r>
            <a:r>
              <a:rPr lang="zh-CN" altLang="zh-CN" sz="2000" dirty="0"/>
              <a:t>(*ptr) .color </a:t>
            </a:r>
          </a:p>
        </p:txBody>
      </p:sp>
      <p:sp>
        <p:nvSpPr>
          <p:cNvPr id="91145" name="Rectangle 9"/>
          <p:cNvSpPr>
            <a:spLocks noChangeArrowheads="1"/>
          </p:cNvSpPr>
          <p:nvPr/>
        </p:nvSpPr>
        <p:spPr bwMode="auto">
          <a:xfrm>
            <a:off x="6445250" y="5829300"/>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1140">
                                            <p:txEl>
                                              <p:pRg st="0" end="0"/>
                                            </p:txEl>
                                          </p:spTgt>
                                        </p:tgtEl>
                                        <p:attrNameLst>
                                          <p:attrName>style.visibility</p:attrName>
                                        </p:attrNameLst>
                                      </p:cBhvr>
                                      <p:to>
                                        <p:strVal val="visible"/>
                                      </p:to>
                                    </p:set>
                                    <p:animEffect transition="in" filter="wipe(left)">
                                      <p:cBhvr>
                                        <p:cTn id="11" dur="500"/>
                                        <p:tgtEl>
                                          <p:spTgt spid="9114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1140">
                                            <p:txEl>
                                              <p:pRg st="1" end="1"/>
                                            </p:txEl>
                                          </p:spTgt>
                                        </p:tgtEl>
                                        <p:attrNameLst>
                                          <p:attrName>style.visibility</p:attrName>
                                        </p:attrNameLst>
                                      </p:cBhvr>
                                      <p:to>
                                        <p:strVal val="visible"/>
                                      </p:to>
                                    </p:set>
                                    <p:animEffect transition="in" filter="wipe(left)">
                                      <p:cBhvr>
                                        <p:cTn id="16" dur="500"/>
                                        <p:tgtEl>
                                          <p:spTgt spid="9114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1140">
                                            <p:txEl>
                                              <p:pRg st="2" end="2"/>
                                            </p:txEl>
                                          </p:spTgt>
                                        </p:tgtEl>
                                        <p:attrNameLst>
                                          <p:attrName>style.visibility</p:attrName>
                                        </p:attrNameLst>
                                      </p:cBhvr>
                                      <p:to>
                                        <p:strVal val="visible"/>
                                      </p:to>
                                    </p:set>
                                    <p:animEffect transition="in" filter="wipe(left)">
                                      <p:cBhvr>
                                        <p:cTn id="21" dur="500"/>
                                        <p:tgtEl>
                                          <p:spTgt spid="9114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1140">
                                            <p:txEl>
                                              <p:pRg st="3" end="3"/>
                                            </p:txEl>
                                          </p:spTgt>
                                        </p:tgtEl>
                                        <p:attrNameLst>
                                          <p:attrName>style.visibility</p:attrName>
                                        </p:attrNameLst>
                                      </p:cBhvr>
                                      <p:to>
                                        <p:strVal val="visible"/>
                                      </p:to>
                                    </p:set>
                                    <p:animEffect transition="in" filter="wipe(left)">
                                      <p:cBhvr>
                                        <p:cTn id="26" dur="500"/>
                                        <p:tgtEl>
                                          <p:spTgt spid="9114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1140">
                                            <p:txEl>
                                              <p:pRg st="4" end="4"/>
                                            </p:txEl>
                                          </p:spTgt>
                                        </p:tgtEl>
                                        <p:attrNameLst>
                                          <p:attrName>style.visibility</p:attrName>
                                        </p:attrNameLst>
                                      </p:cBhvr>
                                      <p:to>
                                        <p:strVal val="visible"/>
                                      </p:to>
                                    </p:set>
                                    <p:animEffect transition="in" filter="wipe(left)">
                                      <p:cBhvr>
                                        <p:cTn id="31" dur="500"/>
                                        <p:tgtEl>
                                          <p:spTgt spid="91140">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1140">
                                            <p:txEl>
                                              <p:pRg st="5" end="5"/>
                                            </p:txEl>
                                          </p:spTgt>
                                        </p:tgtEl>
                                        <p:attrNameLst>
                                          <p:attrName>style.visibility</p:attrName>
                                        </p:attrNameLst>
                                      </p:cBhvr>
                                      <p:to>
                                        <p:strVal val="visible"/>
                                      </p:to>
                                    </p:set>
                                    <p:animEffect transition="in" filter="wipe(left)">
                                      <p:cBhvr>
                                        <p:cTn id="36" dur="500"/>
                                        <p:tgtEl>
                                          <p:spTgt spid="9114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1140">
                                            <p:txEl>
                                              <p:pRg st="6" end="6"/>
                                            </p:txEl>
                                          </p:spTgt>
                                        </p:tgtEl>
                                        <p:attrNameLst>
                                          <p:attrName>style.visibility</p:attrName>
                                        </p:attrNameLst>
                                      </p:cBhvr>
                                      <p:to>
                                        <p:strVal val="visible"/>
                                      </p:to>
                                    </p:set>
                                    <p:animEffect transition="in" filter="wipe(left)">
                                      <p:cBhvr>
                                        <p:cTn id="41" dur="500"/>
                                        <p:tgtEl>
                                          <p:spTgt spid="91140">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1140">
                                            <p:txEl>
                                              <p:pRg st="7" end="7"/>
                                            </p:txEl>
                                          </p:spTgt>
                                        </p:tgtEl>
                                        <p:attrNameLst>
                                          <p:attrName>style.visibility</p:attrName>
                                        </p:attrNameLst>
                                      </p:cBhvr>
                                      <p:to>
                                        <p:strVal val="visible"/>
                                      </p:to>
                                    </p:set>
                                    <p:animEffect transition="in" filter="wipe(left)">
                                      <p:cBhvr>
                                        <p:cTn id="46" dur="500"/>
                                        <p:tgtEl>
                                          <p:spTgt spid="91140">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1140">
                                            <p:txEl>
                                              <p:pRg st="8" end="8"/>
                                            </p:txEl>
                                          </p:spTgt>
                                        </p:tgtEl>
                                        <p:attrNameLst>
                                          <p:attrName>style.visibility</p:attrName>
                                        </p:attrNameLst>
                                      </p:cBhvr>
                                      <p:to>
                                        <p:strVal val="visible"/>
                                      </p:to>
                                    </p:set>
                                    <p:animEffect transition="in" filter="wipe(left)">
                                      <p:cBhvr>
                                        <p:cTn id="51" dur="500"/>
                                        <p:tgtEl>
                                          <p:spTgt spid="91140">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91144"/>
                                        </p:tgtEl>
                                        <p:attrNameLst>
                                          <p:attrName>style.visibility</p:attrName>
                                        </p:attrNameLst>
                                      </p:cBhvr>
                                      <p:to>
                                        <p:strVal val="visible"/>
                                      </p:to>
                                    </p:set>
                                    <p:animEffect transition="in" filter="diamond(in)">
                                      <p:cBhvr>
                                        <p:cTn id="56" dur="500"/>
                                        <p:tgtEl>
                                          <p:spTgt spid="9114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1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build="p"/>
      <p:bldP spid="91144" grpId="0" animBg="1"/>
      <p:bldP spid="91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468313" y="908050"/>
            <a:ext cx="83518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记住程序设计的任务</a:t>
            </a:r>
          </a:p>
          <a:p>
            <a:pPr eaLnBrk="1" hangingPunct="1">
              <a:spcBef>
                <a:spcPct val="50000"/>
              </a:spcBef>
            </a:pPr>
            <a:r>
              <a:rPr lang="zh-CN" altLang="en-US" sz="2000" b="1"/>
              <a:t>       程序设计指设计、编程、调试程序的方法和过程。程序设计通常分为</a:t>
            </a:r>
            <a:r>
              <a:rPr lang="zh-CN" altLang="en-US" sz="2000" b="1">
                <a:solidFill>
                  <a:schemeClr val="hlink"/>
                </a:solidFill>
              </a:rPr>
              <a:t>问题建模</a:t>
            </a:r>
            <a:r>
              <a:rPr lang="zh-CN" altLang="en-US" sz="2000" b="1"/>
              <a:t>、</a:t>
            </a:r>
            <a:r>
              <a:rPr lang="zh-CN" altLang="en-US" sz="2000" b="1">
                <a:solidFill>
                  <a:schemeClr val="hlink"/>
                </a:solidFill>
              </a:rPr>
              <a:t>算法设计</a:t>
            </a:r>
            <a:r>
              <a:rPr lang="zh-CN" altLang="en-US" sz="2000" b="1"/>
              <a:t>、</a:t>
            </a:r>
            <a:r>
              <a:rPr lang="zh-CN" altLang="en-US" sz="2000" b="1">
                <a:solidFill>
                  <a:schemeClr val="hlink"/>
                </a:solidFill>
              </a:rPr>
              <a:t>编写代码</a:t>
            </a:r>
            <a:r>
              <a:rPr lang="zh-CN" altLang="en-US" sz="2000" b="1"/>
              <a:t>和</a:t>
            </a:r>
            <a:r>
              <a:rPr lang="zh-CN" altLang="en-US" sz="2000" b="1">
                <a:solidFill>
                  <a:schemeClr val="hlink"/>
                </a:solidFill>
              </a:rPr>
              <a:t>编译调试</a:t>
            </a:r>
            <a:r>
              <a:rPr lang="zh-CN" altLang="en-US" sz="2000" b="1"/>
              <a:t>四个阶段。</a:t>
            </a:r>
          </a:p>
        </p:txBody>
      </p:sp>
      <p:grpSp>
        <p:nvGrpSpPr>
          <p:cNvPr id="22538" name="Group 10"/>
          <p:cNvGrpSpPr>
            <a:grpSpLocks/>
          </p:cNvGrpSpPr>
          <p:nvPr/>
        </p:nvGrpSpPr>
        <p:grpSpPr bwMode="auto">
          <a:xfrm>
            <a:off x="395288" y="333375"/>
            <a:ext cx="4897437" cy="503238"/>
            <a:chOff x="249" y="210"/>
            <a:chExt cx="3085" cy="317"/>
          </a:xfrm>
        </p:grpSpPr>
        <p:sp>
          <p:nvSpPr>
            <p:cNvPr id="9222" name="Oval 5"/>
            <p:cNvSpPr>
              <a:spLocks noChangeArrowheads="1"/>
            </p:cNvSpPr>
            <p:nvPr/>
          </p:nvSpPr>
          <p:spPr bwMode="auto">
            <a:xfrm>
              <a:off x="249" y="210"/>
              <a:ext cx="953"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4</a:t>
              </a:r>
            </a:p>
          </p:txBody>
        </p:sp>
        <p:sp>
          <p:nvSpPr>
            <p:cNvPr id="9223" name="Text Box 6"/>
            <p:cNvSpPr txBox="1">
              <a:spLocks noChangeArrowheads="1"/>
            </p:cNvSpPr>
            <p:nvPr/>
          </p:nvSpPr>
          <p:spPr bwMode="auto">
            <a:xfrm>
              <a:off x="1292" y="210"/>
              <a:ext cx="20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程序设计的任务</a:t>
              </a:r>
            </a:p>
          </p:txBody>
        </p:sp>
      </p:grpSp>
      <p:sp>
        <p:nvSpPr>
          <p:cNvPr id="22536" name="Text Box 8"/>
          <p:cNvSpPr txBox="1">
            <a:spLocks noChangeArrowheads="1"/>
          </p:cNvSpPr>
          <p:nvPr/>
        </p:nvSpPr>
        <p:spPr bwMode="auto">
          <a:xfrm>
            <a:off x="323850" y="3068638"/>
            <a:ext cx="8497888"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11、针对简单程序设计，以下叙述的实施步骤正确的是</a:t>
            </a:r>
            <a:r>
              <a:rPr lang="en-US" altLang="zh-CN" sz="2000" dirty="0"/>
              <a:t>(          )</a:t>
            </a:r>
            <a:r>
              <a:rPr lang="zh-CN" altLang="zh-CN" sz="2000" dirty="0" smtClean="0"/>
              <a:t>。</a:t>
            </a:r>
            <a:endParaRPr lang="zh-CN" altLang="zh-CN" sz="2000" dirty="0"/>
          </a:p>
          <a:p>
            <a:pPr eaLnBrk="1" hangingPunct="1"/>
            <a:r>
              <a:rPr lang="en-US" altLang="zh-CN" sz="2000" dirty="0"/>
              <a:t>    </a:t>
            </a:r>
            <a:r>
              <a:rPr lang="zh-CN" altLang="zh-CN" sz="2000" dirty="0"/>
              <a:t>A．确定算法和数据结构、编码、调试、整理文档</a:t>
            </a:r>
          </a:p>
          <a:p>
            <a:pPr eaLnBrk="1" hangingPunct="1"/>
            <a:r>
              <a:rPr lang="zh-CN" altLang="en-US" sz="2000" dirty="0"/>
              <a:t>    </a:t>
            </a:r>
            <a:r>
              <a:rPr lang="zh-CN" altLang="zh-CN" sz="2000" dirty="0"/>
              <a:t>B．编码、确定算法和数据结构、调试、整理文档</a:t>
            </a:r>
          </a:p>
          <a:p>
            <a:pPr eaLnBrk="1" hangingPunct="1"/>
            <a:r>
              <a:rPr lang="zh-CN" altLang="en-US" sz="2000" dirty="0"/>
              <a:t>    </a:t>
            </a:r>
            <a:r>
              <a:rPr lang="zh-CN" altLang="zh-CN" sz="2000" dirty="0"/>
              <a:t>C．整理文档、确定算法和数据结构、编码、调试</a:t>
            </a:r>
          </a:p>
          <a:p>
            <a:pPr eaLnBrk="1" hangingPunct="1"/>
            <a:r>
              <a:rPr lang="zh-CN" altLang="en-US" sz="2000" dirty="0"/>
              <a:t>    </a:t>
            </a:r>
            <a:r>
              <a:rPr lang="zh-CN" altLang="zh-CN" sz="2000" dirty="0"/>
              <a:t>D．确定算法和数据结构、调试、编码、整理文档</a:t>
            </a:r>
          </a:p>
        </p:txBody>
      </p:sp>
      <p:sp>
        <p:nvSpPr>
          <p:cNvPr id="22537" name="Rectangle 9"/>
          <p:cNvSpPr>
            <a:spLocks noChangeArrowheads="1"/>
          </p:cNvSpPr>
          <p:nvPr/>
        </p:nvSpPr>
        <p:spPr bwMode="auto">
          <a:xfrm>
            <a:off x="6781800" y="35083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2532">
                                            <p:txEl>
                                              <p:pRg st="0" end="0"/>
                                            </p:txEl>
                                          </p:spTgt>
                                        </p:tgtEl>
                                        <p:attrNameLst>
                                          <p:attrName>style.visibility</p:attrName>
                                        </p:attrNameLst>
                                      </p:cBhvr>
                                      <p:to>
                                        <p:strVal val="visible"/>
                                      </p:to>
                                    </p:set>
                                    <p:animEffect transition="in" filter="wipe(left)">
                                      <p:cBhvr>
                                        <p:cTn id="11" dur="500"/>
                                        <p:tgtEl>
                                          <p:spTgt spid="2253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32">
                                            <p:txEl>
                                              <p:pRg st="1" end="1"/>
                                            </p:txEl>
                                          </p:spTgt>
                                        </p:tgtEl>
                                        <p:attrNameLst>
                                          <p:attrName>style.visibility</p:attrName>
                                        </p:attrNameLst>
                                      </p:cBhvr>
                                      <p:to>
                                        <p:strVal val="visible"/>
                                      </p:to>
                                    </p:set>
                                    <p:animEffect transition="in" filter="wipe(left)">
                                      <p:cBhvr>
                                        <p:cTn id="16" dur="500"/>
                                        <p:tgtEl>
                                          <p:spTgt spid="2253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536"/>
                                        </p:tgtEl>
                                        <p:attrNameLst>
                                          <p:attrName>style.visibility</p:attrName>
                                        </p:attrNameLst>
                                      </p:cBhvr>
                                      <p:to>
                                        <p:strVal val="visible"/>
                                      </p:to>
                                    </p:set>
                                    <p:animEffect transition="in" filter="blinds(horizontal)">
                                      <p:cBhvr>
                                        <p:cTn id="21" dur="500"/>
                                        <p:tgtEl>
                                          <p:spTgt spid="225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P spid="22536" grpId="0" animBg="1"/>
      <p:bldP spid="2253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p:cNvSpPr txBox="1">
            <a:spLocks noChangeArrowheads="1"/>
          </p:cNvSpPr>
          <p:nvPr/>
        </p:nvSpPr>
        <p:spPr bwMode="auto">
          <a:xfrm>
            <a:off x="179388" y="703263"/>
            <a:ext cx="8713787" cy="347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理解链表的结构特点及链表的建立、输出、插入、删除</a:t>
            </a:r>
          </a:p>
          <a:p>
            <a:pPr eaLnBrk="1" hangingPunct="1">
              <a:buFont typeface="Wingdings" pitchFamily="2" charset="2"/>
              <a:buChar char="l"/>
            </a:pPr>
            <a:r>
              <a:rPr lang="zh-CN" altLang="en-US" sz="2000" b="1"/>
              <a:t>链表是一种动态存储结构，其基本构成单位称</a:t>
            </a:r>
            <a:r>
              <a:rPr lang="zh-CN" altLang="en-US" sz="2000" b="1">
                <a:solidFill>
                  <a:schemeClr val="tx2"/>
                </a:solidFill>
              </a:rPr>
              <a:t>结点</a:t>
            </a:r>
            <a:r>
              <a:rPr lang="zh-CN" altLang="en-US" sz="2000" b="1"/>
              <a:t>，其特点是通过结点中的指针来体现结点间的先后关系。结点中一般包含两部分数据：</a:t>
            </a:r>
            <a:r>
              <a:rPr lang="zh-CN" altLang="en-US" sz="2000" b="1">
                <a:solidFill>
                  <a:schemeClr val="tx2"/>
                </a:solidFill>
              </a:rPr>
              <a:t>数据域</a:t>
            </a:r>
            <a:r>
              <a:rPr lang="zh-CN" altLang="en-US" sz="2000" b="1"/>
              <a:t>和</a:t>
            </a:r>
            <a:r>
              <a:rPr lang="zh-CN" altLang="en-US" sz="2000" b="1">
                <a:solidFill>
                  <a:schemeClr val="tx2"/>
                </a:solidFill>
              </a:rPr>
              <a:t>指针域</a:t>
            </a:r>
            <a:r>
              <a:rPr lang="zh-CN" altLang="en-US" sz="2000" b="1"/>
              <a:t>。因其类型不同，所以用结构体类型组织，一般形式如下 ：</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struct   NODE</a:t>
            </a:r>
          </a:p>
          <a:p>
            <a:pPr eaLnBrk="1" hangingPunct="1">
              <a:buFont typeface="Wingdings" pitchFamily="2" charset="2"/>
              <a:buNone/>
            </a:pPr>
            <a:r>
              <a:rPr lang="en-US" altLang="zh-CN" sz="2000" b="1">
                <a:solidFill>
                  <a:schemeClr val="tx2"/>
                </a:solidFill>
              </a:rPr>
              <a:t>                  {   int  data;</a:t>
            </a:r>
          </a:p>
          <a:p>
            <a:pPr eaLnBrk="1" hangingPunct="1">
              <a:buFont typeface="Wingdings" pitchFamily="2" charset="2"/>
              <a:buNone/>
            </a:pPr>
            <a:r>
              <a:rPr lang="en-US" altLang="zh-CN" sz="2000" b="1">
                <a:solidFill>
                  <a:schemeClr val="tx2"/>
                </a:solidFill>
              </a:rPr>
              <a:t>                       struct  NODE  *next;</a:t>
            </a:r>
          </a:p>
          <a:p>
            <a:pPr eaLnBrk="1" hangingPunct="1">
              <a:buFont typeface="Wingdings" pitchFamily="2" charset="2"/>
              <a:buNone/>
            </a:pPr>
            <a:r>
              <a:rPr lang="en-US" altLang="zh-CN" sz="2000" b="1">
                <a:solidFill>
                  <a:schemeClr val="tx2"/>
                </a:solidFill>
              </a:rPr>
              <a:t>                  };</a:t>
            </a:r>
          </a:p>
          <a:p>
            <a:pPr eaLnBrk="1" hangingPunct="1">
              <a:buFont typeface="Wingdings" pitchFamily="2" charset="2"/>
              <a:buNone/>
            </a:pPr>
            <a:r>
              <a:rPr lang="zh-CN" altLang="en-US" sz="2000" b="1"/>
              <a:t>其中，数据域或指针域根据需要可以是多项成员。在单向链表中，指针成员</a:t>
            </a:r>
            <a:r>
              <a:rPr lang="en-US" altLang="zh-CN" sz="2000" b="1"/>
              <a:t>next</a:t>
            </a:r>
            <a:r>
              <a:rPr lang="zh-CN" altLang="en-US" sz="2000" b="1"/>
              <a:t>通常用来存放下一个结点的地址。</a:t>
            </a:r>
          </a:p>
          <a:p>
            <a:pPr eaLnBrk="1" hangingPunct="1">
              <a:buFont typeface="Wingdings" pitchFamily="2" charset="2"/>
              <a:buChar char="l"/>
            </a:pPr>
            <a:r>
              <a:rPr lang="zh-CN" altLang="en-US" sz="2000" b="1"/>
              <a:t> 链表的处理在机试题中有所涉及，近几次笔试题中没有考。</a:t>
            </a:r>
          </a:p>
        </p:txBody>
      </p:sp>
      <p:grpSp>
        <p:nvGrpSpPr>
          <p:cNvPr id="92166" name="Group 6"/>
          <p:cNvGrpSpPr>
            <a:grpSpLocks/>
          </p:cNvGrpSpPr>
          <p:nvPr/>
        </p:nvGrpSpPr>
        <p:grpSpPr bwMode="auto">
          <a:xfrm>
            <a:off x="250825" y="188913"/>
            <a:ext cx="8642350" cy="503237"/>
            <a:chOff x="113" y="0"/>
            <a:chExt cx="5444" cy="317"/>
          </a:xfrm>
        </p:grpSpPr>
        <p:sp>
          <p:nvSpPr>
            <p:cNvPr id="73732" name="Oval 7"/>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3</a:t>
              </a:r>
            </a:p>
          </p:txBody>
        </p:sp>
        <p:sp>
          <p:nvSpPr>
            <p:cNvPr id="73733" name="Text Box 8"/>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用结构体处理链表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2165">
                                            <p:txEl>
                                              <p:pRg st="0" end="0"/>
                                            </p:txEl>
                                          </p:spTgt>
                                        </p:tgtEl>
                                        <p:attrNameLst>
                                          <p:attrName>style.visibility</p:attrName>
                                        </p:attrNameLst>
                                      </p:cBhvr>
                                      <p:to>
                                        <p:strVal val="visible"/>
                                      </p:to>
                                    </p:set>
                                    <p:animEffect transition="in" filter="wipe(left)">
                                      <p:cBhvr>
                                        <p:cTn id="11" dur="500"/>
                                        <p:tgtEl>
                                          <p:spTgt spid="9216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2165">
                                            <p:txEl>
                                              <p:pRg st="1" end="1"/>
                                            </p:txEl>
                                          </p:spTgt>
                                        </p:tgtEl>
                                        <p:attrNameLst>
                                          <p:attrName>style.visibility</p:attrName>
                                        </p:attrNameLst>
                                      </p:cBhvr>
                                      <p:to>
                                        <p:strVal val="visible"/>
                                      </p:to>
                                    </p:set>
                                    <p:animEffect transition="in" filter="wipe(left)">
                                      <p:cBhvr>
                                        <p:cTn id="16" dur="500"/>
                                        <p:tgtEl>
                                          <p:spTgt spid="9216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165">
                                            <p:txEl>
                                              <p:pRg st="2" end="2"/>
                                            </p:txEl>
                                          </p:spTgt>
                                        </p:tgtEl>
                                        <p:attrNameLst>
                                          <p:attrName>style.visibility</p:attrName>
                                        </p:attrNameLst>
                                      </p:cBhvr>
                                      <p:to>
                                        <p:strVal val="visible"/>
                                      </p:to>
                                    </p:set>
                                    <p:animEffect transition="in" filter="wipe(left)">
                                      <p:cBhvr>
                                        <p:cTn id="21" dur="500"/>
                                        <p:tgtEl>
                                          <p:spTgt spid="9216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165">
                                            <p:txEl>
                                              <p:pRg st="3" end="3"/>
                                            </p:txEl>
                                          </p:spTgt>
                                        </p:tgtEl>
                                        <p:attrNameLst>
                                          <p:attrName>style.visibility</p:attrName>
                                        </p:attrNameLst>
                                      </p:cBhvr>
                                      <p:to>
                                        <p:strVal val="visible"/>
                                      </p:to>
                                    </p:set>
                                    <p:animEffect transition="in" filter="wipe(left)">
                                      <p:cBhvr>
                                        <p:cTn id="26" dur="500"/>
                                        <p:tgtEl>
                                          <p:spTgt spid="9216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2165">
                                            <p:txEl>
                                              <p:pRg st="4" end="4"/>
                                            </p:txEl>
                                          </p:spTgt>
                                        </p:tgtEl>
                                        <p:attrNameLst>
                                          <p:attrName>style.visibility</p:attrName>
                                        </p:attrNameLst>
                                      </p:cBhvr>
                                      <p:to>
                                        <p:strVal val="visible"/>
                                      </p:to>
                                    </p:set>
                                    <p:animEffect transition="in" filter="wipe(left)">
                                      <p:cBhvr>
                                        <p:cTn id="31" dur="500"/>
                                        <p:tgtEl>
                                          <p:spTgt spid="9216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2165">
                                            <p:txEl>
                                              <p:pRg st="5" end="5"/>
                                            </p:txEl>
                                          </p:spTgt>
                                        </p:tgtEl>
                                        <p:attrNameLst>
                                          <p:attrName>style.visibility</p:attrName>
                                        </p:attrNameLst>
                                      </p:cBhvr>
                                      <p:to>
                                        <p:strVal val="visible"/>
                                      </p:to>
                                    </p:set>
                                    <p:animEffect transition="in" filter="wipe(left)">
                                      <p:cBhvr>
                                        <p:cTn id="36" dur="500"/>
                                        <p:tgtEl>
                                          <p:spTgt spid="9216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2165">
                                            <p:txEl>
                                              <p:pRg st="6" end="6"/>
                                            </p:txEl>
                                          </p:spTgt>
                                        </p:tgtEl>
                                        <p:attrNameLst>
                                          <p:attrName>style.visibility</p:attrName>
                                        </p:attrNameLst>
                                      </p:cBhvr>
                                      <p:to>
                                        <p:strVal val="visible"/>
                                      </p:to>
                                    </p:set>
                                    <p:animEffect transition="in" filter="wipe(left)">
                                      <p:cBhvr>
                                        <p:cTn id="41" dur="500"/>
                                        <p:tgtEl>
                                          <p:spTgt spid="9216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2165">
                                            <p:txEl>
                                              <p:pRg st="7" end="7"/>
                                            </p:txEl>
                                          </p:spTgt>
                                        </p:tgtEl>
                                        <p:attrNameLst>
                                          <p:attrName>style.visibility</p:attrName>
                                        </p:attrNameLst>
                                      </p:cBhvr>
                                      <p:to>
                                        <p:strVal val="visible"/>
                                      </p:to>
                                    </p:set>
                                    <p:animEffect transition="in" filter="wipe(left)">
                                      <p:cBhvr>
                                        <p:cTn id="46" dur="500"/>
                                        <p:tgtEl>
                                          <p:spTgt spid="92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Text Box 6"/>
          <p:cNvSpPr txBox="1">
            <a:spLocks noChangeArrowheads="1"/>
          </p:cNvSpPr>
          <p:nvPr/>
        </p:nvSpPr>
        <p:spPr bwMode="auto">
          <a:xfrm>
            <a:off x="179388" y="703263"/>
            <a:ext cx="8713787"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65000"/>
              </a:lnSpc>
            </a:pPr>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了解共用体类型和变量的定义及引用方法</a:t>
            </a:r>
          </a:p>
          <a:p>
            <a:pPr eaLnBrk="1" hangingPunct="1">
              <a:lnSpc>
                <a:spcPct val="165000"/>
              </a:lnSpc>
              <a:buFont typeface="Wingdings" pitchFamily="2" charset="2"/>
              <a:buChar char="l"/>
            </a:pPr>
            <a:r>
              <a:rPr lang="zh-CN" altLang="en-US" sz="2000" b="1"/>
              <a:t>共用体类型用关键字</a:t>
            </a:r>
            <a:r>
              <a:rPr lang="en-US" altLang="zh-CN" sz="2000" b="1"/>
              <a:t>union</a:t>
            </a:r>
            <a:r>
              <a:rPr lang="zh-CN" altLang="en-US" sz="2000" b="1"/>
              <a:t>定义，其形式同结构体类型</a:t>
            </a:r>
          </a:p>
          <a:p>
            <a:pPr eaLnBrk="1" hangingPunct="1">
              <a:lnSpc>
                <a:spcPct val="165000"/>
              </a:lnSpc>
              <a:buFont typeface="Wingdings" pitchFamily="2" charset="2"/>
              <a:buChar char="l"/>
            </a:pPr>
            <a:r>
              <a:rPr lang="zh-CN" altLang="en-US" sz="2000" b="1"/>
              <a:t>共用体变量的定义和引用同结构体变量，区别在于：</a:t>
            </a:r>
          </a:p>
          <a:p>
            <a:pPr lvl="1" eaLnBrk="1" hangingPunct="1">
              <a:lnSpc>
                <a:spcPct val="165000"/>
              </a:lnSpc>
              <a:buFont typeface="Wingdings" pitchFamily="2" charset="2"/>
              <a:buChar char="u"/>
            </a:pPr>
            <a:r>
              <a:rPr lang="zh-CN" altLang="en-US" sz="2000" b="1">
                <a:solidFill>
                  <a:schemeClr val="tx2"/>
                </a:solidFill>
              </a:rPr>
              <a:t>共用体变量分配的字节数</a:t>
            </a:r>
            <a:r>
              <a:rPr lang="en-US" altLang="zh-CN" sz="2000" b="1">
                <a:solidFill>
                  <a:schemeClr val="tx2"/>
                </a:solidFill>
              </a:rPr>
              <a:t>=</a:t>
            </a:r>
            <a:r>
              <a:rPr lang="zh-CN" altLang="en-US" sz="2000" b="1">
                <a:solidFill>
                  <a:schemeClr val="tx2"/>
                </a:solidFill>
              </a:rPr>
              <a:t>各成员所占字节数的最大值</a:t>
            </a:r>
          </a:p>
          <a:p>
            <a:pPr lvl="1" eaLnBrk="1" hangingPunct="1">
              <a:lnSpc>
                <a:spcPct val="165000"/>
              </a:lnSpc>
              <a:buFont typeface="Wingdings" pitchFamily="2" charset="2"/>
              <a:buChar char="u"/>
            </a:pPr>
            <a:r>
              <a:rPr lang="zh-CN" altLang="en-US" sz="2000" b="1">
                <a:solidFill>
                  <a:schemeClr val="tx2"/>
                </a:solidFill>
              </a:rPr>
              <a:t>共用体变量不能在定义的时候赋初值</a:t>
            </a:r>
          </a:p>
          <a:p>
            <a:pPr lvl="1" eaLnBrk="1" hangingPunct="1">
              <a:lnSpc>
                <a:spcPct val="165000"/>
              </a:lnSpc>
              <a:buFont typeface="Wingdings" pitchFamily="2" charset="2"/>
              <a:buChar char="u"/>
            </a:pPr>
            <a:r>
              <a:rPr lang="zh-CN" altLang="en-US" sz="2000" b="1">
                <a:solidFill>
                  <a:schemeClr val="tx2"/>
                </a:solidFill>
              </a:rPr>
              <a:t>共用体变量中各成员不能同时存在，某一时刻只能有一个成员起作用且是最后一次赋值的成员</a:t>
            </a:r>
          </a:p>
        </p:txBody>
      </p:sp>
      <p:grpSp>
        <p:nvGrpSpPr>
          <p:cNvPr id="93191" name="Group 7"/>
          <p:cNvGrpSpPr>
            <a:grpSpLocks/>
          </p:cNvGrpSpPr>
          <p:nvPr/>
        </p:nvGrpSpPr>
        <p:grpSpPr bwMode="auto">
          <a:xfrm>
            <a:off x="250825" y="188913"/>
            <a:ext cx="8642350" cy="503237"/>
            <a:chOff x="113" y="0"/>
            <a:chExt cx="5444" cy="317"/>
          </a:xfrm>
        </p:grpSpPr>
        <p:sp>
          <p:nvSpPr>
            <p:cNvPr id="74756" name="Oval 8"/>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4</a:t>
              </a:r>
            </a:p>
          </p:txBody>
        </p:sp>
        <p:sp>
          <p:nvSpPr>
            <p:cNvPr id="74757" name="Text Box 9"/>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共用体</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3190">
                                            <p:txEl>
                                              <p:pRg st="0" end="0"/>
                                            </p:txEl>
                                          </p:spTgt>
                                        </p:tgtEl>
                                        <p:attrNameLst>
                                          <p:attrName>style.visibility</p:attrName>
                                        </p:attrNameLst>
                                      </p:cBhvr>
                                      <p:to>
                                        <p:strVal val="visible"/>
                                      </p:to>
                                    </p:set>
                                    <p:animEffect transition="in" filter="wipe(left)">
                                      <p:cBhvr>
                                        <p:cTn id="11" dur="500"/>
                                        <p:tgtEl>
                                          <p:spTgt spid="9319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3190">
                                            <p:txEl>
                                              <p:pRg st="1" end="1"/>
                                            </p:txEl>
                                          </p:spTgt>
                                        </p:tgtEl>
                                        <p:attrNameLst>
                                          <p:attrName>style.visibility</p:attrName>
                                        </p:attrNameLst>
                                      </p:cBhvr>
                                      <p:to>
                                        <p:strVal val="visible"/>
                                      </p:to>
                                    </p:set>
                                    <p:animEffect transition="in" filter="wipe(left)">
                                      <p:cBhvr>
                                        <p:cTn id="16" dur="500"/>
                                        <p:tgtEl>
                                          <p:spTgt spid="931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3190">
                                            <p:txEl>
                                              <p:pRg st="2" end="2"/>
                                            </p:txEl>
                                          </p:spTgt>
                                        </p:tgtEl>
                                        <p:attrNameLst>
                                          <p:attrName>style.visibility</p:attrName>
                                        </p:attrNameLst>
                                      </p:cBhvr>
                                      <p:to>
                                        <p:strVal val="visible"/>
                                      </p:to>
                                    </p:set>
                                    <p:animEffect transition="in" filter="wipe(left)">
                                      <p:cBhvr>
                                        <p:cTn id="21" dur="500"/>
                                        <p:tgtEl>
                                          <p:spTgt spid="9319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3190">
                                            <p:txEl>
                                              <p:pRg st="3" end="3"/>
                                            </p:txEl>
                                          </p:spTgt>
                                        </p:tgtEl>
                                        <p:attrNameLst>
                                          <p:attrName>style.visibility</p:attrName>
                                        </p:attrNameLst>
                                      </p:cBhvr>
                                      <p:to>
                                        <p:strVal val="visible"/>
                                      </p:to>
                                    </p:set>
                                    <p:animEffect transition="in" filter="wipe(left)">
                                      <p:cBhvr>
                                        <p:cTn id="26" dur="500"/>
                                        <p:tgtEl>
                                          <p:spTgt spid="9319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190">
                                            <p:txEl>
                                              <p:pRg st="4" end="4"/>
                                            </p:txEl>
                                          </p:spTgt>
                                        </p:tgtEl>
                                        <p:attrNameLst>
                                          <p:attrName>style.visibility</p:attrName>
                                        </p:attrNameLst>
                                      </p:cBhvr>
                                      <p:to>
                                        <p:strVal val="visible"/>
                                      </p:to>
                                    </p:set>
                                    <p:animEffect transition="in" filter="wipe(left)">
                                      <p:cBhvr>
                                        <p:cTn id="31" dur="500"/>
                                        <p:tgtEl>
                                          <p:spTgt spid="93190">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3190">
                                            <p:txEl>
                                              <p:pRg st="5" end="5"/>
                                            </p:txEl>
                                          </p:spTgt>
                                        </p:tgtEl>
                                        <p:attrNameLst>
                                          <p:attrName>style.visibility</p:attrName>
                                        </p:attrNameLst>
                                      </p:cBhvr>
                                      <p:to>
                                        <p:strVal val="visible"/>
                                      </p:to>
                                    </p:set>
                                    <p:animEffect transition="in" filter="wipe(left)">
                                      <p:cBhvr>
                                        <p:cTn id="36" dur="500"/>
                                        <p:tgtEl>
                                          <p:spTgt spid="931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179388" y="703263"/>
            <a:ext cx="8713787"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a:t>
            </a:r>
            <a:r>
              <a:rPr lang="en-US" altLang="zh-CN" sz="2200" b="1">
                <a:solidFill>
                  <a:schemeClr val="tx2"/>
                </a:solidFill>
              </a:rPr>
              <a:t>typedef</a:t>
            </a:r>
            <a:r>
              <a:rPr lang="zh-CN" altLang="en-US" sz="2200" b="1">
                <a:solidFill>
                  <a:schemeClr val="tx2"/>
                </a:solidFill>
              </a:rPr>
              <a:t>声明新类型的方法</a:t>
            </a:r>
          </a:p>
          <a:p>
            <a:pPr eaLnBrk="1" hangingPunct="1">
              <a:buFont typeface="Wingdings" pitchFamily="2" charset="2"/>
              <a:buChar char="l"/>
            </a:pPr>
            <a:r>
              <a:rPr lang="en-US" altLang="zh-CN" sz="2000" b="1"/>
              <a:t>typedef</a:t>
            </a:r>
            <a:r>
              <a:rPr lang="zh-CN" altLang="en-US" sz="2000" b="1"/>
              <a:t>声明新类型的形式如下：</a:t>
            </a:r>
          </a:p>
          <a:p>
            <a:pPr lvl="1" eaLnBrk="1" hangingPunct="1">
              <a:buFont typeface="Wingdings" pitchFamily="2" charset="2"/>
              <a:buNone/>
            </a:pPr>
            <a:r>
              <a:rPr lang="en-US" altLang="zh-CN" sz="2000" b="1">
                <a:solidFill>
                  <a:schemeClr val="tx2"/>
                </a:solidFill>
              </a:rPr>
              <a:t>typedef   </a:t>
            </a:r>
            <a:r>
              <a:rPr lang="zh-CN" altLang="en-US" sz="2000" b="1">
                <a:solidFill>
                  <a:schemeClr val="tx2"/>
                </a:solidFill>
              </a:rPr>
              <a:t>类型名    标识符</a:t>
            </a:r>
          </a:p>
          <a:p>
            <a:pPr eaLnBrk="1" hangingPunct="1">
              <a:buFont typeface="Wingdings" pitchFamily="2" charset="2"/>
              <a:buChar char="l"/>
            </a:pPr>
            <a:r>
              <a:rPr lang="zh-CN" altLang="en-US" sz="2000" b="1"/>
              <a:t> 其中，类型名是一种已经存在的类型，标识符是用户定义用作新类型的名称。定义后，使用新的“标识符”等价于原类型名。</a:t>
            </a:r>
            <a:endParaRPr lang="zh-CN" altLang="en-US" sz="2000" b="1">
              <a:solidFill>
                <a:schemeClr val="tx2"/>
              </a:solidFill>
            </a:endParaRPr>
          </a:p>
        </p:txBody>
      </p:sp>
      <p:grpSp>
        <p:nvGrpSpPr>
          <p:cNvPr id="89093" name="Group 5"/>
          <p:cNvGrpSpPr>
            <a:grpSpLocks/>
          </p:cNvGrpSpPr>
          <p:nvPr/>
        </p:nvGrpSpPr>
        <p:grpSpPr bwMode="auto">
          <a:xfrm>
            <a:off x="250825" y="117475"/>
            <a:ext cx="8642350" cy="503238"/>
            <a:chOff x="113" y="0"/>
            <a:chExt cx="5444" cy="317"/>
          </a:xfrm>
        </p:grpSpPr>
        <p:sp>
          <p:nvSpPr>
            <p:cNvPr id="75782"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5</a:t>
              </a:r>
            </a:p>
          </p:txBody>
        </p:sp>
        <p:sp>
          <p:nvSpPr>
            <p:cNvPr id="75783"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用</a:t>
              </a:r>
              <a:r>
                <a:rPr lang="en-US" altLang="zh-CN" sz="2400" b="1" u="sng"/>
                <a:t>typedef</a:t>
              </a:r>
              <a:r>
                <a:rPr lang="zh-CN" altLang="en-US" sz="2400" b="1" u="sng"/>
                <a:t>声明新类型</a:t>
              </a:r>
            </a:p>
          </p:txBody>
        </p:sp>
      </p:grpSp>
      <p:sp>
        <p:nvSpPr>
          <p:cNvPr id="89096" name="Text Box 8"/>
          <p:cNvSpPr txBox="1">
            <a:spLocks noChangeArrowheads="1"/>
          </p:cNvSpPr>
          <p:nvPr/>
        </p:nvSpPr>
        <p:spPr bwMode="auto">
          <a:xfrm>
            <a:off x="323850" y="2708275"/>
            <a:ext cx="8496300" cy="23241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（39）若有以下语句</a:t>
            </a:r>
          </a:p>
          <a:p>
            <a:pPr eaLnBrk="1" hangingPunct="1"/>
            <a:r>
              <a:rPr lang="zh-CN" altLang="zh-CN" sz="2000" dirty="0"/>
              <a:t>　　</a:t>
            </a:r>
            <a:r>
              <a:rPr lang="en-US" altLang="zh-CN" sz="2000" dirty="0"/>
              <a:t>t</a:t>
            </a:r>
            <a:r>
              <a:rPr lang="zh-CN" altLang="zh-CN" sz="2000" dirty="0"/>
              <a:t>ypedef struct S</a:t>
            </a:r>
          </a:p>
          <a:p>
            <a:pPr eaLnBrk="1" hangingPunct="1"/>
            <a:r>
              <a:rPr lang="zh-CN" altLang="zh-CN" sz="2000" dirty="0"/>
              <a:t>　　</a:t>
            </a:r>
            <a:r>
              <a:rPr lang="en-US" altLang="zh-CN" sz="2000" dirty="0"/>
              <a:t>{   </a:t>
            </a:r>
            <a:r>
              <a:rPr lang="zh-CN" altLang="zh-CN" sz="2000" dirty="0"/>
              <a:t>int g; char h;</a:t>
            </a:r>
            <a:r>
              <a:rPr lang="en-US" altLang="zh-CN" sz="2000" dirty="0"/>
              <a:t>}  </a:t>
            </a:r>
            <a:r>
              <a:rPr lang="zh-CN" altLang="zh-CN" sz="2000" dirty="0"/>
              <a:t>T</a:t>
            </a:r>
            <a:r>
              <a:rPr lang="en-US" altLang="zh-CN" sz="2000" dirty="0"/>
              <a:t> </a:t>
            </a:r>
            <a:r>
              <a:rPr lang="zh-CN" altLang="zh-CN" sz="2000" dirty="0"/>
              <a:t>;</a:t>
            </a:r>
          </a:p>
          <a:p>
            <a:pPr eaLnBrk="1" hangingPunct="1"/>
            <a:r>
              <a:rPr lang="zh-CN" altLang="zh-CN" sz="2000" dirty="0"/>
              <a:t>　　以下叙述中正确的是(</a:t>
            </a:r>
            <a:r>
              <a:rPr lang="en-US" altLang="zh-CN" sz="2000" dirty="0"/>
              <a:t>          </a:t>
            </a:r>
            <a:r>
              <a:rPr lang="zh-CN" altLang="zh-CN" sz="2000" dirty="0"/>
              <a:t>)</a:t>
            </a:r>
            <a:r>
              <a:rPr lang="zh-CN" altLang="en-US" sz="2000" dirty="0" smtClean="0"/>
              <a:t>。</a:t>
            </a:r>
            <a:endParaRPr lang="en-US" altLang="zh-CN" sz="2000" dirty="0" smtClean="0"/>
          </a:p>
          <a:p>
            <a:pPr eaLnBrk="1" hangingPunct="1"/>
            <a:r>
              <a:rPr lang="zh-CN" altLang="zh-CN" sz="2000" dirty="0"/>
              <a:t>　　A</a:t>
            </a:r>
            <a:r>
              <a:rPr lang="en-US" altLang="zh-CN" sz="2000" dirty="0"/>
              <a:t>)</a:t>
            </a:r>
            <a:r>
              <a:rPr lang="zh-CN" altLang="zh-CN" sz="2000" dirty="0"/>
              <a:t>可用S定义结构体变量　　B</a:t>
            </a:r>
            <a:r>
              <a:rPr lang="en-US" altLang="zh-CN" sz="2000" dirty="0"/>
              <a:t>)</a:t>
            </a:r>
            <a:r>
              <a:rPr lang="zh-CN" altLang="zh-CN" sz="2000" dirty="0"/>
              <a:t>可用T定义结构体变量</a:t>
            </a:r>
          </a:p>
          <a:p>
            <a:pPr eaLnBrk="1" hangingPunct="1"/>
            <a:r>
              <a:rPr lang="zh-CN" altLang="zh-CN" sz="2000" dirty="0"/>
              <a:t>　　C</a:t>
            </a:r>
            <a:r>
              <a:rPr lang="en-US" altLang="zh-CN" sz="2000" dirty="0"/>
              <a:t>)</a:t>
            </a:r>
            <a:r>
              <a:rPr lang="zh-CN" altLang="zh-CN" sz="2000" dirty="0"/>
              <a:t>S是struct类型的变量　　</a:t>
            </a:r>
            <a:r>
              <a:rPr lang="zh-CN" altLang="en-US" sz="2000" dirty="0"/>
              <a:t>  </a:t>
            </a:r>
            <a:r>
              <a:rPr lang="zh-CN" altLang="zh-CN" sz="2000" dirty="0"/>
              <a:t>D</a:t>
            </a:r>
            <a:r>
              <a:rPr lang="en-US" altLang="zh-CN" sz="2000" dirty="0"/>
              <a:t>)</a:t>
            </a:r>
            <a:r>
              <a:rPr lang="zh-CN" altLang="zh-CN" sz="2000" dirty="0"/>
              <a:t>T是struct S类型的变量</a:t>
            </a:r>
          </a:p>
        </p:txBody>
      </p:sp>
      <p:sp>
        <p:nvSpPr>
          <p:cNvPr id="89097" name="Rectangle 9"/>
          <p:cNvSpPr>
            <a:spLocks noChangeArrowheads="1"/>
          </p:cNvSpPr>
          <p:nvPr/>
        </p:nvSpPr>
        <p:spPr bwMode="auto">
          <a:xfrm>
            <a:off x="3492500" y="4005263"/>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9092">
                                            <p:txEl>
                                              <p:pRg st="0" end="0"/>
                                            </p:txEl>
                                          </p:spTgt>
                                        </p:tgtEl>
                                        <p:attrNameLst>
                                          <p:attrName>style.visibility</p:attrName>
                                        </p:attrNameLst>
                                      </p:cBhvr>
                                      <p:to>
                                        <p:strVal val="visible"/>
                                      </p:to>
                                    </p:set>
                                    <p:animEffect transition="in" filter="wipe(left)">
                                      <p:cBhvr>
                                        <p:cTn id="11" dur="500"/>
                                        <p:tgtEl>
                                          <p:spTgt spid="8909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9092">
                                            <p:txEl>
                                              <p:pRg st="1" end="1"/>
                                            </p:txEl>
                                          </p:spTgt>
                                        </p:tgtEl>
                                        <p:attrNameLst>
                                          <p:attrName>style.visibility</p:attrName>
                                        </p:attrNameLst>
                                      </p:cBhvr>
                                      <p:to>
                                        <p:strVal val="visible"/>
                                      </p:to>
                                    </p:set>
                                    <p:animEffect transition="in" filter="wipe(left)">
                                      <p:cBhvr>
                                        <p:cTn id="16" dur="500"/>
                                        <p:tgtEl>
                                          <p:spTgt spid="8909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9092">
                                            <p:txEl>
                                              <p:pRg st="2" end="2"/>
                                            </p:txEl>
                                          </p:spTgt>
                                        </p:tgtEl>
                                        <p:attrNameLst>
                                          <p:attrName>style.visibility</p:attrName>
                                        </p:attrNameLst>
                                      </p:cBhvr>
                                      <p:to>
                                        <p:strVal val="visible"/>
                                      </p:to>
                                    </p:set>
                                    <p:animEffect transition="in" filter="wipe(left)">
                                      <p:cBhvr>
                                        <p:cTn id="21" dur="500"/>
                                        <p:tgtEl>
                                          <p:spTgt spid="8909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9092">
                                            <p:txEl>
                                              <p:pRg st="3" end="3"/>
                                            </p:txEl>
                                          </p:spTgt>
                                        </p:tgtEl>
                                        <p:attrNameLst>
                                          <p:attrName>style.visibility</p:attrName>
                                        </p:attrNameLst>
                                      </p:cBhvr>
                                      <p:to>
                                        <p:strVal val="visible"/>
                                      </p:to>
                                    </p:set>
                                    <p:animEffect transition="in" filter="wipe(left)">
                                      <p:cBhvr>
                                        <p:cTn id="26" dur="500"/>
                                        <p:tgtEl>
                                          <p:spTgt spid="8909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9096"/>
                                        </p:tgtEl>
                                        <p:attrNameLst>
                                          <p:attrName>style.visibility</p:attrName>
                                        </p:attrNameLst>
                                      </p:cBhvr>
                                      <p:to>
                                        <p:strVal val="visible"/>
                                      </p:to>
                                    </p:set>
                                    <p:animEffect transition="in" filter="wipe(left)">
                                      <p:cBhvr>
                                        <p:cTn id="31" dur="500"/>
                                        <p:tgtEl>
                                          <p:spTgt spid="890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9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bldLvl="2"/>
      <p:bldP spid="89096" grpId="0" animBg="1"/>
      <p:bldP spid="8909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Rot="1" noChangeArrowheads="1"/>
          </p:cNvSpPr>
          <p:nvPr/>
        </p:nvSpPr>
        <p:spPr bwMode="auto">
          <a:xfrm>
            <a:off x="298450" y="841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11</a:t>
            </a:r>
            <a:r>
              <a:rPr lang="zh-CN" altLang="en-US" sz="4400">
                <a:solidFill>
                  <a:schemeClr val="tx2"/>
                </a:solidFill>
              </a:rPr>
              <a:t>章 文件</a:t>
            </a:r>
          </a:p>
        </p:txBody>
      </p:sp>
      <p:sp>
        <p:nvSpPr>
          <p:cNvPr id="94213" name="Rectangle 5"/>
          <p:cNvSpPr>
            <a:spLocks noRot="1" noChangeArrowheads="1"/>
          </p:cNvSpPr>
          <p:nvPr/>
        </p:nvSpPr>
        <p:spPr bwMode="auto">
          <a:xfrm>
            <a:off x="468313" y="1484313"/>
            <a:ext cx="8208962" cy="2665412"/>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zh-CN" sz="2400" b="1"/>
              <a:t>十二、文件操作</a:t>
            </a:r>
          </a:p>
          <a:p>
            <a:pPr>
              <a:spcBef>
                <a:spcPct val="20000"/>
              </a:spcBef>
              <a:buClr>
                <a:schemeClr val="hlink"/>
              </a:buClr>
              <a:buFont typeface="Wingdings" pitchFamily="2" charset="2"/>
              <a:buNone/>
            </a:pPr>
            <a:r>
              <a:rPr lang="zh-CN" altLang="zh-CN" sz="2000" b="1"/>
              <a:t>　　只要求缓冲文件系统(即高级磁盘I/O系统)，对非标准缓冲文件系统(即低级磁盘I/O系统)不要求。</a:t>
            </a:r>
          </a:p>
          <a:p>
            <a:pPr>
              <a:spcBef>
                <a:spcPct val="20000"/>
              </a:spcBef>
              <a:buClr>
                <a:schemeClr val="hlink"/>
              </a:buClr>
              <a:buFont typeface="Wingdings" pitchFamily="2" charset="2"/>
              <a:buNone/>
            </a:pPr>
            <a:r>
              <a:rPr lang="zh-CN" altLang="zh-CN" sz="2000" b="1"/>
              <a:t>　　1.文件类型指针(FILE类型指针)。</a:t>
            </a:r>
          </a:p>
          <a:p>
            <a:pPr>
              <a:spcBef>
                <a:spcPct val="20000"/>
              </a:spcBef>
              <a:buClr>
                <a:schemeClr val="hlink"/>
              </a:buClr>
              <a:buFont typeface="Wingdings" pitchFamily="2" charset="2"/>
              <a:buNone/>
            </a:pPr>
            <a:r>
              <a:rPr lang="zh-CN" altLang="zh-CN" sz="2000" b="1"/>
              <a:t>　　2.文件的打开与关闭(fopen，fclose)。</a:t>
            </a:r>
          </a:p>
          <a:p>
            <a:pPr>
              <a:spcBef>
                <a:spcPct val="20000"/>
              </a:spcBef>
              <a:buClr>
                <a:schemeClr val="hlink"/>
              </a:buClr>
              <a:buFont typeface="Wingdings" pitchFamily="2" charset="2"/>
              <a:buNone/>
            </a:pPr>
            <a:r>
              <a:rPr lang="zh-CN" altLang="zh-CN" sz="2000" b="1"/>
              <a:t>　　3.文件的读写(fputc，fgetc，fputs，fgets，fread，fwrite，fprintf，fscanf函数的应用)，文件的定位(rewind，fseek函数的应用)。</a:t>
            </a:r>
          </a:p>
        </p:txBody>
      </p:sp>
      <p:sp>
        <p:nvSpPr>
          <p:cNvPr id="94214" name="AutoShape 6"/>
          <p:cNvSpPr>
            <a:spLocks noChangeArrowheads="1"/>
          </p:cNvSpPr>
          <p:nvPr/>
        </p:nvSpPr>
        <p:spPr bwMode="auto">
          <a:xfrm>
            <a:off x="468313" y="981075"/>
            <a:ext cx="1871662"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additive="base">
                                        <p:cTn id="7" dur="500" fill="hold"/>
                                        <p:tgtEl>
                                          <p:spTgt spid="94214"/>
                                        </p:tgtEl>
                                        <p:attrNameLst>
                                          <p:attrName>ppt_x</p:attrName>
                                        </p:attrNameLst>
                                      </p:cBhvr>
                                      <p:tavLst>
                                        <p:tav tm="0">
                                          <p:val>
                                            <p:strVal val="0-#ppt_w/2"/>
                                          </p:val>
                                        </p:tav>
                                        <p:tav tm="100000">
                                          <p:val>
                                            <p:strVal val="#ppt_x"/>
                                          </p:val>
                                        </p:tav>
                                      </p:tavLst>
                                    </p:anim>
                                    <p:anim calcmode="lin" valueType="num">
                                      <p:cBhvr additive="base">
                                        <p:cTn id="8" dur="500" fill="hold"/>
                                        <p:tgtEl>
                                          <p:spTgt spid="942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13">
                                            <p:bg/>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21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421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21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13">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2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animBg="1"/>
      <p:bldP spid="942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179388" y="903288"/>
            <a:ext cx="8713787"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a:t>
            </a:r>
            <a:r>
              <a:rPr lang="en-US" altLang="zh-CN" sz="2200" b="1">
                <a:solidFill>
                  <a:schemeClr val="tx2"/>
                </a:solidFill>
              </a:rPr>
              <a:t>C</a:t>
            </a:r>
            <a:r>
              <a:rPr lang="zh-CN" altLang="en-US" sz="2200" b="1">
                <a:solidFill>
                  <a:schemeClr val="tx2"/>
                </a:solidFill>
              </a:rPr>
              <a:t>程序处理文件的分类</a:t>
            </a:r>
          </a:p>
          <a:p>
            <a:pPr eaLnBrk="1" hangingPunct="1">
              <a:buFont typeface="Wingdings" pitchFamily="2" charset="2"/>
              <a:buChar char="l"/>
            </a:pPr>
            <a:r>
              <a:rPr lang="zh-CN" altLang="en-US" sz="2000" b="1"/>
              <a:t>在</a:t>
            </a:r>
            <a:r>
              <a:rPr lang="en-US" altLang="zh-CN" sz="2000" b="1"/>
              <a:t>C</a:t>
            </a:r>
            <a:r>
              <a:rPr lang="zh-CN" altLang="en-US" sz="2000" b="1"/>
              <a:t>程序中处理的文件通常为提供原始数据或存放结果数据，因其存放在外存上便于长期保存和与程序分及数据共享。</a:t>
            </a:r>
            <a:r>
              <a:rPr lang="en-US" altLang="zh-CN" sz="2000" b="1"/>
              <a:t>C</a:t>
            </a:r>
            <a:r>
              <a:rPr lang="zh-CN" altLang="en-US" sz="2000" b="1"/>
              <a:t>处理的文件分为两种：</a:t>
            </a:r>
            <a:r>
              <a:rPr lang="zh-CN" altLang="en-US" sz="2000" b="1">
                <a:solidFill>
                  <a:schemeClr val="tx2"/>
                </a:solidFill>
              </a:rPr>
              <a:t>文本文件和二进制文件</a:t>
            </a:r>
            <a:r>
              <a:rPr lang="zh-CN" altLang="en-US" sz="2000" b="1"/>
              <a:t>。</a:t>
            </a:r>
            <a:endParaRPr lang="zh-CN" altLang="en-US" sz="2000" b="1">
              <a:solidFill>
                <a:schemeClr val="tx2"/>
              </a:solidFill>
            </a:endParaRPr>
          </a:p>
        </p:txBody>
      </p:sp>
      <p:grpSp>
        <p:nvGrpSpPr>
          <p:cNvPr id="95237" name="Group 5"/>
          <p:cNvGrpSpPr>
            <a:grpSpLocks/>
          </p:cNvGrpSpPr>
          <p:nvPr/>
        </p:nvGrpSpPr>
        <p:grpSpPr bwMode="auto">
          <a:xfrm>
            <a:off x="250825" y="317500"/>
            <a:ext cx="8642350" cy="503238"/>
            <a:chOff x="113" y="0"/>
            <a:chExt cx="5444" cy="317"/>
          </a:xfrm>
        </p:grpSpPr>
        <p:sp>
          <p:nvSpPr>
            <p:cNvPr id="77830"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1</a:t>
              </a:r>
            </a:p>
          </p:txBody>
        </p:sp>
        <p:sp>
          <p:nvSpPr>
            <p:cNvPr id="77831"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文件的基本概念及分类</a:t>
              </a:r>
            </a:p>
          </p:txBody>
        </p:sp>
      </p:grpSp>
      <p:sp>
        <p:nvSpPr>
          <p:cNvPr id="95240" name="Text Box 8"/>
          <p:cNvSpPr txBox="1">
            <a:spLocks noChangeArrowheads="1"/>
          </p:cNvSpPr>
          <p:nvPr/>
        </p:nvSpPr>
        <p:spPr bwMode="auto">
          <a:xfrm>
            <a:off x="323850" y="2924175"/>
            <a:ext cx="8496300" cy="2019300"/>
          </a:xfrm>
          <a:prstGeom prst="rect">
            <a:avLst/>
          </a:prstGeom>
          <a:solidFill>
            <a:schemeClr val="accent1"/>
          </a:solidFill>
          <a:ln w="38100">
            <a:pattFill prst="dkDnDiag">
              <a:fgClr>
                <a:schemeClr va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(40)下列关于C语言文件的叙述中正确的是 </a:t>
            </a:r>
            <a:r>
              <a:rPr lang="en-US" altLang="zh-CN" sz="2000" dirty="0"/>
              <a:t>(          )</a:t>
            </a:r>
            <a:r>
              <a:rPr lang="zh-CN" altLang="en-US" sz="2000" dirty="0" smtClean="0"/>
              <a:t>。</a:t>
            </a:r>
            <a:endParaRPr lang="zh-CN" altLang="zh-CN" sz="2000" dirty="0"/>
          </a:p>
          <a:p>
            <a:pPr eaLnBrk="1" hangingPunct="1"/>
            <a:r>
              <a:rPr lang="en-US" altLang="zh-CN" sz="2000" dirty="0"/>
              <a:t>      </a:t>
            </a:r>
            <a:r>
              <a:rPr lang="zh-CN" altLang="zh-CN" sz="2000" dirty="0"/>
              <a:t>A)文件由一系列数据一次排列组成,只能构成二进制文件 </a:t>
            </a:r>
          </a:p>
          <a:p>
            <a:pPr eaLnBrk="1" hangingPunct="1"/>
            <a:r>
              <a:rPr lang="zh-CN" altLang="en-US" sz="2000" dirty="0"/>
              <a:t>      </a:t>
            </a:r>
            <a:r>
              <a:rPr lang="zh-CN" altLang="zh-CN" sz="2000" dirty="0"/>
              <a:t>B)文件由结构序列组成,可以构成二进制文件或文本文件 </a:t>
            </a:r>
          </a:p>
          <a:p>
            <a:pPr eaLnBrk="1" hangingPunct="1"/>
            <a:r>
              <a:rPr lang="zh-CN" altLang="en-US" sz="2000" dirty="0"/>
              <a:t>      </a:t>
            </a:r>
            <a:r>
              <a:rPr lang="zh-CN" altLang="zh-CN" sz="2000" dirty="0"/>
              <a:t>C)文件由数据序列组成，可以构成二进制文件或文本文件 </a:t>
            </a:r>
          </a:p>
          <a:p>
            <a:pPr eaLnBrk="1" hangingPunct="1"/>
            <a:r>
              <a:rPr lang="zh-CN" altLang="en-US" sz="2000" dirty="0"/>
              <a:t>      </a:t>
            </a:r>
            <a:r>
              <a:rPr lang="zh-CN" altLang="zh-CN" sz="2000" dirty="0"/>
              <a:t>D)文件由字符序列组成,只能是文本文件 </a:t>
            </a:r>
          </a:p>
        </p:txBody>
      </p:sp>
      <p:sp>
        <p:nvSpPr>
          <p:cNvPr id="95241" name="Rectangle 9"/>
          <p:cNvSpPr>
            <a:spLocks noChangeArrowheads="1"/>
          </p:cNvSpPr>
          <p:nvPr/>
        </p:nvSpPr>
        <p:spPr bwMode="auto">
          <a:xfrm>
            <a:off x="5435600" y="3319463"/>
            <a:ext cx="360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5236">
                                            <p:txEl>
                                              <p:pRg st="0" end="0"/>
                                            </p:txEl>
                                          </p:spTgt>
                                        </p:tgtEl>
                                        <p:attrNameLst>
                                          <p:attrName>style.visibility</p:attrName>
                                        </p:attrNameLst>
                                      </p:cBhvr>
                                      <p:to>
                                        <p:strVal val="visible"/>
                                      </p:to>
                                    </p:set>
                                    <p:animEffect transition="in" filter="wipe(left)">
                                      <p:cBhvr>
                                        <p:cTn id="11" dur="500"/>
                                        <p:tgtEl>
                                          <p:spTgt spid="9523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5236">
                                            <p:txEl>
                                              <p:pRg st="1" end="1"/>
                                            </p:txEl>
                                          </p:spTgt>
                                        </p:tgtEl>
                                        <p:attrNameLst>
                                          <p:attrName>style.visibility</p:attrName>
                                        </p:attrNameLst>
                                      </p:cBhvr>
                                      <p:to>
                                        <p:strVal val="visible"/>
                                      </p:to>
                                    </p:set>
                                    <p:animEffect transition="in" filter="wipe(left)">
                                      <p:cBhvr>
                                        <p:cTn id="16" dur="500"/>
                                        <p:tgtEl>
                                          <p:spTgt spid="9523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5240"/>
                                        </p:tgtEl>
                                        <p:attrNameLst>
                                          <p:attrName>style.visibility</p:attrName>
                                        </p:attrNameLst>
                                      </p:cBhvr>
                                      <p:to>
                                        <p:strVal val="visible"/>
                                      </p:to>
                                    </p:set>
                                    <p:animEffect transition="in" filter="blinds(horizontal)">
                                      <p:cBhvr>
                                        <p:cTn id="21" dur="500"/>
                                        <p:tgtEl>
                                          <p:spTgt spid="952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5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p:bldP spid="95240" grpId="0" animBg="1"/>
      <p:bldP spid="9524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179388" y="903288"/>
            <a:ext cx="8713787" cy="347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掌握文件类型及文件打开、关闭函数的使用</a:t>
            </a:r>
          </a:p>
          <a:p>
            <a:pPr eaLnBrk="1" hangingPunct="1">
              <a:buFont typeface="Wingdings" pitchFamily="2" charset="2"/>
              <a:buChar char="l"/>
            </a:pPr>
            <a:r>
              <a:rPr lang="zh-CN" altLang="en-US" sz="2000" b="1"/>
              <a:t>文件类型是在</a:t>
            </a:r>
            <a:r>
              <a:rPr lang="en-US" altLang="zh-CN" sz="2000" b="1"/>
              <a:t>stdio.h</a:t>
            </a:r>
            <a:r>
              <a:rPr lang="zh-CN" altLang="en-US" sz="2000" b="1"/>
              <a:t>文件中定义的</a:t>
            </a:r>
            <a:r>
              <a:rPr lang="en-US" altLang="zh-CN" sz="2000" b="1"/>
              <a:t>FILE</a:t>
            </a:r>
            <a:r>
              <a:rPr lang="zh-CN" altLang="en-US" sz="2000" b="1"/>
              <a:t>结构体类型，通常使用</a:t>
            </a:r>
            <a:r>
              <a:rPr lang="en-US" altLang="zh-CN" sz="2000" b="1"/>
              <a:t>FILE</a:t>
            </a:r>
            <a:r>
              <a:rPr lang="zh-CN" altLang="en-US" sz="2000" b="1"/>
              <a:t>定义文件类型指针，用该指针保存文件打开的返回值，并通过该指针完成对文件的读写和其他操作。文件指针的定义为：</a:t>
            </a:r>
          </a:p>
          <a:p>
            <a:pPr eaLnBrk="1" hangingPunct="1">
              <a:buFont typeface="Wingdings" pitchFamily="2" charset="2"/>
              <a:buNone/>
            </a:pPr>
            <a:r>
              <a:rPr lang="zh-CN" altLang="en-US" sz="2000" b="1"/>
              <a:t>                  </a:t>
            </a:r>
            <a:r>
              <a:rPr lang="en-US" altLang="zh-CN" sz="2000" b="1">
                <a:solidFill>
                  <a:schemeClr val="tx2"/>
                </a:solidFill>
              </a:rPr>
              <a:t>FILE    *</a:t>
            </a:r>
            <a:r>
              <a:rPr lang="zh-CN" altLang="en-US" sz="2000" b="1">
                <a:solidFill>
                  <a:schemeClr val="tx2"/>
                </a:solidFill>
              </a:rPr>
              <a:t>指针变量名</a:t>
            </a:r>
            <a:r>
              <a:rPr lang="en-US" altLang="zh-CN" sz="2000" b="1">
                <a:solidFill>
                  <a:schemeClr val="tx2"/>
                </a:solidFill>
              </a:rPr>
              <a:t>;   </a:t>
            </a:r>
            <a:r>
              <a:rPr lang="zh-CN" altLang="en-US" sz="2000" b="1">
                <a:solidFill>
                  <a:schemeClr val="tx2"/>
                </a:solidFill>
              </a:rPr>
              <a:t>如 </a:t>
            </a:r>
            <a:r>
              <a:rPr lang="en-US" altLang="zh-CN" sz="2000" b="1">
                <a:solidFill>
                  <a:schemeClr val="tx2"/>
                </a:solidFill>
              </a:rPr>
              <a:t>FILE  *fp;</a:t>
            </a:r>
          </a:p>
          <a:p>
            <a:pPr eaLnBrk="1" hangingPunct="1">
              <a:buFont typeface="Wingdings" pitchFamily="2" charset="2"/>
              <a:buChar char="l"/>
            </a:pPr>
            <a:r>
              <a:rPr lang="zh-CN" altLang="en-US" sz="2000" b="1"/>
              <a:t>文件的操作顺序是：</a:t>
            </a:r>
            <a:r>
              <a:rPr lang="zh-CN" altLang="en-US" sz="2000" b="1">
                <a:solidFill>
                  <a:schemeClr val="tx2"/>
                </a:solidFill>
              </a:rPr>
              <a:t>打开 </a:t>
            </a:r>
            <a:r>
              <a:rPr lang="en-US" altLang="zh-CN" sz="2000" b="1">
                <a:solidFill>
                  <a:schemeClr val="tx2"/>
                </a:solidFill>
              </a:rPr>
              <a:t>-&gt;  </a:t>
            </a:r>
            <a:r>
              <a:rPr lang="zh-CN" altLang="en-US" sz="2000" b="1">
                <a:solidFill>
                  <a:schemeClr val="tx2"/>
                </a:solidFill>
              </a:rPr>
              <a:t>读写  </a:t>
            </a:r>
            <a:r>
              <a:rPr lang="en-US" altLang="zh-CN" sz="2000" b="1">
                <a:solidFill>
                  <a:schemeClr val="tx2"/>
                </a:solidFill>
              </a:rPr>
              <a:t>-&gt;  </a:t>
            </a:r>
            <a:r>
              <a:rPr lang="zh-CN" altLang="en-US" sz="2000" b="1">
                <a:solidFill>
                  <a:schemeClr val="tx2"/>
                </a:solidFill>
              </a:rPr>
              <a:t>关闭</a:t>
            </a:r>
          </a:p>
          <a:p>
            <a:pPr eaLnBrk="1" hangingPunct="1">
              <a:buFont typeface="Wingdings" pitchFamily="2" charset="2"/>
              <a:buChar char="l"/>
            </a:pPr>
            <a:r>
              <a:rPr lang="zh-CN" altLang="en-US" sz="2000" b="1"/>
              <a:t> 打开文件用</a:t>
            </a:r>
            <a:r>
              <a:rPr lang="en-US" altLang="zh-CN" sz="2000" b="1"/>
              <a:t>fopen</a:t>
            </a:r>
            <a:r>
              <a:rPr lang="zh-CN" altLang="en-US" sz="2000" b="1"/>
              <a:t>函数，一般用法是：</a:t>
            </a:r>
            <a:r>
              <a:rPr lang="en-US" altLang="zh-CN" sz="2000" b="1">
                <a:solidFill>
                  <a:schemeClr val="tx2"/>
                </a:solidFill>
              </a:rPr>
              <a:t>fp=fopen(“</a:t>
            </a:r>
            <a:r>
              <a:rPr lang="zh-CN" altLang="en-US" sz="2000" b="1">
                <a:solidFill>
                  <a:schemeClr val="tx2"/>
                </a:solidFill>
              </a:rPr>
              <a:t>文件名”</a:t>
            </a:r>
            <a:r>
              <a:rPr lang="en-US" altLang="zh-CN" sz="2000" b="1">
                <a:solidFill>
                  <a:schemeClr val="tx2"/>
                </a:solidFill>
              </a:rPr>
              <a:t>,“</a:t>
            </a:r>
            <a:r>
              <a:rPr lang="zh-CN" altLang="en-US" sz="2000" b="1">
                <a:solidFill>
                  <a:schemeClr val="tx2"/>
                </a:solidFill>
              </a:rPr>
              <a:t>打开方式”</a:t>
            </a:r>
            <a:r>
              <a:rPr lang="en-US" altLang="zh-CN" sz="2000" b="1">
                <a:solidFill>
                  <a:schemeClr val="tx2"/>
                </a:solidFill>
              </a:rPr>
              <a:t>);</a:t>
            </a:r>
            <a:r>
              <a:rPr lang="en-US" altLang="zh-CN" sz="2000" b="1"/>
              <a:t> </a:t>
            </a:r>
            <a:r>
              <a:rPr lang="zh-CN" altLang="en-US" sz="2000" b="1"/>
              <a:t>打开成功建立文件指针</a:t>
            </a:r>
            <a:r>
              <a:rPr lang="en-US" altLang="zh-CN" sz="2000" b="1"/>
              <a:t>fp</a:t>
            </a:r>
            <a:r>
              <a:rPr lang="zh-CN" altLang="en-US" sz="2000" b="1"/>
              <a:t>和所打开文件的指向关系，打开失败返回</a:t>
            </a:r>
            <a:r>
              <a:rPr lang="en-US" altLang="zh-CN" sz="2000" b="1">
                <a:solidFill>
                  <a:schemeClr val="tx2"/>
                </a:solidFill>
              </a:rPr>
              <a:t>NULL</a:t>
            </a:r>
          </a:p>
          <a:p>
            <a:pPr eaLnBrk="1" hangingPunct="1">
              <a:buFont typeface="Wingdings" pitchFamily="2" charset="2"/>
              <a:buChar char="l"/>
            </a:pPr>
            <a:r>
              <a:rPr lang="en-US" altLang="zh-CN" sz="2000" b="1"/>
              <a:t> </a:t>
            </a:r>
            <a:r>
              <a:rPr lang="zh-CN" altLang="en-US" sz="2000" b="1"/>
              <a:t>文件的打开方式有基本的三种：</a:t>
            </a:r>
            <a:r>
              <a:rPr lang="en-US" altLang="zh-CN" sz="2000" b="1">
                <a:solidFill>
                  <a:schemeClr val="tx2"/>
                </a:solidFill>
              </a:rPr>
              <a:t>r(</a:t>
            </a:r>
            <a:r>
              <a:rPr lang="zh-CN" altLang="en-US" sz="2000" b="1">
                <a:solidFill>
                  <a:schemeClr val="tx2"/>
                </a:solidFill>
              </a:rPr>
              <a:t>只读</a:t>
            </a:r>
            <a:r>
              <a:rPr lang="en-US" altLang="zh-CN" sz="2000" b="1">
                <a:solidFill>
                  <a:schemeClr val="tx2"/>
                </a:solidFill>
              </a:rPr>
              <a:t>)</a:t>
            </a:r>
            <a:r>
              <a:rPr lang="zh-CN" altLang="en-US" sz="2000" b="1">
                <a:solidFill>
                  <a:schemeClr val="tx2"/>
                </a:solidFill>
              </a:rPr>
              <a:t>、</a:t>
            </a:r>
            <a:r>
              <a:rPr lang="en-US" altLang="zh-CN" sz="2000" b="1">
                <a:solidFill>
                  <a:schemeClr val="tx2"/>
                </a:solidFill>
              </a:rPr>
              <a:t>w(</a:t>
            </a:r>
            <a:r>
              <a:rPr lang="zh-CN" altLang="en-US" sz="2000" b="1">
                <a:solidFill>
                  <a:schemeClr val="tx2"/>
                </a:solidFill>
              </a:rPr>
              <a:t>只写</a:t>
            </a:r>
            <a:r>
              <a:rPr lang="en-US" altLang="zh-CN" sz="2000" b="1">
                <a:solidFill>
                  <a:schemeClr val="tx2"/>
                </a:solidFill>
              </a:rPr>
              <a:t>)</a:t>
            </a:r>
            <a:r>
              <a:rPr lang="zh-CN" altLang="en-US" sz="2000" b="1">
                <a:solidFill>
                  <a:schemeClr val="tx2"/>
                </a:solidFill>
              </a:rPr>
              <a:t>、</a:t>
            </a:r>
            <a:r>
              <a:rPr lang="en-US" altLang="zh-CN" sz="2000" b="1">
                <a:solidFill>
                  <a:schemeClr val="tx2"/>
                </a:solidFill>
              </a:rPr>
              <a:t>a(</a:t>
            </a:r>
            <a:r>
              <a:rPr lang="zh-CN" altLang="en-US" sz="2000" b="1">
                <a:solidFill>
                  <a:schemeClr val="tx2"/>
                </a:solidFill>
              </a:rPr>
              <a:t>追加</a:t>
            </a:r>
            <a:r>
              <a:rPr lang="en-US" altLang="zh-CN" sz="2000" b="1">
                <a:solidFill>
                  <a:schemeClr val="tx2"/>
                </a:solidFill>
              </a:rPr>
              <a:t>)</a:t>
            </a:r>
            <a:r>
              <a:rPr lang="zh-CN" altLang="en-US" sz="2000" b="1"/>
              <a:t>，扩展后共</a:t>
            </a:r>
            <a:r>
              <a:rPr lang="en-US" altLang="zh-CN" sz="2000" b="1"/>
              <a:t>12</a:t>
            </a:r>
            <a:r>
              <a:rPr lang="zh-CN" altLang="en-US" sz="2000" b="1"/>
              <a:t>种，根据操作需要选择合适的打开方式。</a:t>
            </a:r>
          </a:p>
          <a:p>
            <a:pPr eaLnBrk="1" hangingPunct="1">
              <a:buFont typeface="Wingdings" pitchFamily="2" charset="2"/>
              <a:buChar char="l"/>
            </a:pPr>
            <a:r>
              <a:rPr lang="zh-CN" altLang="en-US" sz="2000" b="1"/>
              <a:t> 文件关闭用</a:t>
            </a:r>
            <a:r>
              <a:rPr lang="en-US" altLang="zh-CN" sz="2000" b="1"/>
              <a:t>fclose</a:t>
            </a:r>
            <a:r>
              <a:rPr lang="zh-CN" altLang="en-US" sz="2000" b="1"/>
              <a:t>函数，一般用法是：</a:t>
            </a:r>
            <a:r>
              <a:rPr lang="en-US" altLang="zh-CN" sz="2000" b="1"/>
              <a:t>fclose(fp);</a:t>
            </a:r>
          </a:p>
        </p:txBody>
      </p:sp>
      <p:grpSp>
        <p:nvGrpSpPr>
          <p:cNvPr id="96261" name="Group 5"/>
          <p:cNvGrpSpPr>
            <a:grpSpLocks/>
          </p:cNvGrpSpPr>
          <p:nvPr/>
        </p:nvGrpSpPr>
        <p:grpSpPr bwMode="auto">
          <a:xfrm>
            <a:off x="250825" y="317500"/>
            <a:ext cx="8642350" cy="503238"/>
            <a:chOff x="113" y="0"/>
            <a:chExt cx="5444" cy="317"/>
          </a:xfrm>
        </p:grpSpPr>
        <p:sp>
          <p:nvSpPr>
            <p:cNvPr id="78854"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2</a:t>
              </a:r>
            </a:p>
          </p:txBody>
        </p:sp>
        <p:sp>
          <p:nvSpPr>
            <p:cNvPr id="78855"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文件类型和打开、关闭方法</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6260">
                                            <p:txEl>
                                              <p:pRg st="0" end="0"/>
                                            </p:txEl>
                                          </p:spTgt>
                                        </p:tgtEl>
                                        <p:attrNameLst>
                                          <p:attrName>style.visibility</p:attrName>
                                        </p:attrNameLst>
                                      </p:cBhvr>
                                      <p:to>
                                        <p:strVal val="visible"/>
                                      </p:to>
                                    </p:set>
                                    <p:animEffect transition="in" filter="wipe(left)">
                                      <p:cBhvr>
                                        <p:cTn id="11" dur="500"/>
                                        <p:tgtEl>
                                          <p:spTgt spid="9626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6260">
                                            <p:txEl>
                                              <p:pRg st="1" end="1"/>
                                            </p:txEl>
                                          </p:spTgt>
                                        </p:tgtEl>
                                        <p:attrNameLst>
                                          <p:attrName>style.visibility</p:attrName>
                                        </p:attrNameLst>
                                      </p:cBhvr>
                                      <p:to>
                                        <p:strVal val="visible"/>
                                      </p:to>
                                    </p:set>
                                    <p:animEffect transition="in" filter="wipe(left)">
                                      <p:cBhvr>
                                        <p:cTn id="16" dur="500"/>
                                        <p:tgtEl>
                                          <p:spTgt spid="9626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6260">
                                            <p:txEl>
                                              <p:pRg st="2" end="2"/>
                                            </p:txEl>
                                          </p:spTgt>
                                        </p:tgtEl>
                                        <p:attrNameLst>
                                          <p:attrName>style.visibility</p:attrName>
                                        </p:attrNameLst>
                                      </p:cBhvr>
                                      <p:to>
                                        <p:strVal val="visible"/>
                                      </p:to>
                                    </p:set>
                                    <p:animEffect transition="in" filter="wipe(left)">
                                      <p:cBhvr>
                                        <p:cTn id="21" dur="500"/>
                                        <p:tgtEl>
                                          <p:spTgt spid="9626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6260">
                                            <p:txEl>
                                              <p:pRg st="3" end="3"/>
                                            </p:txEl>
                                          </p:spTgt>
                                        </p:tgtEl>
                                        <p:attrNameLst>
                                          <p:attrName>style.visibility</p:attrName>
                                        </p:attrNameLst>
                                      </p:cBhvr>
                                      <p:to>
                                        <p:strVal val="visible"/>
                                      </p:to>
                                    </p:set>
                                    <p:animEffect transition="in" filter="wipe(left)">
                                      <p:cBhvr>
                                        <p:cTn id="26" dur="500"/>
                                        <p:tgtEl>
                                          <p:spTgt spid="9626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6260">
                                            <p:txEl>
                                              <p:pRg st="4" end="4"/>
                                            </p:txEl>
                                          </p:spTgt>
                                        </p:tgtEl>
                                        <p:attrNameLst>
                                          <p:attrName>style.visibility</p:attrName>
                                        </p:attrNameLst>
                                      </p:cBhvr>
                                      <p:to>
                                        <p:strVal val="visible"/>
                                      </p:to>
                                    </p:set>
                                    <p:animEffect transition="in" filter="wipe(left)">
                                      <p:cBhvr>
                                        <p:cTn id="31" dur="500"/>
                                        <p:tgtEl>
                                          <p:spTgt spid="96260">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6260">
                                            <p:txEl>
                                              <p:pRg st="5" end="5"/>
                                            </p:txEl>
                                          </p:spTgt>
                                        </p:tgtEl>
                                        <p:attrNameLst>
                                          <p:attrName>style.visibility</p:attrName>
                                        </p:attrNameLst>
                                      </p:cBhvr>
                                      <p:to>
                                        <p:strVal val="visible"/>
                                      </p:to>
                                    </p:set>
                                    <p:animEffect transition="in" filter="wipe(left)">
                                      <p:cBhvr>
                                        <p:cTn id="36" dur="500"/>
                                        <p:tgtEl>
                                          <p:spTgt spid="9626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6260">
                                            <p:txEl>
                                              <p:pRg st="6" end="6"/>
                                            </p:txEl>
                                          </p:spTgt>
                                        </p:tgtEl>
                                        <p:attrNameLst>
                                          <p:attrName>style.visibility</p:attrName>
                                        </p:attrNameLst>
                                      </p:cBhvr>
                                      <p:to>
                                        <p:strVal val="visible"/>
                                      </p:to>
                                    </p:set>
                                    <p:animEffect transition="in" filter="wipe(left)">
                                      <p:cBhvr>
                                        <p:cTn id="41" dur="500"/>
                                        <p:tgtEl>
                                          <p:spTgt spid="962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Text Box 6"/>
          <p:cNvSpPr txBox="1">
            <a:spLocks noChangeArrowheads="1"/>
          </p:cNvSpPr>
          <p:nvPr/>
        </p:nvSpPr>
        <p:spPr bwMode="auto">
          <a:xfrm>
            <a:off x="179388" y="903288"/>
            <a:ext cx="8713787"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了解文件的字符输入输出函数的使用</a:t>
            </a:r>
          </a:p>
          <a:p>
            <a:pPr eaLnBrk="1" hangingPunct="1">
              <a:buFont typeface="Wingdings" pitchFamily="2" charset="2"/>
              <a:buChar char="l"/>
            </a:pPr>
            <a:r>
              <a:rPr lang="zh-CN" altLang="en-US" sz="2000" b="1"/>
              <a:t> 从文件读取一个字符函数的用法一般是：</a:t>
            </a:r>
          </a:p>
          <a:p>
            <a:pPr eaLnBrk="1" hangingPunct="1">
              <a:buFont typeface="Wingdings" pitchFamily="2" charset="2"/>
              <a:buNone/>
            </a:pPr>
            <a:r>
              <a:rPr lang="zh-CN" altLang="en-US" sz="2000" b="1"/>
              <a:t>                  </a:t>
            </a:r>
            <a:r>
              <a:rPr lang="en-US" altLang="zh-CN" sz="2000" b="1"/>
              <a:t>ch  =  </a:t>
            </a:r>
            <a:r>
              <a:rPr lang="en-US" altLang="zh-CN" sz="2000" b="1">
                <a:solidFill>
                  <a:schemeClr val="tx2"/>
                </a:solidFill>
              </a:rPr>
              <a:t>fgetc(fp)</a:t>
            </a:r>
            <a:r>
              <a:rPr lang="en-US" altLang="zh-CN" sz="2000" b="1"/>
              <a:t>  ;</a:t>
            </a:r>
          </a:p>
          <a:p>
            <a:pPr eaLnBrk="1" hangingPunct="1">
              <a:buFont typeface="Wingdings" pitchFamily="2" charset="2"/>
              <a:buNone/>
            </a:pPr>
            <a:r>
              <a:rPr lang="en-US" altLang="zh-CN" sz="2000" b="1"/>
              <a:t>         </a:t>
            </a:r>
            <a:r>
              <a:rPr lang="zh-CN" altLang="en-US" sz="2000" b="1"/>
              <a:t>函数调用成功返回从文件读取到的一个字符，读取失败返回</a:t>
            </a:r>
            <a:r>
              <a:rPr lang="en-US" altLang="zh-CN" sz="2000" b="1"/>
              <a:t>EOF(-1)</a:t>
            </a:r>
            <a:r>
              <a:rPr lang="zh-CN" altLang="en-US" sz="2000" b="1"/>
              <a:t>。</a:t>
            </a:r>
          </a:p>
          <a:p>
            <a:pPr eaLnBrk="1" hangingPunct="1">
              <a:buFont typeface="Wingdings" pitchFamily="2" charset="2"/>
              <a:buChar char="l"/>
            </a:pPr>
            <a:r>
              <a:rPr lang="zh-CN" altLang="en-US" sz="2000" b="1"/>
              <a:t>输出一个字符到文件函数的一般用法是：</a:t>
            </a:r>
          </a:p>
          <a:p>
            <a:pPr eaLnBrk="1" hangingPunct="1">
              <a:buFont typeface="Wingdings" pitchFamily="2" charset="2"/>
              <a:buNone/>
            </a:pPr>
            <a:r>
              <a:rPr lang="zh-CN" altLang="en-US" sz="2000" b="1"/>
              <a:t>                  </a:t>
            </a:r>
            <a:r>
              <a:rPr lang="en-US" altLang="zh-CN" sz="2000" b="1">
                <a:solidFill>
                  <a:schemeClr val="tx2"/>
                </a:solidFill>
              </a:rPr>
              <a:t>fputc(ch,fp)</a:t>
            </a:r>
            <a:r>
              <a:rPr lang="en-US" altLang="zh-CN" sz="2000" b="1"/>
              <a:t>  ;</a:t>
            </a:r>
          </a:p>
          <a:p>
            <a:pPr eaLnBrk="1" hangingPunct="1">
              <a:buFont typeface="Wingdings" pitchFamily="2" charset="2"/>
              <a:buChar char="l"/>
            </a:pPr>
            <a:r>
              <a:rPr lang="zh-CN" altLang="en-US" sz="2000" b="1"/>
              <a:t>该函数通常针对以文本方式打开的文件。</a:t>
            </a:r>
          </a:p>
        </p:txBody>
      </p:sp>
      <p:grpSp>
        <p:nvGrpSpPr>
          <p:cNvPr id="97287" name="Group 7"/>
          <p:cNvGrpSpPr>
            <a:grpSpLocks/>
          </p:cNvGrpSpPr>
          <p:nvPr/>
        </p:nvGrpSpPr>
        <p:grpSpPr bwMode="auto">
          <a:xfrm>
            <a:off x="250825" y="333375"/>
            <a:ext cx="8642350" cy="503238"/>
            <a:chOff x="113" y="0"/>
            <a:chExt cx="5444" cy="317"/>
          </a:xfrm>
        </p:grpSpPr>
        <p:sp>
          <p:nvSpPr>
            <p:cNvPr id="79880" name="Oval 8"/>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tx2"/>
                  </a:solidFill>
                </a:rPr>
                <a:t>考点</a:t>
              </a:r>
              <a:r>
                <a:rPr lang="en-US" altLang="zh-CN" sz="2000" b="1">
                  <a:solidFill>
                    <a:schemeClr val="tx2"/>
                  </a:solidFill>
                </a:rPr>
                <a:t>3</a:t>
              </a:r>
            </a:p>
          </p:txBody>
        </p:sp>
        <p:sp>
          <p:nvSpPr>
            <p:cNvPr id="79881" name="Text Box 9"/>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文件的字符输入输出</a:t>
              </a:r>
            </a:p>
          </p:txBody>
        </p:sp>
      </p:grpSp>
      <p:sp>
        <p:nvSpPr>
          <p:cNvPr id="97292" name="Text Box 12"/>
          <p:cNvSpPr txBox="1">
            <a:spLocks noChangeArrowheads="1"/>
          </p:cNvSpPr>
          <p:nvPr/>
        </p:nvSpPr>
        <p:spPr bwMode="auto">
          <a:xfrm>
            <a:off x="250825" y="3860800"/>
            <a:ext cx="87137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了解文件的字符串输入输出函数的使用</a:t>
            </a:r>
          </a:p>
          <a:p>
            <a:pPr eaLnBrk="1" hangingPunct="1">
              <a:buFont typeface="Wingdings" pitchFamily="2" charset="2"/>
              <a:buChar char="l"/>
            </a:pPr>
            <a:r>
              <a:rPr lang="zh-CN" altLang="en-US" sz="2000" b="1"/>
              <a:t> 从文件读取一个字符串函数的用法一般是：</a:t>
            </a:r>
          </a:p>
          <a:p>
            <a:pPr eaLnBrk="1" hangingPunct="1">
              <a:buFont typeface="Wingdings" pitchFamily="2" charset="2"/>
              <a:buNone/>
            </a:pPr>
            <a:r>
              <a:rPr lang="zh-CN" altLang="en-US" sz="2000" b="1"/>
              <a:t>                  </a:t>
            </a:r>
            <a:r>
              <a:rPr lang="en-US" altLang="zh-CN" sz="2000" b="1">
                <a:solidFill>
                  <a:schemeClr val="tx2"/>
                </a:solidFill>
              </a:rPr>
              <a:t>fgets(str,N,fp)</a:t>
            </a:r>
            <a:r>
              <a:rPr lang="en-US" altLang="zh-CN" sz="2000" b="1"/>
              <a:t>  ;   </a:t>
            </a:r>
          </a:p>
          <a:p>
            <a:pPr eaLnBrk="1" hangingPunct="1">
              <a:buFont typeface="Wingdings" pitchFamily="2" charset="2"/>
              <a:buChar char="l"/>
            </a:pPr>
            <a:r>
              <a:rPr lang="zh-CN" altLang="en-US" sz="2000" b="1"/>
              <a:t>输出一个字符到文件函数的一般用法是：</a:t>
            </a:r>
          </a:p>
          <a:p>
            <a:pPr eaLnBrk="1" hangingPunct="1">
              <a:buFont typeface="Wingdings" pitchFamily="2" charset="2"/>
              <a:buNone/>
            </a:pPr>
            <a:r>
              <a:rPr lang="zh-CN" altLang="en-US" sz="2000" b="1"/>
              <a:t>                  </a:t>
            </a:r>
            <a:r>
              <a:rPr lang="en-US" altLang="zh-CN" sz="2000" b="1">
                <a:solidFill>
                  <a:schemeClr val="tx2"/>
                </a:solidFill>
              </a:rPr>
              <a:t>fputs(str,fp)</a:t>
            </a:r>
            <a:r>
              <a:rPr lang="en-US" altLang="zh-CN" sz="2000" b="1"/>
              <a:t>  ;</a:t>
            </a:r>
          </a:p>
          <a:p>
            <a:pPr eaLnBrk="1" hangingPunct="1">
              <a:buFont typeface="Wingdings" pitchFamily="2" charset="2"/>
              <a:buChar char="l"/>
            </a:pPr>
            <a:r>
              <a:rPr lang="zh-CN" altLang="en-US" sz="2000" b="1"/>
              <a:t>该函数通常针对以文本方式打开的文件。</a:t>
            </a:r>
          </a:p>
        </p:txBody>
      </p:sp>
      <p:grpSp>
        <p:nvGrpSpPr>
          <p:cNvPr id="97293" name="Group 13"/>
          <p:cNvGrpSpPr>
            <a:grpSpLocks/>
          </p:cNvGrpSpPr>
          <p:nvPr/>
        </p:nvGrpSpPr>
        <p:grpSpPr bwMode="auto">
          <a:xfrm>
            <a:off x="322263" y="3290888"/>
            <a:ext cx="8642350" cy="503237"/>
            <a:chOff x="113" y="0"/>
            <a:chExt cx="5444" cy="317"/>
          </a:xfrm>
        </p:grpSpPr>
        <p:sp>
          <p:nvSpPr>
            <p:cNvPr id="79878" name="Oval 14"/>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tx2"/>
                  </a:solidFill>
                </a:rPr>
                <a:t>考点</a:t>
              </a:r>
              <a:r>
                <a:rPr lang="en-US" altLang="zh-CN" sz="2000" b="1">
                  <a:solidFill>
                    <a:schemeClr val="tx2"/>
                  </a:solidFill>
                </a:rPr>
                <a:t>4</a:t>
              </a:r>
            </a:p>
          </p:txBody>
        </p:sp>
        <p:sp>
          <p:nvSpPr>
            <p:cNvPr id="79879" name="Text Box 15"/>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文件的字符串输入输出</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7286">
                                            <p:txEl>
                                              <p:pRg st="0" end="0"/>
                                            </p:txEl>
                                          </p:spTgt>
                                        </p:tgtEl>
                                        <p:attrNameLst>
                                          <p:attrName>style.visibility</p:attrName>
                                        </p:attrNameLst>
                                      </p:cBhvr>
                                      <p:to>
                                        <p:strVal val="visible"/>
                                      </p:to>
                                    </p:set>
                                    <p:animEffect transition="in" filter="wipe(left)">
                                      <p:cBhvr>
                                        <p:cTn id="11" dur="500"/>
                                        <p:tgtEl>
                                          <p:spTgt spid="9728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286">
                                            <p:txEl>
                                              <p:pRg st="1" end="1"/>
                                            </p:txEl>
                                          </p:spTgt>
                                        </p:tgtEl>
                                        <p:attrNameLst>
                                          <p:attrName>style.visibility</p:attrName>
                                        </p:attrNameLst>
                                      </p:cBhvr>
                                      <p:to>
                                        <p:strVal val="visible"/>
                                      </p:to>
                                    </p:set>
                                    <p:animEffect transition="in" filter="wipe(left)">
                                      <p:cBhvr>
                                        <p:cTn id="16" dur="500"/>
                                        <p:tgtEl>
                                          <p:spTgt spid="9728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7286">
                                            <p:txEl>
                                              <p:pRg st="2" end="2"/>
                                            </p:txEl>
                                          </p:spTgt>
                                        </p:tgtEl>
                                        <p:attrNameLst>
                                          <p:attrName>style.visibility</p:attrName>
                                        </p:attrNameLst>
                                      </p:cBhvr>
                                      <p:to>
                                        <p:strVal val="visible"/>
                                      </p:to>
                                    </p:set>
                                    <p:animEffect transition="in" filter="wipe(left)">
                                      <p:cBhvr>
                                        <p:cTn id="21" dur="500"/>
                                        <p:tgtEl>
                                          <p:spTgt spid="9728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7286">
                                            <p:txEl>
                                              <p:pRg st="3" end="3"/>
                                            </p:txEl>
                                          </p:spTgt>
                                        </p:tgtEl>
                                        <p:attrNameLst>
                                          <p:attrName>style.visibility</p:attrName>
                                        </p:attrNameLst>
                                      </p:cBhvr>
                                      <p:to>
                                        <p:strVal val="visible"/>
                                      </p:to>
                                    </p:set>
                                    <p:animEffect transition="in" filter="wipe(left)">
                                      <p:cBhvr>
                                        <p:cTn id="26" dur="500"/>
                                        <p:tgtEl>
                                          <p:spTgt spid="9728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7286">
                                            <p:txEl>
                                              <p:pRg st="4" end="4"/>
                                            </p:txEl>
                                          </p:spTgt>
                                        </p:tgtEl>
                                        <p:attrNameLst>
                                          <p:attrName>style.visibility</p:attrName>
                                        </p:attrNameLst>
                                      </p:cBhvr>
                                      <p:to>
                                        <p:strVal val="visible"/>
                                      </p:to>
                                    </p:set>
                                    <p:animEffect transition="in" filter="wipe(left)">
                                      <p:cBhvr>
                                        <p:cTn id="31" dur="500"/>
                                        <p:tgtEl>
                                          <p:spTgt spid="9728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7286">
                                            <p:txEl>
                                              <p:pRg st="5" end="5"/>
                                            </p:txEl>
                                          </p:spTgt>
                                        </p:tgtEl>
                                        <p:attrNameLst>
                                          <p:attrName>style.visibility</p:attrName>
                                        </p:attrNameLst>
                                      </p:cBhvr>
                                      <p:to>
                                        <p:strVal val="visible"/>
                                      </p:to>
                                    </p:set>
                                    <p:animEffect transition="in" filter="wipe(left)">
                                      <p:cBhvr>
                                        <p:cTn id="36" dur="500"/>
                                        <p:tgtEl>
                                          <p:spTgt spid="9728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7286">
                                            <p:txEl>
                                              <p:pRg st="6" end="6"/>
                                            </p:txEl>
                                          </p:spTgt>
                                        </p:tgtEl>
                                        <p:attrNameLst>
                                          <p:attrName>style.visibility</p:attrName>
                                        </p:attrNameLst>
                                      </p:cBhvr>
                                      <p:to>
                                        <p:strVal val="visible"/>
                                      </p:to>
                                    </p:set>
                                    <p:animEffect transition="in" filter="wipe(left)">
                                      <p:cBhvr>
                                        <p:cTn id="41" dur="500"/>
                                        <p:tgtEl>
                                          <p:spTgt spid="9728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9729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7292">
                                            <p:txEl>
                                              <p:pRg st="0" end="0"/>
                                            </p:txEl>
                                          </p:spTgt>
                                        </p:tgtEl>
                                        <p:attrNameLst>
                                          <p:attrName>style.visibility</p:attrName>
                                        </p:attrNameLst>
                                      </p:cBhvr>
                                      <p:to>
                                        <p:strVal val="visible"/>
                                      </p:to>
                                    </p:set>
                                    <p:animEffect transition="in" filter="wipe(left)">
                                      <p:cBhvr>
                                        <p:cTn id="50" dur="500"/>
                                        <p:tgtEl>
                                          <p:spTgt spid="97292">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7292">
                                            <p:txEl>
                                              <p:pRg st="1" end="1"/>
                                            </p:txEl>
                                          </p:spTgt>
                                        </p:tgtEl>
                                        <p:attrNameLst>
                                          <p:attrName>style.visibility</p:attrName>
                                        </p:attrNameLst>
                                      </p:cBhvr>
                                      <p:to>
                                        <p:strVal val="visible"/>
                                      </p:to>
                                    </p:set>
                                    <p:animEffect transition="in" filter="wipe(left)">
                                      <p:cBhvr>
                                        <p:cTn id="55" dur="500"/>
                                        <p:tgtEl>
                                          <p:spTgt spid="97292">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7292">
                                            <p:txEl>
                                              <p:pRg st="2" end="2"/>
                                            </p:txEl>
                                          </p:spTgt>
                                        </p:tgtEl>
                                        <p:attrNameLst>
                                          <p:attrName>style.visibility</p:attrName>
                                        </p:attrNameLst>
                                      </p:cBhvr>
                                      <p:to>
                                        <p:strVal val="visible"/>
                                      </p:to>
                                    </p:set>
                                    <p:animEffect transition="in" filter="wipe(left)">
                                      <p:cBhvr>
                                        <p:cTn id="60" dur="500"/>
                                        <p:tgtEl>
                                          <p:spTgt spid="97292">
                                            <p:txEl>
                                              <p:pRg st="2" end="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7292">
                                            <p:txEl>
                                              <p:pRg st="3" end="3"/>
                                            </p:txEl>
                                          </p:spTgt>
                                        </p:tgtEl>
                                        <p:attrNameLst>
                                          <p:attrName>style.visibility</p:attrName>
                                        </p:attrNameLst>
                                      </p:cBhvr>
                                      <p:to>
                                        <p:strVal val="visible"/>
                                      </p:to>
                                    </p:set>
                                    <p:animEffect transition="in" filter="wipe(left)">
                                      <p:cBhvr>
                                        <p:cTn id="65" dur="500"/>
                                        <p:tgtEl>
                                          <p:spTgt spid="97292">
                                            <p:txEl>
                                              <p:pRg st="3" end="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97292">
                                            <p:txEl>
                                              <p:pRg st="4" end="4"/>
                                            </p:txEl>
                                          </p:spTgt>
                                        </p:tgtEl>
                                        <p:attrNameLst>
                                          <p:attrName>style.visibility</p:attrName>
                                        </p:attrNameLst>
                                      </p:cBhvr>
                                      <p:to>
                                        <p:strVal val="visible"/>
                                      </p:to>
                                    </p:set>
                                    <p:animEffect transition="in" filter="wipe(left)">
                                      <p:cBhvr>
                                        <p:cTn id="70" dur="500"/>
                                        <p:tgtEl>
                                          <p:spTgt spid="97292">
                                            <p:txEl>
                                              <p:pRg st="4" end="4"/>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7292">
                                            <p:txEl>
                                              <p:pRg st="5" end="5"/>
                                            </p:txEl>
                                          </p:spTgt>
                                        </p:tgtEl>
                                        <p:attrNameLst>
                                          <p:attrName>style.visibility</p:attrName>
                                        </p:attrNameLst>
                                      </p:cBhvr>
                                      <p:to>
                                        <p:strVal val="visible"/>
                                      </p:to>
                                    </p:set>
                                    <p:animEffect transition="in" filter="wipe(left)">
                                      <p:cBhvr>
                                        <p:cTn id="75" dur="500"/>
                                        <p:tgtEl>
                                          <p:spTgt spid="97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uild="p"/>
      <p:bldP spid="9729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179388" y="903288"/>
            <a:ext cx="8713787" cy="1951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了解文件的格式化输入输出函数的使用</a:t>
            </a:r>
          </a:p>
          <a:p>
            <a:pPr eaLnBrk="1" hangingPunct="1">
              <a:buFont typeface="Wingdings" pitchFamily="2" charset="2"/>
              <a:buChar char="l"/>
            </a:pPr>
            <a:r>
              <a:rPr lang="zh-CN" altLang="en-US" sz="2000" b="1"/>
              <a:t> 从文件读取指定格式数据函数的用法一般是：</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fscanf(fp, “</a:t>
            </a:r>
            <a:r>
              <a:rPr lang="zh-CN" altLang="en-US" sz="2000" b="1">
                <a:solidFill>
                  <a:schemeClr val="tx2"/>
                </a:solidFill>
              </a:rPr>
              <a:t>格式控制字符串”</a:t>
            </a:r>
            <a:r>
              <a:rPr lang="en-US" altLang="zh-CN" sz="2000" b="1">
                <a:solidFill>
                  <a:schemeClr val="tx2"/>
                </a:solidFill>
              </a:rPr>
              <a:t>, </a:t>
            </a:r>
            <a:r>
              <a:rPr lang="zh-CN" altLang="en-US" sz="2000" b="1">
                <a:solidFill>
                  <a:schemeClr val="tx2"/>
                </a:solidFill>
              </a:rPr>
              <a:t>地址表列  </a:t>
            </a:r>
            <a:r>
              <a:rPr lang="en-US" altLang="zh-CN" sz="2000" b="1">
                <a:solidFill>
                  <a:schemeClr val="tx2"/>
                </a:solidFill>
              </a:rPr>
              <a:t>)</a:t>
            </a:r>
            <a:r>
              <a:rPr lang="en-US" altLang="zh-CN" sz="2000" b="1"/>
              <a:t>  ;</a:t>
            </a:r>
          </a:p>
          <a:p>
            <a:pPr eaLnBrk="1" hangingPunct="1">
              <a:buFont typeface="Wingdings" pitchFamily="2" charset="2"/>
              <a:buChar char="l"/>
            </a:pPr>
            <a:r>
              <a:rPr lang="en-US" altLang="zh-CN" sz="2000" b="1"/>
              <a:t> </a:t>
            </a:r>
            <a:r>
              <a:rPr lang="zh-CN" altLang="en-US" sz="2000" b="1"/>
              <a:t>输出指定格式的数据到文件函数的一般用法是：</a:t>
            </a:r>
          </a:p>
          <a:p>
            <a:pPr eaLnBrk="1" hangingPunct="1">
              <a:buFont typeface="Wingdings" pitchFamily="2" charset="2"/>
              <a:buNone/>
            </a:pPr>
            <a:r>
              <a:rPr lang="zh-CN" altLang="en-US" sz="2000" b="1"/>
              <a:t>                  </a:t>
            </a:r>
            <a:r>
              <a:rPr lang="en-US" altLang="zh-CN" sz="2000" b="1">
                <a:solidFill>
                  <a:schemeClr val="tx2"/>
                </a:solidFill>
              </a:rPr>
              <a:t>fprintf(fp, “</a:t>
            </a:r>
            <a:r>
              <a:rPr lang="zh-CN" altLang="en-US" sz="2000" b="1">
                <a:solidFill>
                  <a:schemeClr val="tx2"/>
                </a:solidFill>
              </a:rPr>
              <a:t>格式控制字符串”</a:t>
            </a:r>
            <a:r>
              <a:rPr lang="en-US" altLang="zh-CN" sz="2000" b="1">
                <a:solidFill>
                  <a:schemeClr val="tx2"/>
                </a:solidFill>
              </a:rPr>
              <a:t>, </a:t>
            </a:r>
            <a:r>
              <a:rPr lang="zh-CN" altLang="en-US" sz="2000" b="1">
                <a:solidFill>
                  <a:schemeClr val="tx2"/>
                </a:solidFill>
              </a:rPr>
              <a:t>输出表列  </a:t>
            </a:r>
            <a:r>
              <a:rPr lang="en-US" altLang="zh-CN" sz="2000" b="1">
                <a:solidFill>
                  <a:schemeClr val="tx2"/>
                </a:solidFill>
              </a:rPr>
              <a:t>)</a:t>
            </a:r>
            <a:r>
              <a:rPr lang="en-US" altLang="zh-CN" sz="2000" b="1"/>
              <a:t>  ;</a:t>
            </a:r>
          </a:p>
          <a:p>
            <a:pPr eaLnBrk="1" hangingPunct="1">
              <a:buFont typeface="Wingdings" pitchFamily="2" charset="2"/>
              <a:buChar char="l"/>
            </a:pPr>
            <a:r>
              <a:rPr lang="zh-CN" altLang="en-US" sz="2000" b="1"/>
              <a:t>该函数操作的可以是文本文件或二进制文件。</a:t>
            </a:r>
          </a:p>
        </p:txBody>
      </p:sp>
      <p:grpSp>
        <p:nvGrpSpPr>
          <p:cNvPr id="98309" name="Group 5"/>
          <p:cNvGrpSpPr>
            <a:grpSpLocks/>
          </p:cNvGrpSpPr>
          <p:nvPr/>
        </p:nvGrpSpPr>
        <p:grpSpPr bwMode="auto">
          <a:xfrm>
            <a:off x="250825" y="333375"/>
            <a:ext cx="8642350" cy="503238"/>
            <a:chOff x="113" y="0"/>
            <a:chExt cx="5444" cy="317"/>
          </a:xfrm>
        </p:grpSpPr>
        <p:sp>
          <p:nvSpPr>
            <p:cNvPr id="80904"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tx2"/>
                  </a:solidFill>
                </a:rPr>
                <a:t>考点</a:t>
              </a:r>
              <a:r>
                <a:rPr lang="en-US" altLang="zh-CN" sz="2000" b="1">
                  <a:solidFill>
                    <a:schemeClr val="tx2"/>
                  </a:solidFill>
                </a:rPr>
                <a:t>5</a:t>
              </a:r>
            </a:p>
          </p:txBody>
        </p:sp>
        <p:sp>
          <p:nvSpPr>
            <p:cNvPr id="80905"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solidFill>
                    <a:schemeClr val="tx2"/>
                  </a:solidFill>
                </a:rPr>
                <a:t>文件的格式化输入输出</a:t>
              </a:r>
            </a:p>
          </p:txBody>
        </p:sp>
      </p:grpSp>
      <p:sp>
        <p:nvSpPr>
          <p:cNvPr id="98312" name="Text Box 8"/>
          <p:cNvSpPr txBox="1">
            <a:spLocks noChangeArrowheads="1"/>
          </p:cNvSpPr>
          <p:nvPr/>
        </p:nvSpPr>
        <p:spPr bwMode="auto">
          <a:xfrm>
            <a:off x="250825" y="3860800"/>
            <a:ext cx="87137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了解文件块式数据的输入输出函数的使用</a:t>
            </a:r>
          </a:p>
          <a:p>
            <a:pPr eaLnBrk="1" hangingPunct="1">
              <a:buFont typeface="Wingdings" pitchFamily="2" charset="2"/>
              <a:buChar char="l"/>
            </a:pPr>
            <a:r>
              <a:rPr lang="zh-CN" altLang="en-US" sz="2000" b="1"/>
              <a:t> 从文件读取一个数据块函数的用法一般是：</a:t>
            </a:r>
          </a:p>
          <a:p>
            <a:pPr eaLnBrk="1" hangingPunct="1">
              <a:buFont typeface="Wingdings" pitchFamily="2" charset="2"/>
              <a:buNone/>
            </a:pPr>
            <a:r>
              <a:rPr lang="zh-CN" altLang="en-US" sz="2000" b="1"/>
              <a:t>                  </a:t>
            </a:r>
            <a:r>
              <a:rPr lang="en-US" altLang="zh-CN" sz="2000" b="1">
                <a:solidFill>
                  <a:schemeClr val="tx2"/>
                </a:solidFill>
              </a:rPr>
              <a:t>fread(str,size,count,fp)</a:t>
            </a:r>
            <a:r>
              <a:rPr lang="en-US" altLang="zh-CN" sz="2000" b="1"/>
              <a:t>  ;   </a:t>
            </a:r>
          </a:p>
          <a:p>
            <a:pPr eaLnBrk="1" hangingPunct="1">
              <a:buFont typeface="Wingdings" pitchFamily="2" charset="2"/>
              <a:buChar char="l"/>
            </a:pPr>
            <a:r>
              <a:rPr lang="zh-CN" altLang="en-US" sz="2000" b="1"/>
              <a:t>输出一个字符到文件函数的一般用法是：</a:t>
            </a:r>
          </a:p>
          <a:p>
            <a:pPr eaLnBrk="1" hangingPunct="1">
              <a:buFont typeface="Wingdings" pitchFamily="2" charset="2"/>
              <a:buNone/>
            </a:pPr>
            <a:r>
              <a:rPr lang="zh-CN" altLang="en-US" sz="2000" b="1"/>
              <a:t>                  </a:t>
            </a:r>
            <a:r>
              <a:rPr lang="en-US" altLang="zh-CN" sz="2000" b="1">
                <a:solidFill>
                  <a:schemeClr val="tx2"/>
                </a:solidFill>
              </a:rPr>
              <a:t>fwrite(str,size,count,fp) </a:t>
            </a:r>
            <a:r>
              <a:rPr lang="en-US" altLang="zh-CN" sz="2000" b="1"/>
              <a:t>;</a:t>
            </a:r>
          </a:p>
          <a:p>
            <a:pPr eaLnBrk="1" hangingPunct="1">
              <a:buFont typeface="Wingdings" pitchFamily="2" charset="2"/>
              <a:buChar char="l"/>
            </a:pPr>
            <a:r>
              <a:rPr lang="zh-CN" altLang="en-US" sz="2000" b="1"/>
              <a:t>该函数通常针对以二进制方式打开的文件。</a:t>
            </a:r>
          </a:p>
        </p:txBody>
      </p:sp>
      <p:grpSp>
        <p:nvGrpSpPr>
          <p:cNvPr id="98313" name="Group 9"/>
          <p:cNvGrpSpPr>
            <a:grpSpLocks/>
          </p:cNvGrpSpPr>
          <p:nvPr/>
        </p:nvGrpSpPr>
        <p:grpSpPr bwMode="auto">
          <a:xfrm>
            <a:off x="323850" y="3284538"/>
            <a:ext cx="8642350" cy="503237"/>
            <a:chOff x="113" y="0"/>
            <a:chExt cx="5444" cy="317"/>
          </a:xfrm>
        </p:grpSpPr>
        <p:sp>
          <p:nvSpPr>
            <p:cNvPr id="80902" name="Oval 10"/>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6</a:t>
              </a:r>
            </a:p>
          </p:txBody>
        </p:sp>
        <p:sp>
          <p:nvSpPr>
            <p:cNvPr id="80903" name="Text Box 11"/>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文件的块式数据的输入输出</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8308">
                                            <p:bg/>
                                          </p:spTgt>
                                        </p:tgtEl>
                                        <p:attrNameLst>
                                          <p:attrName>style.visibility</p:attrName>
                                        </p:attrNameLst>
                                      </p:cBhvr>
                                      <p:to>
                                        <p:strVal val="visible"/>
                                      </p:to>
                                    </p:set>
                                    <p:animEffect transition="in" filter="wipe(left)">
                                      <p:cBhvr>
                                        <p:cTn id="11" dur="500"/>
                                        <p:tgtEl>
                                          <p:spTgt spid="98308">
                                            <p:bg/>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8308">
                                            <p:txEl>
                                              <p:pRg st="0" end="0"/>
                                            </p:txEl>
                                          </p:spTgt>
                                        </p:tgtEl>
                                        <p:attrNameLst>
                                          <p:attrName>style.visibility</p:attrName>
                                        </p:attrNameLst>
                                      </p:cBhvr>
                                      <p:to>
                                        <p:strVal val="visible"/>
                                      </p:to>
                                    </p:set>
                                    <p:animEffect transition="in" filter="wipe(left)">
                                      <p:cBhvr>
                                        <p:cTn id="16" dur="500"/>
                                        <p:tgtEl>
                                          <p:spTgt spid="9830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8308">
                                            <p:txEl>
                                              <p:pRg st="1" end="1"/>
                                            </p:txEl>
                                          </p:spTgt>
                                        </p:tgtEl>
                                        <p:attrNameLst>
                                          <p:attrName>style.visibility</p:attrName>
                                        </p:attrNameLst>
                                      </p:cBhvr>
                                      <p:to>
                                        <p:strVal val="visible"/>
                                      </p:to>
                                    </p:set>
                                    <p:animEffect transition="in" filter="wipe(left)">
                                      <p:cBhvr>
                                        <p:cTn id="21" dur="500"/>
                                        <p:tgtEl>
                                          <p:spTgt spid="98308">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8308">
                                            <p:txEl>
                                              <p:pRg st="2" end="2"/>
                                            </p:txEl>
                                          </p:spTgt>
                                        </p:tgtEl>
                                        <p:attrNameLst>
                                          <p:attrName>style.visibility</p:attrName>
                                        </p:attrNameLst>
                                      </p:cBhvr>
                                      <p:to>
                                        <p:strVal val="visible"/>
                                      </p:to>
                                    </p:set>
                                    <p:animEffect transition="in" filter="wipe(left)">
                                      <p:cBhvr>
                                        <p:cTn id="26" dur="500"/>
                                        <p:tgtEl>
                                          <p:spTgt spid="98308">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8308">
                                            <p:txEl>
                                              <p:pRg st="3" end="3"/>
                                            </p:txEl>
                                          </p:spTgt>
                                        </p:tgtEl>
                                        <p:attrNameLst>
                                          <p:attrName>style.visibility</p:attrName>
                                        </p:attrNameLst>
                                      </p:cBhvr>
                                      <p:to>
                                        <p:strVal val="visible"/>
                                      </p:to>
                                    </p:set>
                                    <p:animEffect transition="in" filter="wipe(left)">
                                      <p:cBhvr>
                                        <p:cTn id="31" dur="500"/>
                                        <p:tgtEl>
                                          <p:spTgt spid="98308">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8308">
                                            <p:txEl>
                                              <p:pRg st="4" end="4"/>
                                            </p:txEl>
                                          </p:spTgt>
                                        </p:tgtEl>
                                        <p:attrNameLst>
                                          <p:attrName>style.visibility</p:attrName>
                                        </p:attrNameLst>
                                      </p:cBhvr>
                                      <p:to>
                                        <p:strVal val="visible"/>
                                      </p:to>
                                    </p:set>
                                    <p:animEffect transition="in" filter="wipe(left)">
                                      <p:cBhvr>
                                        <p:cTn id="36" dur="500"/>
                                        <p:tgtEl>
                                          <p:spTgt spid="98308">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8308">
                                            <p:txEl>
                                              <p:pRg st="5" end="5"/>
                                            </p:txEl>
                                          </p:spTgt>
                                        </p:tgtEl>
                                        <p:attrNameLst>
                                          <p:attrName>style.visibility</p:attrName>
                                        </p:attrNameLst>
                                      </p:cBhvr>
                                      <p:to>
                                        <p:strVal val="visible"/>
                                      </p:to>
                                    </p:set>
                                    <p:animEffect transition="in" filter="wipe(left)">
                                      <p:cBhvr>
                                        <p:cTn id="41" dur="500"/>
                                        <p:tgtEl>
                                          <p:spTgt spid="98308">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9831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8312">
                                            <p:txEl>
                                              <p:pRg st="0" end="0"/>
                                            </p:txEl>
                                          </p:spTgt>
                                        </p:tgtEl>
                                        <p:attrNameLst>
                                          <p:attrName>style.visibility</p:attrName>
                                        </p:attrNameLst>
                                      </p:cBhvr>
                                      <p:to>
                                        <p:strVal val="visible"/>
                                      </p:to>
                                    </p:set>
                                    <p:animEffect transition="in" filter="wipe(left)">
                                      <p:cBhvr>
                                        <p:cTn id="50" dur="500"/>
                                        <p:tgtEl>
                                          <p:spTgt spid="98312">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8312">
                                            <p:txEl>
                                              <p:pRg st="1" end="1"/>
                                            </p:txEl>
                                          </p:spTgt>
                                        </p:tgtEl>
                                        <p:attrNameLst>
                                          <p:attrName>style.visibility</p:attrName>
                                        </p:attrNameLst>
                                      </p:cBhvr>
                                      <p:to>
                                        <p:strVal val="visible"/>
                                      </p:to>
                                    </p:set>
                                    <p:animEffect transition="in" filter="wipe(left)">
                                      <p:cBhvr>
                                        <p:cTn id="55" dur="500"/>
                                        <p:tgtEl>
                                          <p:spTgt spid="98312">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8312">
                                            <p:txEl>
                                              <p:pRg st="2" end="2"/>
                                            </p:txEl>
                                          </p:spTgt>
                                        </p:tgtEl>
                                        <p:attrNameLst>
                                          <p:attrName>style.visibility</p:attrName>
                                        </p:attrNameLst>
                                      </p:cBhvr>
                                      <p:to>
                                        <p:strVal val="visible"/>
                                      </p:to>
                                    </p:set>
                                    <p:animEffect transition="in" filter="wipe(left)">
                                      <p:cBhvr>
                                        <p:cTn id="60" dur="500"/>
                                        <p:tgtEl>
                                          <p:spTgt spid="98312">
                                            <p:txEl>
                                              <p:pRg st="2" end="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8312">
                                            <p:txEl>
                                              <p:pRg st="3" end="3"/>
                                            </p:txEl>
                                          </p:spTgt>
                                        </p:tgtEl>
                                        <p:attrNameLst>
                                          <p:attrName>style.visibility</p:attrName>
                                        </p:attrNameLst>
                                      </p:cBhvr>
                                      <p:to>
                                        <p:strVal val="visible"/>
                                      </p:to>
                                    </p:set>
                                    <p:animEffect transition="in" filter="wipe(left)">
                                      <p:cBhvr>
                                        <p:cTn id="65" dur="500"/>
                                        <p:tgtEl>
                                          <p:spTgt spid="98312">
                                            <p:txEl>
                                              <p:pRg st="3" end="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98312">
                                            <p:txEl>
                                              <p:pRg st="4" end="4"/>
                                            </p:txEl>
                                          </p:spTgt>
                                        </p:tgtEl>
                                        <p:attrNameLst>
                                          <p:attrName>style.visibility</p:attrName>
                                        </p:attrNameLst>
                                      </p:cBhvr>
                                      <p:to>
                                        <p:strVal val="visible"/>
                                      </p:to>
                                    </p:set>
                                    <p:animEffect transition="in" filter="wipe(left)">
                                      <p:cBhvr>
                                        <p:cTn id="70" dur="500"/>
                                        <p:tgtEl>
                                          <p:spTgt spid="98312">
                                            <p:txEl>
                                              <p:pRg st="4" end="4"/>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8312">
                                            <p:txEl>
                                              <p:pRg st="5" end="5"/>
                                            </p:txEl>
                                          </p:spTgt>
                                        </p:tgtEl>
                                        <p:attrNameLst>
                                          <p:attrName>style.visibility</p:attrName>
                                        </p:attrNameLst>
                                      </p:cBhvr>
                                      <p:to>
                                        <p:strVal val="visible"/>
                                      </p:to>
                                    </p:set>
                                    <p:animEffect transition="in" filter="wipe(left)">
                                      <p:cBhvr>
                                        <p:cTn id="75" dur="500"/>
                                        <p:tgtEl>
                                          <p:spTgt spid="983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nimBg="1"/>
      <p:bldP spid="98312"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ext Box 4"/>
          <p:cNvSpPr txBox="1">
            <a:spLocks noChangeArrowheads="1"/>
          </p:cNvSpPr>
          <p:nvPr/>
        </p:nvSpPr>
        <p:spPr bwMode="auto">
          <a:xfrm>
            <a:off x="179388" y="903288"/>
            <a:ext cx="8713787"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450850" indent="-47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理解</a:t>
            </a:r>
            <a:r>
              <a:rPr lang="en-US" altLang="zh-CN" sz="2200" b="1">
                <a:solidFill>
                  <a:schemeClr val="tx2"/>
                </a:solidFill>
              </a:rPr>
              <a:t>fseek</a:t>
            </a:r>
            <a:r>
              <a:rPr lang="zh-CN" altLang="en-US" sz="2200" b="1">
                <a:solidFill>
                  <a:schemeClr val="tx2"/>
                </a:solidFill>
              </a:rPr>
              <a:t>函数的应用及参数的意义</a:t>
            </a:r>
          </a:p>
          <a:p>
            <a:pPr eaLnBrk="1" hangingPunct="1">
              <a:buFont typeface="Wingdings" pitchFamily="2" charset="2"/>
              <a:buChar char="l"/>
            </a:pPr>
            <a:r>
              <a:rPr lang="zh-CN" altLang="en-US" sz="2000" b="1"/>
              <a:t> </a:t>
            </a:r>
            <a:r>
              <a:rPr lang="en-US" altLang="zh-CN" sz="2000" b="1"/>
              <a:t>fseek</a:t>
            </a:r>
            <a:r>
              <a:rPr lang="zh-CN" altLang="en-US" sz="2000" b="1"/>
              <a:t>函数将文件的读写位置指针移到指定的位置，从而实现随机读写文件，其一般形式为：</a:t>
            </a:r>
          </a:p>
          <a:p>
            <a:pPr lvl="1" eaLnBrk="1" hangingPunct="1">
              <a:buFont typeface="Wingdings" pitchFamily="2" charset="2"/>
              <a:buNone/>
            </a:pPr>
            <a:r>
              <a:rPr lang="zh-CN" altLang="en-US" sz="2000" b="1">
                <a:solidFill>
                  <a:schemeClr val="tx2"/>
                </a:solidFill>
              </a:rPr>
              <a:t>  </a:t>
            </a:r>
            <a:r>
              <a:rPr lang="en-US" altLang="zh-CN" sz="2000" b="1">
                <a:solidFill>
                  <a:schemeClr val="tx2"/>
                </a:solidFill>
              </a:rPr>
              <a:t>fseek(fp,</a:t>
            </a:r>
            <a:r>
              <a:rPr lang="zh-CN" altLang="en-US" sz="2000" b="1">
                <a:solidFill>
                  <a:schemeClr val="tx2"/>
                </a:solidFill>
              </a:rPr>
              <a:t>位移量</a:t>
            </a:r>
            <a:r>
              <a:rPr lang="en-US" altLang="zh-CN" sz="2000" b="1">
                <a:solidFill>
                  <a:schemeClr val="tx2"/>
                </a:solidFill>
              </a:rPr>
              <a:t>,</a:t>
            </a:r>
            <a:r>
              <a:rPr lang="zh-CN" altLang="en-US" sz="2000" b="1">
                <a:solidFill>
                  <a:schemeClr val="tx2"/>
                </a:solidFill>
              </a:rPr>
              <a:t>起始点</a:t>
            </a:r>
            <a:r>
              <a:rPr lang="en-US" altLang="zh-CN" sz="2000" b="1">
                <a:solidFill>
                  <a:schemeClr val="tx2"/>
                </a:solidFill>
              </a:rPr>
              <a:t>);</a:t>
            </a:r>
          </a:p>
          <a:p>
            <a:pPr eaLnBrk="1" hangingPunct="1">
              <a:buFont typeface="Wingdings" pitchFamily="2" charset="2"/>
              <a:buChar char="l"/>
            </a:pPr>
            <a:r>
              <a:rPr lang="zh-CN" altLang="en-US" sz="2000" b="1"/>
              <a:t>其中，位移量为正数位置指针向文件结尾方向移动，为负数则向文件开头方向移动。起始点有三种情况：</a:t>
            </a:r>
          </a:p>
          <a:p>
            <a:pPr lvl="1" eaLnBrk="1" hangingPunct="1">
              <a:buFont typeface="Wingdings" pitchFamily="2" charset="2"/>
              <a:buChar char="u"/>
            </a:pPr>
            <a:r>
              <a:rPr lang="zh-CN" altLang="en-US" sz="2000" b="1">
                <a:solidFill>
                  <a:schemeClr val="tx2"/>
                </a:solidFill>
              </a:rPr>
              <a:t>文件开始       ：   </a:t>
            </a:r>
            <a:r>
              <a:rPr lang="en-US" altLang="zh-CN" sz="2000" b="1">
                <a:solidFill>
                  <a:schemeClr val="tx2"/>
                </a:solidFill>
              </a:rPr>
              <a:t>SEEK_SET   </a:t>
            </a:r>
            <a:r>
              <a:rPr lang="zh-CN" altLang="en-US" sz="2000" b="1">
                <a:solidFill>
                  <a:schemeClr val="tx2"/>
                </a:solidFill>
              </a:rPr>
              <a:t>或  </a:t>
            </a:r>
            <a:r>
              <a:rPr lang="en-US" altLang="zh-CN" sz="2000" b="1">
                <a:solidFill>
                  <a:schemeClr val="tx2"/>
                </a:solidFill>
              </a:rPr>
              <a:t>0</a:t>
            </a:r>
          </a:p>
          <a:p>
            <a:pPr lvl="1" eaLnBrk="1" hangingPunct="1">
              <a:buFont typeface="Wingdings" pitchFamily="2" charset="2"/>
              <a:buChar char="u"/>
            </a:pPr>
            <a:r>
              <a:rPr lang="zh-CN" altLang="en-US" sz="2000" b="1">
                <a:solidFill>
                  <a:schemeClr val="tx2"/>
                </a:solidFill>
              </a:rPr>
              <a:t>文件当前位置：   </a:t>
            </a:r>
            <a:r>
              <a:rPr lang="en-US" altLang="zh-CN" sz="2000" b="1">
                <a:solidFill>
                  <a:schemeClr val="tx2"/>
                </a:solidFill>
              </a:rPr>
              <a:t>SEEK_CUR  </a:t>
            </a:r>
            <a:r>
              <a:rPr lang="zh-CN" altLang="en-US" sz="2000" b="1">
                <a:solidFill>
                  <a:schemeClr val="tx2"/>
                </a:solidFill>
              </a:rPr>
              <a:t>或  </a:t>
            </a:r>
            <a:r>
              <a:rPr lang="en-US" altLang="zh-CN" sz="2000" b="1">
                <a:solidFill>
                  <a:schemeClr val="tx2"/>
                </a:solidFill>
              </a:rPr>
              <a:t>1</a:t>
            </a:r>
          </a:p>
          <a:p>
            <a:pPr lvl="1" eaLnBrk="1" hangingPunct="1">
              <a:buFont typeface="Wingdings" pitchFamily="2" charset="2"/>
              <a:buChar char="u"/>
            </a:pPr>
            <a:r>
              <a:rPr lang="zh-CN" altLang="en-US" sz="2000" b="1">
                <a:solidFill>
                  <a:schemeClr val="tx2"/>
                </a:solidFill>
              </a:rPr>
              <a:t>文件末尾       ：   </a:t>
            </a:r>
            <a:r>
              <a:rPr lang="en-US" altLang="zh-CN" sz="2000" b="1">
                <a:solidFill>
                  <a:schemeClr val="tx2"/>
                </a:solidFill>
              </a:rPr>
              <a:t>SEEK_END  </a:t>
            </a:r>
            <a:r>
              <a:rPr lang="zh-CN" altLang="en-US" sz="2000" b="1">
                <a:solidFill>
                  <a:schemeClr val="tx2"/>
                </a:solidFill>
              </a:rPr>
              <a:t>或  </a:t>
            </a:r>
            <a:r>
              <a:rPr lang="en-US" altLang="zh-CN" sz="2000" b="1">
                <a:solidFill>
                  <a:schemeClr val="tx2"/>
                </a:solidFill>
              </a:rPr>
              <a:t>2</a:t>
            </a:r>
          </a:p>
        </p:txBody>
      </p:sp>
      <p:grpSp>
        <p:nvGrpSpPr>
          <p:cNvPr id="99333" name="Group 5"/>
          <p:cNvGrpSpPr>
            <a:grpSpLocks/>
          </p:cNvGrpSpPr>
          <p:nvPr/>
        </p:nvGrpSpPr>
        <p:grpSpPr bwMode="auto">
          <a:xfrm>
            <a:off x="323850" y="333375"/>
            <a:ext cx="8642350" cy="503238"/>
            <a:chOff x="113" y="0"/>
            <a:chExt cx="5444" cy="317"/>
          </a:xfrm>
        </p:grpSpPr>
        <p:sp>
          <p:nvSpPr>
            <p:cNvPr id="81928" name="Oval 6"/>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7</a:t>
              </a:r>
            </a:p>
          </p:txBody>
        </p:sp>
        <p:sp>
          <p:nvSpPr>
            <p:cNvPr id="81929" name="Text Box 7"/>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文件定位</a:t>
              </a:r>
            </a:p>
          </p:txBody>
        </p:sp>
      </p:grpSp>
      <p:sp>
        <p:nvSpPr>
          <p:cNvPr id="99336" name="Text Box 8"/>
          <p:cNvSpPr txBox="1">
            <a:spLocks noChangeArrowheads="1"/>
          </p:cNvSpPr>
          <p:nvPr/>
        </p:nvSpPr>
        <p:spPr bwMode="auto">
          <a:xfrm>
            <a:off x="250825" y="4357688"/>
            <a:ext cx="8713788" cy="195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200" b="1">
                <a:solidFill>
                  <a:srgbClr val="0000FF"/>
                </a:solidFill>
                <a:ea typeface="黑体" pitchFamily="49" charset="-122"/>
              </a:rPr>
              <a:t>考点点拨</a:t>
            </a:r>
            <a:r>
              <a:rPr lang="zh-CN" altLang="en-US" sz="2200" b="1">
                <a:solidFill>
                  <a:srgbClr val="0000FF"/>
                </a:solidFill>
              </a:rPr>
              <a:t>：</a:t>
            </a:r>
            <a:r>
              <a:rPr lang="zh-CN" altLang="en-US" sz="2200" b="1">
                <a:solidFill>
                  <a:schemeClr val="tx2"/>
                </a:solidFill>
              </a:rPr>
              <a:t>了解</a:t>
            </a:r>
            <a:r>
              <a:rPr lang="en-US" altLang="zh-CN" sz="2200" b="1">
                <a:solidFill>
                  <a:schemeClr val="tx2"/>
                </a:solidFill>
              </a:rPr>
              <a:t>rewind</a:t>
            </a:r>
            <a:r>
              <a:rPr lang="zh-CN" altLang="en-US" sz="2200" b="1">
                <a:solidFill>
                  <a:schemeClr val="tx2"/>
                </a:solidFill>
              </a:rPr>
              <a:t>函数和</a:t>
            </a:r>
            <a:r>
              <a:rPr lang="en-US" altLang="zh-CN" sz="2200" b="1">
                <a:solidFill>
                  <a:schemeClr val="tx2"/>
                </a:solidFill>
              </a:rPr>
              <a:t>feof</a:t>
            </a:r>
            <a:r>
              <a:rPr lang="zh-CN" altLang="en-US" sz="2200" b="1">
                <a:solidFill>
                  <a:schemeClr val="tx2"/>
                </a:solidFill>
              </a:rPr>
              <a:t>函数的使用</a:t>
            </a:r>
          </a:p>
          <a:p>
            <a:pPr eaLnBrk="1" hangingPunct="1">
              <a:buFont typeface="Wingdings" pitchFamily="2" charset="2"/>
              <a:buChar char="l"/>
            </a:pPr>
            <a:r>
              <a:rPr lang="zh-CN" altLang="en-US" sz="2000" b="1"/>
              <a:t> </a:t>
            </a:r>
            <a:r>
              <a:rPr lang="en-US" altLang="zh-CN" sz="2000" b="1"/>
              <a:t>rewind </a:t>
            </a:r>
            <a:r>
              <a:rPr lang="zh-CN" altLang="en-US" sz="2000" b="1"/>
              <a:t>函数的功能是重置文件的位置指针到文件开头，其用法是：</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rewind(fp);</a:t>
            </a:r>
          </a:p>
          <a:p>
            <a:pPr eaLnBrk="1" hangingPunct="1">
              <a:buFont typeface="Wingdings" pitchFamily="2" charset="2"/>
              <a:buChar char="l"/>
            </a:pPr>
            <a:r>
              <a:rPr lang="en-US" altLang="zh-CN" sz="2000" b="1"/>
              <a:t>feof </a:t>
            </a:r>
            <a:r>
              <a:rPr lang="zh-CN" altLang="en-US" sz="2000" b="1"/>
              <a:t>函数的功能是测试文件的位置指针是否指向文件的末尾，若指向文件末尾，函数返回</a:t>
            </a:r>
            <a:r>
              <a:rPr lang="en-US" altLang="zh-CN" sz="2000" b="1"/>
              <a:t>1</a:t>
            </a:r>
            <a:r>
              <a:rPr lang="zh-CN" altLang="en-US" sz="2000" b="1"/>
              <a:t>，否则返回</a:t>
            </a:r>
            <a:r>
              <a:rPr lang="en-US" altLang="zh-CN" sz="2000" b="1"/>
              <a:t>0</a:t>
            </a:r>
            <a:r>
              <a:rPr lang="zh-CN" altLang="en-US" sz="2000" b="1"/>
              <a:t>。其一般用法是：</a:t>
            </a:r>
          </a:p>
          <a:p>
            <a:pPr eaLnBrk="1" hangingPunct="1">
              <a:buFont typeface="Wingdings" pitchFamily="2" charset="2"/>
              <a:buNone/>
            </a:pPr>
            <a:r>
              <a:rPr lang="zh-CN" altLang="en-US" sz="2000" b="1">
                <a:solidFill>
                  <a:schemeClr val="tx2"/>
                </a:solidFill>
              </a:rPr>
              <a:t>           </a:t>
            </a:r>
            <a:r>
              <a:rPr lang="en-US" altLang="zh-CN" sz="2000" b="1">
                <a:solidFill>
                  <a:schemeClr val="tx2"/>
                </a:solidFill>
              </a:rPr>
              <a:t>feof(fp)</a:t>
            </a:r>
          </a:p>
        </p:txBody>
      </p:sp>
      <p:grpSp>
        <p:nvGrpSpPr>
          <p:cNvPr id="99337" name="Group 9"/>
          <p:cNvGrpSpPr>
            <a:grpSpLocks/>
          </p:cNvGrpSpPr>
          <p:nvPr/>
        </p:nvGrpSpPr>
        <p:grpSpPr bwMode="auto">
          <a:xfrm>
            <a:off x="323850" y="3781425"/>
            <a:ext cx="8642350" cy="503238"/>
            <a:chOff x="113" y="0"/>
            <a:chExt cx="5444" cy="317"/>
          </a:xfrm>
        </p:grpSpPr>
        <p:sp>
          <p:nvSpPr>
            <p:cNvPr id="81926" name="Oval 10"/>
            <p:cNvSpPr>
              <a:spLocks noChangeArrowheads="1"/>
            </p:cNvSpPr>
            <p:nvPr/>
          </p:nvSpPr>
          <p:spPr bwMode="auto">
            <a:xfrm>
              <a:off x="113" y="0"/>
              <a:ext cx="77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考点</a:t>
              </a:r>
              <a:r>
                <a:rPr lang="en-US" altLang="zh-CN" sz="2000" b="1"/>
                <a:t>8</a:t>
              </a:r>
            </a:p>
          </p:txBody>
        </p:sp>
        <p:sp>
          <p:nvSpPr>
            <p:cNvPr id="81927" name="Text Box 11"/>
            <p:cNvSpPr txBox="1">
              <a:spLocks noChangeArrowheads="1"/>
            </p:cNvSpPr>
            <p:nvPr/>
          </p:nvSpPr>
          <p:spPr bwMode="auto">
            <a:xfrm>
              <a:off x="1020" y="0"/>
              <a:ext cx="4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其他文件处理函数</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9332">
                                            <p:txEl>
                                              <p:pRg st="0" end="0"/>
                                            </p:txEl>
                                          </p:spTgt>
                                        </p:tgtEl>
                                        <p:attrNameLst>
                                          <p:attrName>style.visibility</p:attrName>
                                        </p:attrNameLst>
                                      </p:cBhvr>
                                      <p:to>
                                        <p:strVal val="visible"/>
                                      </p:to>
                                    </p:set>
                                    <p:animEffect transition="in" filter="wipe(left)">
                                      <p:cBhvr>
                                        <p:cTn id="11" dur="500"/>
                                        <p:tgtEl>
                                          <p:spTgt spid="9933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9332">
                                            <p:txEl>
                                              <p:pRg st="1" end="1"/>
                                            </p:txEl>
                                          </p:spTgt>
                                        </p:tgtEl>
                                        <p:attrNameLst>
                                          <p:attrName>style.visibility</p:attrName>
                                        </p:attrNameLst>
                                      </p:cBhvr>
                                      <p:to>
                                        <p:strVal val="visible"/>
                                      </p:to>
                                    </p:set>
                                    <p:animEffect transition="in" filter="wipe(left)">
                                      <p:cBhvr>
                                        <p:cTn id="16" dur="500"/>
                                        <p:tgtEl>
                                          <p:spTgt spid="9933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9332">
                                            <p:txEl>
                                              <p:pRg st="2" end="2"/>
                                            </p:txEl>
                                          </p:spTgt>
                                        </p:tgtEl>
                                        <p:attrNameLst>
                                          <p:attrName>style.visibility</p:attrName>
                                        </p:attrNameLst>
                                      </p:cBhvr>
                                      <p:to>
                                        <p:strVal val="visible"/>
                                      </p:to>
                                    </p:set>
                                    <p:animEffect transition="in" filter="wipe(left)">
                                      <p:cBhvr>
                                        <p:cTn id="21" dur="500"/>
                                        <p:tgtEl>
                                          <p:spTgt spid="9933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9332">
                                            <p:txEl>
                                              <p:pRg st="3" end="3"/>
                                            </p:txEl>
                                          </p:spTgt>
                                        </p:tgtEl>
                                        <p:attrNameLst>
                                          <p:attrName>style.visibility</p:attrName>
                                        </p:attrNameLst>
                                      </p:cBhvr>
                                      <p:to>
                                        <p:strVal val="visible"/>
                                      </p:to>
                                    </p:set>
                                    <p:animEffect transition="in" filter="wipe(left)">
                                      <p:cBhvr>
                                        <p:cTn id="26" dur="500"/>
                                        <p:tgtEl>
                                          <p:spTgt spid="9933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9332">
                                            <p:txEl>
                                              <p:pRg st="4" end="4"/>
                                            </p:txEl>
                                          </p:spTgt>
                                        </p:tgtEl>
                                        <p:attrNameLst>
                                          <p:attrName>style.visibility</p:attrName>
                                        </p:attrNameLst>
                                      </p:cBhvr>
                                      <p:to>
                                        <p:strVal val="visible"/>
                                      </p:to>
                                    </p:set>
                                    <p:animEffect transition="in" filter="wipe(left)">
                                      <p:cBhvr>
                                        <p:cTn id="31" dur="500"/>
                                        <p:tgtEl>
                                          <p:spTgt spid="99332">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9332">
                                            <p:txEl>
                                              <p:pRg st="5" end="5"/>
                                            </p:txEl>
                                          </p:spTgt>
                                        </p:tgtEl>
                                        <p:attrNameLst>
                                          <p:attrName>style.visibility</p:attrName>
                                        </p:attrNameLst>
                                      </p:cBhvr>
                                      <p:to>
                                        <p:strVal val="visible"/>
                                      </p:to>
                                    </p:set>
                                    <p:animEffect transition="in" filter="wipe(left)">
                                      <p:cBhvr>
                                        <p:cTn id="36" dur="500"/>
                                        <p:tgtEl>
                                          <p:spTgt spid="99332">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9332">
                                            <p:txEl>
                                              <p:pRg st="6" end="6"/>
                                            </p:txEl>
                                          </p:spTgt>
                                        </p:tgtEl>
                                        <p:attrNameLst>
                                          <p:attrName>style.visibility</p:attrName>
                                        </p:attrNameLst>
                                      </p:cBhvr>
                                      <p:to>
                                        <p:strVal val="visible"/>
                                      </p:to>
                                    </p:set>
                                    <p:animEffect transition="in" filter="wipe(left)">
                                      <p:cBhvr>
                                        <p:cTn id="41" dur="500"/>
                                        <p:tgtEl>
                                          <p:spTgt spid="99332">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9933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9336">
                                            <p:txEl>
                                              <p:pRg st="0" end="0"/>
                                            </p:txEl>
                                          </p:spTgt>
                                        </p:tgtEl>
                                        <p:attrNameLst>
                                          <p:attrName>style.visibility</p:attrName>
                                        </p:attrNameLst>
                                      </p:cBhvr>
                                      <p:to>
                                        <p:strVal val="visible"/>
                                      </p:to>
                                    </p:set>
                                    <p:animEffect transition="in" filter="wipe(left)">
                                      <p:cBhvr>
                                        <p:cTn id="50" dur="500"/>
                                        <p:tgtEl>
                                          <p:spTgt spid="99336">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9336">
                                            <p:txEl>
                                              <p:pRg st="1" end="1"/>
                                            </p:txEl>
                                          </p:spTgt>
                                        </p:tgtEl>
                                        <p:attrNameLst>
                                          <p:attrName>style.visibility</p:attrName>
                                        </p:attrNameLst>
                                      </p:cBhvr>
                                      <p:to>
                                        <p:strVal val="visible"/>
                                      </p:to>
                                    </p:set>
                                    <p:animEffect transition="in" filter="wipe(left)">
                                      <p:cBhvr>
                                        <p:cTn id="55" dur="500"/>
                                        <p:tgtEl>
                                          <p:spTgt spid="99336">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9336">
                                            <p:txEl>
                                              <p:pRg st="2" end="2"/>
                                            </p:txEl>
                                          </p:spTgt>
                                        </p:tgtEl>
                                        <p:attrNameLst>
                                          <p:attrName>style.visibility</p:attrName>
                                        </p:attrNameLst>
                                      </p:cBhvr>
                                      <p:to>
                                        <p:strVal val="visible"/>
                                      </p:to>
                                    </p:set>
                                    <p:animEffect transition="in" filter="wipe(left)">
                                      <p:cBhvr>
                                        <p:cTn id="60" dur="500"/>
                                        <p:tgtEl>
                                          <p:spTgt spid="99336">
                                            <p:txEl>
                                              <p:pRg st="2" end="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9336">
                                            <p:txEl>
                                              <p:pRg st="3" end="3"/>
                                            </p:txEl>
                                          </p:spTgt>
                                        </p:tgtEl>
                                        <p:attrNameLst>
                                          <p:attrName>style.visibility</p:attrName>
                                        </p:attrNameLst>
                                      </p:cBhvr>
                                      <p:to>
                                        <p:strVal val="visible"/>
                                      </p:to>
                                    </p:set>
                                    <p:animEffect transition="in" filter="wipe(left)">
                                      <p:cBhvr>
                                        <p:cTn id="65" dur="500"/>
                                        <p:tgtEl>
                                          <p:spTgt spid="99336">
                                            <p:txEl>
                                              <p:pRg st="3" end="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99336">
                                            <p:txEl>
                                              <p:pRg st="4" end="4"/>
                                            </p:txEl>
                                          </p:spTgt>
                                        </p:tgtEl>
                                        <p:attrNameLst>
                                          <p:attrName>style.visibility</p:attrName>
                                        </p:attrNameLst>
                                      </p:cBhvr>
                                      <p:to>
                                        <p:strVal val="visible"/>
                                      </p:to>
                                    </p:set>
                                    <p:animEffect transition="in" filter="wipe(left)">
                                      <p:cBhvr>
                                        <p:cTn id="70" dur="500"/>
                                        <p:tgtEl>
                                          <p:spTgt spid="993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bldLvl="2"/>
      <p:bldP spid="9933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468313" y="908050"/>
            <a:ext cx="83518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记忆结构化程序的三种结构组成</a:t>
            </a:r>
          </a:p>
          <a:p>
            <a:pPr eaLnBrk="1" hangingPunct="1">
              <a:spcBef>
                <a:spcPct val="50000"/>
              </a:spcBef>
            </a:pPr>
            <a:r>
              <a:rPr lang="zh-CN" altLang="en-US" sz="2000" b="1"/>
              <a:t>       结构化程序设计通常采用自顶向下、逐步细化、模块化设计、结构化编码的方法。结构化程序由三种基本结构组成：</a:t>
            </a:r>
            <a:r>
              <a:rPr lang="zh-CN" altLang="en-US" sz="2000" b="1">
                <a:solidFill>
                  <a:srgbClr val="FF0000"/>
                </a:solidFill>
              </a:rPr>
              <a:t>顺序结构、选择结构、循环结构</a:t>
            </a:r>
            <a:r>
              <a:rPr lang="zh-CN" altLang="en-US" sz="2000" b="1"/>
              <a:t>。</a:t>
            </a:r>
          </a:p>
        </p:txBody>
      </p:sp>
      <p:grpSp>
        <p:nvGrpSpPr>
          <p:cNvPr id="24586" name="Group 10"/>
          <p:cNvGrpSpPr>
            <a:grpSpLocks/>
          </p:cNvGrpSpPr>
          <p:nvPr/>
        </p:nvGrpSpPr>
        <p:grpSpPr bwMode="auto">
          <a:xfrm>
            <a:off x="395288" y="333375"/>
            <a:ext cx="8386762" cy="503238"/>
            <a:chOff x="249" y="210"/>
            <a:chExt cx="5283" cy="317"/>
          </a:xfrm>
        </p:grpSpPr>
        <p:sp>
          <p:nvSpPr>
            <p:cNvPr id="10246" name="Oval 6"/>
            <p:cNvSpPr>
              <a:spLocks noChangeArrowheads="1"/>
            </p:cNvSpPr>
            <p:nvPr/>
          </p:nvSpPr>
          <p:spPr bwMode="auto">
            <a:xfrm>
              <a:off x="249" y="210"/>
              <a:ext cx="752"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5</a:t>
              </a:r>
            </a:p>
          </p:txBody>
        </p:sp>
        <p:sp>
          <p:nvSpPr>
            <p:cNvPr id="10247" name="Text Box 7"/>
            <p:cNvSpPr txBox="1">
              <a:spLocks noChangeArrowheads="1"/>
            </p:cNvSpPr>
            <p:nvPr/>
          </p:nvSpPr>
          <p:spPr bwMode="auto">
            <a:xfrm>
              <a:off x="1066" y="210"/>
              <a:ext cx="4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结构化程序和模块结构</a:t>
              </a:r>
            </a:p>
          </p:txBody>
        </p:sp>
      </p:grpSp>
      <p:sp>
        <p:nvSpPr>
          <p:cNvPr id="24584" name="Text Box 8"/>
          <p:cNvSpPr txBox="1">
            <a:spLocks noChangeArrowheads="1"/>
          </p:cNvSpPr>
          <p:nvPr/>
        </p:nvSpPr>
        <p:spPr bwMode="auto">
          <a:xfrm>
            <a:off x="323850" y="3429000"/>
            <a:ext cx="8497888" cy="2019300"/>
          </a:xfrm>
          <a:prstGeom prst="rect">
            <a:avLst/>
          </a:prstGeom>
          <a:noFill/>
          <a:ln w="38100">
            <a:pattFill prst="dkDnDiag">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真题举例：</a:t>
            </a:r>
          </a:p>
          <a:p>
            <a:pPr eaLnBrk="1" hangingPunct="1"/>
            <a:r>
              <a:rPr lang="zh-CN" altLang="zh-CN" sz="2000" dirty="0"/>
              <a:t>（11）以下关于结构化程序设计的叙述中正确的是 (</a:t>
            </a:r>
            <a:r>
              <a:rPr lang="en-US" altLang="zh-CN" sz="2000" dirty="0"/>
              <a:t>          </a:t>
            </a:r>
            <a:r>
              <a:rPr lang="zh-CN" altLang="zh-CN" sz="2000" dirty="0"/>
              <a:t>)</a:t>
            </a:r>
            <a:r>
              <a:rPr lang="zh-CN" altLang="en-US" sz="2000" dirty="0" smtClean="0"/>
              <a:t>。</a:t>
            </a:r>
            <a:endParaRPr lang="en-US" altLang="zh-CN" sz="2000" dirty="0" smtClean="0"/>
          </a:p>
          <a:p>
            <a:pPr eaLnBrk="1" hangingPunct="1"/>
            <a:r>
              <a:rPr lang="zh-CN" altLang="zh-CN" sz="2000" dirty="0"/>
              <a:t>　　A）一个结构化程序必须同时由顺序、分支、循环三种结构组成</a:t>
            </a:r>
          </a:p>
          <a:p>
            <a:pPr eaLnBrk="1" hangingPunct="1"/>
            <a:r>
              <a:rPr lang="zh-CN" altLang="zh-CN" sz="2000" dirty="0"/>
              <a:t>　　B）结构化程序使用goto语句会很便捷</a:t>
            </a:r>
          </a:p>
          <a:p>
            <a:pPr eaLnBrk="1" hangingPunct="1"/>
            <a:r>
              <a:rPr lang="zh-CN" altLang="zh-CN" sz="2000" dirty="0"/>
              <a:t>　　C）在C语言中，程序的模块化是利用函数实现的</a:t>
            </a:r>
          </a:p>
          <a:p>
            <a:pPr eaLnBrk="1" hangingPunct="1"/>
            <a:r>
              <a:rPr lang="zh-CN" altLang="zh-CN" sz="2000" dirty="0"/>
              <a:t>　　D）由三种基本结构构成的程序只能解决小规模的问题</a:t>
            </a:r>
          </a:p>
        </p:txBody>
      </p:sp>
      <p:sp>
        <p:nvSpPr>
          <p:cNvPr id="24585" name="Rectangle 9"/>
          <p:cNvSpPr>
            <a:spLocks noChangeArrowheads="1"/>
          </p:cNvSpPr>
          <p:nvPr/>
        </p:nvSpPr>
        <p:spPr bwMode="auto">
          <a:xfrm>
            <a:off x="6372225" y="37893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rPr>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4580">
                                            <p:txEl>
                                              <p:pRg st="0" end="0"/>
                                            </p:txEl>
                                          </p:spTgt>
                                        </p:tgtEl>
                                        <p:attrNameLst>
                                          <p:attrName>style.visibility</p:attrName>
                                        </p:attrNameLst>
                                      </p:cBhvr>
                                      <p:to>
                                        <p:strVal val="visible"/>
                                      </p:to>
                                    </p:set>
                                    <p:animEffect transition="in" filter="wipe(left)">
                                      <p:cBhvr>
                                        <p:cTn id="11" dur="500"/>
                                        <p:tgtEl>
                                          <p:spTgt spid="2458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580">
                                            <p:txEl>
                                              <p:pRg st="1" end="1"/>
                                            </p:txEl>
                                          </p:spTgt>
                                        </p:tgtEl>
                                        <p:attrNameLst>
                                          <p:attrName>style.visibility</p:attrName>
                                        </p:attrNameLst>
                                      </p:cBhvr>
                                      <p:to>
                                        <p:strVal val="visible"/>
                                      </p:to>
                                    </p:set>
                                    <p:animEffect transition="in" filter="wipe(left)">
                                      <p:cBhvr>
                                        <p:cTn id="16" dur="500"/>
                                        <p:tgtEl>
                                          <p:spTgt spid="2458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24584"/>
                                        </p:tgtEl>
                                        <p:attrNameLst>
                                          <p:attrName>style.visibility</p:attrName>
                                        </p:attrNameLst>
                                      </p:cBhvr>
                                      <p:to>
                                        <p:strVal val="visible"/>
                                      </p:to>
                                    </p:set>
                                    <p:animEffect transition="in" filter="diamond(in)">
                                      <p:cBhvr>
                                        <p:cTn id="21" dur="500"/>
                                        <p:tgtEl>
                                          <p:spTgt spid="245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P spid="24584" grpId="0" animBg="1"/>
      <p:bldP spid="245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
          <p:cNvSpPr>
            <a:spLocks noRot="1" noChangeArrowheads="1"/>
          </p:cNvSpPr>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rPr>
              <a:t>第</a:t>
            </a:r>
            <a:r>
              <a:rPr lang="en-US" altLang="zh-CN" sz="4400">
                <a:solidFill>
                  <a:schemeClr val="tx2"/>
                </a:solidFill>
              </a:rPr>
              <a:t>2</a:t>
            </a:r>
            <a:r>
              <a:rPr lang="zh-CN" altLang="en-US" sz="4400">
                <a:solidFill>
                  <a:schemeClr val="tx2"/>
                </a:solidFill>
              </a:rPr>
              <a:t>章 数据类型、运算符和表达式</a:t>
            </a:r>
          </a:p>
        </p:txBody>
      </p:sp>
      <p:sp>
        <p:nvSpPr>
          <p:cNvPr id="23563" name="Rectangle 11"/>
          <p:cNvSpPr>
            <a:spLocks noRot="1" noChangeArrowheads="1"/>
          </p:cNvSpPr>
          <p:nvPr/>
        </p:nvSpPr>
        <p:spPr bwMode="auto">
          <a:xfrm>
            <a:off x="250825" y="1628775"/>
            <a:ext cx="8713788" cy="2087563"/>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sz="2000" b="1"/>
              <a:t>二、数据类型及其运算</a:t>
            </a:r>
          </a:p>
          <a:p>
            <a:pPr>
              <a:spcBef>
                <a:spcPct val="20000"/>
              </a:spcBef>
              <a:buClr>
                <a:schemeClr val="hlink"/>
              </a:buClr>
              <a:buFont typeface="Wingdings" pitchFamily="2" charset="2"/>
              <a:buNone/>
            </a:pPr>
            <a:r>
              <a:rPr lang="zh-CN" altLang="en-US" b="1"/>
              <a:t>  </a:t>
            </a:r>
            <a:r>
              <a:rPr lang="en-US" altLang="zh-CN" b="1"/>
              <a:t>1.C</a:t>
            </a:r>
            <a:r>
              <a:rPr lang="zh-CN" altLang="en-US" b="1"/>
              <a:t>的数据类型</a:t>
            </a:r>
            <a:r>
              <a:rPr lang="en-US" altLang="zh-CN" b="1"/>
              <a:t>(</a:t>
            </a:r>
            <a:r>
              <a:rPr lang="zh-CN" altLang="en-US" b="1"/>
              <a:t>基本类型，构造类型，指针类型，无值类型</a:t>
            </a:r>
            <a:r>
              <a:rPr lang="en-US" altLang="zh-CN" b="1"/>
              <a:t>)</a:t>
            </a:r>
            <a:r>
              <a:rPr lang="zh-CN" altLang="en-US" b="1"/>
              <a:t>及其定义方法。</a:t>
            </a:r>
          </a:p>
          <a:p>
            <a:pPr>
              <a:spcBef>
                <a:spcPct val="20000"/>
              </a:spcBef>
              <a:buClr>
                <a:schemeClr val="hlink"/>
              </a:buClr>
              <a:buFont typeface="Wingdings" pitchFamily="2" charset="2"/>
              <a:buNone/>
            </a:pPr>
            <a:r>
              <a:rPr lang="zh-CN" altLang="en-US" b="1"/>
              <a:t>  </a:t>
            </a:r>
            <a:r>
              <a:rPr lang="en-US" altLang="zh-CN" b="1"/>
              <a:t>2.C</a:t>
            </a:r>
            <a:r>
              <a:rPr lang="zh-CN" altLang="en-US" b="1"/>
              <a:t>运算符的种类、运算优先级和结合性。</a:t>
            </a:r>
          </a:p>
          <a:p>
            <a:pPr>
              <a:spcBef>
                <a:spcPct val="20000"/>
              </a:spcBef>
              <a:buClr>
                <a:schemeClr val="hlink"/>
              </a:buClr>
              <a:buFont typeface="Wingdings" pitchFamily="2" charset="2"/>
              <a:buNone/>
            </a:pPr>
            <a:r>
              <a:rPr lang="zh-CN" altLang="en-US" b="1"/>
              <a:t>  </a:t>
            </a:r>
            <a:r>
              <a:rPr lang="en-US" altLang="zh-CN" b="1"/>
              <a:t>3.</a:t>
            </a:r>
            <a:r>
              <a:rPr lang="zh-CN" altLang="en-US" b="1"/>
              <a:t>不同类型数据间的转换与运算。</a:t>
            </a:r>
          </a:p>
          <a:p>
            <a:pPr>
              <a:spcBef>
                <a:spcPct val="20000"/>
              </a:spcBef>
              <a:buClr>
                <a:schemeClr val="hlink"/>
              </a:buClr>
              <a:buFont typeface="Wingdings" pitchFamily="2" charset="2"/>
              <a:buNone/>
            </a:pPr>
            <a:r>
              <a:rPr lang="zh-CN" altLang="en-US" b="1"/>
              <a:t>  </a:t>
            </a:r>
            <a:r>
              <a:rPr lang="en-US" altLang="zh-CN" b="1"/>
              <a:t>4.C</a:t>
            </a:r>
            <a:r>
              <a:rPr lang="zh-CN" altLang="en-US" b="1"/>
              <a:t>表达式类型</a:t>
            </a:r>
            <a:r>
              <a:rPr lang="en-US" altLang="zh-CN" b="1"/>
              <a:t>(</a:t>
            </a:r>
            <a:r>
              <a:rPr lang="zh-CN" altLang="en-US" b="1"/>
              <a:t>赋值表达式，算术表达式，关系表达式，逻辑表达式，条件表达式，逗号表达式</a:t>
            </a:r>
            <a:r>
              <a:rPr lang="en-US" altLang="zh-CN" b="1"/>
              <a:t>)</a:t>
            </a:r>
            <a:r>
              <a:rPr lang="zh-CN" altLang="en-US" b="1"/>
              <a:t>和求值规则。</a:t>
            </a:r>
          </a:p>
        </p:txBody>
      </p:sp>
      <p:sp>
        <p:nvSpPr>
          <p:cNvPr id="23564" name="AutoShape 12"/>
          <p:cNvSpPr>
            <a:spLocks noChangeArrowheads="1"/>
          </p:cNvSpPr>
          <p:nvPr/>
        </p:nvSpPr>
        <p:spPr bwMode="auto">
          <a:xfrm>
            <a:off x="250825" y="1125538"/>
            <a:ext cx="1871663" cy="431800"/>
          </a:xfrm>
          <a:prstGeom prst="homePlate">
            <a:avLst>
              <a:gd name="adj"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大纲要求重点：</a:t>
            </a:r>
          </a:p>
        </p:txBody>
      </p:sp>
      <p:sp>
        <p:nvSpPr>
          <p:cNvPr id="23565" name="Text Box 13"/>
          <p:cNvSpPr txBox="1">
            <a:spLocks noChangeArrowheads="1"/>
          </p:cNvSpPr>
          <p:nvPr/>
        </p:nvSpPr>
        <p:spPr bwMode="auto">
          <a:xfrm>
            <a:off x="468313" y="4646613"/>
            <a:ext cx="83518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FF"/>
                </a:solidFill>
                <a:ea typeface="黑体" pitchFamily="49" charset="-122"/>
              </a:rPr>
              <a:t>考点点拨</a:t>
            </a:r>
            <a:r>
              <a:rPr lang="zh-CN" altLang="en-US" sz="2400" b="1">
                <a:solidFill>
                  <a:srgbClr val="0000FF"/>
                </a:solidFill>
              </a:rPr>
              <a:t>：</a:t>
            </a:r>
            <a:r>
              <a:rPr lang="zh-CN" altLang="en-US" sz="2400" b="1">
                <a:solidFill>
                  <a:schemeClr val="tx2"/>
                </a:solidFill>
              </a:rPr>
              <a:t>标识符的命名规则</a:t>
            </a:r>
          </a:p>
          <a:p>
            <a:pPr eaLnBrk="1" hangingPunct="1">
              <a:spcBef>
                <a:spcPct val="50000"/>
              </a:spcBef>
            </a:pPr>
            <a:r>
              <a:rPr lang="zh-CN" altLang="en-US" sz="2000" b="1"/>
              <a:t>    标识符的命名规则有：</a:t>
            </a:r>
            <a:r>
              <a:rPr lang="en-US" altLang="zh-CN" sz="2000" b="1">
                <a:solidFill>
                  <a:schemeClr val="tx2"/>
                </a:solidFill>
              </a:rPr>
              <a:t>(1)</a:t>
            </a:r>
            <a:r>
              <a:rPr lang="zh-CN" altLang="en-US" sz="2000" b="1">
                <a:solidFill>
                  <a:schemeClr val="tx2"/>
                </a:solidFill>
              </a:rPr>
              <a:t>由字母、数字、下划线三类字符组成</a:t>
            </a:r>
            <a:r>
              <a:rPr lang="en-US" altLang="zh-CN" sz="2000" b="1">
                <a:solidFill>
                  <a:schemeClr val="tx2"/>
                </a:solidFill>
              </a:rPr>
              <a:t>;(2)</a:t>
            </a:r>
            <a:r>
              <a:rPr lang="zh-CN" altLang="en-US" sz="2000" b="1">
                <a:solidFill>
                  <a:schemeClr val="tx2"/>
                </a:solidFill>
              </a:rPr>
              <a:t>必须以字母或下划线打头</a:t>
            </a:r>
            <a:r>
              <a:rPr lang="en-US" altLang="zh-CN" sz="2000" b="1">
                <a:solidFill>
                  <a:schemeClr val="tx2"/>
                </a:solidFill>
              </a:rPr>
              <a:t>;(3)</a:t>
            </a:r>
            <a:r>
              <a:rPr lang="zh-CN" altLang="en-US" sz="2000" b="1">
                <a:solidFill>
                  <a:schemeClr val="tx2"/>
                </a:solidFill>
              </a:rPr>
              <a:t>区分大小写</a:t>
            </a:r>
            <a:r>
              <a:rPr lang="en-US" altLang="zh-CN" sz="2000" b="1">
                <a:solidFill>
                  <a:schemeClr val="tx2"/>
                </a:solidFill>
              </a:rPr>
              <a:t>;(4)</a:t>
            </a:r>
            <a:r>
              <a:rPr lang="zh-CN" altLang="en-US" sz="2000" b="1">
                <a:solidFill>
                  <a:schemeClr val="tx2"/>
                </a:solidFill>
              </a:rPr>
              <a:t>不能和关键字相同</a:t>
            </a:r>
            <a:r>
              <a:rPr lang="en-US" altLang="zh-CN" sz="2000" b="1">
                <a:solidFill>
                  <a:schemeClr val="tx2"/>
                </a:solidFill>
              </a:rPr>
              <a:t>;(5)</a:t>
            </a:r>
            <a:r>
              <a:rPr lang="zh-CN" altLang="en-US" sz="2000" b="1">
                <a:solidFill>
                  <a:schemeClr val="tx2"/>
                </a:solidFill>
              </a:rPr>
              <a:t>尽量见名知义</a:t>
            </a:r>
          </a:p>
        </p:txBody>
      </p:sp>
      <p:grpSp>
        <p:nvGrpSpPr>
          <p:cNvPr id="23569" name="Group 17"/>
          <p:cNvGrpSpPr>
            <a:grpSpLocks/>
          </p:cNvGrpSpPr>
          <p:nvPr/>
        </p:nvGrpSpPr>
        <p:grpSpPr bwMode="auto">
          <a:xfrm>
            <a:off x="395288" y="4076700"/>
            <a:ext cx="8280400" cy="503238"/>
            <a:chOff x="249" y="2568"/>
            <a:chExt cx="5216" cy="317"/>
          </a:xfrm>
        </p:grpSpPr>
        <p:sp>
          <p:nvSpPr>
            <p:cNvPr id="11271" name="Oval 15"/>
            <p:cNvSpPr>
              <a:spLocks noChangeArrowheads="1"/>
            </p:cNvSpPr>
            <p:nvPr/>
          </p:nvSpPr>
          <p:spPr bwMode="auto">
            <a:xfrm>
              <a:off x="249" y="2568"/>
              <a:ext cx="746"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考点</a:t>
              </a:r>
              <a:r>
                <a:rPr lang="en-US" altLang="zh-CN" sz="2000" b="1"/>
                <a:t>1</a:t>
              </a:r>
            </a:p>
          </p:txBody>
        </p:sp>
        <p:sp>
          <p:nvSpPr>
            <p:cNvPr id="11272" name="Text Box 16"/>
            <p:cNvSpPr txBox="1">
              <a:spLocks noChangeArrowheads="1"/>
            </p:cNvSpPr>
            <p:nvPr/>
          </p:nvSpPr>
          <p:spPr bwMode="auto">
            <a:xfrm>
              <a:off x="1111" y="2568"/>
              <a:ext cx="4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u="sng"/>
                <a:t>标识符及命名规则</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anim calcmode="lin" valueType="num">
                                      <p:cBhvr additive="base">
                                        <p:cTn id="7" dur="500" fill="hold"/>
                                        <p:tgtEl>
                                          <p:spTgt spid="23564"/>
                                        </p:tgtEl>
                                        <p:attrNameLst>
                                          <p:attrName>ppt_x</p:attrName>
                                        </p:attrNameLst>
                                      </p:cBhvr>
                                      <p:tavLst>
                                        <p:tav tm="0">
                                          <p:val>
                                            <p:strVal val="0-#ppt_w/2"/>
                                          </p:val>
                                        </p:tav>
                                        <p:tav tm="100000">
                                          <p:val>
                                            <p:strVal val="#ppt_x"/>
                                          </p:val>
                                        </p:tav>
                                      </p:tavLst>
                                    </p:anim>
                                    <p:anim calcmode="lin" valueType="num">
                                      <p:cBhvr additive="base">
                                        <p:cTn id="8" dur="500" fill="hold"/>
                                        <p:tgtEl>
                                          <p:spTgt spid="235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63">
                                            <p:bg/>
                                          </p:spTgt>
                                        </p:tgtEl>
                                        <p:attrNameLst>
                                          <p:attrName>style.visibility</p:attrName>
                                        </p:attrNameLst>
                                      </p:cBhvr>
                                      <p:to>
                                        <p:strVal val="visible"/>
                                      </p:to>
                                    </p:set>
                                    <p:anim calcmode="lin" valueType="num">
                                      <p:cBhvr additive="base">
                                        <p:cTn id="13" dur="500" fill="hold"/>
                                        <p:tgtEl>
                                          <p:spTgt spid="23563">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63">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63">
                                            <p:txEl>
                                              <p:pRg st="0" end="0"/>
                                            </p:txEl>
                                          </p:spTgt>
                                        </p:tgtEl>
                                        <p:attrNameLst>
                                          <p:attrName>style.visibility</p:attrName>
                                        </p:attrNameLst>
                                      </p:cBhvr>
                                      <p:to>
                                        <p:strVal val="visible"/>
                                      </p:to>
                                    </p:set>
                                    <p:anim calcmode="lin" valueType="num">
                                      <p:cBhvr additive="base">
                                        <p:cTn id="19" dur="500" fill="hold"/>
                                        <p:tgtEl>
                                          <p:spTgt spid="2356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63">
                                            <p:txEl>
                                              <p:pRg st="1" end="1"/>
                                            </p:txEl>
                                          </p:spTgt>
                                        </p:tgtEl>
                                        <p:attrNameLst>
                                          <p:attrName>style.visibility</p:attrName>
                                        </p:attrNameLst>
                                      </p:cBhvr>
                                      <p:to>
                                        <p:strVal val="visible"/>
                                      </p:to>
                                    </p:set>
                                    <p:anim calcmode="lin" valueType="num">
                                      <p:cBhvr additive="base">
                                        <p:cTn id="25" dur="500" fill="hold"/>
                                        <p:tgtEl>
                                          <p:spTgt spid="23563">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63">
                                            <p:txEl>
                                              <p:pRg st="2" end="2"/>
                                            </p:txEl>
                                          </p:spTgt>
                                        </p:tgtEl>
                                        <p:attrNameLst>
                                          <p:attrName>style.visibility</p:attrName>
                                        </p:attrNameLst>
                                      </p:cBhvr>
                                      <p:to>
                                        <p:strVal val="visible"/>
                                      </p:to>
                                    </p:set>
                                    <p:anim calcmode="lin" valueType="num">
                                      <p:cBhvr additive="base">
                                        <p:cTn id="31" dur="500" fill="hold"/>
                                        <p:tgtEl>
                                          <p:spTgt spid="2356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563">
                                            <p:txEl>
                                              <p:pRg st="3" end="3"/>
                                            </p:txEl>
                                          </p:spTgt>
                                        </p:tgtEl>
                                        <p:attrNameLst>
                                          <p:attrName>style.visibility</p:attrName>
                                        </p:attrNameLst>
                                      </p:cBhvr>
                                      <p:to>
                                        <p:strVal val="visible"/>
                                      </p:to>
                                    </p:set>
                                    <p:anim calcmode="lin" valueType="num">
                                      <p:cBhvr additive="base">
                                        <p:cTn id="37" dur="500" fill="hold"/>
                                        <p:tgtEl>
                                          <p:spTgt spid="23563">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563">
                                            <p:txEl>
                                              <p:pRg st="4" end="4"/>
                                            </p:txEl>
                                          </p:spTgt>
                                        </p:tgtEl>
                                        <p:attrNameLst>
                                          <p:attrName>style.visibility</p:attrName>
                                        </p:attrNameLst>
                                      </p:cBhvr>
                                      <p:to>
                                        <p:strVal val="visible"/>
                                      </p:to>
                                    </p:set>
                                    <p:anim calcmode="lin" valueType="num">
                                      <p:cBhvr additive="base">
                                        <p:cTn id="43" dur="500" fill="hold"/>
                                        <p:tgtEl>
                                          <p:spTgt spid="23563">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35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565">
                                            <p:txEl>
                                              <p:pRg st="0" end="0"/>
                                            </p:txEl>
                                          </p:spTgt>
                                        </p:tgtEl>
                                        <p:attrNameLst>
                                          <p:attrName>style.visibility</p:attrName>
                                        </p:attrNameLst>
                                      </p:cBhvr>
                                      <p:to>
                                        <p:strVal val="visible"/>
                                      </p:to>
                                    </p:set>
                                    <p:animEffect transition="in" filter="wipe(left)">
                                      <p:cBhvr>
                                        <p:cTn id="53" dur="500"/>
                                        <p:tgtEl>
                                          <p:spTgt spid="23565">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3565">
                                            <p:txEl>
                                              <p:pRg st="1" end="1"/>
                                            </p:txEl>
                                          </p:spTgt>
                                        </p:tgtEl>
                                        <p:attrNameLst>
                                          <p:attrName>style.visibility</p:attrName>
                                        </p:attrNameLst>
                                      </p:cBhvr>
                                      <p:to>
                                        <p:strVal val="visible"/>
                                      </p:to>
                                    </p:set>
                                    <p:animEffect transition="in" filter="wipe(left)">
                                      <p:cBhvr>
                                        <p:cTn id="58" dur="500"/>
                                        <p:tgtEl>
                                          <p:spTgt spid="235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build="p" animBg="1"/>
      <p:bldP spid="23564" grpId="0" animBg="1"/>
      <p:bldP spid="23565" grpId="0" build="p"/>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CCONTNTI</Template>
  <TotalTime>3063</TotalTime>
  <Words>11559</Words>
  <Application>Microsoft Office PowerPoint</Application>
  <PresentationFormat>全屏显示(4:3)</PresentationFormat>
  <Paragraphs>1081</Paragraphs>
  <Slides>78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78</vt:i4>
      </vt:variant>
    </vt:vector>
  </HeadingPairs>
  <TitlesOfParts>
    <vt:vector size="87" baseType="lpstr">
      <vt:lpstr>Arial</vt:lpstr>
      <vt:lpstr>宋体</vt:lpstr>
      <vt:lpstr>Wingdings</vt:lpstr>
      <vt:lpstr>Wingdings 2</vt:lpstr>
      <vt:lpstr>Calibri</vt:lpstr>
      <vt:lpstr>黑体</vt:lpstr>
      <vt:lpstr>华文楷体</vt:lpstr>
      <vt:lpstr>Times New Roman</vt:lpstr>
      <vt:lpstr>吉祥如意</vt:lpstr>
      <vt:lpstr>全国计算机二级C语言程序设计</vt:lpstr>
      <vt:lpstr> 全国计算机二级考试  考试方式</vt:lpstr>
      <vt:lpstr>第1章 C语言程序设计基本概念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pzhxy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全国计算机二级C语言程序设计</dc:title>
  <dc:creator>leaf</dc:creator>
  <cp:lastModifiedBy>微软用户</cp:lastModifiedBy>
  <cp:revision>61</cp:revision>
  <dcterms:created xsi:type="dcterms:W3CDTF">2012-08-27T10:38:30Z</dcterms:created>
  <dcterms:modified xsi:type="dcterms:W3CDTF">2015-02-27T16:10:42Z</dcterms:modified>
</cp:coreProperties>
</file>