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Norwester" charset="1" panose="00000506000000000000"/>
      <p:regular r:id="rId39"/>
    </p:embeddedFont>
    <p:embeddedFont>
      <p:font typeface="Nine by Five" charset="1" panose="00000400000000000000"/>
      <p:regular r:id="rId40"/>
    </p:embeddedFont>
    <p:embeddedFont>
      <p:font typeface="Glacial Indifference" charset="1" panose="00000000000000000000"/>
      <p:regular r:id="rId41"/>
    </p:embeddedFont>
    <p:embeddedFont>
      <p:font typeface="Aileron Bold" charset="1" panose="00000800000000000000"/>
      <p:regular r:id="rId42"/>
    </p:embeddedFont>
    <p:embeddedFont>
      <p:font typeface="Glacial Indifference Italics" charset="1" panose="00000000000000000000"/>
      <p:regular r:id="rId43"/>
    </p:embeddedFont>
    <p:embeddedFont>
      <p:font typeface="Glacial Indifference Bold" charset="1" panose="0000080000000000000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426273" y="1804802"/>
            <a:ext cx="13435453" cy="6649927"/>
            <a:chOff x="0" y="0"/>
            <a:chExt cx="3538556" cy="17514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1751421"/>
            </a:xfrm>
            <a:custGeom>
              <a:avLst/>
              <a:gdLst/>
              <a:ahLst/>
              <a:cxnLst/>
              <a:rect r="r" b="b" t="t" l="l"/>
              <a:pathLst>
                <a:path h="1751421" w="3538556">
                  <a:moveTo>
                    <a:pt x="29388" y="0"/>
                  </a:moveTo>
                  <a:lnTo>
                    <a:pt x="3509168" y="0"/>
                  </a:lnTo>
                  <a:cubicBezTo>
                    <a:pt x="3525398" y="0"/>
                    <a:pt x="3538556" y="13157"/>
                    <a:pt x="3538556" y="29388"/>
                  </a:cubicBezTo>
                  <a:lnTo>
                    <a:pt x="3538556" y="1722033"/>
                  </a:lnTo>
                  <a:cubicBezTo>
                    <a:pt x="3538556" y="1738264"/>
                    <a:pt x="3525398" y="1751421"/>
                    <a:pt x="3509168" y="1751421"/>
                  </a:cubicBezTo>
                  <a:lnTo>
                    <a:pt x="29388" y="1751421"/>
                  </a:lnTo>
                  <a:cubicBezTo>
                    <a:pt x="13157" y="1751421"/>
                    <a:pt x="0" y="1738264"/>
                    <a:pt x="0" y="1722033"/>
                  </a:cubicBezTo>
                  <a:lnTo>
                    <a:pt x="0" y="29388"/>
                  </a:lnTo>
                  <a:cubicBezTo>
                    <a:pt x="0" y="13157"/>
                    <a:pt x="13157" y="0"/>
                    <a:pt x="2938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1789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588483" y="4981575"/>
            <a:ext cx="11111034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1-1 ~ 1-3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24513" y="3408503"/>
            <a:ext cx="8238975" cy="139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6"/>
              </a:lnSpc>
              <a:spcBef>
                <a:spcPct val="0"/>
              </a:spcBef>
            </a:pPr>
            <a:r>
              <a:rPr lang="en-US" sz="8104" spc="1799">
                <a:solidFill>
                  <a:srgbClr val="000000"/>
                </a:solidFill>
                <a:latin typeface="Nine by Five"/>
                <a:ea typeface="Nine by Five"/>
                <a:cs typeface="Nine by Five"/>
                <a:sym typeface="Nine by Five"/>
              </a:rPr>
              <a:t>Linear Algebra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230642" y="2250075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30642" y="3299430"/>
            <a:ext cx="5836791" cy="2633434"/>
          </a:xfrm>
          <a:custGeom>
            <a:avLst/>
            <a:gdLst/>
            <a:ahLst/>
            <a:cxnLst/>
            <a:rect r="r" b="b" t="t" l="l"/>
            <a:pathLst>
              <a:path h="2633434" w="5836791">
                <a:moveTo>
                  <a:pt x="0" y="0"/>
                </a:moveTo>
                <a:lnTo>
                  <a:pt x="5836791" y="0"/>
                </a:lnTo>
                <a:lnTo>
                  <a:pt x="5836791" y="2633434"/>
                </a:lnTo>
                <a:lnTo>
                  <a:pt x="0" y="2633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87791" y="3299430"/>
            <a:ext cx="5564192" cy="2633434"/>
          </a:xfrm>
          <a:custGeom>
            <a:avLst/>
            <a:gdLst/>
            <a:ahLst/>
            <a:cxnLst/>
            <a:rect r="r" b="b" t="t" l="l"/>
            <a:pathLst>
              <a:path h="2633434" w="5564192">
                <a:moveTo>
                  <a:pt x="0" y="0"/>
                </a:moveTo>
                <a:lnTo>
                  <a:pt x="5564191" y="0"/>
                </a:lnTo>
                <a:lnTo>
                  <a:pt x="5564191" y="2633434"/>
                </a:lnTo>
                <a:lnTo>
                  <a:pt x="0" y="26334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0830" y="6856789"/>
            <a:ext cx="5826604" cy="2855268"/>
          </a:xfrm>
          <a:custGeom>
            <a:avLst/>
            <a:gdLst/>
            <a:ahLst/>
            <a:cxnLst/>
            <a:rect r="r" b="b" t="t" l="l"/>
            <a:pathLst>
              <a:path h="2855268" w="5826604">
                <a:moveTo>
                  <a:pt x="0" y="0"/>
                </a:moveTo>
                <a:lnTo>
                  <a:pt x="5826603" y="0"/>
                </a:lnTo>
                <a:lnTo>
                  <a:pt x="5826603" y="2855268"/>
                </a:lnTo>
                <a:lnTo>
                  <a:pt x="0" y="28552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87791" y="6856789"/>
            <a:ext cx="5666944" cy="2855268"/>
          </a:xfrm>
          <a:custGeom>
            <a:avLst/>
            <a:gdLst/>
            <a:ahLst/>
            <a:cxnLst/>
            <a:rect r="r" b="b" t="t" l="l"/>
            <a:pathLst>
              <a:path h="2855268" w="5666944">
                <a:moveTo>
                  <a:pt x="0" y="0"/>
                </a:moveTo>
                <a:lnTo>
                  <a:pt x="5666944" y="0"/>
                </a:lnTo>
                <a:lnTo>
                  <a:pt x="5666944" y="2855268"/>
                </a:lnTo>
                <a:lnTo>
                  <a:pt x="0" y="28552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16268">
            <a:off x="6916350" y="5843443"/>
            <a:ext cx="1556664" cy="1109863"/>
          </a:xfrm>
          <a:custGeom>
            <a:avLst/>
            <a:gdLst/>
            <a:ahLst/>
            <a:cxnLst/>
            <a:rect r="r" b="b" t="t" l="l"/>
            <a:pathLst>
              <a:path h="1109863" w="1556664">
                <a:moveTo>
                  <a:pt x="0" y="0"/>
                </a:moveTo>
                <a:lnTo>
                  <a:pt x="1556665" y="0"/>
                </a:lnTo>
                <a:lnTo>
                  <a:pt x="1556665" y="1109863"/>
                </a:lnTo>
                <a:lnTo>
                  <a:pt x="0" y="11098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0223" y="737302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Another example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83764" y="2456879"/>
            <a:ext cx="1740734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original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16704" y="2456879"/>
            <a:ext cx="2609118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(2) divide 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67390" y="6018589"/>
            <a:ext cx="3773482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(2) = (2) - 1 * (1)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6018589"/>
            <a:ext cx="4078692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exchange((2), (3))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230642" y="2250075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2616268">
            <a:off x="6995240" y="5901808"/>
            <a:ext cx="1556664" cy="1109863"/>
          </a:xfrm>
          <a:custGeom>
            <a:avLst/>
            <a:gdLst/>
            <a:ahLst/>
            <a:cxnLst/>
            <a:rect r="r" b="b" t="t" l="l"/>
            <a:pathLst>
              <a:path h="1109863" w="1556664">
                <a:moveTo>
                  <a:pt x="0" y="0"/>
                </a:moveTo>
                <a:lnTo>
                  <a:pt x="1556664" y="0"/>
                </a:lnTo>
                <a:lnTo>
                  <a:pt x="1556664" y="1109863"/>
                </a:lnTo>
                <a:lnTo>
                  <a:pt x="0" y="11098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67390" y="3302174"/>
            <a:ext cx="4097785" cy="2917445"/>
          </a:xfrm>
          <a:custGeom>
            <a:avLst/>
            <a:gdLst/>
            <a:ahLst/>
            <a:cxnLst/>
            <a:rect r="r" b="b" t="t" l="l"/>
            <a:pathLst>
              <a:path h="2917445" w="4097785">
                <a:moveTo>
                  <a:pt x="0" y="0"/>
                </a:moveTo>
                <a:lnTo>
                  <a:pt x="4097785" y="0"/>
                </a:lnTo>
                <a:lnTo>
                  <a:pt x="4097785" y="2917445"/>
                </a:lnTo>
                <a:lnTo>
                  <a:pt x="0" y="2917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66475" y="3354678"/>
            <a:ext cx="4230265" cy="2864941"/>
          </a:xfrm>
          <a:custGeom>
            <a:avLst/>
            <a:gdLst/>
            <a:ahLst/>
            <a:cxnLst/>
            <a:rect r="r" b="b" t="t" l="l"/>
            <a:pathLst>
              <a:path h="2864941" w="4230265">
                <a:moveTo>
                  <a:pt x="0" y="0"/>
                </a:moveTo>
                <a:lnTo>
                  <a:pt x="4230265" y="0"/>
                </a:lnTo>
                <a:lnTo>
                  <a:pt x="4230265" y="2864941"/>
                </a:lnTo>
                <a:lnTo>
                  <a:pt x="0" y="28649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67390" y="7207789"/>
            <a:ext cx="4213278" cy="2786908"/>
          </a:xfrm>
          <a:custGeom>
            <a:avLst/>
            <a:gdLst/>
            <a:ahLst/>
            <a:cxnLst/>
            <a:rect r="r" b="b" t="t" l="l"/>
            <a:pathLst>
              <a:path h="2786908" w="4213278">
                <a:moveTo>
                  <a:pt x="0" y="0"/>
                </a:moveTo>
                <a:lnTo>
                  <a:pt x="4213279" y="0"/>
                </a:lnTo>
                <a:lnTo>
                  <a:pt x="4213279" y="2786908"/>
                </a:lnTo>
                <a:lnTo>
                  <a:pt x="0" y="27869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213753" y="7207789"/>
            <a:ext cx="3935710" cy="2786908"/>
          </a:xfrm>
          <a:custGeom>
            <a:avLst/>
            <a:gdLst/>
            <a:ahLst/>
            <a:cxnLst/>
            <a:rect r="r" b="b" t="t" l="l"/>
            <a:pathLst>
              <a:path h="2786908" w="3935710">
                <a:moveTo>
                  <a:pt x="0" y="0"/>
                </a:moveTo>
                <a:lnTo>
                  <a:pt x="3935710" y="0"/>
                </a:lnTo>
                <a:lnTo>
                  <a:pt x="3935710" y="2786908"/>
                </a:lnTo>
                <a:lnTo>
                  <a:pt x="0" y="27869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0223" y="737302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matrix solution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83764" y="2456879"/>
            <a:ext cx="1740734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original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16704" y="2456879"/>
            <a:ext cx="2609118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(2) divide 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24089" y="6371014"/>
            <a:ext cx="3773482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(2) = (2) - 1 * (1)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18048" y="6362494"/>
            <a:ext cx="4078692" cy="6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exchange((2), (3))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984303" y="3803147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83883" y="4438161"/>
            <a:ext cx="12865382" cy="2476586"/>
          </a:xfrm>
          <a:custGeom>
            <a:avLst/>
            <a:gdLst/>
            <a:ahLst/>
            <a:cxnLst/>
            <a:rect r="r" b="b" t="t" l="l"/>
            <a:pathLst>
              <a:path h="2476586" w="12865382">
                <a:moveTo>
                  <a:pt x="0" y="0"/>
                </a:moveTo>
                <a:lnTo>
                  <a:pt x="12865382" y="0"/>
                </a:lnTo>
                <a:lnTo>
                  <a:pt x="12865382" y="2476586"/>
                </a:lnTo>
                <a:lnTo>
                  <a:pt x="0" y="2476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83883" y="2290374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row operation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28311" y="-1515794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667009" y="1749083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667009" y="7034565"/>
            <a:ext cx="13474884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666589" y="2011827"/>
            <a:ext cx="11301259" cy="3206732"/>
          </a:xfrm>
          <a:custGeom>
            <a:avLst/>
            <a:gdLst/>
            <a:ahLst/>
            <a:cxnLst/>
            <a:rect r="r" b="b" t="t" l="l"/>
            <a:pathLst>
              <a:path h="3206732" w="11301259">
                <a:moveTo>
                  <a:pt x="0" y="0"/>
                </a:moveTo>
                <a:lnTo>
                  <a:pt x="11301259" y="0"/>
                </a:lnTo>
                <a:lnTo>
                  <a:pt x="11301259" y="3206732"/>
                </a:lnTo>
                <a:lnTo>
                  <a:pt x="0" y="3206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6589" y="7265647"/>
            <a:ext cx="11301259" cy="1652809"/>
          </a:xfrm>
          <a:custGeom>
            <a:avLst/>
            <a:gdLst/>
            <a:ahLst/>
            <a:cxnLst/>
            <a:rect r="r" b="b" t="t" l="l"/>
            <a:pathLst>
              <a:path h="1652809" w="11301259">
                <a:moveTo>
                  <a:pt x="0" y="0"/>
                </a:moveTo>
                <a:lnTo>
                  <a:pt x="11301259" y="0"/>
                </a:lnTo>
                <a:lnTo>
                  <a:pt x="11301259" y="1652809"/>
                </a:lnTo>
                <a:lnTo>
                  <a:pt x="0" y="16528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66589" y="236311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row echelon form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7009" y="5733901"/>
            <a:ext cx="13825577" cy="125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26"/>
              </a:lnSpc>
              <a:spcBef>
                <a:spcPct val="0"/>
              </a:spcBef>
            </a:pPr>
            <a:r>
              <a:rPr lang="en-US" sz="73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row reduced echelon form (rref)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216021" y="2011827"/>
            <a:ext cx="2543760" cy="1801257"/>
          </a:xfrm>
          <a:custGeom>
            <a:avLst/>
            <a:gdLst/>
            <a:ahLst/>
            <a:cxnLst/>
            <a:rect r="r" b="b" t="t" l="l"/>
            <a:pathLst>
              <a:path h="1801257" w="2543760">
                <a:moveTo>
                  <a:pt x="0" y="0"/>
                </a:moveTo>
                <a:lnTo>
                  <a:pt x="2543760" y="0"/>
                </a:lnTo>
                <a:lnTo>
                  <a:pt x="2543760" y="1801257"/>
                </a:lnTo>
                <a:lnTo>
                  <a:pt x="0" y="18012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16021" y="7539716"/>
            <a:ext cx="2509157" cy="1782461"/>
          </a:xfrm>
          <a:custGeom>
            <a:avLst/>
            <a:gdLst/>
            <a:ahLst/>
            <a:cxnLst/>
            <a:rect r="r" b="b" t="t" l="l"/>
            <a:pathLst>
              <a:path h="1782461" w="2509157">
                <a:moveTo>
                  <a:pt x="0" y="0"/>
                </a:moveTo>
                <a:lnTo>
                  <a:pt x="2509157" y="0"/>
                </a:lnTo>
                <a:lnTo>
                  <a:pt x="2509157" y="1782461"/>
                </a:lnTo>
                <a:lnTo>
                  <a:pt x="0" y="17824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241645" y="8985131"/>
            <a:ext cx="4726203" cy="59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45"/>
              </a:lnSpc>
              <a:spcBef>
                <a:spcPct val="0"/>
              </a:spcBef>
            </a:pPr>
            <a:r>
              <a:rPr lang="en-US" sz="3460" i="true" strike="noStrike" u="non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Gauss-Jordan-reduction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51266" y="5285234"/>
            <a:ext cx="3216582" cy="59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  <a:spcBef>
                <a:spcPct val="0"/>
              </a:spcBef>
            </a:pPr>
            <a:r>
              <a:rPr lang="en-US" sz="3460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Gauss-reduction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12763" y="3851100"/>
            <a:ext cx="12553091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626089" y="4438161"/>
            <a:ext cx="13738905" cy="4812345"/>
            <a:chOff x="0" y="0"/>
            <a:chExt cx="2992877" cy="10483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92877" cy="1048319"/>
            </a:xfrm>
            <a:custGeom>
              <a:avLst/>
              <a:gdLst/>
              <a:ahLst/>
              <a:cxnLst/>
              <a:rect r="r" b="b" t="t" l="l"/>
              <a:pathLst>
                <a:path h="1048319" w="2992877">
                  <a:moveTo>
                    <a:pt x="28739" y="0"/>
                  </a:moveTo>
                  <a:lnTo>
                    <a:pt x="2964138" y="0"/>
                  </a:lnTo>
                  <a:cubicBezTo>
                    <a:pt x="2980011" y="0"/>
                    <a:pt x="2992877" y="12867"/>
                    <a:pt x="2992877" y="28739"/>
                  </a:cubicBezTo>
                  <a:lnTo>
                    <a:pt x="2992877" y="1019581"/>
                  </a:lnTo>
                  <a:cubicBezTo>
                    <a:pt x="2992877" y="1027203"/>
                    <a:pt x="2989849" y="1034512"/>
                    <a:pt x="2984460" y="1039902"/>
                  </a:cubicBezTo>
                  <a:cubicBezTo>
                    <a:pt x="2979070" y="1045291"/>
                    <a:pt x="2971760" y="1048319"/>
                    <a:pt x="2964138" y="1048319"/>
                  </a:cubicBezTo>
                  <a:lnTo>
                    <a:pt x="28739" y="1048319"/>
                  </a:lnTo>
                  <a:cubicBezTo>
                    <a:pt x="21117" y="1048319"/>
                    <a:pt x="13807" y="1045291"/>
                    <a:pt x="8417" y="1039902"/>
                  </a:cubicBezTo>
                  <a:cubicBezTo>
                    <a:pt x="3028" y="1034512"/>
                    <a:pt x="0" y="1027203"/>
                    <a:pt x="0" y="1019581"/>
                  </a:cubicBezTo>
                  <a:lnTo>
                    <a:pt x="0" y="28739"/>
                  </a:lnTo>
                  <a:cubicBezTo>
                    <a:pt x="0" y="21117"/>
                    <a:pt x="3028" y="13807"/>
                    <a:pt x="8417" y="8417"/>
                  </a:cubicBezTo>
                  <a:cubicBezTo>
                    <a:pt x="13807" y="3028"/>
                    <a:pt x="21117" y="0"/>
                    <a:pt x="2873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92877" cy="1086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26079" y="5256360"/>
            <a:ext cx="4470757" cy="3175948"/>
          </a:xfrm>
          <a:custGeom>
            <a:avLst/>
            <a:gdLst/>
            <a:ahLst/>
            <a:cxnLst/>
            <a:rect r="r" b="b" t="t" l="l"/>
            <a:pathLst>
              <a:path h="3175948" w="4470757">
                <a:moveTo>
                  <a:pt x="0" y="0"/>
                </a:moveTo>
                <a:lnTo>
                  <a:pt x="4470757" y="0"/>
                </a:lnTo>
                <a:lnTo>
                  <a:pt x="4470757" y="3175948"/>
                </a:lnTo>
                <a:lnTo>
                  <a:pt x="0" y="317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60025" y="5256360"/>
            <a:ext cx="4565425" cy="3175948"/>
          </a:xfrm>
          <a:custGeom>
            <a:avLst/>
            <a:gdLst/>
            <a:ahLst/>
            <a:cxnLst/>
            <a:rect r="r" b="b" t="t" l="l"/>
            <a:pathLst>
              <a:path h="3175948" w="4565425">
                <a:moveTo>
                  <a:pt x="0" y="0"/>
                </a:moveTo>
                <a:lnTo>
                  <a:pt x="4565425" y="0"/>
                </a:lnTo>
                <a:lnTo>
                  <a:pt x="4565425" y="3175948"/>
                </a:lnTo>
                <a:lnTo>
                  <a:pt x="0" y="31759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83883" y="2290374"/>
            <a:ext cx="12868099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RREF     unique solution ?</a:t>
            </a:r>
          </a:p>
        </p:txBody>
      </p:sp>
      <p:sp>
        <p:nvSpPr>
          <p:cNvPr name="AutoShape 15" id="15"/>
          <p:cNvSpPr/>
          <p:nvPr/>
        </p:nvSpPr>
        <p:spPr>
          <a:xfrm>
            <a:off x="3381565" y="3122961"/>
            <a:ext cx="975821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12763" y="3851100"/>
            <a:ext cx="12553091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626089" y="4438161"/>
            <a:ext cx="13738905" cy="4812345"/>
            <a:chOff x="0" y="0"/>
            <a:chExt cx="2992877" cy="10483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92877" cy="1048319"/>
            </a:xfrm>
            <a:custGeom>
              <a:avLst/>
              <a:gdLst/>
              <a:ahLst/>
              <a:cxnLst/>
              <a:rect r="r" b="b" t="t" l="l"/>
              <a:pathLst>
                <a:path h="1048319" w="2992877">
                  <a:moveTo>
                    <a:pt x="28739" y="0"/>
                  </a:moveTo>
                  <a:lnTo>
                    <a:pt x="2964138" y="0"/>
                  </a:lnTo>
                  <a:cubicBezTo>
                    <a:pt x="2980011" y="0"/>
                    <a:pt x="2992877" y="12867"/>
                    <a:pt x="2992877" y="28739"/>
                  </a:cubicBezTo>
                  <a:lnTo>
                    <a:pt x="2992877" y="1019581"/>
                  </a:lnTo>
                  <a:cubicBezTo>
                    <a:pt x="2992877" y="1027203"/>
                    <a:pt x="2989849" y="1034512"/>
                    <a:pt x="2984460" y="1039902"/>
                  </a:cubicBezTo>
                  <a:cubicBezTo>
                    <a:pt x="2979070" y="1045291"/>
                    <a:pt x="2971760" y="1048319"/>
                    <a:pt x="2964138" y="1048319"/>
                  </a:cubicBezTo>
                  <a:lnTo>
                    <a:pt x="28739" y="1048319"/>
                  </a:lnTo>
                  <a:cubicBezTo>
                    <a:pt x="21117" y="1048319"/>
                    <a:pt x="13807" y="1045291"/>
                    <a:pt x="8417" y="1039902"/>
                  </a:cubicBezTo>
                  <a:cubicBezTo>
                    <a:pt x="3028" y="1034512"/>
                    <a:pt x="0" y="1027203"/>
                    <a:pt x="0" y="1019581"/>
                  </a:cubicBezTo>
                  <a:lnTo>
                    <a:pt x="0" y="28739"/>
                  </a:lnTo>
                  <a:cubicBezTo>
                    <a:pt x="0" y="21117"/>
                    <a:pt x="3028" y="13807"/>
                    <a:pt x="8417" y="8417"/>
                  </a:cubicBezTo>
                  <a:cubicBezTo>
                    <a:pt x="13807" y="3028"/>
                    <a:pt x="21117" y="0"/>
                    <a:pt x="2873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92877" cy="1086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949989" y="5398604"/>
            <a:ext cx="4269420" cy="2891459"/>
          </a:xfrm>
          <a:custGeom>
            <a:avLst/>
            <a:gdLst/>
            <a:ahLst/>
            <a:cxnLst/>
            <a:rect r="r" b="b" t="t" l="l"/>
            <a:pathLst>
              <a:path h="2891459" w="4269420">
                <a:moveTo>
                  <a:pt x="0" y="0"/>
                </a:moveTo>
                <a:lnTo>
                  <a:pt x="4269420" y="0"/>
                </a:lnTo>
                <a:lnTo>
                  <a:pt x="4269420" y="2891459"/>
                </a:lnTo>
                <a:lnTo>
                  <a:pt x="0" y="28914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83883" y="2290374"/>
            <a:ext cx="12581971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SO, when unique solution 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05971" y="6196963"/>
            <a:ext cx="6793480" cy="881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strickly triangular matrix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12763" y="3851100"/>
            <a:ext cx="12553091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626089" y="4438161"/>
            <a:ext cx="13738905" cy="4812345"/>
            <a:chOff x="0" y="0"/>
            <a:chExt cx="2992877" cy="10483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92877" cy="1048319"/>
            </a:xfrm>
            <a:custGeom>
              <a:avLst/>
              <a:gdLst/>
              <a:ahLst/>
              <a:cxnLst/>
              <a:rect r="r" b="b" t="t" l="l"/>
              <a:pathLst>
                <a:path h="1048319" w="2992877">
                  <a:moveTo>
                    <a:pt x="28739" y="0"/>
                  </a:moveTo>
                  <a:lnTo>
                    <a:pt x="2964138" y="0"/>
                  </a:lnTo>
                  <a:cubicBezTo>
                    <a:pt x="2980011" y="0"/>
                    <a:pt x="2992877" y="12867"/>
                    <a:pt x="2992877" y="28739"/>
                  </a:cubicBezTo>
                  <a:lnTo>
                    <a:pt x="2992877" y="1019581"/>
                  </a:lnTo>
                  <a:cubicBezTo>
                    <a:pt x="2992877" y="1027203"/>
                    <a:pt x="2989849" y="1034512"/>
                    <a:pt x="2984460" y="1039902"/>
                  </a:cubicBezTo>
                  <a:cubicBezTo>
                    <a:pt x="2979070" y="1045291"/>
                    <a:pt x="2971760" y="1048319"/>
                    <a:pt x="2964138" y="1048319"/>
                  </a:cubicBezTo>
                  <a:lnTo>
                    <a:pt x="28739" y="1048319"/>
                  </a:lnTo>
                  <a:cubicBezTo>
                    <a:pt x="21117" y="1048319"/>
                    <a:pt x="13807" y="1045291"/>
                    <a:pt x="8417" y="1039902"/>
                  </a:cubicBezTo>
                  <a:cubicBezTo>
                    <a:pt x="3028" y="1034512"/>
                    <a:pt x="0" y="1027203"/>
                    <a:pt x="0" y="1019581"/>
                  </a:cubicBezTo>
                  <a:lnTo>
                    <a:pt x="0" y="28739"/>
                  </a:lnTo>
                  <a:cubicBezTo>
                    <a:pt x="0" y="21117"/>
                    <a:pt x="3028" y="13807"/>
                    <a:pt x="8417" y="8417"/>
                  </a:cubicBezTo>
                  <a:cubicBezTo>
                    <a:pt x="13807" y="3028"/>
                    <a:pt x="21117" y="0"/>
                    <a:pt x="2873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92877" cy="1086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83883" y="2290374"/>
            <a:ext cx="12581971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solution case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4772" y="4841304"/>
            <a:ext cx="9231637" cy="360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5986" indent="-552993" lvl="1">
              <a:lnSpc>
                <a:spcPts val="7171"/>
              </a:lnSpc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consistent</a:t>
            </a:r>
          </a:p>
          <a:p>
            <a:pPr algn="l" marL="2211972" indent="-737324" lvl="2">
              <a:lnSpc>
                <a:spcPts val="7171"/>
              </a:lnSpc>
              <a:buAutoNum type="alphaL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unique solution</a:t>
            </a:r>
          </a:p>
          <a:p>
            <a:pPr algn="l" marL="2211972" indent="-737324" lvl="2">
              <a:lnSpc>
                <a:spcPts val="7171"/>
              </a:lnSpc>
              <a:buAutoNum type="alphaL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infinite solution</a:t>
            </a:r>
          </a:p>
          <a:p>
            <a:pPr algn="l" marL="1105986" indent="-552993" lvl="1">
              <a:lnSpc>
                <a:spcPts val="7171"/>
              </a:lnSpc>
              <a:spcBef>
                <a:spcPct val="0"/>
              </a:spcBef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non-consistent (no solution)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2070" y="4160809"/>
            <a:ext cx="16243860" cy="2837103"/>
            <a:chOff x="0" y="0"/>
            <a:chExt cx="3538556" cy="61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618033"/>
            </a:xfrm>
            <a:custGeom>
              <a:avLst/>
              <a:gdLst/>
              <a:ahLst/>
              <a:cxnLst/>
              <a:rect r="r" b="b" t="t" l="l"/>
              <a:pathLst>
                <a:path h="618033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593727"/>
                  </a:lnTo>
                  <a:cubicBezTo>
                    <a:pt x="3538556" y="607151"/>
                    <a:pt x="3527673" y="618033"/>
                    <a:pt x="3514249" y="618033"/>
                  </a:cubicBezTo>
                  <a:lnTo>
                    <a:pt x="24307" y="618033"/>
                  </a:lnTo>
                  <a:cubicBezTo>
                    <a:pt x="10883" y="618033"/>
                    <a:pt x="0" y="607151"/>
                    <a:pt x="0" y="593727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656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84664" y="4491882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matrix arithmetic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16243860" cy="8039958"/>
            <a:chOff x="0" y="0"/>
            <a:chExt cx="3538556" cy="17514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1751421"/>
            </a:xfrm>
            <a:custGeom>
              <a:avLst/>
              <a:gdLst/>
              <a:ahLst/>
              <a:cxnLst/>
              <a:rect r="r" b="b" t="t" l="l"/>
              <a:pathLst>
                <a:path h="1751421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1727114"/>
                  </a:lnTo>
                  <a:cubicBezTo>
                    <a:pt x="3538556" y="1740539"/>
                    <a:pt x="3527673" y="1751421"/>
                    <a:pt x="3514249" y="1751421"/>
                  </a:cubicBezTo>
                  <a:lnTo>
                    <a:pt x="24307" y="1751421"/>
                  </a:lnTo>
                  <a:cubicBezTo>
                    <a:pt x="10883" y="1751421"/>
                    <a:pt x="0" y="1740539"/>
                    <a:pt x="0" y="1727114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1789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91294" y="1587454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operation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8155" y="3536928"/>
            <a:ext cx="2431256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Addition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95661" y="4674647"/>
            <a:ext cx="3646377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Subtraction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75679" y="5484111"/>
            <a:ext cx="4045869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Multiplication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02203" y="6445193"/>
            <a:ext cx="3216413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4758" strike="noStrike" u="non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Transpose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633609" y="1849282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33609" y="7089789"/>
            <a:ext cx="11301259" cy="2754682"/>
          </a:xfrm>
          <a:custGeom>
            <a:avLst/>
            <a:gdLst/>
            <a:ahLst/>
            <a:cxnLst/>
            <a:rect r="r" b="b" t="t" l="l"/>
            <a:pathLst>
              <a:path h="2754682" w="11301259">
                <a:moveTo>
                  <a:pt x="0" y="0"/>
                </a:moveTo>
                <a:lnTo>
                  <a:pt x="11301259" y="0"/>
                </a:lnTo>
                <a:lnTo>
                  <a:pt x="11301259" y="2754682"/>
                </a:lnTo>
                <a:lnTo>
                  <a:pt x="0" y="27546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3609" y="2319933"/>
            <a:ext cx="7341867" cy="4236456"/>
          </a:xfrm>
          <a:custGeom>
            <a:avLst/>
            <a:gdLst/>
            <a:ahLst/>
            <a:cxnLst/>
            <a:rect r="r" b="b" t="t" l="l"/>
            <a:pathLst>
              <a:path h="4236456" w="7341867">
                <a:moveTo>
                  <a:pt x="0" y="0"/>
                </a:moveTo>
                <a:lnTo>
                  <a:pt x="7341867" y="0"/>
                </a:lnTo>
                <a:lnTo>
                  <a:pt x="7341867" y="4236456"/>
                </a:lnTo>
                <a:lnTo>
                  <a:pt x="0" y="423645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75814" y="3167027"/>
            <a:ext cx="5944941" cy="956442"/>
          </a:xfrm>
          <a:custGeom>
            <a:avLst/>
            <a:gdLst/>
            <a:ahLst/>
            <a:cxnLst/>
            <a:rect r="r" b="b" t="t" l="l"/>
            <a:pathLst>
              <a:path h="956442" w="5944941">
                <a:moveTo>
                  <a:pt x="0" y="0"/>
                </a:moveTo>
                <a:lnTo>
                  <a:pt x="5944941" y="0"/>
                </a:lnTo>
                <a:lnTo>
                  <a:pt x="5944941" y="956441"/>
                </a:lnTo>
                <a:lnTo>
                  <a:pt x="0" y="9564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3189" y="336509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matrix multiplicaiton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8566" y="5455499"/>
            <a:ext cx="1990868" cy="42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  <a:spcBef>
                <a:spcPct val="0"/>
              </a:spcBef>
            </a:pPr>
            <a:r>
              <a:rPr lang="en-US" sz="24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column vector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63244" y="2579102"/>
            <a:ext cx="2236261" cy="42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4"/>
              </a:lnSpc>
              <a:spcBef>
                <a:spcPct val="0"/>
              </a:spcBef>
            </a:pPr>
            <a:r>
              <a:rPr lang="en-US" sz="2474" strike="noStrike" u="none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row vector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003" y="3211043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Big PICTURE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003" y="5098888"/>
            <a:ext cx="9516485" cy="178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05985" indent="-552992" lvl="1">
              <a:lnSpc>
                <a:spcPts val="7171"/>
              </a:lnSpc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linear system 怎麼解 ?</a:t>
            </a:r>
          </a:p>
          <a:p>
            <a:pPr algn="just" marL="1105985" indent="-552992" lvl="1">
              <a:lnSpc>
                <a:spcPts val="7171"/>
              </a:lnSpc>
              <a:spcBef>
                <a:spcPct val="0"/>
              </a:spcBef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matrix 運算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423" y="4723816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62860" y="2304535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vector: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5863" y="4197275"/>
            <a:ext cx="9516485" cy="26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5986" indent="-552993" lvl="1">
              <a:lnSpc>
                <a:spcPts val="7171"/>
              </a:lnSpc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column vector</a:t>
            </a:r>
          </a:p>
          <a:p>
            <a:pPr algn="l" marL="2211972" indent="-737324" lvl="2">
              <a:lnSpc>
                <a:spcPts val="7171"/>
              </a:lnSpc>
              <a:buAutoNum type="alphaLcPeriod" startAt="1"/>
            </a:pPr>
          </a:p>
          <a:p>
            <a:pPr algn="l" marL="1105986" indent="-552993" lvl="1">
              <a:lnSpc>
                <a:spcPts val="7171"/>
              </a:lnSpc>
              <a:spcBef>
                <a:spcPct val="0"/>
              </a:spcBef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row vector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1963279" y="3817308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0894" y="4104167"/>
            <a:ext cx="11301259" cy="2203745"/>
          </a:xfrm>
          <a:custGeom>
            <a:avLst/>
            <a:gdLst/>
            <a:ahLst/>
            <a:cxnLst/>
            <a:rect r="r" b="b" t="t" l="l"/>
            <a:pathLst>
              <a:path h="2203745" w="11301259">
                <a:moveTo>
                  <a:pt x="0" y="0"/>
                </a:moveTo>
                <a:lnTo>
                  <a:pt x="11301259" y="0"/>
                </a:lnTo>
                <a:lnTo>
                  <a:pt x="11301259" y="2203746"/>
                </a:lnTo>
                <a:lnTo>
                  <a:pt x="0" y="22037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0894" y="1970541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Linear Combination: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746557"/>
            <a:ext cx="11301259" cy="1214885"/>
          </a:xfrm>
          <a:custGeom>
            <a:avLst/>
            <a:gdLst/>
            <a:ahLst/>
            <a:cxnLst/>
            <a:rect r="r" b="b" t="t" l="l"/>
            <a:pathLst>
              <a:path h="1214885" w="11301259">
                <a:moveTo>
                  <a:pt x="0" y="0"/>
                </a:moveTo>
                <a:lnTo>
                  <a:pt x="11301259" y="0"/>
                </a:lnTo>
                <a:lnTo>
                  <a:pt x="11301259" y="1214885"/>
                </a:lnTo>
                <a:lnTo>
                  <a:pt x="0" y="12148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0894" y="1954112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Ax=b consistent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34750" y="2471192"/>
            <a:ext cx="11301259" cy="1966969"/>
          </a:xfrm>
          <a:custGeom>
            <a:avLst/>
            <a:gdLst/>
            <a:ahLst/>
            <a:cxnLst/>
            <a:rect r="r" b="b" t="t" l="l"/>
            <a:pathLst>
              <a:path h="1966969" w="11301259">
                <a:moveTo>
                  <a:pt x="0" y="0"/>
                </a:moveTo>
                <a:lnTo>
                  <a:pt x="11301259" y="0"/>
                </a:lnTo>
                <a:lnTo>
                  <a:pt x="11301259" y="1966969"/>
                </a:lnTo>
                <a:lnTo>
                  <a:pt x="0" y="1966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988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4750" y="6834243"/>
            <a:ext cx="10736231" cy="1051574"/>
          </a:xfrm>
          <a:custGeom>
            <a:avLst/>
            <a:gdLst/>
            <a:ahLst/>
            <a:cxnLst/>
            <a:rect r="r" b="b" t="t" l="l"/>
            <a:pathLst>
              <a:path h="1051574" w="10736231">
                <a:moveTo>
                  <a:pt x="0" y="0"/>
                </a:moveTo>
                <a:lnTo>
                  <a:pt x="10736232" y="0"/>
                </a:lnTo>
                <a:lnTo>
                  <a:pt x="10736232" y="1051574"/>
                </a:lnTo>
                <a:lnTo>
                  <a:pt x="0" y="10515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34750" y="625732"/>
            <a:ext cx="12372703" cy="1474671"/>
            <a:chOff x="0" y="0"/>
            <a:chExt cx="16496938" cy="1966228"/>
          </a:xfrm>
        </p:grpSpPr>
        <p:sp>
          <p:nvSpPr>
            <p:cNvPr name="AutoShape 11" id="11"/>
            <p:cNvSpPr/>
            <p:nvPr/>
          </p:nvSpPr>
          <p:spPr>
            <a:xfrm flipV="true">
              <a:off x="560" y="1801130"/>
              <a:ext cx="12172055" cy="82550"/>
            </a:xfrm>
            <a:prstGeom prst="line">
              <a:avLst/>
            </a:prstGeom>
            <a:ln cap="flat" w="165100">
              <a:solidFill>
                <a:srgbClr val="082A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-161925"/>
              <a:ext cx="16496938" cy="1880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906"/>
                </a:lnSpc>
                <a:spcBef>
                  <a:spcPct val="0"/>
                </a:spcBef>
              </a:pPr>
              <a:r>
                <a:rPr lang="en-US" sz="8504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transpose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34750" y="4988097"/>
            <a:ext cx="12372703" cy="1474671"/>
            <a:chOff x="0" y="0"/>
            <a:chExt cx="16496938" cy="1966228"/>
          </a:xfrm>
        </p:grpSpPr>
        <p:sp>
          <p:nvSpPr>
            <p:cNvPr name="AutoShape 14" id="14"/>
            <p:cNvSpPr/>
            <p:nvPr/>
          </p:nvSpPr>
          <p:spPr>
            <a:xfrm flipV="true">
              <a:off x="560" y="1801130"/>
              <a:ext cx="12172055" cy="82550"/>
            </a:xfrm>
            <a:prstGeom prst="line">
              <a:avLst/>
            </a:prstGeom>
            <a:ln cap="flat" w="165100">
              <a:solidFill>
                <a:srgbClr val="082A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-161925"/>
              <a:ext cx="16496938" cy="1880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906"/>
                </a:lnSpc>
                <a:spcBef>
                  <a:spcPct val="0"/>
                </a:spcBef>
              </a:pPr>
              <a:r>
                <a:rPr lang="en-US" sz="8504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symmetric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2070" y="4160809"/>
            <a:ext cx="16243860" cy="2837103"/>
            <a:chOff x="0" y="0"/>
            <a:chExt cx="3538556" cy="61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618033"/>
            </a:xfrm>
            <a:custGeom>
              <a:avLst/>
              <a:gdLst/>
              <a:ahLst/>
              <a:cxnLst/>
              <a:rect r="r" b="b" t="t" l="l"/>
              <a:pathLst>
                <a:path h="618033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593727"/>
                  </a:lnTo>
                  <a:cubicBezTo>
                    <a:pt x="3538556" y="607151"/>
                    <a:pt x="3527673" y="618033"/>
                    <a:pt x="3514249" y="618033"/>
                  </a:cubicBezTo>
                  <a:lnTo>
                    <a:pt x="24307" y="618033"/>
                  </a:lnTo>
                  <a:cubicBezTo>
                    <a:pt x="10883" y="618033"/>
                    <a:pt x="0" y="607151"/>
                    <a:pt x="0" y="593727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656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84664" y="4491882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end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963279" y="3817308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962860" y="4438161"/>
            <a:ext cx="11301259" cy="2203745"/>
          </a:xfrm>
          <a:custGeom>
            <a:avLst/>
            <a:gdLst/>
            <a:ahLst/>
            <a:cxnLst/>
            <a:rect r="r" b="b" t="t" l="l"/>
            <a:pathLst>
              <a:path h="2203745" w="11301259">
                <a:moveTo>
                  <a:pt x="0" y="0"/>
                </a:moveTo>
                <a:lnTo>
                  <a:pt x="11301259" y="0"/>
                </a:lnTo>
                <a:lnTo>
                  <a:pt x="11301259" y="2203746"/>
                </a:lnTo>
                <a:lnTo>
                  <a:pt x="0" y="22037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62860" y="2304535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Linear Combination: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55187" y="7462718"/>
            <a:ext cx="4758243" cy="1795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993" indent="-276496" lvl="1">
              <a:lnSpc>
                <a:spcPts val="3585"/>
              </a:lnSpc>
              <a:buAutoNum type="arabicPeriod" startAt="1"/>
            </a:pPr>
            <a:r>
              <a:rPr lang="en-US" sz="256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column vector</a:t>
            </a:r>
          </a:p>
          <a:p>
            <a:pPr algn="l" marL="1105986" indent="-368662" lvl="2">
              <a:lnSpc>
                <a:spcPts val="3585"/>
              </a:lnSpc>
              <a:buAutoNum type="alphaLcPeriod" startAt="1"/>
            </a:pPr>
          </a:p>
          <a:p>
            <a:pPr algn="l" marL="552993" indent="-276496" lvl="1">
              <a:lnSpc>
                <a:spcPts val="3585"/>
              </a:lnSpc>
              <a:buAutoNum type="arabicPeriod" startAt="1"/>
            </a:pPr>
            <a:r>
              <a:rPr lang="en-US" sz="256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row vector</a:t>
            </a:r>
          </a:p>
          <a:p>
            <a:pPr algn="l" marL="1105986" indent="-368662" lvl="2">
              <a:lnSpc>
                <a:spcPts val="3585"/>
              </a:lnSpc>
              <a:spcBef>
                <a:spcPct val="0"/>
              </a:spcBef>
              <a:buAutoNum type="alphaLcPeriod" startAt="1"/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2095885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34750" y="2471192"/>
            <a:ext cx="11301259" cy="1966969"/>
          </a:xfrm>
          <a:custGeom>
            <a:avLst/>
            <a:gdLst/>
            <a:ahLst/>
            <a:cxnLst/>
            <a:rect r="r" b="b" t="t" l="l"/>
            <a:pathLst>
              <a:path h="1966969" w="11301259">
                <a:moveTo>
                  <a:pt x="0" y="0"/>
                </a:moveTo>
                <a:lnTo>
                  <a:pt x="11301259" y="0"/>
                </a:lnTo>
                <a:lnTo>
                  <a:pt x="11301259" y="1966969"/>
                </a:lnTo>
                <a:lnTo>
                  <a:pt x="0" y="1966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988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4750" y="6834243"/>
            <a:ext cx="10736231" cy="1051574"/>
          </a:xfrm>
          <a:custGeom>
            <a:avLst/>
            <a:gdLst/>
            <a:ahLst/>
            <a:cxnLst/>
            <a:rect r="r" b="b" t="t" l="l"/>
            <a:pathLst>
              <a:path h="1051574" w="10736231">
                <a:moveTo>
                  <a:pt x="0" y="0"/>
                </a:moveTo>
                <a:lnTo>
                  <a:pt x="10736232" y="0"/>
                </a:lnTo>
                <a:lnTo>
                  <a:pt x="10736232" y="1051574"/>
                </a:lnTo>
                <a:lnTo>
                  <a:pt x="0" y="10515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34750" y="625732"/>
            <a:ext cx="12372703" cy="1474671"/>
            <a:chOff x="0" y="0"/>
            <a:chExt cx="16496938" cy="1966228"/>
          </a:xfrm>
        </p:grpSpPr>
        <p:sp>
          <p:nvSpPr>
            <p:cNvPr name="AutoShape 11" id="11"/>
            <p:cNvSpPr/>
            <p:nvPr/>
          </p:nvSpPr>
          <p:spPr>
            <a:xfrm flipV="true">
              <a:off x="560" y="1801130"/>
              <a:ext cx="12172055" cy="82550"/>
            </a:xfrm>
            <a:prstGeom prst="line">
              <a:avLst/>
            </a:prstGeom>
            <a:ln cap="flat" w="165100">
              <a:solidFill>
                <a:srgbClr val="082A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-161925"/>
              <a:ext cx="16496938" cy="1880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906"/>
                </a:lnSpc>
                <a:spcBef>
                  <a:spcPct val="0"/>
                </a:spcBef>
              </a:pPr>
              <a:r>
                <a:rPr lang="en-US" sz="8504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transpose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660256" y="1121345"/>
            <a:ext cx="4758243" cy="435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993" indent="-276496" lvl="1">
              <a:lnSpc>
                <a:spcPts val="3585"/>
              </a:lnSpc>
              <a:spcBef>
                <a:spcPct val="0"/>
              </a:spcBef>
              <a:buAutoNum type="arabicPeriod" startAt="1"/>
            </a:pPr>
            <a:r>
              <a:rPr lang="en-US" sz="256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 is con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34750" y="4988097"/>
            <a:ext cx="12372703" cy="1474671"/>
            <a:chOff x="0" y="0"/>
            <a:chExt cx="16496938" cy="1966228"/>
          </a:xfrm>
        </p:grpSpPr>
        <p:sp>
          <p:nvSpPr>
            <p:cNvPr name="AutoShape 15" id="15"/>
            <p:cNvSpPr/>
            <p:nvPr/>
          </p:nvSpPr>
          <p:spPr>
            <a:xfrm flipV="true">
              <a:off x="560" y="1801130"/>
              <a:ext cx="12172055" cy="82550"/>
            </a:xfrm>
            <a:prstGeom prst="line">
              <a:avLst/>
            </a:prstGeom>
            <a:ln cap="flat" w="165100">
              <a:solidFill>
                <a:srgbClr val="082A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-161925"/>
              <a:ext cx="16496938" cy="1880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906"/>
                </a:lnSpc>
                <a:spcBef>
                  <a:spcPct val="0"/>
                </a:spcBef>
              </a:pPr>
              <a:r>
                <a:rPr lang="en-US" sz="8504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transpose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16243860" cy="8039958"/>
            <a:chOff x="0" y="0"/>
            <a:chExt cx="3538556" cy="17514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1751421"/>
            </a:xfrm>
            <a:custGeom>
              <a:avLst/>
              <a:gdLst/>
              <a:ahLst/>
              <a:cxnLst/>
              <a:rect r="r" b="b" t="t" l="l"/>
              <a:pathLst>
                <a:path h="1751421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1727114"/>
                  </a:lnTo>
                  <a:cubicBezTo>
                    <a:pt x="3538556" y="1740539"/>
                    <a:pt x="3527673" y="1751421"/>
                    <a:pt x="3514249" y="1751421"/>
                  </a:cubicBezTo>
                  <a:lnTo>
                    <a:pt x="24307" y="1751421"/>
                  </a:lnTo>
                  <a:cubicBezTo>
                    <a:pt x="10883" y="1751421"/>
                    <a:pt x="0" y="1740539"/>
                    <a:pt x="0" y="1727114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1789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91294" y="1587454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Key Words: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56781" y="3536928"/>
            <a:ext cx="2431256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Addition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73523" y="3536928"/>
            <a:ext cx="3646377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Subtraction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05387" y="3536928"/>
            <a:ext cx="4045869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Multiplication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36743" y="3536928"/>
            <a:ext cx="2348028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Division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64406" y="4580515"/>
            <a:ext cx="2431256" cy="387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altogether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both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all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sum of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total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increase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61054" y="4561128"/>
            <a:ext cx="3471315" cy="387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take away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difference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fewer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gave away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less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how much more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change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decrease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60107" y="4580515"/>
            <a:ext cx="3471315" cy="290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multiply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each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twice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product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all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double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01245" y="4561128"/>
            <a:ext cx="3471315" cy="24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divide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each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quotient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share equally</a:t>
            </a:r>
          </a:p>
          <a:p>
            <a:pPr algn="l" marL="595649" indent="-297825" lvl="1">
              <a:lnSpc>
                <a:spcPts val="3862"/>
              </a:lnSpc>
              <a:buFont typeface="Arial"/>
              <a:buChar char="•"/>
            </a:pPr>
            <a:r>
              <a:rPr lang="en-US" sz="275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goes into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62860" y="2304535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Practice: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2860" y="4192381"/>
            <a:ext cx="9516485" cy="26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5986" indent="-552993" lvl="1">
              <a:lnSpc>
                <a:spcPts val="7171"/>
              </a:lnSpc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Twice the sum of 5 and b</a:t>
            </a:r>
          </a:p>
          <a:p>
            <a:pPr algn="l" marL="1105986" indent="-552993" lvl="1">
              <a:lnSpc>
                <a:spcPts val="7171"/>
              </a:lnSpc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12 decreased by n</a:t>
            </a:r>
          </a:p>
          <a:p>
            <a:pPr algn="l" marL="1105986" indent="-552993" lvl="1">
              <a:lnSpc>
                <a:spcPts val="7171"/>
              </a:lnSpc>
              <a:spcBef>
                <a:spcPct val="0"/>
              </a:spcBef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40 shared equally among v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1963279" y="3817308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003" y="2652228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Answers: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2299423" y="4165001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962860" y="4192381"/>
            <a:ext cx="9516485" cy="26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5986" indent="-552993" lvl="1">
              <a:lnSpc>
                <a:spcPts val="7171"/>
              </a:lnSpc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2 ( 5 + b )</a:t>
            </a:r>
          </a:p>
          <a:p>
            <a:pPr algn="l" marL="1105986" indent="-552993" lvl="1">
              <a:lnSpc>
                <a:spcPts val="7171"/>
              </a:lnSpc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12 - n</a:t>
            </a:r>
          </a:p>
          <a:p>
            <a:pPr algn="l" marL="1105986" indent="-552993" lvl="1">
              <a:lnSpc>
                <a:spcPts val="7171"/>
              </a:lnSpc>
              <a:spcBef>
                <a:spcPct val="0"/>
              </a:spcBef>
              <a:buAutoNum type="arabicPeriod" startAt="1"/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40 ÷ 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2070" y="4160809"/>
            <a:ext cx="16243860" cy="2837103"/>
            <a:chOff x="0" y="0"/>
            <a:chExt cx="3538556" cy="61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618033"/>
            </a:xfrm>
            <a:custGeom>
              <a:avLst/>
              <a:gdLst/>
              <a:ahLst/>
              <a:cxnLst/>
              <a:rect r="r" b="b" t="t" l="l"/>
              <a:pathLst>
                <a:path h="618033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593727"/>
                  </a:lnTo>
                  <a:cubicBezTo>
                    <a:pt x="3538556" y="607151"/>
                    <a:pt x="3527673" y="618033"/>
                    <a:pt x="3514249" y="618033"/>
                  </a:cubicBezTo>
                  <a:lnTo>
                    <a:pt x="24307" y="618033"/>
                  </a:lnTo>
                  <a:cubicBezTo>
                    <a:pt x="10883" y="618033"/>
                    <a:pt x="0" y="607151"/>
                    <a:pt x="0" y="593727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656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84664" y="4491882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linear system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41960" y="1533525"/>
            <a:ext cx="16243860" cy="2837103"/>
            <a:chOff x="0" y="0"/>
            <a:chExt cx="3538556" cy="61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618033"/>
            </a:xfrm>
            <a:custGeom>
              <a:avLst/>
              <a:gdLst/>
              <a:ahLst/>
              <a:cxnLst/>
              <a:rect r="r" b="b" t="t" l="l"/>
              <a:pathLst>
                <a:path h="618033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593727"/>
                  </a:lnTo>
                  <a:cubicBezTo>
                    <a:pt x="3538556" y="607151"/>
                    <a:pt x="3527673" y="618033"/>
                    <a:pt x="3514249" y="618033"/>
                  </a:cubicBezTo>
                  <a:lnTo>
                    <a:pt x="24307" y="618033"/>
                  </a:lnTo>
                  <a:cubicBezTo>
                    <a:pt x="10883" y="618033"/>
                    <a:pt x="0" y="607151"/>
                    <a:pt x="0" y="593727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656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91294" y="1835074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Word Problem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4580215"/>
            <a:ext cx="16230600" cy="4217592"/>
            <a:chOff x="0" y="0"/>
            <a:chExt cx="3535667" cy="9187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535667" cy="918758"/>
            </a:xfrm>
            <a:custGeom>
              <a:avLst/>
              <a:gdLst/>
              <a:ahLst/>
              <a:cxnLst/>
              <a:rect r="r" b="b" t="t" l="l"/>
              <a:pathLst>
                <a:path h="918758" w="3535667">
                  <a:moveTo>
                    <a:pt x="24327" y="0"/>
                  </a:moveTo>
                  <a:lnTo>
                    <a:pt x="3511340" y="0"/>
                  </a:lnTo>
                  <a:cubicBezTo>
                    <a:pt x="3517792" y="0"/>
                    <a:pt x="3523980" y="2563"/>
                    <a:pt x="3528542" y="7125"/>
                  </a:cubicBezTo>
                  <a:cubicBezTo>
                    <a:pt x="3533104" y="11687"/>
                    <a:pt x="3535667" y="17875"/>
                    <a:pt x="3535667" y="24327"/>
                  </a:cubicBezTo>
                  <a:lnTo>
                    <a:pt x="3535667" y="894432"/>
                  </a:lnTo>
                  <a:cubicBezTo>
                    <a:pt x="3535667" y="907867"/>
                    <a:pt x="3524776" y="918758"/>
                    <a:pt x="3511340" y="918758"/>
                  </a:cubicBezTo>
                  <a:lnTo>
                    <a:pt x="24327" y="918758"/>
                  </a:lnTo>
                  <a:cubicBezTo>
                    <a:pt x="10891" y="918758"/>
                    <a:pt x="0" y="907867"/>
                    <a:pt x="0" y="89443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535667" cy="956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53048" y="5932828"/>
            <a:ext cx="14954434" cy="178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Rachel and her 3 friends each bough lemonade for 2 dollars. How many money was spent?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95824" y="5024990"/>
            <a:ext cx="14954434" cy="87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Write and expression to solve.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41960" y="1718957"/>
            <a:ext cx="16243860" cy="2837103"/>
            <a:chOff x="0" y="0"/>
            <a:chExt cx="3538556" cy="61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618033"/>
            </a:xfrm>
            <a:custGeom>
              <a:avLst/>
              <a:gdLst/>
              <a:ahLst/>
              <a:cxnLst/>
              <a:rect r="r" b="b" t="t" l="l"/>
              <a:pathLst>
                <a:path h="618033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593727"/>
                  </a:lnTo>
                  <a:cubicBezTo>
                    <a:pt x="3538556" y="607151"/>
                    <a:pt x="3527673" y="618033"/>
                    <a:pt x="3514249" y="618033"/>
                  </a:cubicBezTo>
                  <a:lnTo>
                    <a:pt x="24307" y="618033"/>
                  </a:lnTo>
                  <a:cubicBezTo>
                    <a:pt x="10883" y="618033"/>
                    <a:pt x="0" y="607151"/>
                    <a:pt x="0" y="593727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656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4851066"/>
            <a:ext cx="8085959" cy="3689507"/>
            <a:chOff x="0" y="0"/>
            <a:chExt cx="1761442" cy="8037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61442" cy="803721"/>
            </a:xfrm>
            <a:custGeom>
              <a:avLst/>
              <a:gdLst/>
              <a:ahLst/>
              <a:cxnLst/>
              <a:rect r="r" b="b" t="t" l="l"/>
              <a:pathLst>
                <a:path h="803721" w="1761442">
                  <a:moveTo>
                    <a:pt x="48830" y="0"/>
                  </a:moveTo>
                  <a:lnTo>
                    <a:pt x="1712612" y="0"/>
                  </a:lnTo>
                  <a:cubicBezTo>
                    <a:pt x="1725562" y="0"/>
                    <a:pt x="1737982" y="5145"/>
                    <a:pt x="1747140" y="14302"/>
                  </a:cubicBezTo>
                  <a:cubicBezTo>
                    <a:pt x="1756297" y="23459"/>
                    <a:pt x="1761442" y="35880"/>
                    <a:pt x="1761442" y="48830"/>
                  </a:cubicBezTo>
                  <a:lnTo>
                    <a:pt x="1761442" y="754891"/>
                  </a:lnTo>
                  <a:cubicBezTo>
                    <a:pt x="1761442" y="767841"/>
                    <a:pt x="1756297" y="780261"/>
                    <a:pt x="1747140" y="789419"/>
                  </a:cubicBezTo>
                  <a:cubicBezTo>
                    <a:pt x="1737982" y="798576"/>
                    <a:pt x="1725562" y="803721"/>
                    <a:pt x="1712612" y="803721"/>
                  </a:cubicBezTo>
                  <a:lnTo>
                    <a:pt x="48830" y="803721"/>
                  </a:lnTo>
                  <a:cubicBezTo>
                    <a:pt x="35880" y="803721"/>
                    <a:pt x="23459" y="798576"/>
                    <a:pt x="14302" y="789419"/>
                  </a:cubicBezTo>
                  <a:cubicBezTo>
                    <a:pt x="5145" y="780261"/>
                    <a:pt x="0" y="767841"/>
                    <a:pt x="0" y="754891"/>
                  </a:cubicBezTo>
                  <a:lnTo>
                    <a:pt x="0" y="48830"/>
                  </a:lnTo>
                  <a:cubicBezTo>
                    <a:pt x="0" y="35880"/>
                    <a:pt x="5145" y="23459"/>
                    <a:pt x="14302" y="14302"/>
                  </a:cubicBezTo>
                  <a:cubicBezTo>
                    <a:pt x="23459" y="5145"/>
                    <a:pt x="35880" y="0"/>
                    <a:pt x="4883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761442" cy="841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19459" y="4851066"/>
            <a:ext cx="7949550" cy="3689507"/>
            <a:chOff x="0" y="0"/>
            <a:chExt cx="1731727" cy="8037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31727" cy="803721"/>
            </a:xfrm>
            <a:custGeom>
              <a:avLst/>
              <a:gdLst/>
              <a:ahLst/>
              <a:cxnLst/>
              <a:rect r="r" b="b" t="t" l="l"/>
              <a:pathLst>
                <a:path h="803721" w="1731727">
                  <a:moveTo>
                    <a:pt x="49668" y="0"/>
                  </a:moveTo>
                  <a:lnTo>
                    <a:pt x="1682059" y="0"/>
                  </a:lnTo>
                  <a:cubicBezTo>
                    <a:pt x="1709490" y="0"/>
                    <a:pt x="1731727" y="22237"/>
                    <a:pt x="1731727" y="49668"/>
                  </a:cubicBezTo>
                  <a:lnTo>
                    <a:pt x="1731727" y="754053"/>
                  </a:lnTo>
                  <a:cubicBezTo>
                    <a:pt x="1731727" y="767225"/>
                    <a:pt x="1726494" y="779859"/>
                    <a:pt x="1717179" y="789173"/>
                  </a:cubicBezTo>
                  <a:cubicBezTo>
                    <a:pt x="1707865" y="798488"/>
                    <a:pt x="1695231" y="803721"/>
                    <a:pt x="1682059" y="803721"/>
                  </a:cubicBezTo>
                  <a:lnTo>
                    <a:pt x="49668" y="803721"/>
                  </a:lnTo>
                  <a:cubicBezTo>
                    <a:pt x="36495" y="803721"/>
                    <a:pt x="23862" y="798488"/>
                    <a:pt x="14547" y="789173"/>
                  </a:cubicBezTo>
                  <a:cubicBezTo>
                    <a:pt x="5233" y="779859"/>
                    <a:pt x="0" y="767225"/>
                    <a:pt x="0" y="754053"/>
                  </a:cubicBezTo>
                  <a:lnTo>
                    <a:pt x="0" y="49668"/>
                  </a:lnTo>
                  <a:cubicBezTo>
                    <a:pt x="0" y="36495"/>
                    <a:pt x="5233" y="23862"/>
                    <a:pt x="14547" y="14547"/>
                  </a:cubicBezTo>
                  <a:cubicBezTo>
                    <a:pt x="23862" y="5233"/>
                    <a:pt x="36495" y="0"/>
                    <a:pt x="49668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31727" cy="841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04554" y="2050030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Examples: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38657" y="6612114"/>
            <a:ext cx="3646377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65 + p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31385" y="5245965"/>
            <a:ext cx="5860920" cy="87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sum of 65 and 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78226" y="6612114"/>
            <a:ext cx="3646377" cy="81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2"/>
              </a:lnSpc>
              <a:spcBef>
                <a:spcPct val="0"/>
              </a:spcBef>
            </a:pPr>
            <a:r>
              <a:rPr lang="en-US" b="true" sz="475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55 - 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70955" y="5368015"/>
            <a:ext cx="5860920" cy="87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less than 55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32832" y="1533525"/>
            <a:ext cx="13285783" cy="2837103"/>
            <a:chOff x="0" y="0"/>
            <a:chExt cx="2894169" cy="61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94169" cy="618033"/>
            </a:xfrm>
            <a:custGeom>
              <a:avLst/>
              <a:gdLst/>
              <a:ahLst/>
              <a:cxnLst/>
              <a:rect r="r" b="b" t="t" l="l"/>
              <a:pathLst>
                <a:path h="618033" w="2894169">
                  <a:moveTo>
                    <a:pt x="29719" y="0"/>
                  </a:moveTo>
                  <a:lnTo>
                    <a:pt x="2864451" y="0"/>
                  </a:lnTo>
                  <a:cubicBezTo>
                    <a:pt x="2880864" y="0"/>
                    <a:pt x="2894169" y="13306"/>
                    <a:pt x="2894169" y="29719"/>
                  </a:cubicBezTo>
                  <a:lnTo>
                    <a:pt x="2894169" y="588315"/>
                  </a:lnTo>
                  <a:cubicBezTo>
                    <a:pt x="2894169" y="604728"/>
                    <a:pt x="2880864" y="618033"/>
                    <a:pt x="2864451" y="618033"/>
                  </a:cubicBezTo>
                  <a:lnTo>
                    <a:pt x="29719" y="618033"/>
                  </a:lnTo>
                  <a:cubicBezTo>
                    <a:pt x="13306" y="618033"/>
                    <a:pt x="0" y="604728"/>
                    <a:pt x="0" y="588315"/>
                  </a:cubicBezTo>
                  <a:lnTo>
                    <a:pt x="0" y="29719"/>
                  </a:lnTo>
                  <a:cubicBezTo>
                    <a:pt x="0" y="13306"/>
                    <a:pt x="13306" y="0"/>
                    <a:pt x="2971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94169" cy="656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476410" y="1988423"/>
            <a:ext cx="11696322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Answer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932832" y="4580215"/>
            <a:ext cx="13285783" cy="4217592"/>
            <a:chOff x="0" y="0"/>
            <a:chExt cx="2894169" cy="9187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94169" cy="918758"/>
            </a:xfrm>
            <a:custGeom>
              <a:avLst/>
              <a:gdLst/>
              <a:ahLst/>
              <a:cxnLst/>
              <a:rect r="r" b="b" t="t" l="l"/>
              <a:pathLst>
                <a:path h="918758" w="2894169">
                  <a:moveTo>
                    <a:pt x="29719" y="0"/>
                  </a:moveTo>
                  <a:lnTo>
                    <a:pt x="2864451" y="0"/>
                  </a:lnTo>
                  <a:cubicBezTo>
                    <a:pt x="2880864" y="0"/>
                    <a:pt x="2894169" y="13306"/>
                    <a:pt x="2894169" y="29719"/>
                  </a:cubicBezTo>
                  <a:lnTo>
                    <a:pt x="2894169" y="889040"/>
                  </a:lnTo>
                  <a:cubicBezTo>
                    <a:pt x="2894169" y="896921"/>
                    <a:pt x="2891038" y="904481"/>
                    <a:pt x="2885465" y="910054"/>
                  </a:cubicBezTo>
                  <a:cubicBezTo>
                    <a:pt x="2879891" y="915627"/>
                    <a:pt x="2872332" y="918758"/>
                    <a:pt x="2864451" y="918758"/>
                  </a:cubicBezTo>
                  <a:lnTo>
                    <a:pt x="29719" y="918758"/>
                  </a:lnTo>
                  <a:cubicBezTo>
                    <a:pt x="13306" y="918758"/>
                    <a:pt x="0" y="905453"/>
                    <a:pt x="0" y="889040"/>
                  </a:cubicBezTo>
                  <a:lnTo>
                    <a:pt x="0" y="29719"/>
                  </a:lnTo>
                  <a:cubicBezTo>
                    <a:pt x="0" y="13306"/>
                    <a:pt x="13306" y="0"/>
                    <a:pt x="2971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94169" cy="956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53048" y="5767698"/>
            <a:ext cx="14954434" cy="130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1"/>
              </a:lnSpc>
              <a:spcBef>
                <a:spcPct val="0"/>
              </a:spcBef>
            </a:pPr>
            <a:r>
              <a:rPr lang="en-US" b="true" sz="7622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( 1 + 3 ) x 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003" y="3211043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Learning Target: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9003" y="5098888"/>
            <a:ext cx="9516485" cy="178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 will be able to write and match simple numerical expressions.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423" y="4723816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2299423" y="4165001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299003" y="4757816"/>
            <a:ext cx="10395798" cy="4077910"/>
          </a:xfrm>
          <a:custGeom>
            <a:avLst/>
            <a:gdLst/>
            <a:ahLst/>
            <a:cxnLst/>
            <a:rect r="r" b="b" t="t" l="l"/>
            <a:pathLst>
              <a:path h="4077910" w="10395798">
                <a:moveTo>
                  <a:pt x="0" y="0"/>
                </a:moveTo>
                <a:lnTo>
                  <a:pt x="10395799" y="0"/>
                </a:lnTo>
                <a:lnTo>
                  <a:pt x="10395799" y="4077909"/>
                </a:lnTo>
                <a:lnTo>
                  <a:pt x="0" y="4077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99003" y="2652228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Linear system: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45565" y="3824208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how to solve ?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645985" y="5336981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25150" y="422061"/>
            <a:ext cx="16243860" cy="2837103"/>
            <a:chOff x="0" y="0"/>
            <a:chExt cx="3538556" cy="6180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38556" cy="618033"/>
            </a:xfrm>
            <a:custGeom>
              <a:avLst/>
              <a:gdLst/>
              <a:ahLst/>
              <a:cxnLst/>
              <a:rect r="r" b="b" t="t" l="l"/>
              <a:pathLst>
                <a:path h="618033" w="3538556">
                  <a:moveTo>
                    <a:pt x="24307" y="0"/>
                  </a:moveTo>
                  <a:lnTo>
                    <a:pt x="3514249" y="0"/>
                  </a:lnTo>
                  <a:cubicBezTo>
                    <a:pt x="3520696" y="0"/>
                    <a:pt x="3526878" y="2561"/>
                    <a:pt x="3531436" y="7119"/>
                  </a:cubicBezTo>
                  <a:cubicBezTo>
                    <a:pt x="3535995" y="11678"/>
                    <a:pt x="3538556" y="17860"/>
                    <a:pt x="3538556" y="24307"/>
                  </a:cubicBezTo>
                  <a:lnTo>
                    <a:pt x="3538556" y="593727"/>
                  </a:lnTo>
                  <a:cubicBezTo>
                    <a:pt x="3538556" y="607151"/>
                    <a:pt x="3527673" y="618033"/>
                    <a:pt x="3514249" y="618033"/>
                  </a:cubicBezTo>
                  <a:lnTo>
                    <a:pt x="24307" y="618033"/>
                  </a:lnTo>
                  <a:cubicBezTo>
                    <a:pt x="10883" y="618033"/>
                    <a:pt x="0" y="607151"/>
                    <a:pt x="0" y="593727"/>
                  </a:cubicBezTo>
                  <a:lnTo>
                    <a:pt x="0" y="24307"/>
                  </a:lnTo>
                  <a:cubicBezTo>
                    <a:pt x="0" y="10883"/>
                    <a:pt x="10883" y="0"/>
                    <a:pt x="2430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38556" cy="656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5150" y="3331394"/>
            <a:ext cx="7701866" cy="5209180"/>
            <a:chOff x="0" y="0"/>
            <a:chExt cx="1677771" cy="11347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77771" cy="1134766"/>
            </a:xfrm>
            <a:custGeom>
              <a:avLst/>
              <a:gdLst/>
              <a:ahLst/>
              <a:cxnLst/>
              <a:rect r="r" b="b" t="t" l="l"/>
              <a:pathLst>
                <a:path h="1134766" w="1677771">
                  <a:moveTo>
                    <a:pt x="51265" y="0"/>
                  </a:moveTo>
                  <a:lnTo>
                    <a:pt x="1626506" y="0"/>
                  </a:lnTo>
                  <a:cubicBezTo>
                    <a:pt x="1654819" y="0"/>
                    <a:pt x="1677771" y="22952"/>
                    <a:pt x="1677771" y="51265"/>
                  </a:cubicBezTo>
                  <a:lnTo>
                    <a:pt x="1677771" y="1083500"/>
                  </a:lnTo>
                  <a:cubicBezTo>
                    <a:pt x="1677771" y="1097097"/>
                    <a:pt x="1672370" y="1110136"/>
                    <a:pt x="1662756" y="1119750"/>
                  </a:cubicBezTo>
                  <a:cubicBezTo>
                    <a:pt x="1653142" y="1129364"/>
                    <a:pt x="1640102" y="1134766"/>
                    <a:pt x="1626506" y="1134766"/>
                  </a:cubicBezTo>
                  <a:lnTo>
                    <a:pt x="51265" y="1134766"/>
                  </a:lnTo>
                  <a:cubicBezTo>
                    <a:pt x="22952" y="1134766"/>
                    <a:pt x="0" y="1111813"/>
                    <a:pt x="0" y="1083500"/>
                  </a:cubicBezTo>
                  <a:lnTo>
                    <a:pt x="0" y="51265"/>
                  </a:lnTo>
                  <a:cubicBezTo>
                    <a:pt x="0" y="22952"/>
                    <a:pt x="22952" y="0"/>
                    <a:pt x="51265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77771" cy="1172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969891" y="3331394"/>
            <a:ext cx="8399119" cy="5209180"/>
            <a:chOff x="0" y="0"/>
            <a:chExt cx="1829660" cy="11347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29660" cy="1134766"/>
            </a:xfrm>
            <a:custGeom>
              <a:avLst/>
              <a:gdLst/>
              <a:ahLst/>
              <a:cxnLst/>
              <a:rect r="r" b="b" t="t" l="l"/>
              <a:pathLst>
                <a:path h="1134766" w="1829660">
                  <a:moveTo>
                    <a:pt x="47009" y="0"/>
                  </a:moveTo>
                  <a:lnTo>
                    <a:pt x="1782651" y="0"/>
                  </a:lnTo>
                  <a:cubicBezTo>
                    <a:pt x="1808614" y="0"/>
                    <a:pt x="1829660" y="21047"/>
                    <a:pt x="1829660" y="47009"/>
                  </a:cubicBezTo>
                  <a:lnTo>
                    <a:pt x="1829660" y="1087756"/>
                  </a:lnTo>
                  <a:cubicBezTo>
                    <a:pt x="1829660" y="1100224"/>
                    <a:pt x="1824708" y="1112181"/>
                    <a:pt x="1815892" y="1120997"/>
                  </a:cubicBezTo>
                  <a:cubicBezTo>
                    <a:pt x="1807076" y="1129813"/>
                    <a:pt x="1795119" y="1134766"/>
                    <a:pt x="1782651" y="1134766"/>
                  </a:cubicBezTo>
                  <a:lnTo>
                    <a:pt x="47009" y="1134766"/>
                  </a:lnTo>
                  <a:cubicBezTo>
                    <a:pt x="34542" y="1134766"/>
                    <a:pt x="22585" y="1129813"/>
                    <a:pt x="13769" y="1120997"/>
                  </a:cubicBezTo>
                  <a:cubicBezTo>
                    <a:pt x="4953" y="1112181"/>
                    <a:pt x="0" y="1100224"/>
                    <a:pt x="0" y="1087756"/>
                  </a:cubicBezTo>
                  <a:lnTo>
                    <a:pt x="0" y="47009"/>
                  </a:lnTo>
                  <a:cubicBezTo>
                    <a:pt x="0" y="34542"/>
                    <a:pt x="4953" y="22585"/>
                    <a:pt x="13769" y="13769"/>
                  </a:cubicBezTo>
                  <a:cubicBezTo>
                    <a:pt x="22585" y="4953"/>
                    <a:pt x="34542" y="0"/>
                    <a:pt x="4700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829660" cy="1172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104020" y="4211853"/>
            <a:ext cx="5744126" cy="3173166"/>
          </a:xfrm>
          <a:custGeom>
            <a:avLst/>
            <a:gdLst/>
            <a:ahLst/>
            <a:cxnLst/>
            <a:rect r="r" b="b" t="t" l="l"/>
            <a:pathLst>
              <a:path h="3173166" w="5744126">
                <a:moveTo>
                  <a:pt x="0" y="0"/>
                </a:moveTo>
                <a:lnTo>
                  <a:pt x="5744126" y="0"/>
                </a:lnTo>
                <a:lnTo>
                  <a:pt x="5744126" y="3173167"/>
                </a:lnTo>
                <a:lnTo>
                  <a:pt x="0" y="317316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87744" y="753134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Examples: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38990" y="5443829"/>
            <a:ext cx="5860920" cy="87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what are x1, x2, x3 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696252" y="1843742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95832" y="3494365"/>
            <a:ext cx="5499184" cy="2822775"/>
          </a:xfrm>
          <a:custGeom>
            <a:avLst/>
            <a:gdLst/>
            <a:ahLst/>
            <a:cxnLst/>
            <a:rect r="r" b="b" t="t" l="l"/>
            <a:pathLst>
              <a:path h="2822775" w="5499184">
                <a:moveTo>
                  <a:pt x="0" y="0"/>
                </a:moveTo>
                <a:lnTo>
                  <a:pt x="5499184" y="0"/>
                </a:lnTo>
                <a:lnTo>
                  <a:pt x="5499184" y="2822775"/>
                </a:lnTo>
                <a:lnTo>
                  <a:pt x="0" y="2822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57246" y="3494365"/>
            <a:ext cx="5430071" cy="2822775"/>
          </a:xfrm>
          <a:custGeom>
            <a:avLst/>
            <a:gdLst/>
            <a:ahLst/>
            <a:cxnLst/>
            <a:rect r="r" b="b" t="t" l="l"/>
            <a:pathLst>
              <a:path h="2822775" w="5430071">
                <a:moveTo>
                  <a:pt x="0" y="0"/>
                </a:moveTo>
                <a:lnTo>
                  <a:pt x="5430071" y="0"/>
                </a:lnTo>
                <a:lnTo>
                  <a:pt x="5430071" y="2822775"/>
                </a:lnTo>
                <a:lnTo>
                  <a:pt x="0" y="28227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5832" y="6774340"/>
            <a:ext cx="5226544" cy="2822775"/>
          </a:xfrm>
          <a:custGeom>
            <a:avLst/>
            <a:gdLst/>
            <a:ahLst/>
            <a:cxnLst/>
            <a:rect r="r" b="b" t="t" l="l"/>
            <a:pathLst>
              <a:path h="2822775" w="5226544">
                <a:moveTo>
                  <a:pt x="0" y="0"/>
                </a:moveTo>
                <a:lnTo>
                  <a:pt x="5226544" y="0"/>
                </a:lnTo>
                <a:lnTo>
                  <a:pt x="5226544" y="2822775"/>
                </a:lnTo>
                <a:lnTo>
                  <a:pt x="0" y="28227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57246" y="6740710"/>
            <a:ext cx="2944294" cy="2856405"/>
          </a:xfrm>
          <a:custGeom>
            <a:avLst/>
            <a:gdLst/>
            <a:ahLst/>
            <a:cxnLst/>
            <a:rect r="r" b="b" t="t" l="l"/>
            <a:pathLst>
              <a:path h="2856405" w="2944294">
                <a:moveTo>
                  <a:pt x="0" y="0"/>
                </a:moveTo>
                <a:lnTo>
                  <a:pt x="2944294" y="0"/>
                </a:lnTo>
                <a:lnTo>
                  <a:pt x="2944294" y="2856405"/>
                </a:lnTo>
                <a:lnTo>
                  <a:pt x="0" y="285640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95832" y="330970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Answers: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7379" y="2321182"/>
            <a:ext cx="4656872" cy="881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 substitute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96036" y="7741616"/>
            <a:ext cx="4476695" cy="792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9"/>
              </a:lnSpc>
              <a:spcBef>
                <a:spcPct val="0"/>
              </a:spcBef>
            </a:pPr>
            <a:r>
              <a:rPr lang="en-US" sz="4614">
                <a:solidFill>
                  <a:srgbClr val="FF66C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other method 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32601" y="4244240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matrix FORM ?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2433021" y="5757012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D5F8F8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696252" y="1843742"/>
            <a:ext cx="9129041" cy="6191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96252" y="2523969"/>
            <a:ext cx="5744126" cy="3173166"/>
          </a:xfrm>
          <a:custGeom>
            <a:avLst/>
            <a:gdLst/>
            <a:ahLst/>
            <a:cxnLst/>
            <a:rect r="r" b="b" t="t" l="l"/>
            <a:pathLst>
              <a:path h="3173166" w="5744126">
                <a:moveTo>
                  <a:pt x="0" y="0"/>
                </a:moveTo>
                <a:lnTo>
                  <a:pt x="5744126" y="0"/>
                </a:lnTo>
                <a:lnTo>
                  <a:pt x="5744126" y="3173167"/>
                </a:lnTo>
                <a:lnTo>
                  <a:pt x="0" y="3173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812169">
            <a:off x="6581760" y="5254661"/>
            <a:ext cx="1756689" cy="1152827"/>
            <a:chOff x="0" y="0"/>
            <a:chExt cx="812800" cy="533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533400"/>
            </a:xfrm>
            <a:custGeom>
              <a:avLst/>
              <a:gdLst/>
              <a:ahLst/>
              <a:cxnLst/>
              <a:rect r="r" b="b" t="t" l="l"/>
              <a:pathLst>
                <a:path h="533400" w="812800">
                  <a:moveTo>
                    <a:pt x="273050" y="0"/>
                  </a:moveTo>
                  <a:lnTo>
                    <a:pt x="0" y="266700"/>
                  </a:lnTo>
                  <a:lnTo>
                    <a:pt x="273050" y="533400"/>
                  </a:lnTo>
                  <a:lnTo>
                    <a:pt x="273050" y="400050"/>
                  </a:lnTo>
                  <a:lnTo>
                    <a:pt x="539750" y="400050"/>
                  </a:lnTo>
                  <a:lnTo>
                    <a:pt x="539750" y="533400"/>
                  </a:lnTo>
                  <a:lnTo>
                    <a:pt x="812800" y="266700"/>
                  </a:lnTo>
                  <a:lnTo>
                    <a:pt x="539750" y="0"/>
                  </a:lnTo>
                  <a:lnTo>
                    <a:pt x="539750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33AD8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92075"/>
              <a:ext cx="609600" cy="301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SAME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479831" y="6011765"/>
            <a:ext cx="5794230" cy="4070818"/>
          </a:xfrm>
          <a:custGeom>
            <a:avLst/>
            <a:gdLst/>
            <a:ahLst/>
            <a:cxnLst/>
            <a:rect r="r" b="b" t="t" l="l"/>
            <a:pathLst>
              <a:path h="4070818" w="5794230">
                <a:moveTo>
                  <a:pt x="0" y="0"/>
                </a:moveTo>
                <a:lnTo>
                  <a:pt x="5794230" y="0"/>
                </a:lnTo>
                <a:lnTo>
                  <a:pt x="5794230" y="4070818"/>
                </a:lnTo>
                <a:lnTo>
                  <a:pt x="0" y="40708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95832" y="330970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Matrix: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4181" y="7213986"/>
            <a:ext cx="3749154" cy="67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8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coefficient matrix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14181" y="8307472"/>
            <a:ext cx="3749154" cy="67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86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arugument matrix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607701" y="6186418"/>
            <a:ext cx="5538489" cy="3721513"/>
            <a:chOff x="0" y="0"/>
            <a:chExt cx="1458697" cy="9801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58697" cy="980152"/>
            </a:xfrm>
            <a:custGeom>
              <a:avLst/>
              <a:gdLst/>
              <a:ahLst/>
              <a:cxnLst/>
              <a:rect r="r" b="b" t="t" l="l"/>
              <a:pathLst>
                <a:path h="980152" w="1458697">
                  <a:moveTo>
                    <a:pt x="0" y="0"/>
                  </a:moveTo>
                  <a:lnTo>
                    <a:pt x="1458697" y="0"/>
                  </a:lnTo>
                  <a:lnTo>
                    <a:pt x="1458697" y="980152"/>
                  </a:lnTo>
                  <a:lnTo>
                    <a:pt x="0" y="9801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271FF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58697" cy="1018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999620" y="6370114"/>
            <a:ext cx="3668122" cy="3237222"/>
            <a:chOff x="0" y="0"/>
            <a:chExt cx="966090" cy="8526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66090" cy="852602"/>
            </a:xfrm>
            <a:custGeom>
              <a:avLst/>
              <a:gdLst/>
              <a:ahLst/>
              <a:cxnLst/>
              <a:rect r="r" b="b" t="t" l="l"/>
              <a:pathLst>
                <a:path h="852602" w="966090">
                  <a:moveTo>
                    <a:pt x="0" y="0"/>
                  </a:moveTo>
                  <a:lnTo>
                    <a:pt x="966090" y="0"/>
                  </a:lnTo>
                  <a:lnTo>
                    <a:pt x="966090" y="852602"/>
                  </a:lnTo>
                  <a:lnTo>
                    <a:pt x="0" y="8526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66C4"/>
              </a:solidFill>
              <a:prstDash val="lgDash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66090" cy="890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DAGQ4tZLfc0</dc:identifier>
  <dcterms:modified xsi:type="dcterms:W3CDTF">2011-08-01T06:04:30Z</dcterms:modified>
  <cp:revision>1</cp:revision>
  <dc:title>線代1-1~1-3</dc:title>
</cp:coreProperties>
</file>