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64" r:id="rId7"/>
    <p:sldId id="261" r:id="rId8"/>
    <p:sldId id="265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0" autoAdjust="0"/>
    <p:restoredTop sz="94660"/>
  </p:normalViewPr>
  <p:slideViewPr>
    <p:cSldViewPr snapToGrid="0">
      <p:cViewPr>
        <p:scale>
          <a:sx n="66" d="100"/>
          <a:sy n="66" d="100"/>
        </p:scale>
        <p:origin x="418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7219-0DF6-1E56-4508-B022B621C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B2206-4606-12D4-7E7A-75D5A8512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4425F-19DE-1C62-E4E7-71E83487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30BB-385F-F21C-9FE2-96080D6F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6B124-93E1-3651-8C9E-318AA845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03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C037-1B31-79A5-8241-4E95E100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3AC82-BE83-9ACA-092F-8F28AC51D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9906D-0741-6C63-6D23-EA19F398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7A42C-E846-C4F1-9608-2A81E030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DE76A-378C-8EF4-8B9B-B09FBABF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85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11D78-66E3-CF35-8F1F-B7BC3B21E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DE8AD-24B3-8975-1033-87DA8C239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0B46-EFD1-7401-0D84-37E0CDB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8F3E-69CA-6884-C149-AE5C49F5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97BC3-0963-D268-69BD-812309A2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99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1933-5250-232C-D39A-978F50AC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1473-1797-F7F7-0587-6C4230FB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76E4E-4CB6-D934-E58C-E96DAF2A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07A5A-BED0-E232-2D47-7113DAF2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227C3-FFC5-7BEF-49B7-DD596A30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89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855F-897C-BF04-740D-26791333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DF347-9274-7E96-2F74-F42382D45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1D8D3-F6D4-E48E-E639-BA9E55E7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EDFDE-1B6A-7A64-AA28-6009DF9A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58C9-A788-E63B-F983-94202426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9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1E06-1B6E-A7D0-CC2A-C944B44C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AA2B-8EC5-C512-B97B-3E96B846E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8D50D-81FB-9715-F236-B905E53B8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69954-5F29-E17E-2050-CD298992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ED243-646C-4BAB-75F4-704A4303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63EC9-1EEA-CDDB-3AC1-C9801374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77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79AF-91E3-6BEC-966E-920B9A4A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600FD-5FAF-E371-7504-41C44FDC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B74DA-8890-469D-88BE-E498FE90A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6CC89-27EB-3E6C-DDDC-489BA2412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2893C-6718-67E2-E59E-D6875E0BD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51988-F55D-7104-C483-4989E3A2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2D378-F3E8-FD40-439D-DF625DC5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BCCFB-6B16-3F01-BE3F-2B3E3FFA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47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B0D1-18BC-5C79-B8B8-525C2280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E253D-00B7-232D-D194-EDC53455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FA980-990E-0B3A-6ABC-338D4733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6C4D0-F4B3-34D2-05AA-3C12DE0E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16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25D82-DC97-44E2-13F1-771B6A7B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E2F45-CADE-601A-3FF4-6352D307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F99CD-9FE7-FAC3-2AAA-8FBFEBC4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43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44F5-776A-493D-E899-9C3CF13A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CDDD-F32E-75D0-5735-F53F6FA91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E6AB7-65D6-076E-55F8-2B74BCF27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471AA-7DAB-BDF7-DD14-91C81645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A7ED8-88C7-CAA4-29F7-289A1228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C3A8C-A5E3-D1DE-A269-7894AB3D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20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4745-9F7E-8C35-0942-3D1D8722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A6B66-E3AB-0CEF-0E9A-467196AF4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53253-98B1-0DF4-7B0F-B7FE843CF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D50F3-239A-D1B3-7B1E-431B330E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3A10B-7616-880B-D5BD-82322310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28E98-97D7-F884-0A0D-2985F71F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16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4BB69-B38B-C567-FE3F-419419E1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A9775-A5E4-A83A-8002-4D08039DD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8855F-612A-10A8-1571-706CA94F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BBC883-D9E8-416A-ABFC-C220163C9981}" type="datetimeFigureOut">
              <a:rPr lang="zh-TW" altLang="en-US" smtClean="0"/>
              <a:t>2025/1/23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A9866-0629-0FC2-F3E9-026846F9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B04C-D4CF-378F-57ED-B9050DE01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87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AB54-9EF0-914C-3818-E819303E6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Coffee Roaster Project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7D43F-79D1-BC41-965E-9E7572821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Arduino &amp; Android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55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17314-89DC-F3A3-C9F2-D0BAA53A7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4C8A-8EF5-1BC6-5D86-2B9B474D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A618-6299-8CE6-4D0B-FF54D83FB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Arduino &amp; Android</a:t>
            </a:r>
          </a:p>
          <a:p>
            <a:pPr lvl="1"/>
            <a:r>
              <a:rPr lang="en-US" altLang="zh-TW" dirty="0"/>
              <a:t>Bluetooth 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034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F057C-5705-EBE5-9123-F7C7ABE5E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838A-12CA-97D8-A267-A7795D23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testcases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ABC52-C7EC-0B97-9D93-F73217C9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User out off Bluetooth range</a:t>
            </a:r>
          </a:p>
          <a:p>
            <a:pPr lvl="1"/>
            <a:r>
              <a:rPr lang="en-US" altLang="zh-TW" dirty="0"/>
              <a:t>Android: give caution closer to devices in case of losing data</a:t>
            </a:r>
          </a:p>
          <a:p>
            <a:pPr lvl="1"/>
            <a:r>
              <a:rPr lang="en-US" altLang="zh-TW" dirty="0"/>
              <a:t>Arduino: extra space to store the data when user out of range (SD card)</a:t>
            </a:r>
          </a:p>
          <a:p>
            <a:pPr lvl="2"/>
            <a:r>
              <a:rPr lang="en-US" altLang="zh-TW" dirty="0"/>
              <a:t>Need to deal with specific circumstance (</a:t>
            </a:r>
            <a:r>
              <a:rPr lang="zh-TW" altLang="en-US" dirty="0"/>
              <a:t>還沒想到怎摩處理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17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0F10-1919-6436-B374-F662F5C2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A1CC4-1B24-6590-ED17-0D9C4736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Arduino</a:t>
            </a:r>
          </a:p>
          <a:p>
            <a:pPr lvl="1"/>
            <a:r>
              <a:rPr lang="en-US" altLang="zh-TW" dirty="0"/>
              <a:t>ESP32</a:t>
            </a:r>
          </a:p>
          <a:p>
            <a:r>
              <a:rPr lang="en-US" altLang="zh-TW" dirty="0"/>
              <a:t>Android</a:t>
            </a:r>
          </a:p>
          <a:p>
            <a:pPr lvl="1"/>
            <a:r>
              <a:rPr lang="en-US" altLang="zh-TW" dirty="0"/>
              <a:t>Android studio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77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B98F3-6A82-79F2-C45E-AAA168A48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845E-ACA8-A8A8-9425-FE29089C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17BA-194D-30F5-D636-44D4CA2CC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MAX 6675</a:t>
            </a:r>
          </a:p>
          <a:p>
            <a:pPr lvl="1"/>
            <a:r>
              <a:rPr lang="en-US" altLang="zh-TW" dirty="0"/>
              <a:t>Collecting temperature dynamically</a:t>
            </a:r>
          </a:p>
          <a:p>
            <a:r>
              <a:rPr lang="en-US" altLang="zh-TW" dirty="0"/>
              <a:t>ESP32s</a:t>
            </a:r>
          </a:p>
          <a:p>
            <a:pPr lvl="1"/>
            <a:r>
              <a:rPr lang="en-US" altLang="zh-TW" dirty="0"/>
              <a:t>Translate analogy signal change to digital</a:t>
            </a:r>
          </a:p>
          <a:p>
            <a:pPr lvl="1"/>
            <a:r>
              <a:rPr lang="en-US" altLang="zh-TW" dirty="0"/>
              <a:t>Via Bluetooth transmit data to phone</a:t>
            </a:r>
          </a:p>
          <a:p>
            <a:r>
              <a:rPr lang="en-US" altLang="zh-TW" dirty="0"/>
              <a:t>Android</a:t>
            </a:r>
          </a:p>
          <a:p>
            <a:pPr lvl="1"/>
            <a:r>
              <a:rPr lang="en-US" altLang="zh-TW" dirty="0"/>
              <a:t>Receive data from ESP32s</a:t>
            </a:r>
          </a:p>
          <a:p>
            <a:pPr lvl="1"/>
            <a:r>
              <a:rPr lang="en-US" altLang="zh-TW" dirty="0"/>
              <a:t>Show the curve visually</a:t>
            </a:r>
          </a:p>
          <a:p>
            <a:pPr lvl="1"/>
            <a:r>
              <a:rPr lang="en-US" altLang="zh-TW" dirty="0"/>
              <a:t>Start, Record temperature, End</a:t>
            </a:r>
          </a:p>
          <a:p>
            <a:pPr lvl="1"/>
            <a:r>
              <a:rPr lang="en-US" altLang="zh-TW" dirty="0"/>
              <a:t>Save file in local (.csv .jpg)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001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285AD-64FD-9CCD-340D-4CA8E0CE1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6CDE-4003-EB38-B408-F5413149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Layout</a:t>
            </a:r>
            <a:endParaRPr lang="zh-TW" alt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F77629-4D4B-12E4-FCD5-7AA67EADB51B}"/>
              </a:ext>
            </a:extLst>
          </p:cNvPr>
          <p:cNvGrpSpPr/>
          <p:nvPr/>
        </p:nvGrpSpPr>
        <p:grpSpPr>
          <a:xfrm>
            <a:off x="1444293" y="2246235"/>
            <a:ext cx="9763216" cy="3438181"/>
            <a:chOff x="1277815" y="1742142"/>
            <a:chExt cx="9763216" cy="343818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066B1FF-CC4A-DBF3-83A8-8A38252FFB31}"/>
                </a:ext>
              </a:extLst>
            </p:cNvPr>
            <p:cNvGrpSpPr/>
            <p:nvPr/>
          </p:nvGrpSpPr>
          <p:grpSpPr>
            <a:xfrm>
              <a:off x="4745216" y="2462273"/>
              <a:ext cx="1781908" cy="2481930"/>
              <a:chOff x="5425154" y="2430039"/>
              <a:chExt cx="1781908" cy="248193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B38E245-560F-FC8F-803C-8213A9792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6200000">
                <a:off x="5317147" y="2816768"/>
                <a:ext cx="1997922" cy="1224463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6D526-AE0F-98E6-E669-63A1A45FBD08}"/>
                  </a:ext>
                </a:extLst>
              </p:cNvPr>
              <p:cNvSpPr txBox="1"/>
              <p:nvPr/>
            </p:nvSpPr>
            <p:spPr>
              <a:xfrm>
                <a:off x="5425154" y="4542637"/>
                <a:ext cx="1781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ESP32s</a:t>
                </a:r>
                <a:endParaRPr lang="zh-TW" alt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872519-1B85-33BF-FCB4-51769248D787}"/>
                </a:ext>
              </a:extLst>
            </p:cNvPr>
            <p:cNvGrpSpPr/>
            <p:nvPr/>
          </p:nvGrpSpPr>
          <p:grpSpPr>
            <a:xfrm>
              <a:off x="1277815" y="3212855"/>
              <a:ext cx="2258523" cy="1514448"/>
              <a:chOff x="1277815" y="3212855"/>
              <a:chExt cx="2258523" cy="151444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81AB6CB1-48C8-0A37-A898-EE05FF39FC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7815" y="3212855"/>
                <a:ext cx="2258523" cy="1050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232694-6EC8-CB81-CA47-1D3B740A1164}"/>
                  </a:ext>
                </a:extLst>
              </p:cNvPr>
              <p:cNvSpPr txBox="1"/>
              <p:nvPr/>
            </p:nvSpPr>
            <p:spPr>
              <a:xfrm>
                <a:off x="1516122" y="4357971"/>
                <a:ext cx="1781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MAX 6675</a:t>
                </a:r>
                <a:endParaRPr lang="zh-TW" alt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167092-D5E4-D0F1-8F7C-C7E7656F09EC}"/>
                </a:ext>
              </a:extLst>
            </p:cNvPr>
            <p:cNvGrpSpPr/>
            <p:nvPr/>
          </p:nvGrpSpPr>
          <p:grpSpPr>
            <a:xfrm>
              <a:off x="9259123" y="1742142"/>
              <a:ext cx="1781908" cy="3438181"/>
              <a:chOff x="9071554" y="1913794"/>
              <a:chExt cx="1781908" cy="343818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64CB8E0-0E87-53DA-2BAE-402C51A6F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5878" y="1913794"/>
                <a:ext cx="1733260" cy="303040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7C5FCC-BA8F-22C5-055D-2BB85B12346D}"/>
                  </a:ext>
                </a:extLst>
              </p:cNvPr>
              <p:cNvSpPr txBox="1"/>
              <p:nvPr/>
            </p:nvSpPr>
            <p:spPr>
              <a:xfrm>
                <a:off x="9071554" y="4982643"/>
                <a:ext cx="1781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phone</a:t>
                </a:r>
                <a:endParaRPr lang="zh-TW" altLang="en-US" dirty="0"/>
              </a:p>
            </p:txBody>
          </p:sp>
        </p:grpSp>
        <p:pic>
          <p:nvPicPr>
            <p:cNvPr id="1028" name="Picture 4" descr="What is Bluetooth? The streaming technology explained">
              <a:extLst>
                <a:ext uri="{FF2B5EF4-FFF2-40B4-BE49-F238E27FC236}">
                  <a16:creationId xmlns:a16="http://schemas.microsoft.com/office/drawing/2014/main" id="{B1A6FF37-E3C2-AB4C-60C4-A87E8ED7F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3512" y="2462272"/>
              <a:ext cx="1024979" cy="614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E7BF3F7-2789-AC94-C8C6-1C93A397FE53}"/>
                </a:ext>
              </a:extLst>
            </p:cNvPr>
            <p:cNvCxnSpPr>
              <a:cxnSpLocks/>
              <a:endCxn id="1028" idx="1"/>
            </p:cNvCxnSpPr>
            <p:nvPr/>
          </p:nvCxnSpPr>
          <p:spPr>
            <a:xfrm flipV="1">
              <a:off x="6571383" y="2769766"/>
              <a:ext cx="652129" cy="30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E486AC-6F0D-20E8-9281-DBD0952DE614}"/>
                </a:ext>
              </a:extLst>
            </p:cNvPr>
            <p:cNvCxnSpPr>
              <a:cxnSpLocks/>
            </p:cNvCxnSpPr>
            <p:nvPr/>
          </p:nvCxnSpPr>
          <p:spPr>
            <a:xfrm>
              <a:off x="8308337" y="2769766"/>
              <a:ext cx="652129" cy="30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1839E-0DD4-D177-9C57-551DEB4689A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969" y="3738013"/>
              <a:ext cx="1863969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9E992D-943C-E8E2-B70C-C1CA185ADAA1}"/>
              </a:ext>
            </a:extLst>
          </p:cNvPr>
          <p:cNvGrpSpPr/>
          <p:nvPr/>
        </p:nvGrpSpPr>
        <p:grpSpPr>
          <a:xfrm>
            <a:off x="4911694" y="843092"/>
            <a:ext cx="1781908" cy="1677739"/>
            <a:chOff x="4745215" y="460193"/>
            <a:chExt cx="1781908" cy="1677739"/>
          </a:xfrm>
        </p:grpSpPr>
        <p:pic>
          <p:nvPicPr>
            <p:cNvPr id="1030" name="Picture 6" descr="0.96寸OLED 液晶顯示模組黃藍雙色字黑底I2C/IIC 通信128*64 - 台灣智能感測科技">
              <a:extLst>
                <a:ext uri="{FF2B5EF4-FFF2-40B4-BE49-F238E27FC236}">
                  <a16:creationId xmlns:a16="http://schemas.microsoft.com/office/drawing/2014/main" id="{73CC1FAE-4A16-4A3F-B666-6D6E421BA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86" y="460193"/>
              <a:ext cx="1408167" cy="1408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82204D-0764-0348-DC6B-D4B8B287968B}"/>
                </a:ext>
              </a:extLst>
            </p:cNvPr>
            <p:cNvSpPr txBox="1"/>
            <p:nvPr/>
          </p:nvSpPr>
          <p:spPr>
            <a:xfrm>
              <a:off x="4745215" y="1768600"/>
              <a:ext cx="1781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screen</a:t>
              </a:r>
              <a:endParaRPr lang="zh-TW" altLang="en-US" dirty="0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F34221-4E0A-5CAA-15A2-88FF361E25AD}"/>
              </a:ext>
            </a:extLst>
          </p:cNvPr>
          <p:cNvCxnSpPr>
            <a:cxnSpLocks/>
          </p:cNvCxnSpPr>
          <p:nvPr/>
        </p:nvCxnSpPr>
        <p:spPr>
          <a:xfrm>
            <a:off x="4486431" y="1633538"/>
            <a:ext cx="7039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88C013-5E7F-3309-131C-8E8F9BBCAAD4}"/>
              </a:ext>
            </a:extLst>
          </p:cNvPr>
          <p:cNvCxnSpPr>
            <a:cxnSpLocks/>
          </p:cNvCxnSpPr>
          <p:nvPr/>
        </p:nvCxnSpPr>
        <p:spPr>
          <a:xfrm>
            <a:off x="4486431" y="3965326"/>
            <a:ext cx="9319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403AF6-99DC-EB25-F7BF-D5F395750412}"/>
              </a:ext>
            </a:extLst>
          </p:cNvPr>
          <p:cNvCxnSpPr>
            <a:cxnSpLocks/>
          </p:cNvCxnSpPr>
          <p:nvPr/>
        </p:nvCxnSpPr>
        <p:spPr>
          <a:xfrm>
            <a:off x="4486431" y="1633538"/>
            <a:ext cx="0" cy="2331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59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2D6FD-51C1-83C0-2910-FA6FF94BE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A24A-AEB7-1E8A-2DE2-4B817661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</a:t>
            </a:r>
            <a:endParaRPr lang="zh-TW" altLang="en-US" dirty="0"/>
          </a:p>
        </p:txBody>
      </p:sp>
      <p:pic>
        <p:nvPicPr>
          <p:cNvPr id="1028" name="Picture 4" descr="What is Bluetooth? The streaming technology explained">
            <a:extLst>
              <a:ext uri="{FF2B5EF4-FFF2-40B4-BE49-F238E27FC236}">
                <a16:creationId xmlns:a16="http://schemas.microsoft.com/office/drawing/2014/main" id="{DF59AE82-640A-1290-BE47-6A5E15D31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126" y="3149398"/>
            <a:ext cx="502769" cy="30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A6E410-4FB2-B635-542B-D6688ECC6450}"/>
              </a:ext>
            </a:extLst>
          </p:cNvPr>
          <p:cNvCxnSpPr>
            <a:cxnSpLocks/>
          </p:cNvCxnSpPr>
          <p:nvPr/>
        </p:nvCxnSpPr>
        <p:spPr>
          <a:xfrm flipV="1">
            <a:off x="2678144" y="2761354"/>
            <a:ext cx="1091033" cy="538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62B72-ECD0-9CC7-6F7D-475EB77B935C}"/>
              </a:ext>
            </a:extLst>
          </p:cNvPr>
          <p:cNvGrpSpPr/>
          <p:nvPr/>
        </p:nvGrpSpPr>
        <p:grpSpPr>
          <a:xfrm>
            <a:off x="505627" y="2843614"/>
            <a:ext cx="2172517" cy="1010780"/>
            <a:chOff x="1590584" y="2805740"/>
            <a:chExt cx="3928819" cy="236725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A8E08D-2B81-0367-9A55-9A97274002B8}"/>
                </a:ext>
              </a:extLst>
            </p:cNvPr>
            <p:cNvGrpSpPr/>
            <p:nvPr/>
          </p:nvGrpSpPr>
          <p:grpSpPr>
            <a:xfrm>
              <a:off x="3737495" y="2805740"/>
              <a:ext cx="1781908" cy="2367253"/>
              <a:chOff x="4104664" y="2512480"/>
              <a:chExt cx="1781908" cy="236725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2F9B7E1-108F-34B2-489E-BC1B00AFB1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3996659" y="2899209"/>
                <a:ext cx="1997922" cy="1224463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D9D3BA-81C5-9522-7DE3-7C6CB15EF666}"/>
                  </a:ext>
                </a:extLst>
              </p:cNvPr>
              <p:cNvSpPr txBox="1"/>
              <p:nvPr/>
            </p:nvSpPr>
            <p:spPr>
              <a:xfrm>
                <a:off x="4104664" y="4510401"/>
                <a:ext cx="1781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ESP32s</a:t>
                </a:r>
                <a:endParaRPr lang="zh-TW" alt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F5C2E39-342C-C023-83A3-134BE00F6CFB}"/>
                </a:ext>
              </a:extLst>
            </p:cNvPr>
            <p:cNvGrpSpPr/>
            <p:nvPr/>
          </p:nvGrpSpPr>
          <p:grpSpPr>
            <a:xfrm>
              <a:off x="1590584" y="3473881"/>
              <a:ext cx="2258523" cy="1514448"/>
              <a:chOff x="1277815" y="3212855"/>
              <a:chExt cx="2258523" cy="151444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AF3EAD9-8FC6-A121-E121-961A807601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7815" y="3212855"/>
                <a:ext cx="2258523" cy="1050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957CA5-CFDF-D14D-298D-97D7F3785541}"/>
                  </a:ext>
                </a:extLst>
              </p:cNvPr>
              <p:cNvSpPr txBox="1"/>
              <p:nvPr/>
            </p:nvSpPr>
            <p:spPr>
              <a:xfrm>
                <a:off x="1516122" y="4357971"/>
                <a:ext cx="1781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MAX 6675</a:t>
                </a:r>
                <a:endParaRPr lang="zh-TW" altLang="en-US" dirty="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C5E24F-8ED7-BB34-15D0-D08707513B1B}"/>
                </a:ext>
              </a:extLst>
            </p:cNvPr>
            <p:cNvCxnSpPr>
              <a:cxnSpLocks/>
            </p:cNvCxnSpPr>
            <p:nvPr/>
          </p:nvCxnSpPr>
          <p:spPr>
            <a:xfrm>
              <a:off x="3700738" y="3999039"/>
              <a:ext cx="55140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6F1E6B8-A378-2A23-6C38-B3A2C0EF44F6}"/>
              </a:ext>
            </a:extLst>
          </p:cNvPr>
          <p:cNvSpPr txBox="1"/>
          <p:nvPr/>
        </p:nvSpPr>
        <p:spPr>
          <a:xfrm>
            <a:off x="2616428" y="2712808"/>
            <a:ext cx="859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MSG: 23 °C</a:t>
            </a:r>
            <a:endParaRPr lang="zh-TW" altLang="en-U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5AC79E-7031-4D4F-0121-A85B43065E06}"/>
              </a:ext>
            </a:extLst>
          </p:cNvPr>
          <p:cNvSpPr/>
          <p:nvPr/>
        </p:nvSpPr>
        <p:spPr>
          <a:xfrm>
            <a:off x="4386072" y="2087274"/>
            <a:ext cx="798576" cy="359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Bluetooth Adapter</a:t>
            </a:r>
            <a:endParaRPr lang="zh-TW" altLang="en-US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80E31B-8E6F-0F52-828E-F14D4D2F11D8}"/>
              </a:ext>
            </a:extLst>
          </p:cNvPr>
          <p:cNvSpPr/>
          <p:nvPr/>
        </p:nvSpPr>
        <p:spPr>
          <a:xfrm>
            <a:off x="4386834" y="2663736"/>
            <a:ext cx="798576" cy="359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Input Stream</a:t>
            </a:r>
            <a:endParaRPr lang="zh-TW" altLang="en-US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0A5E98-3194-84CA-40B3-9C685BF7E37C}"/>
              </a:ext>
            </a:extLst>
          </p:cNvPr>
          <p:cNvSpPr/>
          <p:nvPr/>
        </p:nvSpPr>
        <p:spPr>
          <a:xfrm>
            <a:off x="4509516" y="2425787"/>
            <a:ext cx="551688" cy="2679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tx2"/>
                </a:solidFill>
              </a:rPr>
              <a:t>Bluetooth Socket</a:t>
            </a:r>
            <a:endParaRPr lang="zh-TW" altLang="en-US" sz="600" dirty="0">
              <a:solidFill>
                <a:schemeClr val="tx2"/>
              </a:solidFill>
            </a:endParaRPr>
          </a:p>
        </p:txBody>
      </p:sp>
      <p:pic>
        <p:nvPicPr>
          <p:cNvPr id="30" name="Picture 4" descr="Wifi和藍牙，都是無線，有什麼差別？ - 歡迎IT專業人士">
            <a:extLst>
              <a:ext uri="{FF2B5EF4-FFF2-40B4-BE49-F238E27FC236}">
                <a16:creationId xmlns:a16="http://schemas.microsoft.com/office/drawing/2014/main" id="{1F01F398-F4AE-9222-7069-D5C9DE573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46806">
            <a:off x="4017806" y="1866892"/>
            <a:ext cx="242737" cy="24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Wifi和藍牙，都是無線，有什麼差別？ - 歡迎IT專業人士">
            <a:extLst>
              <a:ext uri="{FF2B5EF4-FFF2-40B4-BE49-F238E27FC236}">
                <a16:creationId xmlns:a16="http://schemas.microsoft.com/office/drawing/2014/main" id="{531CD30C-C404-930C-A695-BE0D45DDC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156">
            <a:off x="5234706" y="1692852"/>
            <a:ext cx="242737" cy="24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7D4E5E5-F0FB-AC90-DE73-12C89949CD1B}"/>
              </a:ext>
            </a:extLst>
          </p:cNvPr>
          <p:cNvSpPr txBox="1"/>
          <p:nvPr/>
        </p:nvSpPr>
        <p:spPr>
          <a:xfrm>
            <a:off x="4180719" y="1532420"/>
            <a:ext cx="1209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Find </a:t>
            </a:r>
            <a:r>
              <a:rPr lang="en-US" altLang="zh-TW" sz="800" dirty="0" err="1"/>
              <a:t>Bluetooh</a:t>
            </a:r>
            <a:r>
              <a:rPr lang="en-US" altLang="zh-TW" sz="800" dirty="0"/>
              <a:t> Device</a:t>
            </a:r>
            <a:endParaRPr lang="zh-TW" altLang="en-US" sz="800" dirty="0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50D1EFA-CC20-4FEC-F979-F25F266E0240}"/>
              </a:ext>
            </a:extLst>
          </p:cNvPr>
          <p:cNvCxnSpPr>
            <a:cxnSpLocks/>
            <a:stCxn id="18" idx="3"/>
            <a:endCxn id="19" idx="3"/>
          </p:cNvCxnSpPr>
          <p:nvPr/>
        </p:nvCxnSpPr>
        <p:spPr>
          <a:xfrm>
            <a:off x="5061204" y="2559739"/>
            <a:ext cx="124206" cy="283873"/>
          </a:xfrm>
          <a:prstGeom prst="curvedConnector3">
            <a:avLst>
              <a:gd name="adj1" fmla="val 284049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B312B4-0608-018B-507C-CC4AC45804C0}"/>
              </a:ext>
            </a:extLst>
          </p:cNvPr>
          <p:cNvSpPr txBox="1"/>
          <p:nvPr/>
        </p:nvSpPr>
        <p:spPr>
          <a:xfrm>
            <a:off x="5372855" y="2628169"/>
            <a:ext cx="11349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" i="1" dirty="0" err="1"/>
              <a:t>bluetoothSocket.getInputStream</a:t>
            </a:r>
            <a:r>
              <a:rPr lang="en-US" altLang="zh-TW" sz="500" i="1" dirty="0"/>
              <a:t>()</a:t>
            </a:r>
            <a:endParaRPr lang="zh-TW" altLang="en-US" sz="500" i="1" dirty="0"/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2344EB3E-217D-1ADE-19A6-A675644FD0AB}"/>
              </a:ext>
            </a:extLst>
          </p:cNvPr>
          <p:cNvCxnSpPr>
            <a:cxnSpLocks/>
            <a:stCxn id="19" idx="2"/>
            <a:endCxn id="48" idx="1"/>
          </p:cNvCxnSpPr>
          <p:nvPr/>
        </p:nvCxnSpPr>
        <p:spPr>
          <a:xfrm rot="16200000" flipH="1">
            <a:off x="6161307" y="1648303"/>
            <a:ext cx="496004" cy="324637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5BB7D701-2DD0-1825-945D-D0A7C80DC170}"/>
              </a:ext>
            </a:extLst>
          </p:cNvPr>
          <p:cNvSpPr txBox="1"/>
          <p:nvPr/>
        </p:nvSpPr>
        <p:spPr>
          <a:xfrm>
            <a:off x="5274820" y="3366420"/>
            <a:ext cx="6654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" i="1" dirty="0" err="1"/>
              <a:t>updateLineChart</a:t>
            </a:r>
            <a:r>
              <a:rPr lang="en-US" altLang="zh-TW" sz="500" i="1" dirty="0"/>
              <a:t>()</a:t>
            </a:r>
            <a:endParaRPr lang="zh-TW" altLang="en-US" sz="500" i="1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E125582B-6CC8-40A2-63A7-706EA72BAE56}"/>
              </a:ext>
            </a:extLst>
          </p:cNvPr>
          <p:cNvGrpSpPr/>
          <p:nvPr/>
        </p:nvGrpSpPr>
        <p:grpSpPr>
          <a:xfrm>
            <a:off x="8032496" y="2480124"/>
            <a:ext cx="1444752" cy="2347475"/>
            <a:chOff x="8032496" y="2480124"/>
            <a:chExt cx="1444752" cy="234747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38FAA63-FA5E-56DC-EE0D-D6E2F684A0B1}"/>
                </a:ext>
              </a:extLst>
            </p:cNvPr>
            <p:cNvGrpSpPr/>
            <p:nvPr/>
          </p:nvGrpSpPr>
          <p:grpSpPr>
            <a:xfrm>
              <a:off x="8032496" y="2480124"/>
              <a:ext cx="1444752" cy="2078736"/>
              <a:chOff x="7717536" y="1432941"/>
              <a:chExt cx="1444752" cy="207873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4283F57-2F22-575D-372C-B73CDDD66796}"/>
                  </a:ext>
                </a:extLst>
              </p:cNvPr>
              <p:cNvGrpSpPr/>
              <p:nvPr/>
            </p:nvGrpSpPr>
            <p:grpSpPr>
              <a:xfrm>
                <a:off x="7717536" y="1432941"/>
                <a:ext cx="1444752" cy="2078736"/>
                <a:chOff x="7717536" y="1438656"/>
                <a:chExt cx="1444752" cy="2078736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AAF99CF-4EF8-E7B7-0B7A-302212FF6446}"/>
                    </a:ext>
                  </a:extLst>
                </p:cNvPr>
                <p:cNvSpPr/>
                <p:nvPr/>
              </p:nvSpPr>
              <p:spPr>
                <a:xfrm>
                  <a:off x="7717536" y="1438656"/>
                  <a:ext cx="1444752" cy="207873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79C7EA1-9A8D-DDB5-19AE-F510E2ED0F76}"/>
                    </a:ext>
                  </a:extLst>
                </p:cNvPr>
                <p:cNvSpPr/>
                <p:nvPr/>
              </p:nvSpPr>
              <p:spPr>
                <a:xfrm>
                  <a:off x="7771801" y="1510566"/>
                  <a:ext cx="1336222" cy="186035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74F0181-6886-9346-6CF5-F3F16B4A5C6A}"/>
                    </a:ext>
                  </a:extLst>
                </p:cNvPr>
                <p:cNvSpPr/>
                <p:nvPr/>
              </p:nvSpPr>
              <p:spPr>
                <a:xfrm>
                  <a:off x="8382293" y="3393440"/>
                  <a:ext cx="115238" cy="11523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pic>
            <p:nvPicPr>
              <p:cNvPr id="55" name="Picture 6" descr="The Coffee Bean Roasting Curve - CoffeeRoast Co.">
                <a:extLst>
                  <a:ext uri="{FF2B5EF4-FFF2-40B4-BE49-F238E27FC236}">
                    <a16:creationId xmlns:a16="http://schemas.microsoft.com/office/drawing/2014/main" id="{999B792C-ECA7-67A1-50E5-64733663DB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42850" y="1668816"/>
                <a:ext cx="1000938" cy="523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99646A3-B6CF-2488-D6A0-CF7B684BA4AD}"/>
                  </a:ext>
                </a:extLst>
              </p:cNvPr>
              <p:cNvSpPr txBox="1"/>
              <p:nvPr/>
            </p:nvSpPr>
            <p:spPr>
              <a:xfrm>
                <a:off x="8304167" y="1567577"/>
                <a:ext cx="271490" cy="123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" dirty="0"/>
                  <a:t>Geisha</a:t>
                </a:r>
                <a:endParaRPr lang="zh-TW" altLang="en-US" sz="200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06A2D64F-C4FD-73A2-7436-3293DE4E0F9A}"/>
                  </a:ext>
                </a:extLst>
              </p:cNvPr>
              <p:cNvSpPr/>
              <p:nvPr/>
            </p:nvSpPr>
            <p:spPr>
              <a:xfrm>
                <a:off x="7942850" y="2329016"/>
                <a:ext cx="285750" cy="95972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00" dirty="0"/>
                  <a:t>start</a:t>
                </a:r>
                <a:endParaRPr lang="zh-TW" altLang="en-US" sz="300" dirty="0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E9A2857C-B215-2232-A1FF-B55F283A474D}"/>
                  </a:ext>
                </a:extLst>
              </p:cNvPr>
              <p:cNvSpPr/>
              <p:nvPr/>
            </p:nvSpPr>
            <p:spPr>
              <a:xfrm>
                <a:off x="8658279" y="2329235"/>
                <a:ext cx="285750" cy="9597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00" dirty="0"/>
                  <a:t>stop</a:t>
                </a:r>
                <a:endParaRPr lang="zh-TW" altLang="en-US" sz="300" dirty="0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605EDC84-405E-DDDE-D034-F9D2375427C1}"/>
                  </a:ext>
                </a:extLst>
              </p:cNvPr>
              <p:cNvSpPr/>
              <p:nvPr/>
            </p:nvSpPr>
            <p:spPr>
              <a:xfrm>
                <a:off x="8281295" y="2329016"/>
                <a:ext cx="324289" cy="9597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00" dirty="0"/>
                  <a:t>record</a:t>
                </a:r>
                <a:endParaRPr lang="zh-TW" altLang="en-US" sz="300" dirty="0"/>
              </a:p>
            </p:txBody>
          </p:sp>
        </p:grp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13000692-0068-81C8-C1D7-862E5E3A7B4C}"/>
                </a:ext>
              </a:extLst>
            </p:cNvPr>
            <p:cNvSpPr txBox="1"/>
            <p:nvPr/>
          </p:nvSpPr>
          <p:spPr>
            <a:xfrm>
              <a:off x="8313682" y="4581378"/>
              <a:ext cx="882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err="1"/>
                <a:t>mainActivity</a:t>
              </a:r>
              <a:endParaRPr lang="zh-TW" altLang="en-US" sz="1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290AEB-D1A8-D8C2-20F8-18990DF0910F}"/>
              </a:ext>
            </a:extLst>
          </p:cNvPr>
          <p:cNvGrpSpPr/>
          <p:nvPr/>
        </p:nvGrpSpPr>
        <p:grpSpPr>
          <a:xfrm>
            <a:off x="9951414" y="4148392"/>
            <a:ext cx="1819664" cy="2396057"/>
            <a:chOff x="9951414" y="4148392"/>
            <a:chExt cx="1819664" cy="2396057"/>
          </a:xfrm>
        </p:grpSpPr>
        <p:grpSp>
          <p:nvGrpSpPr>
            <p:cNvPr id="1085" name="Group 1084">
              <a:extLst>
                <a:ext uri="{FF2B5EF4-FFF2-40B4-BE49-F238E27FC236}">
                  <a16:creationId xmlns:a16="http://schemas.microsoft.com/office/drawing/2014/main" id="{218D6B1B-9037-6A4C-F2E3-CCCA43BFCE41}"/>
                </a:ext>
              </a:extLst>
            </p:cNvPr>
            <p:cNvGrpSpPr/>
            <p:nvPr/>
          </p:nvGrpSpPr>
          <p:grpSpPr>
            <a:xfrm>
              <a:off x="9951414" y="4148392"/>
              <a:ext cx="1819664" cy="2396057"/>
              <a:chOff x="7845040" y="2480124"/>
              <a:chExt cx="1819664" cy="2396057"/>
            </a:xfrm>
          </p:grpSpPr>
          <p:grpSp>
            <p:nvGrpSpPr>
              <p:cNvPr id="1086" name="Group 1085">
                <a:extLst>
                  <a:ext uri="{FF2B5EF4-FFF2-40B4-BE49-F238E27FC236}">
                    <a16:creationId xmlns:a16="http://schemas.microsoft.com/office/drawing/2014/main" id="{D50BF484-AFA2-CA4F-2D65-3127FB60D64E}"/>
                  </a:ext>
                </a:extLst>
              </p:cNvPr>
              <p:cNvGrpSpPr/>
              <p:nvPr/>
            </p:nvGrpSpPr>
            <p:grpSpPr>
              <a:xfrm>
                <a:off x="8032496" y="2480124"/>
                <a:ext cx="1444752" cy="2078736"/>
                <a:chOff x="7717536" y="1432941"/>
                <a:chExt cx="1444752" cy="2078736"/>
              </a:xfrm>
            </p:grpSpPr>
            <p:grpSp>
              <p:nvGrpSpPr>
                <p:cNvPr id="1088" name="Group 1087">
                  <a:extLst>
                    <a:ext uri="{FF2B5EF4-FFF2-40B4-BE49-F238E27FC236}">
                      <a16:creationId xmlns:a16="http://schemas.microsoft.com/office/drawing/2014/main" id="{EB746C47-73C5-60D6-BBEA-75ACA3A87501}"/>
                    </a:ext>
                  </a:extLst>
                </p:cNvPr>
                <p:cNvGrpSpPr/>
                <p:nvPr/>
              </p:nvGrpSpPr>
              <p:grpSpPr>
                <a:xfrm>
                  <a:off x="7717536" y="1432941"/>
                  <a:ext cx="1444752" cy="2078736"/>
                  <a:chOff x="7717536" y="1438656"/>
                  <a:chExt cx="1444752" cy="2078736"/>
                </a:xfrm>
              </p:grpSpPr>
              <p:sp>
                <p:nvSpPr>
                  <p:cNvPr id="1094" name="Rectangle 1093">
                    <a:extLst>
                      <a:ext uri="{FF2B5EF4-FFF2-40B4-BE49-F238E27FC236}">
                        <a16:creationId xmlns:a16="http://schemas.microsoft.com/office/drawing/2014/main" id="{3B4898D1-B150-4F6E-C119-AD98F60EE4A1}"/>
                      </a:ext>
                    </a:extLst>
                  </p:cNvPr>
                  <p:cNvSpPr/>
                  <p:nvPr/>
                </p:nvSpPr>
                <p:spPr>
                  <a:xfrm>
                    <a:off x="7717536" y="1438656"/>
                    <a:ext cx="1444752" cy="2078736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95" name="Rectangle 1094">
                    <a:extLst>
                      <a:ext uri="{FF2B5EF4-FFF2-40B4-BE49-F238E27FC236}">
                        <a16:creationId xmlns:a16="http://schemas.microsoft.com/office/drawing/2014/main" id="{473963AF-9A54-5819-8DB9-7452AE6C846B}"/>
                      </a:ext>
                    </a:extLst>
                  </p:cNvPr>
                  <p:cNvSpPr/>
                  <p:nvPr/>
                </p:nvSpPr>
                <p:spPr>
                  <a:xfrm>
                    <a:off x="7771801" y="1510566"/>
                    <a:ext cx="1336222" cy="1860356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96" name="Oval 1095">
                    <a:extLst>
                      <a:ext uri="{FF2B5EF4-FFF2-40B4-BE49-F238E27FC236}">
                        <a16:creationId xmlns:a16="http://schemas.microsoft.com/office/drawing/2014/main" id="{5F7FC06F-824E-1A8F-F7C9-5A8F1F53A6C7}"/>
                      </a:ext>
                    </a:extLst>
                  </p:cNvPr>
                  <p:cNvSpPr/>
                  <p:nvPr/>
                </p:nvSpPr>
                <p:spPr>
                  <a:xfrm>
                    <a:off x="8382293" y="3393440"/>
                    <a:ext cx="115238" cy="115238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pic>
              <p:nvPicPr>
                <p:cNvPr id="1089" name="Picture 6" descr="The Coffee Bean Roasting Curve - CoffeeRoast Co.">
                  <a:extLst>
                    <a:ext uri="{FF2B5EF4-FFF2-40B4-BE49-F238E27FC236}">
                      <a16:creationId xmlns:a16="http://schemas.microsoft.com/office/drawing/2014/main" id="{54074344-B1F5-554A-1688-01A2089D55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39442" y="1851023"/>
                  <a:ext cx="1000938" cy="5234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90" name="TextBox 1089">
                  <a:extLst>
                    <a:ext uri="{FF2B5EF4-FFF2-40B4-BE49-F238E27FC236}">
                      <a16:creationId xmlns:a16="http://schemas.microsoft.com/office/drawing/2014/main" id="{072A114C-D430-7F33-870E-C4D166FFDD37}"/>
                    </a:ext>
                  </a:extLst>
                </p:cNvPr>
                <p:cNvSpPr txBox="1"/>
                <p:nvPr/>
              </p:nvSpPr>
              <p:spPr>
                <a:xfrm>
                  <a:off x="8170212" y="1616843"/>
                  <a:ext cx="5393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800" dirty="0"/>
                    <a:t>Geisha</a:t>
                  </a:r>
                  <a:endParaRPr lang="zh-TW" altLang="en-US" sz="800" dirty="0"/>
                </a:p>
              </p:txBody>
            </p:sp>
          </p:grpSp>
          <p:sp>
            <p:nvSpPr>
              <p:cNvPr id="1087" name="TextBox 1086">
                <a:extLst>
                  <a:ext uri="{FF2B5EF4-FFF2-40B4-BE49-F238E27FC236}">
                    <a16:creationId xmlns:a16="http://schemas.microsoft.com/office/drawing/2014/main" id="{4BE62655-5695-331A-9E38-1A86E97C0360}"/>
                  </a:ext>
                </a:extLst>
              </p:cNvPr>
              <p:cNvSpPr txBox="1"/>
              <p:nvPr/>
            </p:nvSpPr>
            <p:spPr>
              <a:xfrm>
                <a:off x="7845040" y="4629960"/>
                <a:ext cx="18196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 err="1"/>
                  <a:t>browseHistoryDataActivity</a:t>
                </a:r>
                <a:endParaRPr lang="zh-TW" altLang="en-US" sz="1000" dirty="0"/>
              </a:p>
            </p:txBody>
          </p:sp>
        </p:grpSp>
        <p:sp>
          <p:nvSpPr>
            <p:cNvPr id="1097" name="Arrow: Bent 1096">
              <a:extLst>
                <a:ext uri="{FF2B5EF4-FFF2-40B4-BE49-F238E27FC236}">
                  <a16:creationId xmlns:a16="http://schemas.microsoft.com/office/drawing/2014/main" id="{26DE7806-0B52-0C22-E70D-09BF77EAC341}"/>
                </a:ext>
              </a:extLst>
            </p:cNvPr>
            <p:cNvSpPr/>
            <p:nvPr/>
          </p:nvSpPr>
          <p:spPr>
            <a:xfrm rot="10800000" flipV="1">
              <a:off x="10263618" y="4285202"/>
              <a:ext cx="83490" cy="76343"/>
            </a:xfrm>
            <a:prstGeom prst="ben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D835B54D-85BF-FBAD-D6EF-6771946EBD21}"/>
                </a:ext>
              </a:extLst>
            </p:cNvPr>
            <p:cNvSpPr/>
            <p:nvPr/>
          </p:nvSpPr>
          <p:spPr>
            <a:xfrm>
              <a:off x="10366159" y="5333769"/>
              <a:ext cx="934529" cy="27234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01" name="TextBox 1100">
              <a:extLst>
                <a:ext uri="{FF2B5EF4-FFF2-40B4-BE49-F238E27FC236}">
                  <a16:creationId xmlns:a16="http://schemas.microsoft.com/office/drawing/2014/main" id="{670451AB-63CD-43BF-AF50-93415FA3DB56}"/>
                </a:ext>
              </a:extLst>
            </p:cNvPr>
            <p:cNvSpPr txBox="1"/>
            <p:nvPr/>
          </p:nvSpPr>
          <p:spPr>
            <a:xfrm>
              <a:off x="10278774" y="5181311"/>
              <a:ext cx="46284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" dirty="0"/>
                <a:t>Description</a:t>
              </a:r>
              <a:endParaRPr lang="zh-TW" altLang="en-US" sz="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CD7488-58BB-4C54-75FC-5C021CED24F1}"/>
              </a:ext>
            </a:extLst>
          </p:cNvPr>
          <p:cNvGrpSpPr/>
          <p:nvPr/>
        </p:nvGrpSpPr>
        <p:grpSpPr>
          <a:xfrm>
            <a:off x="5880334" y="4150566"/>
            <a:ext cx="1819664" cy="2396057"/>
            <a:chOff x="5880334" y="4150566"/>
            <a:chExt cx="1819664" cy="2396057"/>
          </a:xfrm>
        </p:grpSpPr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69AF2916-065C-0371-8992-F86EE5576663}"/>
                </a:ext>
              </a:extLst>
            </p:cNvPr>
            <p:cNvGrpSpPr/>
            <p:nvPr/>
          </p:nvGrpSpPr>
          <p:grpSpPr>
            <a:xfrm>
              <a:off x="5880334" y="4150566"/>
              <a:ext cx="1819664" cy="2396057"/>
              <a:chOff x="7845040" y="2480124"/>
              <a:chExt cx="1819664" cy="2396057"/>
            </a:xfrm>
          </p:grpSpPr>
          <p:grpSp>
            <p:nvGrpSpPr>
              <p:cNvPr id="1060" name="Group 1059">
                <a:extLst>
                  <a:ext uri="{FF2B5EF4-FFF2-40B4-BE49-F238E27FC236}">
                    <a16:creationId xmlns:a16="http://schemas.microsoft.com/office/drawing/2014/main" id="{998E0B0E-365F-533E-C029-3B585015AFD0}"/>
                  </a:ext>
                </a:extLst>
              </p:cNvPr>
              <p:cNvGrpSpPr/>
              <p:nvPr/>
            </p:nvGrpSpPr>
            <p:grpSpPr>
              <a:xfrm>
                <a:off x="8032496" y="2480124"/>
                <a:ext cx="1444752" cy="2078736"/>
                <a:chOff x="7717536" y="1438656"/>
                <a:chExt cx="1444752" cy="2078736"/>
              </a:xfrm>
            </p:grpSpPr>
            <p:sp>
              <p:nvSpPr>
                <p:cNvPr id="1066" name="Rectangle 1065">
                  <a:extLst>
                    <a:ext uri="{FF2B5EF4-FFF2-40B4-BE49-F238E27FC236}">
                      <a16:creationId xmlns:a16="http://schemas.microsoft.com/office/drawing/2014/main" id="{53881C44-5900-4566-CEF4-E93E07C5749F}"/>
                    </a:ext>
                  </a:extLst>
                </p:cNvPr>
                <p:cNvSpPr/>
                <p:nvPr/>
              </p:nvSpPr>
              <p:spPr>
                <a:xfrm>
                  <a:off x="7717536" y="1438656"/>
                  <a:ext cx="1444752" cy="207873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67" name="Rectangle 1066">
                  <a:extLst>
                    <a:ext uri="{FF2B5EF4-FFF2-40B4-BE49-F238E27FC236}">
                      <a16:creationId xmlns:a16="http://schemas.microsoft.com/office/drawing/2014/main" id="{617F0369-4AF8-E149-C696-00EC32077D46}"/>
                    </a:ext>
                  </a:extLst>
                </p:cNvPr>
                <p:cNvSpPr/>
                <p:nvPr/>
              </p:nvSpPr>
              <p:spPr>
                <a:xfrm>
                  <a:off x="7771801" y="1510566"/>
                  <a:ext cx="1336222" cy="186035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68" name="Oval 1067">
                  <a:extLst>
                    <a:ext uri="{FF2B5EF4-FFF2-40B4-BE49-F238E27FC236}">
                      <a16:creationId xmlns:a16="http://schemas.microsoft.com/office/drawing/2014/main" id="{462E8E22-10D5-B99E-9F8D-68B494B5AE92}"/>
                    </a:ext>
                  </a:extLst>
                </p:cNvPr>
                <p:cNvSpPr/>
                <p:nvPr/>
              </p:nvSpPr>
              <p:spPr>
                <a:xfrm>
                  <a:off x="8382293" y="3393440"/>
                  <a:ext cx="115238" cy="11523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059" name="TextBox 1058">
                <a:extLst>
                  <a:ext uri="{FF2B5EF4-FFF2-40B4-BE49-F238E27FC236}">
                    <a16:creationId xmlns:a16="http://schemas.microsoft.com/office/drawing/2014/main" id="{E062CF76-DFB9-9162-544C-D17A9EC2FD07}"/>
                  </a:ext>
                </a:extLst>
              </p:cNvPr>
              <p:cNvSpPr txBox="1"/>
              <p:nvPr/>
            </p:nvSpPr>
            <p:spPr>
              <a:xfrm>
                <a:off x="7845040" y="4629960"/>
                <a:ext cx="181966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 err="1"/>
                  <a:t>blutoothOutOffRangeActivity</a:t>
                </a:r>
                <a:endParaRPr lang="zh-TW" altLang="en-US" sz="10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DCBE30-4945-D479-A93B-FEE90F02CA59}"/>
                </a:ext>
              </a:extLst>
            </p:cNvPr>
            <p:cNvGrpSpPr/>
            <p:nvPr/>
          </p:nvGrpSpPr>
          <p:grpSpPr>
            <a:xfrm>
              <a:off x="6302240" y="4668275"/>
              <a:ext cx="980186" cy="1140218"/>
              <a:chOff x="6302240" y="4668275"/>
              <a:chExt cx="980186" cy="1140218"/>
            </a:xfrm>
          </p:grpSpPr>
          <p:pic>
            <p:nvPicPr>
              <p:cNvPr id="1102" name="Picture 8" descr="Warning Vector Art, Icons, and Graphics for Free Download">
                <a:extLst>
                  <a:ext uri="{FF2B5EF4-FFF2-40B4-BE49-F238E27FC236}">
                    <a16:creationId xmlns:a16="http://schemas.microsoft.com/office/drawing/2014/main" id="{261209BE-2538-575D-F5BB-B8D06CFE34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419" y="4668275"/>
                <a:ext cx="665494" cy="665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03" name="TextBox 1102">
                <a:extLst>
                  <a:ext uri="{FF2B5EF4-FFF2-40B4-BE49-F238E27FC236}">
                    <a16:creationId xmlns:a16="http://schemas.microsoft.com/office/drawing/2014/main" id="{6345283A-3C89-C26C-F186-9A2609CFF03A}"/>
                  </a:ext>
                </a:extLst>
              </p:cNvPr>
              <p:cNvSpPr txBox="1"/>
              <p:nvPr/>
            </p:nvSpPr>
            <p:spPr>
              <a:xfrm>
                <a:off x="6302240" y="5469939"/>
                <a:ext cx="9801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800" dirty="0"/>
                  <a:t>Please get back to device !</a:t>
                </a:r>
                <a:endParaRPr lang="zh-TW" altLang="en-US" sz="800" dirty="0"/>
              </a:p>
            </p:txBody>
          </p:sp>
        </p:grpSp>
      </p:grpSp>
      <p:cxnSp>
        <p:nvCxnSpPr>
          <p:cNvPr id="1105" name="Connector: Curved 1104">
            <a:extLst>
              <a:ext uri="{FF2B5EF4-FFF2-40B4-BE49-F238E27FC236}">
                <a16:creationId xmlns:a16="http://schemas.microsoft.com/office/drawing/2014/main" id="{DEAFFFDB-91FF-19B9-B2B6-247F51CC9E6F}"/>
              </a:ext>
            </a:extLst>
          </p:cNvPr>
          <p:cNvCxnSpPr>
            <a:cxnSpLocks/>
            <a:stCxn id="48" idx="3"/>
            <a:endCxn id="1054" idx="1"/>
          </p:cNvCxnSpPr>
          <p:nvPr/>
        </p:nvCxnSpPr>
        <p:spPr>
          <a:xfrm flipV="1">
            <a:off x="9477248" y="1975065"/>
            <a:ext cx="633801" cy="15444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7" name="TextBox 1106">
            <a:extLst>
              <a:ext uri="{FF2B5EF4-FFF2-40B4-BE49-F238E27FC236}">
                <a16:creationId xmlns:a16="http://schemas.microsoft.com/office/drawing/2014/main" id="{CC838720-2107-50C0-7CFD-5D6E0BF271D5}"/>
              </a:ext>
            </a:extLst>
          </p:cNvPr>
          <p:cNvSpPr txBox="1"/>
          <p:nvPr/>
        </p:nvSpPr>
        <p:spPr>
          <a:xfrm>
            <a:off x="9160808" y="2141382"/>
            <a:ext cx="6654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" i="1" dirty="0"/>
              <a:t>Save file()</a:t>
            </a:r>
            <a:endParaRPr lang="zh-TW" altLang="en-US" sz="500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D2D590-F03A-03D9-9605-F23BC98A6E4C}"/>
              </a:ext>
            </a:extLst>
          </p:cNvPr>
          <p:cNvGrpSpPr/>
          <p:nvPr/>
        </p:nvGrpSpPr>
        <p:grpSpPr>
          <a:xfrm>
            <a:off x="10111049" y="935697"/>
            <a:ext cx="1444752" cy="2341315"/>
            <a:chOff x="10111049" y="935697"/>
            <a:chExt cx="1444752" cy="2341315"/>
          </a:xfrm>
        </p:grpSpPr>
        <p:grpSp>
          <p:nvGrpSpPr>
            <p:cNvPr id="1045" name="Group 1044">
              <a:extLst>
                <a:ext uri="{FF2B5EF4-FFF2-40B4-BE49-F238E27FC236}">
                  <a16:creationId xmlns:a16="http://schemas.microsoft.com/office/drawing/2014/main" id="{CBBA3CC1-2131-008E-553A-4D048A209D67}"/>
                </a:ext>
              </a:extLst>
            </p:cNvPr>
            <p:cNvGrpSpPr/>
            <p:nvPr/>
          </p:nvGrpSpPr>
          <p:grpSpPr>
            <a:xfrm>
              <a:off x="10111049" y="935697"/>
              <a:ext cx="1444752" cy="2341315"/>
              <a:chOff x="8032496" y="2480124"/>
              <a:chExt cx="1444752" cy="2341315"/>
            </a:xfrm>
          </p:grpSpPr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7EADF120-CD84-5F50-754D-A9EA48BAE376}"/>
                  </a:ext>
                </a:extLst>
              </p:cNvPr>
              <p:cNvGrpSpPr/>
              <p:nvPr/>
            </p:nvGrpSpPr>
            <p:grpSpPr>
              <a:xfrm>
                <a:off x="8032496" y="2480124"/>
                <a:ext cx="1444752" cy="2078736"/>
                <a:chOff x="7717536" y="1432941"/>
                <a:chExt cx="1444752" cy="2078736"/>
              </a:xfrm>
            </p:grpSpPr>
            <p:grpSp>
              <p:nvGrpSpPr>
                <p:cNvPr id="1048" name="Group 1047">
                  <a:extLst>
                    <a:ext uri="{FF2B5EF4-FFF2-40B4-BE49-F238E27FC236}">
                      <a16:creationId xmlns:a16="http://schemas.microsoft.com/office/drawing/2014/main" id="{BDE92ECA-D9AE-667D-6FC0-EE368E4AE709}"/>
                    </a:ext>
                  </a:extLst>
                </p:cNvPr>
                <p:cNvGrpSpPr/>
                <p:nvPr/>
              </p:nvGrpSpPr>
              <p:grpSpPr>
                <a:xfrm>
                  <a:off x="7717536" y="1432941"/>
                  <a:ext cx="1444752" cy="2078736"/>
                  <a:chOff x="7717536" y="1438656"/>
                  <a:chExt cx="1444752" cy="2078736"/>
                </a:xfrm>
              </p:grpSpPr>
              <p:sp>
                <p:nvSpPr>
                  <p:cNvPr id="1054" name="Rectangle 1053">
                    <a:extLst>
                      <a:ext uri="{FF2B5EF4-FFF2-40B4-BE49-F238E27FC236}">
                        <a16:creationId xmlns:a16="http://schemas.microsoft.com/office/drawing/2014/main" id="{1F687E5B-4662-C868-88C5-E3A35D363EA2}"/>
                      </a:ext>
                    </a:extLst>
                  </p:cNvPr>
                  <p:cNvSpPr/>
                  <p:nvPr/>
                </p:nvSpPr>
                <p:spPr>
                  <a:xfrm>
                    <a:off x="7717536" y="1438656"/>
                    <a:ext cx="1444752" cy="2078736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055" name="Rectangle 1054">
                    <a:extLst>
                      <a:ext uri="{FF2B5EF4-FFF2-40B4-BE49-F238E27FC236}">
                        <a16:creationId xmlns:a16="http://schemas.microsoft.com/office/drawing/2014/main" id="{41776CD0-C071-9E3C-876A-F5D9DAC4A36A}"/>
                      </a:ext>
                    </a:extLst>
                  </p:cNvPr>
                  <p:cNvSpPr/>
                  <p:nvPr/>
                </p:nvSpPr>
                <p:spPr>
                  <a:xfrm>
                    <a:off x="7771801" y="1510566"/>
                    <a:ext cx="1336222" cy="1860356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1056" name="Oval 1055">
                    <a:extLst>
                      <a:ext uri="{FF2B5EF4-FFF2-40B4-BE49-F238E27FC236}">
                        <a16:creationId xmlns:a16="http://schemas.microsoft.com/office/drawing/2014/main" id="{3003BAF3-3F69-318F-9553-E32A71E52F6C}"/>
                      </a:ext>
                    </a:extLst>
                  </p:cNvPr>
                  <p:cNvSpPr/>
                  <p:nvPr/>
                </p:nvSpPr>
                <p:spPr>
                  <a:xfrm>
                    <a:off x="8382293" y="3393440"/>
                    <a:ext cx="115238" cy="115238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050" name="TextBox 1049">
                  <a:extLst>
                    <a:ext uri="{FF2B5EF4-FFF2-40B4-BE49-F238E27FC236}">
                      <a16:creationId xmlns:a16="http://schemas.microsoft.com/office/drawing/2014/main" id="{AA1F54E6-9190-FC6F-221B-5E986B065C53}"/>
                    </a:ext>
                  </a:extLst>
                </p:cNvPr>
                <p:cNvSpPr txBox="1"/>
                <p:nvPr/>
              </p:nvSpPr>
              <p:spPr>
                <a:xfrm>
                  <a:off x="7800454" y="1584722"/>
                  <a:ext cx="407358" cy="153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400" dirty="0" err="1"/>
                    <a:t>FileName</a:t>
                  </a:r>
                  <a:endParaRPr lang="zh-TW" altLang="en-US" sz="400" dirty="0"/>
                </a:p>
              </p:txBody>
            </p:sp>
            <p:sp>
              <p:nvSpPr>
                <p:cNvPr id="1051" name="Rectangle: Rounded Corners 1050">
                  <a:extLst>
                    <a:ext uri="{FF2B5EF4-FFF2-40B4-BE49-F238E27FC236}">
                      <a16:creationId xmlns:a16="http://schemas.microsoft.com/office/drawing/2014/main" id="{6D83EA70-72DF-2B81-5975-A6D65F120C63}"/>
                    </a:ext>
                  </a:extLst>
                </p:cNvPr>
                <p:cNvSpPr/>
                <p:nvPr/>
              </p:nvSpPr>
              <p:spPr>
                <a:xfrm>
                  <a:off x="8497531" y="2374188"/>
                  <a:ext cx="338445" cy="95972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300" dirty="0"/>
                    <a:t>Save file</a:t>
                  </a:r>
                  <a:endParaRPr lang="zh-TW" altLang="en-US" sz="300" dirty="0"/>
                </a:p>
              </p:txBody>
            </p:sp>
          </p:grpSp>
          <p:sp>
            <p:nvSpPr>
              <p:cNvPr id="1047" name="TextBox 1046">
                <a:extLst>
                  <a:ext uri="{FF2B5EF4-FFF2-40B4-BE49-F238E27FC236}">
                    <a16:creationId xmlns:a16="http://schemas.microsoft.com/office/drawing/2014/main" id="{BC7BADAC-CE50-EEC7-BC88-61949E455BCC}"/>
                  </a:ext>
                </a:extLst>
              </p:cNvPr>
              <p:cNvSpPr txBox="1"/>
              <p:nvPr/>
            </p:nvSpPr>
            <p:spPr>
              <a:xfrm>
                <a:off x="8200221" y="4575218"/>
                <a:ext cx="11093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 err="1"/>
                  <a:t>saveFileActivity</a:t>
                </a:r>
                <a:endParaRPr lang="zh-TW" altLang="en-US" sz="1000" dirty="0"/>
              </a:p>
            </p:txBody>
          </p:sp>
        </p:grp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2AF07CB3-039C-6F08-6C61-F51A1BF6F0D8}"/>
                </a:ext>
              </a:extLst>
            </p:cNvPr>
            <p:cNvSpPr/>
            <p:nvPr/>
          </p:nvSpPr>
          <p:spPr>
            <a:xfrm>
              <a:off x="10282524" y="1224071"/>
              <a:ext cx="934529" cy="661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C1D09292-AED6-69FA-8AB1-F372549D09A3}"/>
                </a:ext>
              </a:extLst>
            </p:cNvPr>
            <p:cNvSpPr/>
            <p:nvPr/>
          </p:nvSpPr>
          <p:spPr>
            <a:xfrm>
              <a:off x="10282523" y="1643103"/>
              <a:ext cx="934529" cy="14505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5D06CE78-6D17-0A2D-7052-D92C1CAD37C3}"/>
                </a:ext>
              </a:extLst>
            </p:cNvPr>
            <p:cNvSpPr/>
            <p:nvPr/>
          </p:nvSpPr>
          <p:spPr>
            <a:xfrm>
              <a:off x="10278774" y="1432952"/>
              <a:ext cx="934529" cy="661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1FE54C28-3E0A-19EC-4175-041CE6CF562B}"/>
                </a:ext>
              </a:extLst>
            </p:cNvPr>
            <p:cNvSpPr txBox="1"/>
            <p:nvPr/>
          </p:nvSpPr>
          <p:spPr>
            <a:xfrm>
              <a:off x="10193135" y="1498524"/>
              <a:ext cx="46284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" dirty="0"/>
                <a:t>Description</a:t>
              </a:r>
              <a:endParaRPr lang="zh-TW" altLang="en-US" sz="400" dirty="0"/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CD567173-FFEB-A424-806F-5BA3145DE36C}"/>
                </a:ext>
              </a:extLst>
            </p:cNvPr>
            <p:cNvSpPr txBox="1"/>
            <p:nvPr/>
          </p:nvSpPr>
          <p:spPr>
            <a:xfrm>
              <a:off x="10195751" y="1285186"/>
              <a:ext cx="66549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" i="1" dirty="0"/>
                <a:t>Folder</a:t>
              </a:r>
              <a:endParaRPr lang="zh-TW" altLang="en-US" sz="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1610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5C018-B0D8-C4ED-282C-8B422A314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AE9E-0B9E-D69A-8833-F7BE52D3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mainActivity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14AC5-C586-00A8-9AC3-E5728C550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Update </a:t>
            </a:r>
            <a:r>
              <a:rPr lang="en-US" altLang="zh-TW" dirty="0" err="1"/>
              <a:t>linechart</a:t>
            </a:r>
            <a:endParaRPr lang="en-US" altLang="zh-TW" dirty="0"/>
          </a:p>
          <a:p>
            <a:r>
              <a:rPr lang="en-US" altLang="zh-TW" dirty="0"/>
              <a:t>Start</a:t>
            </a:r>
          </a:p>
          <a:p>
            <a:pPr lvl="1"/>
            <a:r>
              <a:rPr lang="en-US" altLang="zh-TW" dirty="0"/>
              <a:t>Draw</a:t>
            </a:r>
          </a:p>
          <a:p>
            <a:pPr lvl="1"/>
            <a:r>
              <a:rPr lang="en-US" altLang="zh-TW" dirty="0"/>
              <a:t>Start to count</a:t>
            </a:r>
          </a:p>
          <a:p>
            <a:r>
              <a:rPr lang="en-US" altLang="zh-TW" dirty="0"/>
              <a:t>Record</a:t>
            </a:r>
          </a:p>
          <a:p>
            <a:pPr lvl="1"/>
            <a:r>
              <a:rPr lang="en-US" altLang="zh-TW" dirty="0"/>
              <a:t>Draw temperature point</a:t>
            </a:r>
          </a:p>
          <a:p>
            <a:r>
              <a:rPr lang="en-US" altLang="zh-TW" dirty="0"/>
              <a:t>Stop</a:t>
            </a:r>
          </a:p>
          <a:p>
            <a:pPr lvl="1"/>
            <a:r>
              <a:rPr lang="en-US" altLang="zh-TW" dirty="0"/>
              <a:t>Stop to Draw</a:t>
            </a:r>
          </a:p>
          <a:p>
            <a:pPr lvl="1"/>
            <a:r>
              <a:rPr lang="en-US" altLang="zh-TW" dirty="0"/>
              <a:t>Stop to count</a:t>
            </a:r>
          </a:p>
          <a:p>
            <a:pPr lvl="1"/>
            <a:r>
              <a:rPr lang="en-US" altLang="zh-TW" dirty="0"/>
              <a:t>Jump to </a:t>
            </a:r>
            <a:r>
              <a:rPr lang="en-US" altLang="zh-TW" dirty="0" err="1"/>
              <a:t>saveFileActivity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A573D1-3F0A-7E09-8C55-4D256F69DC37}"/>
              </a:ext>
            </a:extLst>
          </p:cNvPr>
          <p:cNvGrpSpPr/>
          <p:nvPr/>
        </p:nvGrpSpPr>
        <p:grpSpPr>
          <a:xfrm>
            <a:off x="7999984" y="681037"/>
            <a:ext cx="3599834" cy="5179506"/>
            <a:chOff x="7717536" y="1432941"/>
            <a:chExt cx="1444752" cy="20787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B5764B-0E28-BAA4-45B8-0E4E6E2324F2}"/>
                </a:ext>
              </a:extLst>
            </p:cNvPr>
            <p:cNvGrpSpPr/>
            <p:nvPr/>
          </p:nvGrpSpPr>
          <p:grpSpPr>
            <a:xfrm>
              <a:off x="7717536" y="1432941"/>
              <a:ext cx="1444752" cy="2078736"/>
              <a:chOff x="7717536" y="1438656"/>
              <a:chExt cx="1444752" cy="207873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6162F1-4EA3-D953-E932-4BFA667A2471}"/>
                  </a:ext>
                </a:extLst>
              </p:cNvPr>
              <p:cNvSpPr/>
              <p:nvPr/>
            </p:nvSpPr>
            <p:spPr>
              <a:xfrm>
                <a:off x="7717536" y="1438656"/>
                <a:ext cx="1444752" cy="207873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4D57220-0926-98A2-848D-687FDE7C228D}"/>
                  </a:ext>
                </a:extLst>
              </p:cNvPr>
              <p:cNvSpPr/>
              <p:nvPr/>
            </p:nvSpPr>
            <p:spPr>
              <a:xfrm>
                <a:off x="7771801" y="1510566"/>
                <a:ext cx="1336222" cy="186035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C6A0A0E-0286-431A-089C-FCD5E189FF17}"/>
                  </a:ext>
                </a:extLst>
              </p:cNvPr>
              <p:cNvSpPr/>
              <p:nvPr/>
            </p:nvSpPr>
            <p:spPr>
              <a:xfrm>
                <a:off x="8382293" y="3393440"/>
                <a:ext cx="115238" cy="1152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8" name="Picture 6" descr="The Coffee Bean Roasting Curve - CoffeeRoast Co.">
              <a:extLst>
                <a:ext uri="{FF2B5EF4-FFF2-40B4-BE49-F238E27FC236}">
                  <a16:creationId xmlns:a16="http://schemas.microsoft.com/office/drawing/2014/main" id="{64CFFECC-AA76-0AAD-0DB4-9AF5B7D37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2850" y="1668816"/>
              <a:ext cx="1000938" cy="523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FD148A-4EB3-AAE2-0BF4-1D106C1526EC}"/>
                </a:ext>
              </a:extLst>
            </p:cNvPr>
            <p:cNvSpPr txBox="1"/>
            <p:nvPr/>
          </p:nvSpPr>
          <p:spPr>
            <a:xfrm>
              <a:off x="8304167" y="1567577"/>
              <a:ext cx="271490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" dirty="0"/>
                <a:t>Geisha</a:t>
              </a:r>
              <a:endParaRPr lang="zh-TW" altLang="en-US" sz="2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5EE89D-B7B1-1394-CBDF-53362A099769}"/>
                </a:ext>
              </a:extLst>
            </p:cNvPr>
            <p:cNvSpPr/>
            <p:nvPr/>
          </p:nvSpPr>
          <p:spPr>
            <a:xfrm>
              <a:off x="7942850" y="2329016"/>
              <a:ext cx="285750" cy="9597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00" dirty="0"/>
                <a:t>start</a:t>
              </a:r>
              <a:endParaRPr lang="zh-TW" altLang="en-US" sz="3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EF5F947-10DC-A128-61AC-8058306ECB2A}"/>
                </a:ext>
              </a:extLst>
            </p:cNvPr>
            <p:cNvSpPr/>
            <p:nvPr/>
          </p:nvSpPr>
          <p:spPr>
            <a:xfrm>
              <a:off x="8658279" y="2329235"/>
              <a:ext cx="285750" cy="9597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00" dirty="0"/>
                <a:t>stop</a:t>
              </a:r>
              <a:endParaRPr lang="zh-TW" altLang="en-US" sz="3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7E42EFC-634C-D6DC-1526-E78E916DAC4F}"/>
                </a:ext>
              </a:extLst>
            </p:cNvPr>
            <p:cNvSpPr/>
            <p:nvPr/>
          </p:nvSpPr>
          <p:spPr>
            <a:xfrm>
              <a:off x="8281295" y="2329016"/>
              <a:ext cx="324289" cy="9597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00" dirty="0"/>
                <a:t>record</a:t>
              </a:r>
              <a:endParaRPr lang="zh-TW" altLang="en-US" sz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963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FB41A-5D64-8F8D-1F76-A067205EF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9BB9-6A02-F1A0-EC3C-748D52E6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saveFileActivity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13FC-7143-803C-1807-160C3D82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filename</a:t>
            </a:r>
          </a:p>
          <a:p>
            <a:pPr lvl="1"/>
            <a:r>
              <a:rPr lang="en-US" altLang="zh-TW" dirty="0"/>
              <a:t>Type in</a:t>
            </a:r>
          </a:p>
          <a:p>
            <a:r>
              <a:rPr lang="en-US" altLang="zh-TW" dirty="0"/>
              <a:t>Folder</a:t>
            </a:r>
          </a:p>
          <a:p>
            <a:pPr lvl="1"/>
            <a:r>
              <a:rPr lang="en-US" altLang="zh-TW" dirty="0"/>
              <a:t>Show default folder in textbox</a:t>
            </a:r>
          </a:p>
          <a:p>
            <a:pPr lvl="1"/>
            <a:r>
              <a:rPr lang="en-US" altLang="zh-TW" dirty="0"/>
              <a:t>Can type directory directly or browse</a:t>
            </a:r>
          </a:p>
          <a:p>
            <a:r>
              <a:rPr lang="en-US" altLang="zh-TW" dirty="0"/>
              <a:t>Description</a:t>
            </a:r>
          </a:p>
          <a:p>
            <a:pPr lvl="1"/>
            <a:r>
              <a:rPr lang="en-US" altLang="zh-TW" dirty="0"/>
              <a:t>More blank option ? Ex. Region, Height, …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B3D23D-0D8E-35AE-F55E-B6412A477DC1}"/>
              </a:ext>
            </a:extLst>
          </p:cNvPr>
          <p:cNvGrpSpPr/>
          <p:nvPr/>
        </p:nvGrpSpPr>
        <p:grpSpPr>
          <a:xfrm>
            <a:off x="7802880" y="471805"/>
            <a:ext cx="4069730" cy="5855605"/>
            <a:chOff x="10111049" y="935697"/>
            <a:chExt cx="1444752" cy="207873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640BFB5-8813-C31B-653D-DE6BB439360B}"/>
                </a:ext>
              </a:extLst>
            </p:cNvPr>
            <p:cNvGrpSpPr/>
            <p:nvPr/>
          </p:nvGrpSpPr>
          <p:grpSpPr>
            <a:xfrm>
              <a:off x="10111049" y="935697"/>
              <a:ext cx="1444752" cy="2078736"/>
              <a:chOff x="7717536" y="1432941"/>
              <a:chExt cx="1444752" cy="207873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2955719-21CD-B765-000D-D9D399D52E63}"/>
                  </a:ext>
                </a:extLst>
              </p:cNvPr>
              <p:cNvGrpSpPr/>
              <p:nvPr/>
            </p:nvGrpSpPr>
            <p:grpSpPr>
              <a:xfrm>
                <a:off x="7717536" y="1432941"/>
                <a:ext cx="1444752" cy="2078736"/>
                <a:chOff x="7717536" y="1438656"/>
                <a:chExt cx="1444752" cy="2078736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773BAF4-3925-5206-18AF-B2CEE89EF713}"/>
                    </a:ext>
                  </a:extLst>
                </p:cNvPr>
                <p:cNvSpPr/>
                <p:nvPr/>
              </p:nvSpPr>
              <p:spPr>
                <a:xfrm>
                  <a:off x="7717536" y="1438656"/>
                  <a:ext cx="1444752" cy="207873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84F3FCC-8AE4-C4D2-C6FA-CAE8D4D9B7AC}"/>
                    </a:ext>
                  </a:extLst>
                </p:cNvPr>
                <p:cNvSpPr/>
                <p:nvPr/>
              </p:nvSpPr>
              <p:spPr>
                <a:xfrm>
                  <a:off x="7771801" y="1510566"/>
                  <a:ext cx="1336222" cy="186035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4E78B905-3E0D-2B8A-C828-8CADF0A97F9C}"/>
                    </a:ext>
                  </a:extLst>
                </p:cNvPr>
                <p:cNvSpPr/>
                <p:nvPr/>
              </p:nvSpPr>
              <p:spPr>
                <a:xfrm>
                  <a:off x="8382293" y="3393440"/>
                  <a:ext cx="115238" cy="11523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696CB70-8C11-B963-72A2-123DD4C1E1B3}"/>
                  </a:ext>
                </a:extLst>
              </p:cNvPr>
              <p:cNvSpPr txBox="1"/>
              <p:nvPr/>
            </p:nvSpPr>
            <p:spPr>
              <a:xfrm>
                <a:off x="7800454" y="1584722"/>
                <a:ext cx="407358" cy="8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 err="1"/>
                  <a:t>FileName</a:t>
                </a:r>
                <a:endParaRPr lang="zh-TW" altLang="en-US" sz="1000" dirty="0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B269CAC8-5767-08C9-5CF3-647DEDB2A1FA}"/>
                  </a:ext>
                </a:extLst>
              </p:cNvPr>
              <p:cNvSpPr/>
              <p:nvPr/>
            </p:nvSpPr>
            <p:spPr>
              <a:xfrm>
                <a:off x="8497576" y="2244643"/>
                <a:ext cx="338445" cy="95972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800" dirty="0"/>
                  <a:t>Save file</a:t>
                </a:r>
                <a:endParaRPr lang="zh-TW" altLang="en-US" sz="8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C42CFE-499C-B4AF-2EEE-2EBF288EC652}"/>
                </a:ext>
              </a:extLst>
            </p:cNvPr>
            <p:cNvSpPr/>
            <p:nvPr/>
          </p:nvSpPr>
          <p:spPr>
            <a:xfrm>
              <a:off x="10278774" y="1194940"/>
              <a:ext cx="934529" cy="661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BEC251-CD38-C36B-3925-EA305E41A0B2}"/>
                </a:ext>
              </a:extLst>
            </p:cNvPr>
            <p:cNvSpPr/>
            <p:nvPr/>
          </p:nvSpPr>
          <p:spPr>
            <a:xfrm>
              <a:off x="10285334" y="1554437"/>
              <a:ext cx="934529" cy="14505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047E4C-394F-3F36-54EA-25A5A1C58658}"/>
                </a:ext>
              </a:extLst>
            </p:cNvPr>
            <p:cNvSpPr/>
            <p:nvPr/>
          </p:nvSpPr>
          <p:spPr>
            <a:xfrm>
              <a:off x="10278774" y="1372388"/>
              <a:ext cx="934529" cy="66149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7F86D7-27E8-1FFE-F04C-5F1B9D6C4B40}"/>
                </a:ext>
              </a:extLst>
            </p:cNvPr>
            <p:cNvSpPr txBox="1"/>
            <p:nvPr/>
          </p:nvSpPr>
          <p:spPr>
            <a:xfrm>
              <a:off x="10193135" y="1462634"/>
              <a:ext cx="462843" cy="87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Description</a:t>
              </a:r>
              <a:endParaRPr lang="zh-TW" altLang="en-US" sz="1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ED75F7-A71C-DA75-64D2-1B92DAF94268}"/>
                </a:ext>
              </a:extLst>
            </p:cNvPr>
            <p:cNvSpPr txBox="1"/>
            <p:nvPr/>
          </p:nvSpPr>
          <p:spPr>
            <a:xfrm>
              <a:off x="10193135" y="1282957"/>
              <a:ext cx="665494" cy="87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i="1" dirty="0"/>
                <a:t>Folder</a:t>
              </a:r>
              <a:endParaRPr lang="zh-TW" altLang="en-US" sz="1000" i="1" dirty="0"/>
            </a:p>
          </p:txBody>
        </p:sp>
      </p:grpSp>
      <p:pic>
        <p:nvPicPr>
          <p:cNvPr id="1026" name="Picture 2" descr="Open folder - Free interface icons">
            <a:extLst>
              <a:ext uri="{FF2B5EF4-FFF2-40B4-BE49-F238E27FC236}">
                <a16:creationId xmlns:a16="http://schemas.microsoft.com/office/drawing/2014/main" id="{8A260EEE-DE80-5BCF-FD5A-C412F44F6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26" y="1593056"/>
            <a:ext cx="404069" cy="40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8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4AEE9-6A36-5BB4-BFB5-6061A9B82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0569-D4F1-BAC1-7CD3-2BC6CA92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bluetoothOutOffRangeActivity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38D1-EDA4-2BA8-BFFC-FD6900DF1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4392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Show warning view &amp; counting down (</a:t>
            </a:r>
            <a:r>
              <a:rPr lang="en-US" altLang="zh-TW" dirty="0" err="1"/>
              <a:t>cntDownPeriod</a:t>
            </a:r>
            <a:r>
              <a:rPr lang="en-US" altLang="zh-TW" dirty="0"/>
              <a:t> = 15 sec ?)</a:t>
            </a:r>
          </a:p>
          <a:p>
            <a:r>
              <a:rPr lang="en-US" altLang="zh-TW" dirty="0"/>
              <a:t>Make warning sound</a:t>
            </a:r>
          </a:p>
          <a:p>
            <a:r>
              <a:rPr lang="en-US" altLang="zh-TW" dirty="0"/>
              <a:t>ESP32</a:t>
            </a:r>
          </a:p>
          <a:p>
            <a:pPr lvl="1"/>
            <a:r>
              <a:rPr lang="en-US" altLang="zh-TW" dirty="0"/>
              <a:t>Stored lost data in ESP32 (need SD card ?)</a:t>
            </a:r>
          </a:p>
          <a:p>
            <a:pPr lvl="1"/>
            <a:r>
              <a:rPr lang="en-US" altLang="zh-TW" dirty="0"/>
              <a:t>Decided how many storage need for exception data storage</a:t>
            </a:r>
          </a:p>
          <a:p>
            <a:pPr lvl="2"/>
            <a:r>
              <a:rPr lang="en-US" altLang="zh-TW" dirty="0"/>
              <a:t>If out off time, you will lose data</a:t>
            </a:r>
          </a:p>
          <a:p>
            <a:pPr lvl="1"/>
            <a:r>
              <a:rPr lang="en-US" altLang="zh-TW" dirty="0"/>
              <a:t>If recover, back to </a:t>
            </a:r>
            <a:r>
              <a:rPr lang="en-US" altLang="zh-TW" dirty="0" err="1"/>
              <a:t>mainActivity</a:t>
            </a:r>
            <a:r>
              <a:rPr lang="en-US" altLang="zh-TW" dirty="0"/>
              <a:t> and restored lost data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A7F146-69BD-7AF8-07A5-4D5C619252B9}"/>
              </a:ext>
            </a:extLst>
          </p:cNvPr>
          <p:cNvGrpSpPr/>
          <p:nvPr/>
        </p:nvGrpSpPr>
        <p:grpSpPr>
          <a:xfrm>
            <a:off x="8286271" y="1050024"/>
            <a:ext cx="3559057" cy="5120841"/>
            <a:chOff x="6067790" y="4150566"/>
            <a:chExt cx="1444752" cy="207873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137105D-192B-CBF9-FE7C-8F4A812CDF86}"/>
                </a:ext>
              </a:extLst>
            </p:cNvPr>
            <p:cNvGrpSpPr/>
            <p:nvPr/>
          </p:nvGrpSpPr>
          <p:grpSpPr>
            <a:xfrm>
              <a:off x="6067790" y="4150566"/>
              <a:ext cx="1444752" cy="2078736"/>
              <a:chOff x="7717536" y="1438656"/>
              <a:chExt cx="1444752" cy="207873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FFC21CA-CF5D-A74E-E2CC-C2530900E3BD}"/>
                  </a:ext>
                </a:extLst>
              </p:cNvPr>
              <p:cNvSpPr/>
              <p:nvPr/>
            </p:nvSpPr>
            <p:spPr>
              <a:xfrm>
                <a:off x="7717536" y="1438656"/>
                <a:ext cx="1444752" cy="207873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C9CB2D0-42E3-4DF7-FAAD-12FF7063FF3D}"/>
                  </a:ext>
                </a:extLst>
              </p:cNvPr>
              <p:cNvSpPr/>
              <p:nvPr/>
            </p:nvSpPr>
            <p:spPr>
              <a:xfrm>
                <a:off x="7771801" y="1510566"/>
                <a:ext cx="1336222" cy="186035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F3637AA-8826-8021-3388-EAC68DCE0587}"/>
                  </a:ext>
                </a:extLst>
              </p:cNvPr>
              <p:cNvSpPr/>
              <p:nvPr/>
            </p:nvSpPr>
            <p:spPr>
              <a:xfrm>
                <a:off x="8382293" y="3393440"/>
                <a:ext cx="115238" cy="1152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43B3C4-B219-951E-838B-6456A2BAF038}"/>
                </a:ext>
              </a:extLst>
            </p:cNvPr>
            <p:cNvGrpSpPr/>
            <p:nvPr/>
          </p:nvGrpSpPr>
          <p:grpSpPr>
            <a:xfrm>
              <a:off x="6302240" y="4668275"/>
              <a:ext cx="980186" cy="926602"/>
              <a:chOff x="6302240" y="4668275"/>
              <a:chExt cx="980186" cy="926602"/>
            </a:xfrm>
          </p:grpSpPr>
          <p:pic>
            <p:nvPicPr>
              <p:cNvPr id="19" name="Picture 8" descr="Warning Vector Art, Icons, and Graphics for Free Download">
                <a:extLst>
                  <a:ext uri="{FF2B5EF4-FFF2-40B4-BE49-F238E27FC236}">
                    <a16:creationId xmlns:a16="http://schemas.microsoft.com/office/drawing/2014/main" id="{6DA33A8B-0E4E-C3E2-1D30-50263259E2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419" y="4668275"/>
                <a:ext cx="665494" cy="665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A55A2C-6B9B-D0FE-3B64-1E859EDDFDC5}"/>
                  </a:ext>
                </a:extLst>
              </p:cNvPr>
              <p:cNvSpPr txBox="1"/>
              <p:nvPr/>
            </p:nvSpPr>
            <p:spPr>
              <a:xfrm>
                <a:off x="6302240" y="5469939"/>
                <a:ext cx="980186" cy="124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 dirty="0"/>
                  <a:t>Please get back to device !</a:t>
                </a:r>
                <a:endParaRPr lang="zh-TW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731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1A42F-A32C-A242-B41A-45F84BAC5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65A7-C422-1FD3-4E96-C935E2E1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browseHistoryDataActivity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3898-8A40-C76F-8EC1-3CD8DA5DA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4392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Show title &amp; </a:t>
            </a:r>
            <a:r>
              <a:rPr lang="en-US" altLang="zh-TW" dirty="0" err="1"/>
              <a:t>lineChart</a:t>
            </a:r>
            <a:r>
              <a:rPr lang="en-US" altLang="zh-TW" dirty="0"/>
              <a:t> &amp; description</a:t>
            </a:r>
          </a:p>
          <a:p>
            <a:r>
              <a:rPr lang="en-US" altLang="zh-TW" dirty="0"/>
              <a:t>Press back-button back to </a:t>
            </a:r>
            <a:r>
              <a:rPr lang="en-US" altLang="zh-TW" dirty="0" err="1"/>
              <a:t>mainActivity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95699C-9A28-470E-7667-D60713DBDBE0}"/>
              </a:ext>
            </a:extLst>
          </p:cNvPr>
          <p:cNvGrpSpPr/>
          <p:nvPr/>
        </p:nvGrpSpPr>
        <p:grpSpPr>
          <a:xfrm>
            <a:off x="8152592" y="926458"/>
            <a:ext cx="3792900" cy="5457297"/>
            <a:chOff x="10138870" y="4148392"/>
            <a:chExt cx="1444752" cy="207873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A08F13A-C690-9D49-CEDA-60866EB8D2B2}"/>
                </a:ext>
              </a:extLst>
            </p:cNvPr>
            <p:cNvGrpSpPr/>
            <p:nvPr/>
          </p:nvGrpSpPr>
          <p:grpSpPr>
            <a:xfrm>
              <a:off x="10138870" y="4148392"/>
              <a:ext cx="1444752" cy="2078736"/>
              <a:chOff x="7717536" y="1432941"/>
              <a:chExt cx="1444752" cy="2078736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0A81FCF-9B09-0F28-6358-B2B6F23A90F4}"/>
                  </a:ext>
                </a:extLst>
              </p:cNvPr>
              <p:cNvGrpSpPr/>
              <p:nvPr/>
            </p:nvGrpSpPr>
            <p:grpSpPr>
              <a:xfrm>
                <a:off x="7717536" y="1432941"/>
                <a:ext cx="1444752" cy="2078736"/>
                <a:chOff x="7717536" y="1438656"/>
                <a:chExt cx="1444752" cy="2078736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F7BB640-B469-A576-35DE-D7ADBEF73820}"/>
                    </a:ext>
                  </a:extLst>
                </p:cNvPr>
                <p:cNvSpPr/>
                <p:nvPr/>
              </p:nvSpPr>
              <p:spPr>
                <a:xfrm>
                  <a:off x="7717536" y="1438656"/>
                  <a:ext cx="1444752" cy="207873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D1D9F6B-86DF-DF8F-93E5-17FED6A814E0}"/>
                    </a:ext>
                  </a:extLst>
                </p:cNvPr>
                <p:cNvSpPr/>
                <p:nvPr/>
              </p:nvSpPr>
              <p:spPr>
                <a:xfrm>
                  <a:off x="7771801" y="1510566"/>
                  <a:ext cx="1336222" cy="186035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FECB18A1-7DA1-F368-0358-FA53609493C1}"/>
                    </a:ext>
                  </a:extLst>
                </p:cNvPr>
                <p:cNvSpPr/>
                <p:nvPr/>
              </p:nvSpPr>
              <p:spPr>
                <a:xfrm>
                  <a:off x="8382293" y="3393440"/>
                  <a:ext cx="115238" cy="11523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pic>
            <p:nvPicPr>
              <p:cNvPr id="29" name="Picture 6" descr="The Coffee Bean Roasting Curve - CoffeeRoast Co.">
                <a:extLst>
                  <a:ext uri="{FF2B5EF4-FFF2-40B4-BE49-F238E27FC236}">
                    <a16:creationId xmlns:a16="http://schemas.microsoft.com/office/drawing/2014/main" id="{F36D469B-70DC-FEF1-0FCB-188772C8BC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9442" y="1851023"/>
                <a:ext cx="1000938" cy="523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3AAA37-98BB-68BB-0CDC-D7A0B23BD703}"/>
                  </a:ext>
                </a:extLst>
              </p:cNvPr>
              <p:cNvSpPr txBox="1"/>
              <p:nvPr/>
            </p:nvSpPr>
            <p:spPr>
              <a:xfrm>
                <a:off x="8276251" y="1621631"/>
                <a:ext cx="327319" cy="128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Geisha</a:t>
                </a:r>
                <a:endParaRPr lang="zh-TW" altLang="en-US" sz="1600" dirty="0"/>
              </a:p>
            </p:txBody>
          </p:sp>
        </p:grpSp>
        <p:sp>
          <p:nvSpPr>
            <p:cNvPr id="15" name="Arrow: Bent 14">
              <a:extLst>
                <a:ext uri="{FF2B5EF4-FFF2-40B4-BE49-F238E27FC236}">
                  <a16:creationId xmlns:a16="http://schemas.microsoft.com/office/drawing/2014/main" id="{9AA60EA3-12D6-62C2-3148-CA22833A6FDC}"/>
                </a:ext>
              </a:extLst>
            </p:cNvPr>
            <p:cNvSpPr/>
            <p:nvPr/>
          </p:nvSpPr>
          <p:spPr>
            <a:xfrm rot="10800000" flipV="1">
              <a:off x="10263618" y="4285202"/>
              <a:ext cx="83490" cy="76343"/>
            </a:xfrm>
            <a:prstGeom prst="ben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307741-3069-6352-A290-70CDFABBAE4E}"/>
                </a:ext>
              </a:extLst>
            </p:cNvPr>
            <p:cNvSpPr/>
            <p:nvPr/>
          </p:nvSpPr>
          <p:spPr>
            <a:xfrm>
              <a:off x="10360776" y="5327992"/>
              <a:ext cx="1000938" cy="367277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184116-4712-C33B-56F8-90BA3A3FB9AB}"/>
                </a:ext>
              </a:extLst>
            </p:cNvPr>
            <p:cNvSpPr txBox="1"/>
            <p:nvPr/>
          </p:nvSpPr>
          <p:spPr>
            <a:xfrm>
              <a:off x="10340784" y="5192302"/>
              <a:ext cx="462843" cy="105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Description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914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300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Coffee Roaster Project</vt:lpstr>
      <vt:lpstr>Overview</vt:lpstr>
      <vt:lpstr>Goal</vt:lpstr>
      <vt:lpstr>Layout</vt:lpstr>
      <vt:lpstr>Flow</vt:lpstr>
      <vt:lpstr>mainActivity</vt:lpstr>
      <vt:lpstr>saveFileActivity</vt:lpstr>
      <vt:lpstr>bluetoothOutOffRangeActivity</vt:lpstr>
      <vt:lpstr>browseHistoryDataActivity</vt:lpstr>
      <vt:lpstr>interface</vt:lpstr>
      <vt:lpstr>testcases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崇安 李</dc:creator>
  <cp:lastModifiedBy>崇安 李</cp:lastModifiedBy>
  <cp:revision>10</cp:revision>
  <dcterms:created xsi:type="dcterms:W3CDTF">2025-01-17T16:18:47Z</dcterms:created>
  <dcterms:modified xsi:type="dcterms:W3CDTF">2025-01-23T07:53:40Z</dcterms:modified>
</cp:coreProperties>
</file>