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0" autoAdjust="0"/>
    <p:restoredTop sz="94660"/>
  </p:normalViewPr>
  <p:slideViewPr>
    <p:cSldViewPr snapToGrid="0">
      <p:cViewPr>
        <p:scale>
          <a:sx n="300" d="100"/>
          <a:sy n="300" d="100"/>
        </p:scale>
        <p:origin x="-17328" y="-25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7219-0DF6-1E56-4508-B022B621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B2206-4606-12D4-7E7A-75D5A851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4425F-19DE-1C62-E4E7-71E8348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30BB-385F-F21C-9FE2-96080D6F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6B124-93E1-3651-8C9E-318AA845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3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C037-1B31-79A5-8241-4E95E1002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3AC82-BE83-9ACA-092F-8F28AC51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906D-0741-6C63-6D23-EA19F398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7A42C-E846-C4F1-9608-2A81E030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DE76A-378C-8EF4-8B9B-B09FBABF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011D78-66E3-CF35-8F1F-B7BC3B21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E8AD-24B3-8975-1033-87DA8C23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0B46-EFD1-7401-0D84-37E0CDB6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8F3E-69CA-6884-C149-AE5C49F5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97BC3-0963-D268-69BD-812309A20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99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1933-5250-232C-D39A-978F50AC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1473-1797-F7F7-0587-6C4230FBB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76E4E-4CB6-D934-E58C-E96DAF2A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07A5A-BED0-E232-2D47-7113DAF2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27C3-FFC5-7BEF-49B7-DD596A3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89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55F-897C-BF04-740D-26791333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F347-9274-7E96-2F74-F42382D4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1D8D3-F6D4-E48E-E639-BA9E55E7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EDFDE-1B6A-7A64-AA28-6009DF9A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58C9-A788-E63B-F983-94202426F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9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1E06-1B6E-A7D0-CC2A-C944B44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8AA2B-8EC5-C512-B97B-3E96B846E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8D50D-81FB-9715-F236-B905E53B8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69954-5F29-E17E-2050-CD29899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ED243-646C-4BAB-75F4-704A4303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3EC9-1EEA-CDDB-3AC1-C980137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77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79AF-91E3-6BEC-966E-920B9A4A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600FD-5FAF-E371-7504-41C44FDC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B74DA-8890-469D-88BE-E498FE90A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CC89-27EB-3E6C-DDDC-489BA2412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2893C-6718-67E2-E59E-D6875E0BD4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51988-F55D-7104-C483-4989E3A2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2D378-F3E8-FD40-439D-DF625DC5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CCFB-6B16-3F01-BE3F-2B3E3FFAA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471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B0D1-18BC-5C79-B8B8-525C228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E253D-00B7-232D-D194-EDC53455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FA980-990E-0B3A-6ABC-338D4733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6C4D0-F4B3-34D2-05AA-3C12DE0E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160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25D82-DC97-44E2-13F1-771B6A7B2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E2F45-CADE-601A-3FF4-6352D307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99CD-9FE7-FAC3-2AAA-8FBFEBC49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43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44F5-776A-493D-E899-9C3CF13A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3CDDD-F32E-75D0-5735-F53F6FA9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AB7-65D6-076E-55F8-2B74BCF27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471AA-7DAB-BDF7-DD14-91C81645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A7ED8-88C7-CAA4-29F7-289A1228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C3A8C-A5E3-D1DE-A269-7894AB3D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20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4745-9F7E-8C35-0942-3D1D87221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A6B66-E3AB-0CEF-0E9A-467196AF4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3253-98B1-0DF4-7B0F-B7FE843CF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50F3-239A-D1B3-7B1E-431B330E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3A10B-7616-880B-D5BD-82322310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8E98-97D7-F884-0A0D-2985F71F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16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4BB69-B38B-C567-FE3F-419419E1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A9775-A5E4-A83A-8002-4D08039D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8855F-612A-10A8-1571-706CA94F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BBC883-D9E8-416A-ABFC-C220163C9981}" type="datetimeFigureOut">
              <a:rPr lang="zh-TW" altLang="en-US" smtClean="0"/>
              <a:t>2025/1/22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A9866-0629-0FC2-F3E9-026846F9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BB04C-D4CF-378F-57ED-B9050DE01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F47E4-44C0-42F9-9D4A-63145230344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87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AB54-9EF0-914C-3818-E819303E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Coffee Roaster Project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7D43F-79D1-BC41-965E-9E75728214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556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0F10-1919-6436-B374-F662F5C2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A1CC4-1B24-6590-ED17-0D9C4736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</a:t>
            </a:r>
          </a:p>
          <a:p>
            <a:pPr lvl="1"/>
            <a:r>
              <a:rPr lang="en-US" altLang="zh-TW" dirty="0"/>
              <a:t>ESP32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Android studio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773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285AD-64FD-9CCD-340D-4CA8E0CE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6CDE-4003-EB38-B408-F5413149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Layout</a:t>
            </a:r>
            <a:endParaRPr lang="zh-TW" alt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F77629-4D4B-12E4-FCD5-7AA67EADB51B}"/>
              </a:ext>
            </a:extLst>
          </p:cNvPr>
          <p:cNvGrpSpPr/>
          <p:nvPr/>
        </p:nvGrpSpPr>
        <p:grpSpPr>
          <a:xfrm>
            <a:off x="1444293" y="2246235"/>
            <a:ext cx="9763216" cy="3438181"/>
            <a:chOff x="1277815" y="1742142"/>
            <a:chExt cx="9763216" cy="34381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66B1FF-CC4A-DBF3-83A8-8A38252FFB31}"/>
                </a:ext>
              </a:extLst>
            </p:cNvPr>
            <p:cNvGrpSpPr/>
            <p:nvPr/>
          </p:nvGrpSpPr>
          <p:grpSpPr>
            <a:xfrm>
              <a:off x="4745216" y="2462273"/>
              <a:ext cx="1781908" cy="2481930"/>
              <a:chOff x="5425154" y="2430039"/>
              <a:chExt cx="1781908" cy="248193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B38E245-560F-FC8F-803C-8213A97926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5317147" y="2816768"/>
                <a:ext cx="1997922" cy="12244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96D526-AE0F-98E6-E669-63A1A45FBD08}"/>
                  </a:ext>
                </a:extLst>
              </p:cNvPr>
              <p:cNvSpPr txBox="1"/>
              <p:nvPr/>
            </p:nvSpPr>
            <p:spPr>
              <a:xfrm>
                <a:off x="5425154" y="4542637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ESP32s</a:t>
                </a:r>
                <a:endParaRPr lang="zh-TW" alt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B872519-1B85-33BF-FCB4-51769248D787}"/>
                </a:ext>
              </a:extLst>
            </p:cNvPr>
            <p:cNvGrpSpPr/>
            <p:nvPr/>
          </p:nvGrpSpPr>
          <p:grpSpPr>
            <a:xfrm>
              <a:off x="1277815" y="3212855"/>
              <a:ext cx="2258523" cy="1514448"/>
              <a:chOff x="1277815" y="3212855"/>
              <a:chExt cx="2258523" cy="15144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81AB6CB1-48C8-0A37-A898-EE05FF39FC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15" y="3212855"/>
                <a:ext cx="2258523" cy="105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C232694-6EC8-CB81-CA47-1D3B740A1164}"/>
                  </a:ext>
                </a:extLst>
              </p:cNvPr>
              <p:cNvSpPr txBox="1"/>
              <p:nvPr/>
            </p:nvSpPr>
            <p:spPr>
              <a:xfrm>
                <a:off x="1516122" y="435797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MAX 6675</a:t>
                </a:r>
                <a:endParaRPr lang="zh-TW" alt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0167092-D5E4-D0F1-8F7C-C7E7656F09EC}"/>
                </a:ext>
              </a:extLst>
            </p:cNvPr>
            <p:cNvGrpSpPr/>
            <p:nvPr/>
          </p:nvGrpSpPr>
          <p:grpSpPr>
            <a:xfrm>
              <a:off x="9259123" y="1742142"/>
              <a:ext cx="1781908" cy="3438181"/>
              <a:chOff x="9071554" y="1913794"/>
              <a:chExt cx="1781908" cy="343818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64CB8E0-0E87-53DA-2BAE-402C51A6F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5878" y="1913794"/>
                <a:ext cx="1733260" cy="3030409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7C5FCC-BA8F-22C5-055D-2BB85B12346D}"/>
                  </a:ext>
                </a:extLst>
              </p:cNvPr>
              <p:cNvSpPr txBox="1"/>
              <p:nvPr/>
            </p:nvSpPr>
            <p:spPr>
              <a:xfrm>
                <a:off x="9071554" y="4982643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phone</a:t>
                </a:r>
                <a:endParaRPr lang="zh-TW" altLang="en-US" dirty="0"/>
              </a:p>
            </p:txBody>
          </p:sp>
        </p:grpSp>
        <p:pic>
          <p:nvPicPr>
            <p:cNvPr id="1028" name="Picture 4" descr="What is Bluetooth? The streaming technology explained">
              <a:extLst>
                <a:ext uri="{FF2B5EF4-FFF2-40B4-BE49-F238E27FC236}">
                  <a16:creationId xmlns:a16="http://schemas.microsoft.com/office/drawing/2014/main" id="{B1A6FF37-E3C2-AB4C-60C4-A87E8ED7F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23512" y="2462272"/>
              <a:ext cx="1024979" cy="61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E7BF3F7-2789-AC94-C8C6-1C93A397FE53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 flipV="1">
              <a:off x="6571383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2E486AC-6F0D-20E8-9281-DBD0952DE614}"/>
                </a:ext>
              </a:extLst>
            </p:cNvPr>
            <p:cNvCxnSpPr>
              <a:cxnSpLocks/>
            </p:cNvCxnSpPr>
            <p:nvPr/>
          </p:nvCxnSpPr>
          <p:spPr>
            <a:xfrm>
              <a:off x="8308337" y="2769766"/>
              <a:ext cx="652129" cy="30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2D1839E-0DD4-D177-9C57-551DEB4689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969" y="3738013"/>
              <a:ext cx="1863969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49E992D-943C-E8E2-B70C-C1CA185ADAA1}"/>
              </a:ext>
            </a:extLst>
          </p:cNvPr>
          <p:cNvGrpSpPr/>
          <p:nvPr/>
        </p:nvGrpSpPr>
        <p:grpSpPr>
          <a:xfrm>
            <a:off x="4911694" y="843092"/>
            <a:ext cx="1781908" cy="1677739"/>
            <a:chOff x="4745215" y="460193"/>
            <a:chExt cx="1781908" cy="1677739"/>
          </a:xfrm>
        </p:grpSpPr>
        <p:pic>
          <p:nvPicPr>
            <p:cNvPr id="1030" name="Picture 6" descr="0.96寸OLED 液晶顯示模組黃藍雙色字黑底I2C/IIC 通信128*64 - 台灣智能感測科技">
              <a:extLst>
                <a:ext uri="{FF2B5EF4-FFF2-40B4-BE49-F238E27FC236}">
                  <a16:creationId xmlns:a16="http://schemas.microsoft.com/office/drawing/2014/main" id="{73CC1FAE-4A16-4A3F-B666-6D6E421BA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86" y="460193"/>
              <a:ext cx="1408167" cy="1408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82204D-0764-0348-DC6B-D4B8B287968B}"/>
                </a:ext>
              </a:extLst>
            </p:cNvPr>
            <p:cNvSpPr txBox="1"/>
            <p:nvPr/>
          </p:nvSpPr>
          <p:spPr>
            <a:xfrm>
              <a:off x="4745215" y="1768600"/>
              <a:ext cx="17819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screen</a:t>
              </a:r>
              <a:endParaRPr lang="zh-TW" altLang="en-US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F34221-4E0A-5CAA-15A2-88FF361E25AD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703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88C013-5E7F-3309-131C-8E8F9BBCAAD4}"/>
              </a:ext>
            </a:extLst>
          </p:cNvPr>
          <p:cNvCxnSpPr>
            <a:cxnSpLocks/>
          </p:cNvCxnSpPr>
          <p:nvPr/>
        </p:nvCxnSpPr>
        <p:spPr>
          <a:xfrm>
            <a:off x="4486431" y="3965326"/>
            <a:ext cx="9319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403AF6-99DC-EB25-F7BF-D5F395750412}"/>
              </a:ext>
            </a:extLst>
          </p:cNvPr>
          <p:cNvCxnSpPr>
            <a:cxnSpLocks/>
          </p:cNvCxnSpPr>
          <p:nvPr/>
        </p:nvCxnSpPr>
        <p:spPr>
          <a:xfrm>
            <a:off x="4486431" y="1633538"/>
            <a:ext cx="0" cy="23317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5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D6FD-51C1-83C0-2910-FA6FF94B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A24A-AEB7-1E8A-2DE2-4B8176618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pic>
        <p:nvPicPr>
          <p:cNvPr id="1028" name="Picture 4" descr="What is Bluetooth? The streaming technology explained">
            <a:extLst>
              <a:ext uri="{FF2B5EF4-FFF2-40B4-BE49-F238E27FC236}">
                <a16:creationId xmlns:a16="http://schemas.microsoft.com/office/drawing/2014/main" id="{DF59AE82-640A-1290-BE47-6A5E15D31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126" y="3149398"/>
            <a:ext cx="502769" cy="30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A6E410-4FB2-B635-542B-D6688ECC6450}"/>
              </a:ext>
            </a:extLst>
          </p:cNvPr>
          <p:cNvCxnSpPr>
            <a:cxnSpLocks/>
          </p:cNvCxnSpPr>
          <p:nvPr/>
        </p:nvCxnSpPr>
        <p:spPr>
          <a:xfrm flipV="1">
            <a:off x="2678144" y="2761354"/>
            <a:ext cx="1091033" cy="538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48762B72-ECD0-9CC7-6F7D-475EB77B935C}"/>
              </a:ext>
            </a:extLst>
          </p:cNvPr>
          <p:cNvGrpSpPr/>
          <p:nvPr/>
        </p:nvGrpSpPr>
        <p:grpSpPr>
          <a:xfrm>
            <a:off x="505627" y="2843614"/>
            <a:ext cx="2172517" cy="1010780"/>
            <a:chOff x="1590584" y="2805740"/>
            <a:chExt cx="3928819" cy="23672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A8E08D-2B81-0367-9A55-9A97274002B8}"/>
                </a:ext>
              </a:extLst>
            </p:cNvPr>
            <p:cNvGrpSpPr/>
            <p:nvPr/>
          </p:nvGrpSpPr>
          <p:grpSpPr>
            <a:xfrm>
              <a:off x="3737495" y="2805740"/>
              <a:ext cx="1781908" cy="2367253"/>
              <a:chOff x="4104664" y="2512480"/>
              <a:chExt cx="1781908" cy="236725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02F9B7E1-108F-34B2-489E-BC1B00AFB1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996659" y="2899209"/>
                <a:ext cx="1997922" cy="122446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D9D3BA-81C5-9522-7DE3-7C6CB15EF666}"/>
                  </a:ext>
                </a:extLst>
              </p:cNvPr>
              <p:cNvSpPr txBox="1"/>
              <p:nvPr/>
            </p:nvSpPr>
            <p:spPr>
              <a:xfrm>
                <a:off x="4104664" y="451040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ESP32s</a:t>
                </a:r>
                <a:endParaRPr lang="zh-TW" alt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5C2E39-342C-C023-83A3-134BE00F6CFB}"/>
                </a:ext>
              </a:extLst>
            </p:cNvPr>
            <p:cNvGrpSpPr/>
            <p:nvPr/>
          </p:nvGrpSpPr>
          <p:grpSpPr>
            <a:xfrm>
              <a:off x="1590584" y="3473881"/>
              <a:ext cx="2258523" cy="1514448"/>
              <a:chOff x="1277815" y="3212855"/>
              <a:chExt cx="2258523" cy="1514448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AF3EAD9-8FC6-A121-E121-961A807601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815" y="3212855"/>
                <a:ext cx="2258523" cy="10503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957CA5-CFDF-D14D-298D-97D7F3785541}"/>
                  </a:ext>
                </a:extLst>
              </p:cNvPr>
              <p:cNvSpPr txBox="1"/>
              <p:nvPr/>
            </p:nvSpPr>
            <p:spPr>
              <a:xfrm>
                <a:off x="1516122" y="4357971"/>
                <a:ext cx="17819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MAX 6675</a:t>
                </a:r>
                <a:endParaRPr lang="zh-TW" alt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C5E24F-8ED7-BB34-15D0-D08707513B1B}"/>
                </a:ext>
              </a:extLst>
            </p:cNvPr>
            <p:cNvCxnSpPr>
              <a:cxnSpLocks/>
            </p:cNvCxnSpPr>
            <p:nvPr/>
          </p:nvCxnSpPr>
          <p:spPr>
            <a:xfrm>
              <a:off x="3700738" y="3999039"/>
              <a:ext cx="55140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6F1E6B8-A378-2A23-6C38-B3A2C0EF44F6}"/>
              </a:ext>
            </a:extLst>
          </p:cNvPr>
          <p:cNvSpPr txBox="1"/>
          <p:nvPr/>
        </p:nvSpPr>
        <p:spPr>
          <a:xfrm>
            <a:off x="2616428" y="2712808"/>
            <a:ext cx="859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MSG: 23 °C</a:t>
            </a:r>
            <a:endParaRPr lang="zh-TW" alt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5AC79E-7031-4D4F-0121-A85B43065E06}"/>
              </a:ext>
            </a:extLst>
          </p:cNvPr>
          <p:cNvSpPr/>
          <p:nvPr/>
        </p:nvSpPr>
        <p:spPr>
          <a:xfrm>
            <a:off x="4386072" y="2087274"/>
            <a:ext cx="798576" cy="359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Bluetooth Adapter</a:t>
            </a:r>
            <a:endParaRPr lang="zh-TW" altLang="en-US" sz="1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0E31B-8E6F-0F52-828E-F14D4D2F11D8}"/>
              </a:ext>
            </a:extLst>
          </p:cNvPr>
          <p:cNvSpPr/>
          <p:nvPr/>
        </p:nvSpPr>
        <p:spPr>
          <a:xfrm>
            <a:off x="4386834" y="2663736"/>
            <a:ext cx="798576" cy="3597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Input Stream</a:t>
            </a:r>
            <a:endParaRPr lang="zh-TW" altLang="en-US" sz="1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0A5E98-3194-84CA-40B3-9C685BF7E37C}"/>
              </a:ext>
            </a:extLst>
          </p:cNvPr>
          <p:cNvSpPr/>
          <p:nvPr/>
        </p:nvSpPr>
        <p:spPr>
          <a:xfrm>
            <a:off x="4509516" y="2425787"/>
            <a:ext cx="551688" cy="26790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" dirty="0">
                <a:solidFill>
                  <a:schemeClr val="tx2"/>
                </a:solidFill>
              </a:rPr>
              <a:t>Bluetooth Socket</a:t>
            </a:r>
            <a:endParaRPr lang="zh-TW" altLang="en-US" sz="600" dirty="0">
              <a:solidFill>
                <a:schemeClr val="tx2"/>
              </a:solidFill>
            </a:endParaRPr>
          </a:p>
        </p:txBody>
      </p:sp>
      <p:pic>
        <p:nvPicPr>
          <p:cNvPr id="30" name="Picture 4" descr="Wifi和藍牙，都是無線，有什麼差別？ - 歡迎IT專業人士">
            <a:extLst>
              <a:ext uri="{FF2B5EF4-FFF2-40B4-BE49-F238E27FC236}">
                <a16:creationId xmlns:a16="http://schemas.microsoft.com/office/drawing/2014/main" id="{1F01F398-F4AE-9222-7069-D5C9DE57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46806">
            <a:off x="4017806" y="1866892"/>
            <a:ext cx="242737" cy="2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Wifi和藍牙，都是無線，有什麼差別？ - 歡迎IT專業人士">
            <a:extLst>
              <a:ext uri="{FF2B5EF4-FFF2-40B4-BE49-F238E27FC236}">
                <a16:creationId xmlns:a16="http://schemas.microsoft.com/office/drawing/2014/main" id="{531CD30C-C404-930C-A695-BE0D45DDC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72156">
            <a:off x="5234706" y="1692852"/>
            <a:ext cx="242737" cy="24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4E5E5-F0FB-AC90-DE73-12C89949CD1B}"/>
              </a:ext>
            </a:extLst>
          </p:cNvPr>
          <p:cNvSpPr txBox="1"/>
          <p:nvPr/>
        </p:nvSpPr>
        <p:spPr>
          <a:xfrm>
            <a:off x="4180719" y="1532420"/>
            <a:ext cx="12092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Find </a:t>
            </a:r>
            <a:r>
              <a:rPr lang="en-US" altLang="zh-TW" sz="800" dirty="0" err="1"/>
              <a:t>Bluetooh</a:t>
            </a:r>
            <a:r>
              <a:rPr lang="en-US" altLang="zh-TW" sz="800" dirty="0"/>
              <a:t> Device</a:t>
            </a:r>
            <a:endParaRPr lang="zh-TW" altLang="en-US" sz="800" dirty="0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50D1EFA-CC20-4FEC-F979-F25F266E0240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>
            <a:off x="5061204" y="2559739"/>
            <a:ext cx="124206" cy="283873"/>
          </a:xfrm>
          <a:prstGeom prst="curvedConnector3">
            <a:avLst>
              <a:gd name="adj1" fmla="val 284049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5B312B4-0608-018B-507C-CC4AC45804C0}"/>
              </a:ext>
            </a:extLst>
          </p:cNvPr>
          <p:cNvSpPr txBox="1"/>
          <p:nvPr/>
        </p:nvSpPr>
        <p:spPr>
          <a:xfrm>
            <a:off x="5372855" y="2628169"/>
            <a:ext cx="113491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 err="1"/>
              <a:t>bluetoothSocket.getInputStream</a:t>
            </a:r>
            <a:r>
              <a:rPr lang="en-US" altLang="zh-TW" sz="500" i="1" dirty="0"/>
              <a:t>()</a:t>
            </a:r>
            <a:endParaRPr lang="zh-TW" altLang="en-US" sz="500" i="1" dirty="0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344EB3E-217D-1ADE-19A6-A675644FD0AB}"/>
              </a:ext>
            </a:extLst>
          </p:cNvPr>
          <p:cNvCxnSpPr>
            <a:cxnSpLocks/>
            <a:stCxn id="19" idx="2"/>
            <a:endCxn id="48" idx="1"/>
          </p:cNvCxnSpPr>
          <p:nvPr/>
        </p:nvCxnSpPr>
        <p:spPr>
          <a:xfrm rot="16200000" flipH="1">
            <a:off x="6161307" y="1648303"/>
            <a:ext cx="496004" cy="324637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BB7D701-2DD0-1825-945D-D0A7C80DC170}"/>
              </a:ext>
            </a:extLst>
          </p:cNvPr>
          <p:cNvSpPr txBox="1"/>
          <p:nvPr/>
        </p:nvSpPr>
        <p:spPr>
          <a:xfrm>
            <a:off x="5274820" y="3366420"/>
            <a:ext cx="665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 err="1"/>
              <a:t>updateLineChart</a:t>
            </a:r>
            <a:r>
              <a:rPr lang="en-US" altLang="zh-TW" sz="500" i="1" dirty="0"/>
              <a:t>()</a:t>
            </a:r>
            <a:endParaRPr lang="zh-TW" altLang="en-US" sz="500" i="1" dirty="0"/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E125582B-6CC8-40A2-63A7-706EA72BAE56}"/>
              </a:ext>
            </a:extLst>
          </p:cNvPr>
          <p:cNvGrpSpPr/>
          <p:nvPr/>
        </p:nvGrpSpPr>
        <p:grpSpPr>
          <a:xfrm>
            <a:off x="8032496" y="2480124"/>
            <a:ext cx="1444752" cy="2347475"/>
            <a:chOff x="8032496" y="2480124"/>
            <a:chExt cx="1444752" cy="234747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8FAA63-FA5E-56DC-EE0D-D6E2F684A0B1}"/>
                </a:ext>
              </a:extLst>
            </p:cNvPr>
            <p:cNvGrpSpPr/>
            <p:nvPr/>
          </p:nvGrpSpPr>
          <p:grpSpPr>
            <a:xfrm>
              <a:off x="8032496" y="2480124"/>
              <a:ext cx="1444752" cy="2078736"/>
              <a:chOff x="7717536" y="1432941"/>
              <a:chExt cx="1444752" cy="2078736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4283F57-2F22-575D-372C-B73CDDD66796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AAF99CF-4EF8-E7B7-0B7A-302212FF6446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79C7EA1-9A8D-DDB5-19AE-F510E2ED0F76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74F0181-6886-9346-6CF5-F3F16B4A5C6A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55" name="Picture 6" descr="The Coffee Bean Roasting Curve - CoffeeRoast Co.">
                <a:extLst>
                  <a:ext uri="{FF2B5EF4-FFF2-40B4-BE49-F238E27FC236}">
                    <a16:creationId xmlns:a16="http://schemas.microsoft.com/office/drawing/2014/main" id="{999B792C-ECA7-67A1-50E5-64733663DB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2850" y="1668816"/>
                <a:ext cx="1000938" cy="523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99646A3-B6CF-2488-D6A0-CF7B684BA4AD}"/>
                  </a:ext>
                </a:extLst>
              </p:cNvPr>
              <p:cNvSpPr txBox="1"/>
              <p:nvPr/>
            </p:nvSpPr>
            <p:spPr>
              <a:xfrm>
                <a:off x="8304167" y="1567577"/>
                <a:ext cx="271490" cy="12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" dirty="0"/>
                  <a:t>Geisha</a:t>
                </a:r>
                <a:endParaRPr lang="zh-TW" altLang="en-US" sz="200" dirty="0"/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06A2D64F-C4FD-73A2-7436-3293DE4E0F9A}"/>
                  </a:ext>
                </a:extLst>
              </p:cNvPr>
              <p:cNvSpPr/>
              <p:nvPr/>
            </p:nvSpPr>
            <p:spPr>
              <a:xfrm>
                <a:off x="7942850" y="2329016"/>
                <a:ext cx="285750" cy="9597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start</a:t>
                </a:r>
                <a:endParaRPr lang="zh-TW" altLang="en-US" sz="300" dirty="0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9A2857C-B215-2232-A1FF-B55F283A474D}"/>
                  </a:ext>
                </a:extLst>
              </p:cNvPr>
              <p:cNvSpPr/>
              <p:nvPr/>
            </p:nvSpPr>
            <p:spPr>
              <a:xfrm>
                <a:off x="8658279" y="2329235"/>
                <a:ext cx="285750" cy="95972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stop</a:t>
                </a:r>
                <a:endParaRPr lang="zh-TW" altLang="en-US" sz="300" dirty="0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605EDC84-405E-DDDE-D034-F9D2375427C1}"/>
                  </a:ext>
                </a:extLst>
              </p:cNvPr>
              <p:cNvSpPr/>
              <p:nvPr/>
            </p:nvSpPr>
            <p:spPr>
              <a:xfrm>
                <a:off x="8281295" y="2329016"/>
                <a:ext cx="324289" cy="95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record</a:t>
                </a:r>
                <a:endParaRPr lang="zh-TW" altLang="en-US" sz="300" dirty="0"/>
              </a:p>
            </p:txBody>
          </p:sp>
        </p:grp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13000692-0068-81C8-C1D7-862E5E3A7B4C}"/>
                </a:ext>
              </a:extLst>
            </p:cNvPr>
            <p:cNvSpPr txBox="1"/>
            <p:nvPr/>
          </p:nvSpPr>
          <p:spPr>
            <a:xfrm>
              <a:off x="8313682" y="4581378"/>
              <a:ext cx="8823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mainActivity</a:t>
              </a:r>
              <a:endParaRPr lang="zh-TW" altLang="en-US" sz="1000" dirty="0"/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CBBA3CC1-2131-008E-553A-4D048A209D67}"/>
              </a:ext>
            </a:extLst>
          </p:cNvPr>
          <p:cNvGrpSpPr/>
          <p:nvPr/>
        </p:nvGrpSpPr>
        <p:grpSpPr>
          <a:xfrm>
            <a:off x="10111049" y="935697"/>
            <a:ext cx="1444752" cy="2341315"/>
            <a:chOff x="8032496" y="2480124"/>
            <a:chExt cx="1444752" cy="2341315"/>
          </a:xfrm>
        </p:grpSpPr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7EADF120-CD84-5F50-754D-A9EA48BAE376}"/>
                </a:ext>
              </a:extLst>
            </p:cNvPr>
            <p:cNvGrpSpPr/>
            <p:nvPr/>
          </p:nvGrpSpPr>
          <p:grpSpPr>
            <a:xfrm>
              <a:off x="8032496" y="2480124"/>
              <a:ext cx="1444752" cy="2078736"/>
              <a:chOff x="7717536" y="1432941"/>
              <a:chExt cx="1444752" cy="2078736"/>
            </a:xfrm>
          </p:grpSpPr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BDE92ECA-D9AE-667D-6FC0-EE368E4AE709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1F687E5B-4662-C868-88C5-E3A35D363EA2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41776CD0-C071-9E3C-876A-F5D9DAC4A36A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056" name="Oval 1055">
                  <a:extLst>
                    <a:ext uri="{FF2B5EF4-FFF2-40B4-BE49-F238E27FC236}">
                      <a16:creationId xmlns:a16="http://schemas.microsoft.com/office/drawing/2014/main" id="{3003BAF3-3F69-318F-9553-E32A71E52F6C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A1F54E6-9190-FC6F-221B-5E986B065C53}"/>
                  </a:ext>
                </a:extLst>
              </p:cNvPr>
              <p:cNvSpPr txBox="1"/>
              <p:nvPr/>
            </p:nvSpPr>
            <p:spPr>
              <a:xfrm>
                <a:off x="7800454" y="1584722"/>
                <a:ext cx="407358" cy="153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400" dirty="0" err="1"/>
                  <a:t>FileName</a:t>
                </a:r>
                <a:endParaRPr lang="zh-TW" altLang="en-US" sz="400" dirty="0"/>
              </a:p>
            </p:txBody>
          </p:sp>
          <p:sp>
            <p:nvSpPr>
              <p:cNvPr id="1051" name="Rectangle: Rounded Corners 1050">
                <a:extLst>
                  <a:ext uri="{FF2B5EF4-FFF2-40B4-BE49-F238E27FC236}">
                    <a16:creationId xmlns:a16="http://schemas.microsoft.com/office/drawing/2014/main" id="{6D83EA70-72DF-2B81-5975-A6D65F120C63}"/>
                  </a:ext>
                </a:extLst>
              </p:cNvPr>
              <p:cNvSpPr/>
              <p:nvPr/>
            </p:nvSpPr>
            <p:spPr>
              <a:xfrm>
                <a:off x="8497531" y="2374188"/>
                <a:ext cx="338445" cy="95972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00" dirty="0"/>
                  <a:t>Save file</a:t>
                </a:r>
                <a:endParaRPr lang="zh-TW" altLang="en-US" sz="300" dirty="0"/>
              </a:p>
            </p:txBody>
          </p:sp>
        </p:grp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BC7BADAC-CE50-EEC7-BC88-61949E455BCC}"/>
                </a:ext>
              </a:extLst>
            </p:cNvPr>
            <p:cNvSpPr txBox="1"/>
            <p:nvPr/>
          </p:nvSpPr>
          <p:spPr>
            <a:xfrm>
              <a:off x="8200221" y="4575218"/>
              <a:ext cx="110930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saveFileActivity</a:t>
              </a:r>
              <a:endParaRPr lang="zh-TW" altLang="en-US" sz="1000" dirty="0"/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69AF2916-065C-0371-8992-F86EE5576663}"/>
              </a:ext>
            </a:extLst>
          </p:cNvPr>
          <p:cNvGrpSpPr/>
          <p:nvPr/>
        </p:nvGrpSpPr>
        <p:grpSpPr>
          <a:xfrm>
            <a:off x="5880334" y="4150566"/>
            <a:ext cx="1819664" cy="2396057"/>
            <a:chOff x="7845040" y="2480124"/>
            <a:chExt cx="1819664" cy="2396057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998E0B0E-365F-533E-C029-3B585015AFD0}"/>
                </a:ext>
              </a:extLst>
            </p:cNvPr>
            <p:cNvGrpSpPr/>
            <p:nvPr/>
          </p:nvGrpSpPr>
          <p:grpSpPr>
            <a:xfrm>
              <a:off x="8032496" y="2480124"/>
              <a:ext cx="1444752" cy="2078736"/>
              <a:chOff x="7717536" y="1438656"/>
              <a:chExt cx="1444752" cy="2078736"/>
            </a:xfrm>
          </p:grpSpPr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53881C44-5900-4566-CEF4-E93E07C5749F}"/>
                  </a:ext>
                </a:extLst>
              </p:cNvPr>
              <p:cNvSpPr/>
              <p:nvPr/>
            </p:nvSpPr>
            <p:spPr>
              <a:xfrm>
                <a:off x="7717536" y="1438656"/>
                <a:ext cx="1444752" cy="2078736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617F0369-4AF8-E149-C696-00EC32077D46}"/>
                  </a:ext>
                </a:extLst>
              </p:cNvPr>
              <p:cNvSpPr/>
              <p:nvPr/>
            </p:nvSpPr>
            <p:spPr>
              <a:xfrm>
                <a:off x="7771801" y="1510566"/>
                <a:ext cx="1336222" cy="186035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462E8E22-10D5-B99E-9F8D-68B494B5AE92}"/>
                  </a:ext>
                </a:extLst>
              </p:cNvPr>
              <p:cNvSpPr/>
              <p:nvPr/>
            </p:nvSpPr>
            <p:spPr>
              <a:xfrm>
                <a:off x="8382293" y="3393440"/>
                <a:ext cx="115238" cy="115238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E062CF76-DFB9-9162-544C-D17A9EC2FD07}"/>
                </a:ext>
              </a:extLst>
            </p:cNvPr>
            <p:cNvSpPr txBox="1"/>
            <p:nvPr/>
          </p:nvSpPr>
          <p:spPr>
            <a:xfrm>
              <a:off x="7845040" y="4629960"/>
              <a:ext cx="18196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blutoothOutOffRangeActivity</a:t>
              </a:r>
              <a:endParaRPr lang="zh-TW" altLang="en-US" sz="1000" dirty="0"/>
            </a:p>
          </p:txBody>
        </p:sp>
      </p:grp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2AF07CB3-039C-6F08-6C61-F51A1BF6F0D8}"/>
              </a:ext>
            </a:extLst>
          </p:cNvPr>
          <p:cNvSpPr/>
          <p:nvPr/>
        </p:nvSpPr>
        <p:spPr>
          <a:xfrm>
            <a:off x="10282524" y="1224071"/>
            <a:ext cx="934529" cy="661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2" name="Rectangle 1081">
            <a:extLst>
              <a:ext uri="{FF2B5EF4-FFF2-40B4-BE49-F238E27FC236}">
                <a16:creationId xmlns:a16="http://schemas.microsoft.com/office/drawing/2014/main" id="{C1D09292-AED6-69FA-8AB1-F372549D09A3}"/>
              </a:ext>
            </a:extLst>
          </p:cNvPr>
          <p:cNvSpPr/>
          <p:nvPr/>
        </p:nvSpPr>
        <p:spPr>
          <a:xfrm>
            <a:off x="10282523" y="1643103"/>
            <a:ext cx="934529" cy="14505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83" name="Rectangle 1082">
            <a:extLst>
              <a:ext uri="{FF2B5EF4-FFF2-40B4-BE49-F238E27FC236}">
                <a16:creationId xmlns:a16="http://schemas.microsoft.com/office/drawing/2014/main" id="{5D06CE78-6D17-0A2D-7052-D92C1CAD37C3}"/>
              </a:ext>
            </a:extLst>
          </p:cNvPr>
          <p:cNvSpPr/>
          <p:nvPr/>
        </p:nvSpPr>
        <p:spPr>
          <a:xfrm>
            <a:off x="10278774" y="1432952"/>
            <a:ext cx="934529" cy="66149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1FE54C28-3E0A-19EC-4175-041CE6CF562B}"/>
              </a:ext>
            </a:extLst>
          </p:cNvPr>
          <p:cNvSpPr txBox="1"/>
          <p:nvPr/>
        </p:nvSpPr>
        <p:spPr>
          <a:xfrm>
            <a:off x="10193135" y="1498524"/>
            <a:ext cx="4628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" dirty="0"/>
              <a:t>Description</a:t>
            </a:r>
            <a:endParaRPr lang="zh-TW" altLang="en-US" sz="400" dirty="0"/>
          </a:p>
        </p:txBody>
      </p: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218D6B1B-9037-6A4C-F2E3-CCCA43BFCE41}"/>
              </a:ext>
            </a:extLst>
          </p:cNvPr>
          <p:cNvGrpSpPr/>
          <p:nvPr/>
        </p:nvGrpSpPr>
        <p:grpSpPr>
          <a:xfrm>
            <a:off x="9951414" y="4148392"/>
            <a:ext cx="1819664" cy="2396057"/>
            <a:chOff x="7845040" y="2480124"/>
            <a:chExt cx="1819664" cy="2396057"/>
          </a:xfrm>
        </p:grpSpPr>
        <p:grpSp>
          <p:nvGrpSpPr>
            <p:cNvPr id="1086" name="Group 1085">
              <a:extLst>
                <a:ext uri="{FF2B5EF4-FFF2-40B4-BE49-F238E27FC236}">
                  <a16:creationId xmlns:a16="http://schemas.microsoft.com/office/drawing/2014/main" id="{D50BF484-AFA2-CA4F-2D65-3127FB60D64E}"/>
                </a:ext>
              </a:extLst>
            </p:cNvPr>
            <p:cNvGrpSpPr/>
            <p:nvPr/>
          </p:nvGrpSpPr>
          <p:grpSpPr>
            <a:xfrm>
              <a:off x="8032496" y="2480124"/>
              <a:ext cx="1444752" cy="2078736"/>
              <a:chOff x="7717536" y="1432941"/>
              <a:chExt cx="1444752" cy="2078736"/>
            </a:xfrm>
          </p:grpSpPr>
          <p:grpSp>
            <p:nvGrpSpPr>
              <p:cNvPr id="1088" name="Group 1087">
                <a:extLst>
                  <a:ext uri="{FF2B5EF4-FFF2-40B4-BE49-F238E27FC236}">
                    <a16:creationId xmlns:a16="http://schemas.microsoft.com/office/drawing/2014/main" id="{EB746C47-73C5-60D6-BBEA-75ACA3A87501}"/>
                  </a:ext>
                </a:extLst>
              </p:cNvPr>
              <p:cNvGrpSpPr/>
              <p:nvPr/>
            </p:nvGrpSpPr>
            <p:grpSpPr>
              <a:xfrm>
                <a:off x="7717536" y="1432941"/>
                <a:ext cx="1444752" cy="2078736"/>
                <a:chOff x="7717536" y="1438656"/>
                <a:chExt cx="1444752" cy="2078736"/>
              </a:xfrm>
            </p:grpSpPr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3B4898D1-B150-4F6E-C119-AD98F60EE4A1}"/>
                    </a:ext>
                  </a:extLst>
                </p:cNvPr>
                <p:cNvSpPr/>
                <p:nvPr/>
              </p:nvSpPr>
              <p:spPr>
                <a:xfrm>
                  <a:off x="7717536" y="1438656"/>
                  <a:ext cx="1444752" cy="2078736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473963AF-9A54-5819-8DB9-7452AE6C846B}"/>
                    </a:ext>
                  </a:extLst>
                </p:cNvPr>
                <p:cNvSpPr/>
                <p:nvPr/>
              </p:nvSpPr>
              <p:spPr>
                <a:xfrm>
                  <a:off x="7771801" y="1510566"/>
                  <a:ext cx="1336222" cy="186035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096" name="Oval 1095">
                  <a:extLst>
                    <a:ext uri="{FF2B5EF4-FFF2-40B4-BE49-F238E27FC236}">
                      <a16:creationId xmlns:a16="http://schemas.microsoft.com/office/drawing/2014/main" id="{5F7FC06F-824E-1A8F-F7C9-5A8F1F53A6C7}"/>
                    </a:ext>
                  </a:extLst>
                </p:cNvPr>
                <p:cNvSpPr/>
                <p:nvPr/>
              </p:nvSpPr>
              <p:spPr>
                <a:xfrm>
                  <a:off x="8382293" y="3393440"/>
                  <a:ext cx="115238" cy="11523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pic>
            <p:nvPicPr>
              <p:cNvPr id="1089" name="Picture 6" descr="The Coffee Bean Roasting Curve - CoffeeRoast Co.">
                <a:extLst>
                  <a:ext uri="{FF2B5EF4-FFF2-40B4-BE49-F238E27FC236}">
                    <a16:creationId xmlns:a16="http://schemas.microsoft.com/office/drawing/2014/main" id="{54074344-B1F5-554A-1688-01A2089D55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9442" y="1851023"/>
                <a:ext cx="1000938" cy="5234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90" name="TextBox 1089">
                <a:extLst>
                  <a:ext uri="{FF2B5EF4-FFF2-40B4-BE49-F238E27FC236}">
                    <a16:creationId xmlns:a16="http://schemas.microsoft.com/office/drawing/2014/main" id="{072A114C-D430-7F33-870E-C4D166FFDD37}"/>
                  </a:ext>
                </a:extLst>
              </p:cNvPr>
              <p:cNvSpPr txBox="1"/>
              <p:nvPr/>
            </p:nvSpPr>
            <p:spPr>
              <a:xfrm>
                <a:off x="8170212" y="1616843"/>
                <a:ext cx="53939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Geisha</a:t>
                </a:r>
                <a:endParaRPr lang="zh-TW" altLang="en-US" sz="800" dirty="0"/>
              </a:p>
            </p:txBody>
          </p:sp>
        </p:grp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4BE62655-5695-331A-9E38-1A86E97C0360}"/>
                </a:ext>
              </a:extLst>
            </p:cNvPr>
            <p:cNvSpPr txBox="1"/>
            <p:nvPr/>
          </p:nvSpPr>
          <p:spPr>
            <a:xfrm>
              <a:off x="7845040" y="4629960"/>
              <a:ext cx="18196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 err="1"/>
                <a:t>browseHistoryDataActivity</a:t>
              </a:r>
              <a:endParaRPr lang="zh-TW" altLang="en-US" sz="1000" dirty="0"/>
            </a:p>
          </p:txBody>
        </p:sp>
      </p:grpSp>
      <p:sp>
        <p:nvSpPr>
          <p:cNvPr id="1097" name="Arrow: Bent 1096">
            <a:extLst>
              <a:ext uri="{FF2B5EF4-FFF2-40B4-BE49-F238E27FC236}">
                <a16:creationId xmlns:a16="http://schemas.microsoft.com/office/drawing/2014/main" id="{26DE7806-0B52-0C22-E70D-09BF77EAC341}"/>
              </a:ext>
            </a:extLst>
          </p:cNvPr>
          <p:cNvSpPr/>
          <p:nvPr/>
        </p:nvSpPr>
        <p:spPr>
          <a:xfrm rot="10800000" flipV="1">
            <a:off x="10263618" y="4285202"/>
            <a:ext cx="83490" cy="76343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099" name="Rectangle 1098">
            <a:extLst>
              <a:ext uri="{FF2B5EF4-FFF2-40B4-BE49-F238E27FC236}">
                <a16:creationId xmlns:a16="http://schemas.microsoft.com/office/drawing/2014/main" id="{D835B54D-85BF-FBAD-D6EF-6771946EBD21}"/>
              </a:ext>
            </a:extLst>
          </p:cNvPr>
          <p:cNvSpPr/>
          <p:nvPr/>
        </p:nvSpPr>
        <p:spPr>
          <a:xfrm>
            <a:off x="10366159" y="5333769"/>
            <a:ext cx="934529" cy="272341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670451AB-63CD-43BF-AF50-93415FA3DB56}"/>
              </a:ext>
            </a:extLst>
          </p:cNvPr>
          <p:cNvSpPr txBox="1"/>
          <p:nvPr/>
        </p:nvSpPr>
        <p:spPr>
          <a:xfrm>
            <a:off x="10278774" y="5181311"/>
            <a:ext cx="46284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" dirty="0"/>
              <a:t>Description</a:t>
            </a:r>
            <a:endParaRPr lang="zh-TW" altLang="en-US" sz="400" dirty="0"/>
          </a:p>
        </p:txBody>
      </p:sp>
      <p:pic>
        <p:nvPicPr>
          <p:cNvPr id="1102" name="Picture 8" descr="Warning Vector Art, Icons, and Graphics for Free Download">
            <a:extLst>
              <a:ext uri="{FF2B5EF4-FFF2-40B4-BE49-F238E27FC236}">
                <a16:creationId xmlns:a16="http://schemas.microsoft.com/office/drawing/2014/main" id="{261209BE-2538-575D-F5BB-B8D06CFE3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19" y="4668275"/>
            <a:ext cx="665494" cy="6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3" name="TextBox 1102">
            <a:extLst>
              <a:ext uri="{FF2B5EF4-FFF2-40B4-BE49-F238E27FC236}">
                <a16:creationId xmlns:a16="http://schemas.microsoft.com/office/drawing/2014/main" id="{6345283A-3C89-C26C-F186-9A2609CFF03A}"/>
              </a:ext>
            </a:extLst>
          </p:cNvPr>
          <p:cNvSpPr txBox="1"/>
          <p:nvPr/>
        </p:nvSpPr>
        <p:spPr>
          <a:xfrm>
            <a:off x="6302240" y="5469939"/>
            <a:ext cx="980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Please get back to device !</a:t>
            </a:r>
            <a:endParaRPr lang="zh-TW" altLang="en-US" sz="800" dirty="0"/>
          </a:p>
        </p:txBody>
      </p:sp>
      <p:cxnSp>
        <p:nvCxnSpPr>
          <p:cNvPr id="1105" name="Connector: Curved 1104">
            <a:extLst>
              <a:ext uri="{FF2B5EF4-FFF2-40B4-BE49-F238E27FC236}">
                <a16:creationId xmlns:a16="http://schemas.microsoft.com/office/drawing/2014/main" id="{DEAFFFDB-91FF-19B9-B2B6-247F51CC9E6F}"/>
              </a:ext>
            </a:extLst>
          </p:cNvPr>
          <p:cNvCxnSpPr>
            <a:cxnSpLocks/>
            <a:stCxn id="48" idx="3"/>
            <a:endCxn id="1054" idx="1"/>
          </p:cNvCxnSpPr>
          <p:nvPr/>
        </p:nvCxnSpPr>
        <p:spPr>
          <a:xfrm flipV="1">
            <a:off x="9477248" y="1975065"/>
            <a:ext cx="633801" cy="154442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7" name="TextBox 1106">
            <a:extLst>
              <a:ext uri="{FF2B5EF4-FFF2-40B4-BE49-F238E27FC236}">
                <a16:creationId xmlns:a16="http://schemas.microsoft.com/office/drawing/2014/main" id="{CC838720-2107-50C0-7CFD-5D6E0BF271D5}"/>
              </a:ext>
            </a:extLst>
          </p:cNvPr>
          <p:cNvSpPr txBox="1"/>
          <p:nvPr/>
        </p:nvSpPr>
        <p:spPr>
          <a:xfrm>
            <a:off x="9160808" y="2141382"/>
            <a:ext cx="665494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" i="1" dirty="0"/>
              <a:t>Save file()</a:t>
            </a:r>
            <a:endParaRPr lang="zh-TW" altLang="en-US" sz="500" i="1" dirty="0"/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CD567173-FFEB-A424-806F-5BA3145DE36C}"/>
              </a:ext>
            </a:extLst>
          </p:cNvPr>
          <p:cNvSpPr txBox="1"/>
          <p:nvPr/>
        </p:nvSpPr>
        <p:spPr>
          <a:xfrm>
            <a:off x="10195751" y="1285186"/>
            <a:ext cx="66549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" i="1" dirty="0"/>
              <a:t>Folder</a:t>
            </a:r>
            <a:endParaRPr lang="zh-TW" altLang="en-US" sz="400" i="1" dirty="0"/>
          </a:p>
        </p:txBody>
      </p:sp>
    </p:spTree>
    <p:extLst>
      <p:ext uri="{BB962C8B-B14F-4D97-AF65-F5344CB8AC3E}">
        <p14:creationId xmlns:p14="http://schemas.microsoft.com/office/powerpoint/2010/main" val="311610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B41A-5D64-8F8D-1F76-A067205EF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9BB9-6A02-F1A0-EC3C-748D52E6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Goal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13FC-7143-803C-1807-160C3D82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MAX 6675</a:t>
            </a:r>
          </a:p>
          <a:p>
            <a:pPr lvl="1"/>
            <a:r>
              <a:rPr lang="en-US" altLang="zh-TW" dirty="0"/>
              <a:t>Collecting temperature dynamically</a:t>
            </a:r>
          </a:p>
          <a:p>
            <a:r>
              <a:rPr lang="en-US" altLang="zh-TW" dirty="0"/>
              <a:t>ESP32s</a:t>
            </a:r>
          </a:p>
          <a:p>
            <a:pPr lvl="1"/>
            <a:r>
              <a:rPr lang="en-US" altLang="zh-TW" dirty="0"/>
              <a:t>Translate analogy signal change to digital</a:t>
            </a:r>
          </a:p>
          <a:p>
            <a:pPr lvl="1"/>
            <a:r>
              <a:rPr lang="en-US" altLang="zh-TW" dirty="0"/>
              <a:t>Via Bluetooth transmit data to phone</a:t>
            </a:r>
          </a:p>
          <a:p>
            <a:r>
              <a:rPr lang="en-US" altLang="zh-TW" dirty="0"/>
              <a:t>Android</a:t>
            </a:r>
          </a:p>
          <a:p>
            <a:pPr lvl="1"/>
            <a:r>
              <a:rPr lang="en-US" altLang="zh-TW" dirty="0"/>
              <a:t>Receive data from ESP32s</a:t>
            </a:r>
          </a:p>
          <a:p>
            <a:pPr lvl="1"/>
            <a:r>
              <a:rPr lang="en-US" altLang="zh-TW" dirty="0"/>
              <a:t>Show the curve visually</a:t>
            </a:r>
          </a:p>
          <a:p>
            <a:pPr lvl="1"/>
            <a:r>
              <a:rPr lang="en-US" altLang="zh-TW" dirty="0"/>
              <a:t>Start, Record temperature, End</a:t>
            </a:r>
          </a:p>
          <a:p>
            <a:pPr lvl="1"/>
            <a:r>
              <a:rPr lang="en-US" altLang="zh-TW" dirty="0"/>
              <a:t>Save file in local (.csv .jpg)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17314-89DC-F3A3-C9F2-D0BAA53A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4C8A-8EF5-1BC6-5D86-2B9B474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0A618-6299-8CE6-4D0B-FF54D83FB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Arduino &amp; Android</a:t>
            </a:r>
          </a:p>
          <a:p>
            <a:pPr lvl="1"/>
            <a:r>
              <a:rPr lang="en-US" altLang="zh-TW" dirty="0"/>
              <a:t>Bluetooth 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034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F057C-5705-EBE5-9123-F7C7ABE5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838A-12CA-97D8-A267-A7795D239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testcases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ABC52-C7EC-0B97-9D93-F73217C9E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User out off Bluetooth range</a:t>
            </a:r>
          </a:p>
          <a:p>
            <a:pPr lvl="1"/>
            <a:r>
              <a:rPr lang="en-US" altLang="zh-TW" dirty="0"/>
              <a:t>Android: give caution closer to devices in case of losing data</a:t>
            </a:r>
          </a:p>
          <a:p>
            <a:pPr lvl="1"/>
            <a:r>
              <a:rPr lang="en-US" altLang="zh-TW" dirty="0"/>
              <a:t>Arduino: extra space to store the data when user out of range (SD card)</a:t>
            </a:r>
          </a:p>
          <a:p>
            <a:pPr lvl="2"/>
            <a:r>
              <a:rPr lang="en-US" altLang="zh-TW" dirty="0"/>
              <a:t>Need to deal with specific circumstance (</a:t>
            </a:r>
            <a:r>
              <a:rPr lang="zh-TW" altLang="en-US" dirty="0"/>
              <a:t>還沒想到怎摩處理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3172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166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Coffee Roaster Project</vt:lpstr>
      <vt:lpstr>Overview</vt:lpstr>
      <vt:lpstr>Layout</vt:lpstr>
      <vt:lpstr>Flow</vt:lpstr>
      <vt:lpstr>Goal</vt:lpstr>
      <vt:lpstr>interface</vt:lpstr>
      <vt:lpstr>testcases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崇安 李</dc:creator>
  <cp:lastModifiedBy>崇安 李</cp:lastModifiedBy>
  <cp:revision>9</cp:revision>
  <dcterms:created xsi:type="dcterms:W3CDTF">2025-01-17T16:18:47Z</dcterms:created>
  <dcterms:modified xsi:type="dcterms:W3CDTF">2025-01-22T15:49:29Z</dcterms:modified>
</cp:coreProperties>
</file>