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Source Code Pro"/>
      <p:regular r:id="rId15"/>
      <p:bold r:id="rId16"/>
      <p:italic r:id="rId17"/>
      <p:boldItalic r:id="rId18"/>
    </p:embeddedFont>
    <p:embeddedFont>
      <p:font typeface="Spectral"/>
      <p:regular r:id="rId19"/>
      <p:bold r:id="rId20"/>
      <p:italic r:id="rId21"/>
      <p:boldItalic r:id="rId22"/>
    </p:embeddedFont>
    <p:embeddedFont>
      <p:font typeface="Oswald"/>
      <p:regular r:id="rId23"/>
      <p:bold r:id="rId24"/>
    </p:embeddedFont>
    <p:embeddedFont>
      <p:font typeface="Spectral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fntdata"/><Relationship Id="rId22" Type="http://schemas.openxmlformats.org/officeDocument/2006/relationships/font" Target="fonts/Spectral-boldItalic.fntdata"/><Relationship Id="rId21" Type="http://schemas.openxmlformats.org/officeDocument/2006/relationships/font" Target="fonts/Spectral-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Medium-bold.fntdata"/><Relationship Id="rId25" Type="http://schemas.openxmlformats.org/officeDocument/2006/relationships/font" Target="fonts/SpectralMedium-regular.fntdata"/><Relationship Id="rId28" Type="http://schemas.openxmlformats.org/officeDocument/2006/relationships/font" Target="fonts/SpectralMedium-boldItalic.fntdata"/><Relationship Id="rId27" Type="http://schemas.openxmlformats.org/officeDocument/2006/relationships/font" Target="fonts/Spectral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SourceCodePro-regular.fntdata"/><Relationship Id="rId14" Type="http://schemas.openxmlformats.org/officeDocument/2006/relationships/slide" Target="slides/slide9.xml"/><Relationship Id="rId17" Type="http://schemas.openxmlformats.org/officeDocument/2006/relationships/font" Target="fonts/SourceCodePro-italic.fntdata"/><Relationship Id="rId16" Type="http://schemas.openxmlformats.org/officeDocument/2006/relationships/font" Target="fonts/SourceCodePro-bold.fntdata"/><Relationship Id="rId19" Type="http://schemas.openxmlformats.org/officeDocument/2006/relationships/font" Target="fonts/Spectral-regular.fntdata"/><Relationship Id="rId18" Type="http://schemas.openxmlformats.org/officeDocument/2006/relationships/font" Target="fonts/SourceCode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0bb8e87f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0bb8e87f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0bb8e87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0bb8e87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0bfbaf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0bfbaf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0dc5553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0dc5553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dc5553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dc5553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f63cbd8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f63cbd8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0dc5553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0dc5553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f63cbd8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f63cbd8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Zomato Restaurant Analysis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GB" sz="2800">
                <a:latin typeface="Spectral"/>
                <a:ea typeface="Spectral"/>
                <a:cs typeface="Spectral"/>
                <a:sym typeface="Spectral"/>
              </a:rPr>
              <a:t>Puja Archana Sahu</a:t>
            </a:r>
            <a:br>
              <a:rPr lang="en-GB" sz="2800">
                <a:latin typeface="Spectral"/>
                <a:ea typeface="Spectral"/>
                <a:cs typeface="Spectral"/>
                <a:sym typeface="Spectral"/>
              </a:rPr>
            </a:br>
            <a:r>
              <a:rPr lang="en-GB" sz="2800">
                <a:latin typeface="Spectral"/>
                <a:ea typeface="Spectral"/>
                <a:cs typeface="Spectral"/>
                <a:sym typeface="Spectral"/>
              </a:rPr>
              <a:t>10/05/2024</a:t>
            </a:r>
            <a:endParaRPr sz="28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5487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700">
                <a:solidFill>
                  <a:schemeClr val="lt1"/>
                </a:solidFill>
                <a:latin typeface="Spectral"/>
                <a:ea typeface="Spectral"/>
                <a:cs typeface="Spectral"/>
                <a:sym typeface="Spectral"/>
              </a:rPr>
              <a:t>About Zomato</a:t>
            </a:r>
            <a:endParaRPr sz="2700">
              <a:solidFill>
                <a:schemeClr val="lt1"/>
              </a:solidFill>
              <a:latin typeface="Spectral"/>
              <a:ea typeface="Spectral"/>
              <a:cs typeface="Spectral"/>
              <a:sym typeface="Spectral"/>
            </a:endParaRPr>
          </a:p>
        </p:txBody>
      </p:sp>
      <p:sp>
        <p:nvSpPr>
          <p:cNvPr id="69" name="Google Shape;69;p14"/>
          <p:cNvSpPr txBox="1"/>
          <p:nvPr>
            <p:ph idx="1" type="body"/>
          </p:nvPr>
        </p:nvSpPr>
        <p:spPr>
          <a:xfrm>
            <a:off x="311700" y="1338975"/>
            <a:ext cx="4822500" cy="35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Spectral"/>
                <a:ea typeface="Spectral"/>
                <a:cs typeface="Spectral"/>
                <a:sym typeface="Spectral"/>
              </a:rPr>
              <a:t>Zomato is a food delivery and restaurant discovery platform that operates through a user-friendly mobile app and website, acts as an intermediary between users and restaurants, providing a </a:t>
            </a:r>
            <a:r>
              <a:rPr lang="en-GB" sz="1400">
                <a:latin typeface="Spectral"/>
                <a:ea typeface="Spectral"/>
                <a:cs typeface="Spectral"/>
                <a:sym typeface="Spectral"/>
              </a:rPr>
              <a:t>convenient</a:t>
            </a:r>
            <a:r>
              <a:rPr lang="en-GB" sz="1400">
                <a:latin typeface="Spectral"/>
                <a:ea typeface="Spectral"/>
                <a:cs typeface="Spectral"/>
                <a:sym typeface="Spectral"/>
              </a:rPr>
              <a:t> platform for discovering, ordering and enjoying food from a wide </a:t>
            </a:r>
            <a:r>
              <a:rPr lang="en-GB" sz="1400">
                <a:latin typeface="Spectral"/>
                <a:ea typeface="Spectral"/>
                <a:cs typeface="Spectral"/>
                <a:sym typeface="Spectral"/>
              </a:rPr>
              <a:t>range of dining establishment.</a:t>
            </a:r>
            <a:endParaRPr sz="1400">
              <a:latin typeface="Spectral"/>
              <a:ea typeface="Spectral"/>
              <a:cs typeface="Spectral"/>
              <a:sym typeface="Spectral"/>
            </a:endParaRPr>
          </a:p>
          <a:p>
            <a:pPr indent="0" lvl="0" marL="0" rtl="0" algn="l">
              <a:spcBef>
                <a:spcPts val="1200"/>
              </a:spcBef>
              <a:spcAft>
                <a:spcPts val="0"/>
              </a:spcAft>
              <a:buNone/>
            </a:pPr>
            <a:r>
              <a:rPr b="1" lang="en-GB" sz="1500">
                <a:latin typeface="Spectral"/>
                <a:ea typeface="Spectral"/>
                <a:cs typeface="Spectral"/>
                <a:sym typeface="Spectral"/>
              </a:rPr>
              <a:t>Objective:</a:t>
            </a:r>
            <a:endParaRPr b="1" sz="15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lang="en-GB" sz="1400">
                <a:latin typeface="Spectral"/>
                <a:ea typeface="Spectral"/>
                <a:cs typeface="Spectral"/>
                <a:sym typeface="Spectral"/>
              </a:rPr>
              <a:t>The aim of this project is to conduct a comprehensive analysis of Zomato’s market positioning to get a fair idea about the factors affecting the establishment of different types of restaurant at different Countries and cities.</a:t>
            </a:r>
            <a:endParaRPr sz="1400">
              <a:latin typeface="Spectral"/>
              <a:ea typeface="Spectral"/>
              <a:cs typeface="Spectral"/>
              <a:sym typeface="Spectral"/>
            </a:endParaRPr>
          </a:p>
          <a:p>
            <a:pPr indent="0" lvl="0" marL="0" rtl="0" algn="l">
              <a:spcBef>
                <a:spcPts val="1200"/>
              </a:spcBef>
              <a:spcAft>
                <a:spcPts val="1200"/>
              </a:spcAft>
              <a:buNone/>
            </a:pPr>
            <a:r>
              <a:t/>
            </a:r>
            <a:endParaRPr sz="1400">
              <a:latin typeface="Spectral"/>
              <a:ea typeface="Spectral"/>
              <a:cs typeface="Spectral"/>
              <a:sym typeface="Spectral"/>
            </a:endParaRPr>
          </a:p>
        </p:txBody>
      </p:sp>
      <p:pic>
        <p:nvPicPr>
          <p:cNvPr id="70" name="Google Shape;70;p14"/>
          <p:cNvPicPr preferRelativeResize="0"/>
          <p:nvPr/>
        </p:nvPicPr>
        <p:blipFill>
          <a:blip r:embed="rId3">
            <a:alphaModFix/>
          </a:blip>
          <a:stretch>
            <a:fillRect/>
          </a:stretch>
        </p:blipFill>
        <p:spPr>
          <a:xfrm>
            <a:off x="5134275" y="1247600"/>
            <a:ext cx="3857324" cy="360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653100"/>
          </a:xfrm>
          <a:prstGeom prst="rect">
            <a:avLst/>
          </a:prstGeom>
          <a:solidFill>
            <a:schemeClr val="dk1"/>
          </a:solidFill>
          <a:effectLst>
            <a:outerShdw blurRad="57150" rotWithShape="0" algn="bl" dir="5400000" dist="19050">
              <a:schemeClr val="lt1">
                <a:alpha val="55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Dataset summary</a:t>
            </a:r>
            <a:endParaRPr sz="2700">
              <a:solidFill>
                <a:schemeClr val="lt1"/>
              </a:solidFill>
              <a:latin typeface="Spectral"/>
              <a:ea typeface="Spectral"/>
              <a:cs typeface="Spectral"/>
              <a:sym typeface="Spectral"/>
            </a:endParaRPr>
          </a:p>
        </p:txBody>
      </p:sp>
      <p:sp>
        <p:nvSpPr>
          <p:cNvPr id="76" name="Google Shape;76;p15"/>
          <p:cNvSpPr txBox="1"/>
          <p:nvPr>
            <p:ph idx="1" type="body"/>
          </p:nvPr>
        </p:nvSpPr>
        <p:spPr>
          <a:xfrm>
            <a:off x="311700" y="1468825"/>
            <a:ext cx="3164400" cy="3375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500">
                <a:latin typeface="Spectral"/>
                <a:ea typeface="Spectral"/>
                <a:cs typeface="Spectral"/>
                <a:sym typeface="Spectral"/>
              </a:rPr>
              <a:t>Data cleaning and preprocessing:</a:t>
            </a:r>
            <a:endParaRPr b="1" sz="1500">
              <a:latin typeface="Spectral"/>
              <a:ea typeface="Spectral"/>
              <a:cs typeface="Spectral"/>
              <a:sym typeface="Spectral"/>
            </a:endParaRPr>
          </a:p>
          <a:p>
            <a:pPr indent="-317500" lvl="0" marL="457200" rtl="0" algn="l">
              <a:lnSpc>
                <a:spcPct val="105000"/>
              </a:lnSpc>
              <a:spcBef>
                <a:spcPts val="1200"/>
              </a:spcBef>
              <a:spcAft>
                <a:spcPts val="0"/>
              </a:spcAft>
              <a:buSzPts val="1400"/>
              <a:buFont typeface="Spectral"/>
              <a:buChar char="●"/>
            </a:pPr>
            <a:r>
              <a:rPr b="1" lang="en-GB" sz="1400">
                <a:latin typeface="Spectral"/>
                <a:ea typeface="Spectral"/>
                <a:cs typeface="Spectral"/>
                <a:sym typeface="Spectral"/>
              </a:rPr>
              <a:t>Handling missing values: </a:t>
            </a:r>
            <a:r>
              <a:rPr lang="en-GB" sz="1400">
                <a:latin typeface="Spectral"/>
                <a:ea typeface="Spectral"/>
                <a:cs typeface="Spectral"/>
                <a:sym typeface="Spectral"/>
              </a:rPr>
              <a:t>After removing 9 rows from dataset there are now 9542 restaurants data spread across 15 countries and 140 cities.</a:t>
            </a:r>
            <a:endParaRPr sz="1400">
              <a:latin typeface="Spectral"/>
              <a:ea typeface="Spectral"/>
              <a:cs typeface="Spectral"/>
              <a:sym typeface="Spectral"/>
            </a:endParaRPr>
          </a:p>
          <a:p>
            <a:pPr indent="-317500" lvl="0" marL="457200" rtl="0" algn="l">
              <a:lnSpc>
                <a:spcPct val="105000"/>
              </a:lnSpc>
              <a:spcBef>
                <a:spcPts val="1200"/>
              </a:spcBef>
              <a:spcAft>
                <a:spcPts val="0"/>
              </a:spcAft>
              <a:buSzPts val="1400"/>
              <a:buFont typeface="Spectral"/>
              <a:buChar char="●"/>
            </a:pPr>
            <a:r>
              <a:rPr lang="en-GB" sz="1400">
                <a:latin typeface="Spectral"/>
                <a:ea typeface="Spectral"/>
                <a:cs typeface="Spectral"/>
                <a:sym typeface="Spectral"/>
              </a:rPr>
              <a:t>There are 24 features with the two new added features ‘Country’ and ‘Opening_year’. </a:t>
            </a:r>
            <a:endParaRPr sz="1400">
              <a:latin typeface="Spectral"/>
              <a:ea typeface="Spectral"/>
              <a:cs typeface="Spectral"/>
              <a:sym typeface="Spectral"/>
            </a:endParaRPr>
          </a:p>
          <a:p>
            <a:pPr indent="-317500" lvl="0" marL="457200" rtl="0" algn="l">
              <a:lnSpc>
                <a:spcPct val="105000"/>
              </a:lnSpc>
              <a:spcBef>
                <a:spcPts val="1000"/>
              </a:spcBef>
              <a:spcAft>
                <a:spcPts val="1200"/>
              </a:spcAft>
              <a:buSzPts val="1400"/>
              <a:buFont typeface="Spectral"/>
              <a:buChar char="●"/>
            </a:pPr>
            <a:r>
              <a:rPr b="1" lang="en-GB" sz="1400">
                <a:latin typeface="Spectral"/>
                <a:ea typeface="Spectral"/>
                <a:cs typeface="Spectral"/>
                <a:sym typeface="Spectral"/>
              </a:rPr>
              <a:t>Data transformation: </a:t>
            </a:r>
            <a:r>
              <a:rPr lang="en-GB" sz="1400">
                <a:latin typeface="Spectral"/>
                <a:ea typeface="Spectral"/>
                <a:cs typeface="Spectral"/>
                <a:sym typeface="Spectral"/>
              </a:rPr>
              <a:t>Currency conversion for ‘Average_cost_for_two’ to INR.</a:t>
            </a:r>
            <a:r>
              <a:rPr lang="en-GB" sz="1400">
                <a:solidFill>
                  <a:srgbClr val="0D0D0D"/>
                </a:solidFill>
                <a:highlight>
                  <a:srgbClr val="FFFFFF"/>
                </a:highlight>
                <a:latin typeface="Spectral"/>
                <a:ea typeface="Spectral"/>
                <a:cs typeface="Spectral"/>
                <a:sym typeface="Spectral"/>
              </a:rPr>
              <a:t> </a:t>
            </a:r>
            <a:endParaRPr sz="1400">
              <a:latin typeface="Spectral"/>
              <a:ea typeface="Spectral"/>
              <a:cs typeface="Spectral"/>
              <a:sym typeface="Spectral"/>
            </a:endParaRPr>
          </a:p>
        </p:txBody>
      </p:sp>
      <p:pic>
        <p:nvPicPr>
          <p:cNvPr id="77" name="Google Shape;77;p15"/>
          <p:cNvPicPr preferRelativeResize="0"/>
          <p:nvPr/>
        </p:nvPicPr>
        <p:blipFill>
          <a:blip r:embed="rId3">
            <a:alphaModFix/>
          </a:blip>
          <a:stretch>
            <a:fillRect/>
          </a:stretch>
        </p:blipFill>
        <p:spPr>
          <a:xfrm>
            <a:off x="6639225" y="1468825"/>
            <a:ext cx="2193084" cy="3290424"/>
          </a:xfrm>
          <a:prstGeom prst="rect">
            <a:avLst/>
          </a:prstGeom>
          <a:noFill/>
          <a:ln>
            <a:noFill/>
          </a:ln>
        </p:spPr>
      </p:pic>
      <p:sp>
        <p:nvSpPr>
          <p:cNvPr id="78" name="Google Shape;78;p15"/>
          <p:cNvSpPr txBox="1"/>
          <p:nvPr>
            <p:ph idx="1" type="body"/>
          </p:nvPr>
        </p:nvSpPr>
        <p:spPr>
          <a:xfrm>
            <a:off x="3476100" y="1468825"/>
            <a:ext cx="3164400" cy="33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latin typeface="Spectral"/>
                <a:ea typeface="Spectral"/>
                <a:cs typeface="Spectral"/>
                <a:sym typeface="Spectral"/>
              </a:rPr>
              <a:t>Importance of Data:</a:t>
            </a:r>
            <a:endParaRPr b="1" sz="15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b="1" lang="en-GB" sz="1400">
                <a:latin typeface="Spectral"/>
                <a:ea typeface="Spectral"/>
                <a:cs typeface="Spectral"/>
                <a:sym typeface="Spectral"/>
              </a:rPr>
              <a:t>Market Analysis: </a:t>
            </a:r>
            <a:r>
              <a:rPr lang="en-GB" sz="1400">
                <a:latin typeface="Spectral"/>
                <a:ea typeface="Spectral"/>
                <a:cs typeface="Spectral"/>
                <a:sym typeface="Spectral"/>
              </a:rPr>
              <a:t>Understanding restaurant </a:t>
            </a:r>
            <a:r>
              <a:rPr lang="en-GB" sz="1400">
                <a:latin typeface="Spectral"/>
                <a:ea typeface="Spectral"/>
                <a:cs typeface="Spectral"/>
                <a:sym typeface="Spectral"/>
              </a:rPr>
              <a:t>landscape across</a:t>
            </a:r>
            <a:r>
              <a:rPr lang="en-GB" sz="1400">
                <a:latin typeface="Spectral"/>
                <a:ea typeface="Spectral"/>
                <a:cs typeface="Spectral"/>
                <a:sym typeface="Spectral"/>
              </a:rPr>
              <a:t> countries.</a:t>
            </a:r>
            <a:endParaRPr sz="14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b="1" lang="en-GB" sz="1400">
                <a:latin typeface="Spectral"/>
                <a:ea typeface="Spectral"/>
                <a:cs typeface="Spectral"/>
                <a:sym typeface="Spectral"/>
              </a:rPr>
              <a:t>Customer Insights:</a:t>
            </a:r>
            <a:r>
              <a:rPr lang="en-GB" sz="1400">
                <a:latin typeface="Spectral"/>
                <a:ea typeface="Spectral"/>
                <a:cs typeface="Spectral"/>
                <a:sym typeface="Spectral"/>
              </a:rPr>
              <a:t> Identifying popular </a:t>
            </a:r>
            <a:r>
              <a:rPr lang="en-GB" sz="1400">
                <a:latin typeface="Spectral"/>
                <a:ea typeface="Spectral"/>
                <a:cs typeface="Spectral"/>
                <a:sym typeface="Spectral"/>
              </a:rPr>
              <a:t>cuisines</a:t>
            </a:r>
            <a:r>
              <a:rPr lang="en-GB" sz="1400">
                <a:latin typeface="Spectral"/>
                <a:ea typeface="Spectral"/>
                <a:cs typeface="Spectral"/>
                <a:sym typeface="Spectral"/>
              </a:rPr>
              <a:t> and dining trends.</a:t>
            </a:r>
            <a:endParaRPr sz="1400">
              <a:latin typeface="Spectral"/>
              <a:ea typeface="Spectral"/>
              <a:cs typeface="Spectral"/>
              <a:sym typeface="Spectral"/>
            </a:endParaRPr>
          </a:p>
          <a:p>
            <a:pPr indent="-317500" lvl="0" marL="457200" rtl="0" algn="l">
              <a:spcBef>
                <a:spcPts val="1000"/>
              </a:spcBef>
              <a:spcAft>
                <a:spcPts val="1200"/>
              </a:spcAft>
              <a:buSzPts val="1400"/>
              <a:buFont typeface="Spectral"/>
              <a:buChar char="●"/>
            </a:pPr>
            <a:r>
              <a:rPr b="1" lang="en-GB" sz="1400">
                <a:latin typeface="Spectral"/>
                <a:ea typeface="Spectral"/>
                <a:cs typeface="Spectral"/>
                <a:sym typeface="Spectral"/>
              </a:rPr>
              <a:t>Business Decisions: </a:t>
            </a:r>
            <a:r>
              <a:rPr lang="en-GB" sz="1400">
                <a:latin typeface="Spectral"/>
                <a:ea typeface="Spectral"/>
                <a:cs typeface="Spectral"/>
                <a:sym typeface="Spectral"/>
              </a:rPr>
              <a:t>Optimal pricing strategy based on location and ratings.</a:t>
            </a:r>
            <a:endParaRPr sz="14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72500"/>
            <a:ext cx="8520600" cy="6924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Analytical Approach and Tools</a:t>
            </a:r>
            <a:endParaRPr sz="2700">
              <a:solidFill>
                <a:schemeClr val="lt1"/>
              </a:solidFill>
              <a:latin typeface="Spectral"/>
              <a:ea typeface="Spectral"/>
              <a:cs typeface="Spectral"/>
              <a:sym typeface="Spectral"/>
            </a:endParaRPr>
          </a:p>
        </p:txBody>
      </p:sp>
      <p:sp>
        <p:nvSpPr>
          <p:cNvPr id="84" name="Google Shape;84;p16"/>
          <p:cNvSpPr txBox="1"/>
          <p:nvPr>
            <p:ph idx="1" type="body"/>
          </p:nvPr>
        </p:nvSpPr>
        <p:spPr>
          <a:xfrm>
            <a:off x="311700" y="1383775"/>
            <a:ext cx="5827800" cy="3664800"/>
          </a:xfrm>
          <a:prstGeom prst="rect">
            <a:avLst/>
          </a:prstGeom>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Spectral"/>
              <a:buChar char="●"/>
            </a:pPr>
            <a:r>
              <a:rPr b="1" lang="en-GB" sz="1400">
                <a:latin typeface="Spectral"/>
                <a:ea typeface="Spectral"/>
                <a:cs typeface="Spectral"/>
                <a:sym typeface="Spectral"/>
              </a:rPr>
              <a:t>Data cleaning:</a:t>
            </a:r>
            <a:r>
              <a:rPr lang="en-GB" sz="1400">
                <a:latin typeface="Spectral"/>
                <a:ea typeface="Spectral"/>
                <a:cs typeface="Spectral"/>
                <a:sym typeface="Spectral"/>
              </a:rPr>
              <a:t> Utilized functions like Vlookup to </a:t>
            </a:r>
            <a:r>
              <a:rPr lang="en-GB" sz="1400">
                <a:latin typeface="Spectral"/>
                <a:ea typeface="Spectral"/>
                <a:cs typeface="Spectral"/>
                <a:sym typeface="Spectral"/>
              </a:rPr>
              <a:t>retrieve names of Country,</a:t>
            </a:r>
            <a:r>
              <a:rPr lang="en-GB" sz="1400">
                <a:latin typeface="Spectral"/>
                <a:ea typeface="Spectral"/>
                <a:cs typeface="Spectral"/>
                <a:sym typeface="Spectral"/>
              </a:rPr>
              <a:t> </a:t>
            </a:r>
            <a:r>
              <a:rPr lang="en-GB" sz="1400">
                <a:latin typeface="Spectral"/>
                <a:ea typeface="Spectral"/>
                <a:cs typeface="Spectral"/>
                <a:sym typeface="Spectral"/>
              </a:rPr>
              <a:t>Left</a:t>
            </a:r>
            <a:r>
              <a:rPr lang="en-GB" sz="1400">
                <a:latin typeface="Spectral"/>
                <a:ea typeface="Spectral"/>
                <a:cs typeface="Spectral"/>
                <a:sym typeface="Spectral"/>
              </a:rPr>
              <a:t> function to get year from the given date and removed null value rows. No duplicates found.</a:t>
            </a:r>
            <a:endParaRPr sz="14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b="1" lang="en-GB" sz="1400">
                <a:latin typeface="Spectral"/>
                <a:ea typeface="Spectral"/>
                <a:cs typeface="Spectral"/>
                <a:sym typeface="Spectral"/>
              </a:rPr>
              <a:t>Descriptive analysis:</a:t>
            </a:r>
            <a:r>
              <a:rPr lang="en-GB" sz="1400">
                <a:latin typeface="Spectral"/>
                <a:ea typeface="Spectral"/>
                <a:cs typeface="Spectral"/>
                <a:sym typeface="Spectral"/>
              </a:rPr>
              <a:t> Used pivot tables to aggregate average ratings, average cost and other factors.</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b="1" lang="en-GB" sz="1400">
                <a:latin typeface="Spectral"/>
                <a:ea typeface="Spectral"/>
                <a:cs typeface="Spectral"/>
                <a:sym typeface="Spectral"/>
              </a:rPr>
              <a:t>Trend Analysis:</a:t>
            </a:r>
            <a:r>
              <a:rPr lang="en-GB" sz="1400">
                <a:latin typeface="Spectral"/>
                <a:ea typeface="Spectral"/>
                <a:cs typeface="Spectral"/>
                <a:sym typeface="Spectral"/>
              </a:rPr>
              <a:t> Identified </a:t>
            </a:r>
            <a:r>
              <a:rPr lang="en-GB" sz="1400">
                <a:latin typeface="Spectral"/>
                <a:ea typeface="Spectral"/>
                <a:cs typeface="Spectral"/>
                <a:sym typeface="Spectral"/>
              </a:rPr>
              <a:t>dining</a:t>
            </a:r>
            <a:r>
              <a:rPr lang="en-GB" sz="1400">
                <a:latin typeface="Spectral"/>
                <a:ea typeface="Spectral"/>
                <a:cs typeface="Spectral"/>
                <a:sym typeface="Spectral"/>
              </a:rPr>
              <a:t> preferences, cuisines based on ratings and votes for new restaurants.</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b="1" lang="en-GB" sz="1400">
                <a:latin typeface="Spectral"/>
                <a:ea typeface="Spectral"/>
                <a:cs typeface="Spectral"/>
                <a:sym typeface="Spectral"/>
              </a:rPr>
              <a:t>Customer analysis:</a:t>
            </a:r>
            <a:r>
              <a:rPr lang="en-GB" sz="1400">
                <a:latin typeface="Spectral"/>
                <a:ea typeface="Spectral"/>
                <a:cs typeface="Spectral"/>
                <a:sym typeface="Spectral"/>
              </a:rPr>
              <a:t> Combined restaurant locations and dining preference with customer ratings to analyze customer preferences.</a:t>
            </a:r>
            <a:endParaRPr sz="1400">
              <a:latin typeface="Spectral"/>
              <a:ea typeface="Spectral"/>
              <a:cs typeface="Spectral"/>
              <a:sym typeface="Spectral"/>
            </a:endParaRPr>
          </a:p>
          <a:p>
            <a:pPr indent="-317500" lvl="0" marL="457200" rtl="0" algn="l">
              <a:spcBef>
                <a:spcPts val="1000"/>
              </a:spcBef>
              <a:spcAft>
                <a:spcPts val="1200"/>
              </a:spcAft>
              <a:buSzPts val="1400"/>
              <a:buFont typeface="Spectral"/>
              <a:buChar char="●"/>
            </a:pPr>
            <a:r>
              <a:rPr b="1" lang="en-GB" sz="1400">
                <a:latin typeface="Spectral"/>
                <a:ea typeface="Spectral"/>
                <a:cs typeface="Spectral"/>
                <a:sym typeface="Spectral"/>
              </a:rPr>
              <a:t>Visualization: </a:t>
            </a:r>
            <a:r>
              <a:rPr lang="en-GB" sz="1400">
                <a:latin typeface="Spectral"/>
                <a:ea typeface="Spectral"/>
                <a:cs typeface="Spectral"/>
                <a:sym typeface="Spectral"/>
              </a:rPr>
              <a:t>Used various charts to explain important KPIs to open restaurants at different countries.</a:t>
            </a:r>
            <a:endParaRPr sz="1400">
              <a:latin typeface="Spectral"/>
              <a:ea typeface="Spectral"/>
              <a:cs typeface="Spectral"/>
              <a:sym typeface="Spectral"/>
            </a:endParaRPr>
          </a:p>
        </p:txBody>
      </p:sp>
      <p:pic>
        <p:nvPicPr>
          <p:cNvPr id="85" name="Google Shape;85;p16"/>
          <p:cNvPicPr preferRelativeResize="0"/>
          <p:nvPr/>
        </p:nvPicPr>
        <p:blipFill>
          <a:blip r:embed="rId3">
            <a:alphaModFix amt="82000"/>
          </a:blip>
          <a:stretch>
            <a:fillRect/>
          </a:stretch>
        </p:blipFill>
        <p:spPr>
          <a:xfrm>
            <a:off x="6139475" y="1325175"/>
            <a:ext cx="2692825" cy="361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500"/>
            <a:ext cx="8520600" cy="6924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Findings for Objective questions</a:t>
            </a:r>
            <a:endParaRPr sz="2700">
              <a:solidFill>
                <a:schemeClr val="lt1"/>
              </a:solidFill>
              <a:latin typeface="Spectral"/>
              <a:ea typeface="Spectral"/>
              <a:cs typeface="Spectral"/>
              <a:sym typeface="Spectral"/>
            </a:endParaRPr>
          </a:p>
        </p:txBody>
      </p:sp>
      <p:sp>
        <p:nvSpPr>
          <p:cNvPr id="91" name="Google Shape;91;p17"/>
          <p:cNvSpPr txBox="1"/>
          <p:nvPr>
            <p:ph idx="1" type="body"/>
          </p:nvPr>
        </p:nvSpPr>
        <p:spPr>
          <a:xfrm>
            <a:off x="311800" y="1372000"/>
            <a:ext cx="5008200" cy="31536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There are total 9542 restaurants </a:t>
            </a:r>
            <a:r>
              <a:rPr lang="en-GB" sz="1400">
                <a:latin typeface="Spectral"/>
                <a:ea typeface="Spectral"/>
                <a:cs typeface="Spectral"/>
                <a:sym typeface="Spectral"/>
              </a:rPr>
              <a:t>spanned</a:t>
            </a:r>
            <a:r>
              <a:rPr lang="en-GB" sz="1400">
                <a:latin typeface="Spectral"/>
                <a:ea typeface="Spectral"/>
                <a:cs typeface="Spectral"/>
                <a:sym typeface="Spectral"/>
              </a:rPr>
              <a:t> </a:t>
            </a:r>
            <a:r>
              <a:rPr lang="en-GB" sz="1400">
                <a:latin typeface="Spectral"/>
                <a:ea typeface="Spectral"/>
                <a:cs typeface="Spectral"/>
                <a:sym typeface="Spectral"/>
              </a:rPr>
              <a:t>across</a:t>
            </a:r>
            <a:r>
              <a:rPr lang="en-GB" sz="1400">
                <a:latin typeface="Spectral"/>
                <a:ea typeface="Spectral"/>
                <a:cs typeface="Spectral"/>
                <a:sym typeface="Spectral"/>
              </a:rPr>
              <a:t> 15 countries.</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Among 15 countries, India has the highest number of restaurants with 8652 establishments.</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In India there are total 388 restaurants in the price range of 4.</a:t>
            </a:r>
            <a:endParaRPr sz="1400">
              <a:latin typeface="Spectral"/>
              <a:ea typeface="Spectral"/>
              <a:cs typeface="Spectral"/>
              <a:sym typeface="Spectral"/>
            </a:endParaRPr>
          </a:p>
          <a:p>
            <a:pPr indent="0" lvl="0" marL="457200" rtl="0" algn="l">
              <a:spcBef>
                <a:spcPts val="1000"/>
              </a:spcBef>
              <a:spcAft>
                <a:spcPts val="1200"/>
              </a:spcAft>
              <a:buNone/>
            </a:pPr>
            <a:r>
              <a:t/>
            </a:r>
            <a:endParaRPr sz="1400">
              <a:latin typeface="Spectral"/>
              <a:ea typeface="Spectral"/>
              <a:cs typeface="Spectral"/>
              <a:sym typeface="Spectral"/>
            </a:endParaRPr>
          </a:p>
        </p:txBody>
      </p:sp>
      <p:pic>
        <p:nvPicPr>
          <p:cNvPr id="92" name="Google Shape;92;p17"/>
          <p:cNvPicPr preferRelativeResize="0"/>
          <p:nvPr/>
        </p:nvPicPr>
        <p:blipFill>
          <a:blip r:embed="rId3">
            <a:alphaModFix/>
          </a:blip>
          <a:stretch>
            <a:fillRect/>
          </a:stretch>
        </p:blipFill>
        <p:spPr>
          <a:xfrm>
            <a:off x="5320000" y="1246900"/>
            <a:ext cx="3512299" cy="1983500"/>
          </a:xfrm>
          <a:prstGeom prst="rect">
            <a:avLst/>
          </a:prstGeom>
          <a:noFill/>
          <a:ln>
            <a:noFill/>
          </a:ln>
        </p:spPr>
      </p:pic>
      <p:pic>
        <p:nvPicPr>
          <p:cNvPr id="93" name="Google Shape;93;p17"/>
          <p:cNvPicPr preferRelativeResize="0"/>
          <p:nvPr/>
        </p:nvPicPr>
        <p:blipFill>
          <a:blip r:embed="rId4">
            <a:alphaModFix/>
          </a:blip>
          <a:stretch>
            <a:fillRect/>
          </a:stretch>
        </p:blipFill>
        <p:spPr>
          <a:xfrm>
            <a:off x="5319996" y="3173071"/>
            <a:ext cx="3512299" cy="1983500"/>
          </a:xfrm>
          <a:prstGeom prst="rect">
            <a:avLst/>
          </a:prstGeom>
          <a:noFill/>
          <a:ln>
            <a:noFill/>
          </a:ln>
        </p:spPr>
      </p:pic>
      <p:pic>
        <p:nvPicPr>
          <p:cNvPr id="94" name="Google Shape;94;p17"/>
          <p:cNvPicPr preferRelativeResize="0"/>
          <p:nvPr/>
        </p:nvPicPr>
        <p:blipFill>
          <a:blip r:embed="rId5">
            <a:alphaModFix/>
          </a:blip>
          <a:stretch>
            <a:fillRect/>
          </a:stretch>
        </p:blipFill>
        <p:spPr>
          <a:xfrm>
            <a:off x="1116425" y="3208788"/>
            <a:ext cx="4203574" cy="19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500"/>
            <a:ext cx="8520600" cy="6924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Insights from Subjective questions</a:t>
            </a:r>
            <a:endParaRPr sz="2700">
              <a:solidFill>
                <a:schemeClr val="lt1"/>
              </a:solidFill>
              <a:latin typeface="Spectral"/>
              <a:ea typeface="Spectral"/>
              <a:cs typeface="Spectral"/>
              <a:sym typeface="Spectral"/>
            </a:endParaRPr>
          </a:p>
        </p:txBody>
      </p:sp>
      <p:sp>
        <p:nvSpPr>
          <p:cNvPr id="100" name="Google Shape;100;p18"/>
          <p:cNvSpPr txBox="1"/>
          <p:nvPr>
            <p:ph idx="1" type="body"/>
          </p:nvPr>
        </p:nvSpPr>
        <p:spPr>
          <a:xfrm>
            <a:off x="311700" y="1468825"/>
            <a:ext cx="5332200" cy="3314400"/>
          </a:xfrm>
          <a:prstGeom prst="rect">
            <a:avLst/>
          </a:prstGeom>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Visualizing count of restaurants in the each countries in the column chart reveals the competition in these markets.</a:t>
            </a:r>
            <a:endParaRPr sz="14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lang="en-GB" sz="1400">
                <a:latin typeface="Spectral"/>
                <a:ea typeface="Spectral"/>
                <a:cs typeface="Spectral"/>
                <a:sym typeface="Spectral"/>
              </a:rPr>
              <a:t>Illustrating ratings of the restaurants in these </a:t>
            </a:r>
            <a:r>
              <a:rPr lang="en-GB" sz="1400">
                <a:latin typeface="Spectral"/>
                <a:ea typeface="Spectral"/>
                <a:cs typeface="Spectral"/>
                <a:sym typeface="Spectral"/>
              </a:rPr>
              <a:t>countries provides insights into the quality and standard of establishments. </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Analyzing number of restaurants, ratings of the food, cost of two, and considering the insights gained, countries like India, Canada, Australia, Sri Lanka and Singapore are recommended to explore opportunities for new restaurant concepts to stand out and attract a larger market share.</a:t>
            </a:r>
            <a:endParaRPr sz="1400">
              <a:latin typeface="Spectral"/>
              <a:ea typeface="Spectral"/>
              <a:cs typeface="Spectral"/>
              <a:sym typeface="Spectral"/>
            </a:endParaRPr>
          </a:p>
          <a:p>
            <a:pPr indent="0" lvl="0" marL="0" rtl="0" algn="l">
              <a:spcBef>
                <a:spcPts val="1200"/>
              </a:spcBef>
              <a:spcAft>
                <a:spcPts val="1200"/>
              </a:spcAft>
              <a:buNone/>
            </a:pPr>
            <a:r>
              <a:t/>
            </a:r>
            <a:endParaRPr sz="1400">
              <a:latin typeface="Spectral"/>
              <a:ea typeface="Spectral"/>
              <a:cs typeface="Spectral"/>
              <a:sym typeface="Spectral"/>
            </a:endParaRPr>
          </a:p>
        </p:txBody>
      </p:sp>
      <p:pic>
        <p:nvPicPr>
          <p:cNvPr id="101" name="Google Shape;101;p18" title="Chart"/>
          <p:cNvPicPr preferRelativeResize="0"/>
          <p:nvPr/>
        </p:nvPicPr>
        <p:blipFill>
          <a:blip r:embed="rId3">
            <a:alphaModFix/>
          </a:blip>
          <a:stretch>
            <a:fillRect/>
          </a:stretch>
        </p:blipFill>
        <p:spPr>
          <a:xfrm>
            <a:off x="5643900" y="1340600"/>
            <a:ext cx="3188401" cy="1692049"/>
          </a:xfrm>
          <a:prstGeom prst="rect">
            <a:avLst/>
          </a:prstGeom>
          <a:noFill/>
          <a:ln>
            <a:noFill/>
          </a:ln>
        </p:spPr>
      </p:pic>
      <p:pic>
        <p:nvPicPr>
          <p:cNvPr id="102" name="Google Shape;102;p18" title="Chart"/>
          <p:cNvPicPr preferRelativeResize="0"/>
          <p:nvPr/>
        </p:nvPicPr>
        <p:blipFill>
          <a:blip r:embed="rId4">
            <a:alphaModFix/>
          </a:blip>
          <a:stretch>
            <a:fillRect/>
          </a:stretch>
        </p:blipFill>
        <p:spPr>
          <a:xfrm>
            <a:off x="5643900" y="3032650"/>
            <a:ext cx="3188401" cy="183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500"/>
            <a:ext cx="8520600" cy="6924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Insights from Subjective questions</a:t>
            </a:r>
            <a:endParaRPr sz="2700">
              <a:solidFill>
                <a:schemeClr val="lt1"/>
              </a:solidFill>
              <a:latin typeface="Spectral"/>
              <a:ea typeface="Spectral"/>
              <a:cs typeface="Spectral"/>
              <a:sym typeface="Spectral"/>
            </a:endParaRPr>
          </a:p>
        </p:txBody>
      </p:sp>
      <p:sp>
        <p:nvSpPr>
          <p:cNvPr id="108" name="Google Shape;108;p19"/>
          <p:cNvSpPr txBox="1"/>
          <p:nvPr>
            <p:ph idx="1" type="body"/>
          </p:nvPr>
        </p:nvSpPr>
        <p:spPr>
          <a:xfrm>
            <a:off x="311700" y="1468825"/>
            <a:ext cx="5332200" cy="31518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In the suggested countries, there are </a:t>
            </a:r>
            <a:r>
              <a:rPr b="1" lang="en-GB" sz="1400">
                <a:latin typeface="Spectral"/>
                <a:ea typeface="Spectral"/>
                <a:cs typeface="Spectral"/>
                <a:sym typeface="Spectral"/>
              </a:rPr>
              <a:t>7.6%</a:t>
            </a:r>
            <a:r>
              <a:rPr lang="en-GB" sz="1400">
                <a:latin typeface="Spectral"/>
                <a:ea typeface="Spectral"/>
                <a:cs typeface="Spectral"/>
                <a:sym typeface="Spectral"/>
              </a:rPr>
              <a:t> high quality restaurants indicating strong sense with consistently high quality offering.</a:t>
            </a:r>
            <a:endParaRPr sz="1400">
              <a:latin typeface="Spectral"/>
              <a:ea typeface="Spectral"/>
              <a:cs typeface="Spectral"/>
              <a:sym typeface="Spectral"/>
            </a:endParaRPr>
          </a:p>
          <a:p>
            <a:pPr indent="-317500" lvl="0" marL="457200" rtl="0" algn="l">
              <a:spcBef>
                <a:spcPts val="1200"/>
              </a:spcBef>
              <a:spcAft>
                <a:spcPts val="0"/>
              </a:spcAft>
              <a:buSzPts val="1400"/>
              <a:buFont typeface="Spectral"/>
              <a:buChar char="●"/>
            </a:pPr>
            <a:r>
              <a:rPr lang="en-GB" sz="1400">
                <a:latin typeface="Spectral"/>
                <a:ea typeface="Spectral"/>
                <a:cs typeface="Spectral"/>
                <a:sym typeface="Spectral"/>
              </a:rPr>
              <a:t>There are </a:t>
            </a:r>
            <a:r>
              <a:rPr b="1" lang="en-GB" sz="1400">
                <a:latin typeface="Spectral"/>
                <a:ea typeface="Spectral"/>
                <a:cs typeface="Spectral"/>
                <a:sym typeface="Spectral"/>
              </a:rPr>
              <a:t>22.4% </a:t>
            </a:r>
            <a:r>
              <a:rPr lang="en-GB" sz="1400">
                <a:latin typeface="Spectral"/>
                <a:ea typeface="Spectral"/>
                <a:cs typeface="Spectral"/>
                <a:sym typeface="Spectral"/>
              </a:rPr>
              <a:t>of the restaurants with moderate quality reflects mediocre service.</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b="1" lang="en-GB" sz="1400">
                <a:latin typeface="Spectral"/>
                <a:ea typeface="Spectral"/>
                <a:cs typeface="Spectral"/>
                <a:sym typeface="Spectral"/>
              </a:rPr>
              <a:t>70%</a:t>
            </a:r>
            <a:r>
              <a:rPr lang="en-GB" sz="1400">
                <a:latin typeface="Spectral"/>
                <a:ea typeface="Spectral"/>
                <a:cs typeface="Spectral"/>
                <a:sym typeface="Spectral"/>
              </a:rPr>
              <a:t> of the restaurants with poor quality reflects diverse of ratings.  </a:t>
            </a:r>
            <a:endParaRPr sz="1400">
              <a:latin typeface="Spectral"/>
              <a:ea typeface="Spectral"/>
              <a:cs typeface="Spectral"/>
              <a:sym typeface="Spectral"/>
            </a:endParaRPr>
          </a:p>
          <a:p>
            <a:pPr indent="-317500" lvl="0" marL="457200" rtl="0" algn="l">
              <a:spcBef>
                <a:spcPts val="1000"/>
              </a:spcBef>
              <a:spcAft>
                <a:spcPts val="0"/>
              </a:spcAft>
              <a:buSzPts val="1400"/>
              <a:buFont typeface="Spectral"/>
              <a:buChar char="●"/>
            </a:pPr>
            <a:r>
              <a:rPr lang="en-GB" sz="1400">
                <a:latin typeface="Spectral"/>
                <a:ea typeface="Spectral"/>
                <a:cs typeface="Spectral"/>
                <a:sym typeface="Spectral"/>
              </a:rPr>
              <a:t>Visualizing </a:t>
            </a:r>
            <a:r>
              <a:rPr lang="en-GB" sz="1400">
                <a:latin typeface="Spectral"/>
                <a:ea typeface="Spectral"/>
                <a:cs typeface="Spectral"/>
                <a:sym typeface="Spectral"/>
              </a:rPr>
              <a:t>variety</a:t>
            </a:r>
            <a:r>
              <a:rPr lang="en-GB" sz="1400">
                <a:latin typeface="Spectral"/>
                <a:ea typeface="Spectral"/>
                <a:cs typeface="Spectral"/>
                <a:sym typeface="Spectral"/>
              </a:rPr>
              <a:t> </a:t>
            </a:r>
            <a:r>
              <a:rPr lang="en-GB" sz="1400">
                <a:latin typeface="Spectral"/>
                <a:ea typeface="Spectral"/>
                <a:cs typeface="Spectral"/>
                <a:sym typeface="Spectral"/>
              </a:rPr>
              <a:t>cuisines</a:t>
            </a:r>
            <a:r>
              <a:rPr lang="en-GB" sz="1400">
                <a:latin typeface="Spectral"/>
                <a:ea typeface="Spectral"/>
                <a:cs typeface="Spectral"/>
                <a:sym typeface="Spectral"/>
              </a:rPr>
              <a:t> across different countries, we see that highest number of </a:t>
            </a:r>
            <a:r>
              <a:rPr lang="en-GB" sz="1400">
                <a:latin typeface="Spectral"/>
                <a:ea typeface="Spectral"/>
                <a:cs typeface="Spectral"/>
                <a:sym typeface="Spectral"/>
              </a:rPr>
              <a:t>cuisines are of price range of 0-500.</a:t>
            </a:r>
            <a:endParaRPr sz="1400">
              <a:latin typeface="Spectral"/>
              <a:ea typeface="Spectral"/>
              <a:cs typeface="Spectral"/>
              <a:sym typeface="Spectral"/>
            </a:endParaRPr>
          </a:p>
          <a:p>
            <a:pPr indent="0" lvl="0" marL="0" rtl="0" algn="l">
              <a:spcBef>
                <a:spcPts val="1200"/>
              </a:spcBef>
              <a:spcAft>
                <a:spcPts val="1200"/>
              </a:spcAft>
              <a:buNone/>
            </a:pPr>
            <a:r>
              <a:rPr lang="en-GB" sz="1400">
                <a:latin typeface="Spectral"/>
                <a:ea typeface="Spectral"/>
                <a:cs typeface="Spectral"/>
                <a:sym typeface="Spectral"/>
              </a:rPr>
              <a:t>  </a:t>
            </a:r>
            <a:endParaRPr sz="1400">
              <a:latin typeface="Spectral"/>
              <a:ea typeface="Spectral"/>
              <a:cs typeface="Spectral"/>
              <a:sym typeface="Spectral"/>
            </a:endParaRPr>
          </a:p>
        </p:txBody>
      </p:sp>
      <p:pic>
        <p:nvPicPr>
          <p:cNvPr id="109" name="Google Shape;109;p19" title="Chart"/>
          <p:cNvPicPr preferRelativeResize="0"/>
          <p:nvPr/>
        </p:nvPicPr>
        <p:blipFill>
          <a:blip r:embed="rId3">
            <a:alphaModFix/>
          </a:blip>
          <a:stretch>
            <a:fillRect/>
          </a:stretch>
        </p:blipFill>
        <p:spPr>
          <a:xfrm>
            <a:off x="5796300" y="1284400"/>
            <a:ext cx="3226699" cy="1748300"/>
          </a:xfrm>
          <a:prstGeom prst="rect">
            <a:avLst/>
          </a:prstGeom>
          <a:noFill/>
          <a:ln>
            <a:noFill/>
          </a:ln>
        </p:spPr>
      </p:pic>
      <p:pic>
        <p:nvPicPr>
          <p:cNvPr id="110" name="Google Shape;110;p19" title="Chart"/>
          <p:cNvPicPr preferRelativeResize="0"/>
          <p:nvPr/>
        </p:nvPicPr>
        <p:blipFill>
          <a:blip r:embed="rId4">
            <a:alphaModFix/>
          </a:blip>
          <a:stretch>
            <a:fillRect/>
          </a:stretch>
        </p:blipFill>
        <p:spPr>
          <a:xfrm>
            <a:off x="5796300" y="3129575"/>
            <a:ext cx="3143451" cy="180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72500"/>
            <a:ext cx="8520600" cy="692400"/>
          </a:xfrm>
          <a:prstGeom prst="rect">
            <a:avLst/>
          </a:prstGeom>
          <a:solidFill>
            <a:schemeClr val="dk1"/>
          </a:solidFill>
          <a:effectLst>
            <a:outerShdw blurRad="57150" rotWithShape="0" algn="bl" dir="5400000" dist="19050">
              <a:schemeClr val="lt1">
                <a:alpha val="50000"/>
              </a:schemeClr>
            </a:outerShdw>
            <a:reflection blurRad="0" dir="5400000" dist="38100" endA="0" endPos="30000" fadeDir="5400012" kx="0" rotWithShape="0" algn="bl" stPos="0" sy="-100000" ky="0"/>
          </a:effectLst>
        </p:spPr>
        <p:txBody>
          <a:bodyPr anchorCtr="0" anchor="b" bIns="91425" lIns="91425" spcFirstLastPara="1" rIns="91425" wrap="square" tIns="91425">
            <a:normAutofit/>
          </a:bodyPr>
          <a:lstStyle/>
          <a:p>
            <a:pPr indent="0" lvl="0" marL="0" rtl="0" algn="l">
              <a:spcBef>
                <a:spcPts val="0"/>
              </a:spcBef>
              <a:spcAft>
                <a:spcPts val="0"/>
              </a:spcAft>
              <a:buNone/>
            </a:pPr>
            <a:r>
              <a:rPr lang="en-GB" sz="2700">
                <a:solidFill>
                  <a:schemeClr val="lt1"/>
                </a:solidFill>
                <a:latin typeface="Spectral"/>
                <a:ea typeface="Spectral"/>
                <a:cs typeface="Spectral"/>
                <a:sym typeface="Spectral"/>
              </a:rPr>
              <a:t>Zomato Restaurant Analysis Dashboard</a:t>
            </a:r>
            <a:endParaRPr sz="2700">
              <a:solidFill>
                <a:schemeClr val="lt1"/>
              </a:solidFill>
              <a:latin typeface="Spectral"/>
              <a:ea typeface="Spectral"/>
              <a:cs typeface="Spectral"/>
              <a:sym typeface="Spectral"/>
            </a:endParaRPr>
          </a:p>
        </p:txBody>
      </p:sp>
      <p:pic>
        <p:nvPicPr>
          <p:cNvPr id="116" name="Google Shape;116;p20"/>
          <p:cNvPicPr preferRelativeResize="0"/>
          <p:nvPr/>
        </p:nvPicPr>
        <p:blipFill>
          <a:blip r:embed="rId3">
            <a:alphaModFix/>
          </a:blip>
          <a:stretch>
            <a:fillRect/>
          </a:stretch>
        </p:blipFill>
        <p:spPr>
          <a:xfrm>
            <a:off x="502200" y="1171900"/>
            <a:ext cx="8235950" cy="391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Spectral Medium"/>
                <a:ea typeface="Spectral Medium"/>
                <a:cs typeface="Spectral Medium"/>
                <a:sym typeface="Spectral Medium"/>
              </a:rPr>
              <a:t>Conclusion</a:t>
            </a:r>
            <a:endParaRPr>
              <a:latin typeface="Spectral Medium"/>
              <a:ea typeface="Spectral Medium"/>
              <a:cs typeface="Spectral Medium"/>
              <a:sym typeface="Spectral Medium"/>
            </a:endParaRPr>
          </a:p>
        </p:txBody>
      </p:sp>
      <p:sp>
        <p:nvSpPr>
          <p:cNvPr id="122" name="Google Shape;12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Font typeface="Spectral"/>
              <a:buChar char="●"/>
            </a:pPr>
            <a:r>
              <a:rPr lang="en-GB" sz="1400">
                <a:latin typeface="Spectral"/>
                <a:ea typeface="Spectral"/>
                <a:cs typeface="Spectral"/>
                <a:sym typeface="Spectral"/>
              </a:rPr>
              <a:t>The dataset gives distribution of restaurants across different countries.</a:t>
            </a:r>
            <a:endParaRPr sz="1400">
              <a:latin typeface="Spectral"/>
              <a:ea typeface="Spectral"/>
              <a:cs typeface="Spectral"/>
              <a:sym typeface="Spectral"/>
            </a:endParaRPr>
          </a:p>
          <a:p>
            <a:pPr indent="-317500" lvl="0" marL="457200" rtl="0" algn="l">
              <a:spcBef>
                <a:spcPts val="0"/>
              </a:spcBef>
              <a:spcAft>
                <a:spcPts val="0"/>
              </a:spcAft>
              <a:buSzPts val="1400"/>
              <a:buFont typeface="Spectral"/>
              <a:buChar char="●"/>
            </a:pPr>
            <a:r>
              <a:rPr lang="en-GB" sz="1400">
                <a:latin typeface="Spectral"/>
                <a:ea typeface="Spectral"/>
                <a:cs typeface="Spectral"/>
                <a:sym typeface="Spectral"/>
              </a:rPr>
              <a:t>Certain countries exhibit higher levels of competition characterized by large number of establishments and price ranges.</a:t>
            </a:r>
            <a:endParaRPr sz="1400">
              <a:latin typeface="Spectral"/>
              <a:ea typeface="Spectral"/>
              <a:cs typeface="Spectral"/>
              <a:sym typeface="Spectral"/>
            </a:endParaRPr>
          </a:p>
          <a:p>
            <a:pPr indent="-317500" lvl="0" marL="457200" rtl="0" algn="l">
              <a:spcBef>
                <a:spcPts val="0"/>
              </a:spcBef>
              <a:spcAft>
                <a:spcPts val="0"/>
              </a:spcAft>
              <a:buSzPts val="1400"/>
              <a:buFont typeface="Spectral"/>
              <a:buChar char="●"/>
            </a:pPr>
            <a:r>
              <a:rPr lang="en-GB" sz="1400">
                <a:latin typeface="Spectral"/>
                <a:ea typeface="Spectral"/>
                <a:cs typeface="Spectral"/>
                <a:sym typeface="Spectral"/>
              </a:rPr>
              <a:t>Ratings varies restaurant qualities, online delivery options, table booking option, cost and wide </a:t>
            </a:r>
            <a:r>
              <a:rPr lang="en-GB" sz="1400">
                <a:latin typeface="Spectral"/>
                <a:ea typeface="Spectral"/>
                <a:cs typeface="Spectral"/>
                <a:sym typeface="Spectral"/>
              </a:rPr>
              <a:t>variety</a:t>
            </a:r>
            <a:r>
              <a:rPr lang="en-GB" sz="1400">
                <a:latin typeface="Spectral"/>
                <a:ea typeface="Spectral"/>
                <a:cs typeface="Spectral"/>
                <a:sym typeface="Spectral"/>
              </a:rPr>
              <a:t> of cuisines.</a:t>
            </a:r>
            <a:endParaRPr sz="1400">
              <a:latin typeface="Spectral"/>
              <a:ea typeface="Spectral"/>
              <a:cs typeface="Spectral"/>
              <a:sym typeface="Spectral"/>
            </a:endParaRPr>
          </a:p>
          <a:p>
            <a:pPr indent="-317500" lvl="0" marL="457200" rtl="0" algn="l">
              <a:spcBef>
                <a:spcPts val="0"/>
              </a:spcBef>
              <a:spcAft>
                <a:spcPts val="0"/>
              </a:spcAft>
              <a:buSzPts val="1400"/>
              <a:buFont typeface="Spectral"/>
              <a:buChar char="●"/>
            </a:pPr>
            <a:r>
              <a:rPr lang="en-GB" sz="1400">
                <a:latin typeface="Spectral"/>
                <a:ea typeface="Spectral"/>
                <a:cs typeface="Spectral"/>
                <a:sym typeface="Spectral"/>
              </a:rPr>
              <a:t>Based on analysis recommendations can be made for strategic expansion in the market.</a:t>
            </a:r>
            <a:endParaRPr sz="1400">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