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328510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65017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249412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4149344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426851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EE7379-C6C5-4DBA-A64C-CBD850243BBE}"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729064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EE7379-C6C5-4DBA-A64C-CBD850243BBE}" type="datetimeFigureOut">
              <a:rPr lang="en-IN" smtClean="0"/>
              <a:t>24-11-2021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821282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927668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67660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56777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379-C6C5-4DBA-A64C-CBD850243BBE}"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2509725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E7379-C6C5-4DBA-A64C-CBD850243BBE}"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95101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E7379-C6C5-4DBA-A64C-CBD850243BBE}"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384783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E7379-C6C5-4DBA-A64C-CBD850243BBE}"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412778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E7379-C6C5-4DBA-A64C-CBD850243BBE}"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310262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160799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379-C6C5-4DBA-A64C-CBD850243BBE}"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3D11A5-412D-4E48-8C2C-2CC9D2BFDFC7}" type="slidenum">
              <a:rPr lang="en-IN" smtClean="0"/>
              <a:t>‹#›</a:t>
            </a:fld>
            <a:endParaRPr lang="en-IN"/>
          </a:p>
        </p:txBody>
      </p:sp>
    </p:spTree>
    <p:extLst>
      <p:ext uri="{BB962C8B-B14F-4D97-AF65-F5344CB8AC3E}">
        <p14:creationId xmlns:p14="http://schemas.microsoft.com/office/powerpoint/2010/main" val="413025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EE7379-C6C5-4DBA-A64C-CBD850243BBE}" type="datetimeFigureOut">
              <a:rPr lang="en-IN" smtClean="0"/>
              <a:t>24-11-2021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23D11A5-412D-4E48-8C2C-2CC9D2BFDFC7}" type="slidenum">
              <a:rPr lang="en-IN" smtClean="0"/>
              <a:t>‹#›</a:t>
            </a:fld>
            <a:endParaRPr lang="en-IN"/>
          </a:p>
        </p:txBody>
      </p:sp>
    </p:spTree>
    <p:extLst>
      <p:ext uri="{BB962C8B-B14F-4D97-AF65-F5344CB8AC3E}">
        <p14:creationId xmlns:p14="http://schemas.microsoft.com/office/powerpoint/2010/main" val="93421674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B0D5-DBD2-40DA-B94D-1B498A580D00}"/>
              </a:ext>
            </a:extLst>
          </p:cNvPr>
          <p:cNvSpPr>
            <a:spLocks noGrp="1"/>
          </p:cNvSpPr>
          <p:nvPr>
            <p:ph type="ctrTitle"/>
          </p:nvPr>
        </p:nvSpPr>
        <p:spPr>
          <a:xfrm>
            <a:off x="1404730" y="-787400"/>
            <a:ext cx="9144000" cy="2387600"/>
          </a:xfrm>
        </p:spPr>
        <p:txBody>
          <a:bodyPr>
            <a:normAutofit/>
          </a:bodyPr>
          <a:lstStyle/>
          <a:p>
            <a:r>
              <a:rPr lang="en-IN" sz="5400" b="1" dirty="0"/>
              <a:t>FLIGHT PRICE PREDICTION</a:t>
            </a:r>
          </a:p>
        </p:txBody>
      </p:sp>
      <p:sp>
        <p:nvSpPr>
          <p:cNvPr id="3" name="Subtitle 2">
            <a:extLst>
              <a:ext uri="{FF2B5EF4-FFF2-40B4-BE49-F238E27FC236}">
                <a16:creationId xmlns:a16="http://schemas.microsoft.com/office/drawing/2014/main" id="{9DA9483B-1E67-42F1-A1D0-F44B191F8FD7}"/>
              </a:ext>
            </a:extLst>
          </p:cNvPr>
          <p:cNvSpPr>
            <a:spLocks noGrp="1"/>
          </p:cNvSpPr>
          <p:nvPr>
            <p:ph type="subTitle" idx="1"/>
          </p:nvPr>
        </p:nvSpPr>
        <p:spPr>
          <a:xfrm>
            <a:off x="7488456" y="5165795"/>
            <a:ext cx="4067440" cy="1089232"/>
          </a:xfrm>
        </p:spPr>
        <p:txBody>
          <a:bodyPr>
            <a:normAutofit/>
          </a:bodyPr>
          <a:lstStyle/>
          <a:p>
            <a:r>
              <a:rPr lang="en-IN" dirty="0"/>
              <a:t>By-</a:t>
            </a:r>
          </a:p>
          <a:p>
            <a:r>
              <a:rPr lang="en-IN"/>
              <a:t>PUJA SHAHI</a:t>
            </a:r>
            <a:endParaRPr lang="en-IN" dirty="0"/>
          </a:p>
        </p:txBody>
      </p:sp>
    </p:spTree>
    <p:extLst>
      <p:ext uri="{BB962C8B-B14F-4D97-AF65-F5344CB8AC3E}">
        <p14:creationId xmlns:p14="http://schemas.microsoft.com/office/powerpoint/2010/main" val="199198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E76F-A0F3-4C84-8A88-420929F271E2}"/>
              </a:ext>
            </a:extLst>
          </p:cNvPr>
          <p:cNvSpPr>
            <a:spLocks noGrp="1"/>
          </p:cNvSpPr>
          <p:nvPr>
            <p:ph type="title"/>
          </p:nvPr>
        </p:nvSpPr>
        <p:spPr>
          <a:xfrm>
            <a:off x="549965" y="0"/>
            <a:ext cx="10227365" cy="734805"/>
          </a:xfrm>
        </p:spPr>
        <p:txBody>
          <a:bodyPr/>
          <a:lstStyle/>
          <a:p>
            <a:r>
              <a:rPr lang="en-IN" b="1" dirty="0"/>
              <a:t>PREPARAING DATA FOR MACHINE LEARNING</a:t>
            </a:r>
          </a:p>
        </p:txBody>
      </p:sp>
      <p:pic>
        <p:nvPicPr>
          <p:cNvPr id="5" name="Content Placeholder 4">
            <a:extLst>
              <a:ext uri="{FF2B5EF4-FFF2-40B4-BE49-F238E27FC236}">
                <a16:creationId xmlns:a16="http://schemas.microsoft.com/office/drawing/2014/main" id="{72731061-7938-4391-87D3-E0953DB7B6B6}"/>
              </a:ext>
            </a:extLst>
          </p:cNvPr>
          <p:cNvPicPr>
            <a:picLocks noGrp="1" noChangeAspect="1"/>
          </p:cNvPicPr>
          <p:nvPr>
            <p:ph idx="1"/>
          </p:nvPr>
        </p:nvPicPr>
        <p:blipFill>
          <a:blip r:embed="rId2"/>
          <a:stretch>
            <a:fillRect/>
          </a:stretch>
        </p:blipFill>
        <p:spPr>
          <a:xfrm>
            <a:off x="549965" y="890760"/>
            <a:ext cx="5143500" cy="1847850"/>
          </a:xfrm>
        </p:spPr>
      </p:pic>
      <p:pic>
        <p:nvPicPr>
          <p:cNvPr id="7" name="Picture 6">
            <a:extLst>
              <a:ext uri="{FF2B5EF4-FFF2-40B4-BE49-F238E27FC236}">
                <a16:creationId xmlns:a16="http://schemas.microsoft.com/office/drawing/2014/main" id="{33207D17-73CC-4118-868C-A09A4F0C3D16}"/>
              </a:ext>
            </a:extLst>
          </p:cNvPr>
          <p:cNvPicPr>
            <a:picLocks noChangeAspect="1"/>
          </p:cNvPicPr>
          <p:nvPr/>
        </p:nvPicPr>
        <p:blipFill>
          <a:blip r:embed="rId3"/>
          <a:stretch>
            <a:fillRect/>
          </a:stretch>
        </p:blipFill>
        <p:spPr>
          <a:xfrm>
            <a:off x="549965" y="2842592"/>
            <a:ext cx="5791200" cy="1219200"/>
          </a:xfrm>
          <a:prstGeom prst="rect">
            <a:avLst/>
          </a:prstGeom>
        </p:spPr>
      </p:pic>
      <p:pic>
        <p:nvPicPr>
          <p:cNvPr id="9" name="Picture 8">
            <a:extLst>
              <a:ext uri="{FF2B5EF4-FFF2-40B4-BE49-F238E27FC236}">
                <a16:creationId xmlns:a16="http://schemas.microsoft.com/office/drawing/2014/main" id="{2D3FEE47-B0F3-40CD-9CE2-0A65E238EA58}"/>
              </a:ext>
            </a:extLst>
          </p:cNvPr>
          <p:cNvPicPr>
            <a:picLocks noChangeAspect="1"/>
          </p:cNvPicPr>
          <p:nvPr/>
        </p:nvPicPr>
        <p:blipFill>
          <a:blip r:embed="rId4"/>
          <a:stretch>
            <a:fillRect/>
          </a:stretch>
        </p:blipFill>
        <p:spPr>
          <a:xfrm>
            <a:off x="549965" y="4327284"/>
            <a:ext cx="6124575" cy="1038225"/>
          </a:xfrm>
          <a:prstGeom prst="rect">
            <a:avLst/>
          </a:prstGeom>
        </p:spPr>
      </p:pic>
      <p:sp>
        <p:nvSpPr>
          <p:cNvPr id="10" name="TextBox 9">
            <a:extLst>
              <a:ext uri="{FF2B5EF4-FFF2-40B4-BE49-F238E27FC236}">
                <a16:creationId xmlns:a16="http://schemas.microsoft.com/office/drawing/2014/main" id="{B3476382-3500-4199-8C7F-B38BC6F73BDD}"/>
              </a:ext>
            </a:extLst>
          </p:cNvPr>
          <p:cNvSpPr txBox="1"/>
          <p:nvPr/>
        </p:nvSpPr>
        <p:spPr>
          <a:xfrm>
            <a:off x="7354957" y="1269586"/>
            <a:ext cx="4426226" cy="2031325"/>
          </a:xfrm>
          <a:prstGeom prst="rect">
            <a:avLst/>
          </a:prstGeom>
          <a:noFill/>
        </p:spPr>
        <p:txBody>
          <a:bodyPr wrap="square" rtlCol="0">
            <a:spAutoFit/>
          </a:bodyPr>
          <a:lstStyle/>
          <a:p>
            <a:r>
              <a:rPr lang="en-IN" dirty="0"/>
              <a:t>OBSERAVTION-</a:t>
            </a:r>
          </a:p>
          <a:p>
            <a:endParaRPr lang="en-IN" dirty="0"/>
          </a:p>
          <a:p>
            <a:r>
              <a:rPr lang="en-IN" dirty="0"/>
              <a:t>Here I am using ordinal encoder because my features are in order </a:t>
            </a:r>
          </a:p>
          <a:p>
            <a:endParaRPr lang="en-IN" dirty="0"/>
          </a:p>
          <a:p>
            <a:r>
              <a:rPr lang="en-IN" dirty="0"/>
              <a:t>And I am splitting my data into </a:t>
            </a:r>
            <a:r>
              <a:rPr lang="en-IN" dirty="0" err="1"/>
              <a:t>x,y</a:t>
            </a:r>
            <a:r>
              <a:rPr lang="en-IN" dirty="0"/>
              <a:t> for train test split</a:t>
            </a:r>
          </a:p>
        </p:txBody>
      </p:sp>
    </p:spTree>
    <p:extLst>
      <p:ext uri="{BB962C8B-B14F-4D97-AF65-F5344CB8AC3E}">
        <p14:creationId xmlns:p14="http://schemas.microsoft.com/office/powerpoint/2010/main" val="339571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2931-7ECF-4167-A1DA-FCEEE2A224BE}"/>
              </a:ext>
            </a:extLst>
          </p:cNvPr>
          <p:cNvSpPr>
            <a:spLocks noGrp="1"/>
          </p:cNvSpPr>
          <p:nvPr>
            <p:ph type="title"/>
          </p:nvPr>
        </p:nvSpPr>
        <p:spPr>
          <a:xfrm>
            <a:off x="586408" y="126587"/>
            <a:ext cx="10386391" cy="761310"/>
          </a:xfrm>
        </p:spPr>
        <p:txBody>
          <a:bodyPr/>
          <a:lstStyle/>
          <a:p>
            <a:r>
              <a:rPr lang="en-IN" b="1" dirty="0"/>
              <a:t>CHECKING CORRELATION BETWEEN FEATURES</a:t>
            </a:r>
          </a:p>
        </p:txBody>
      </p:sp>
      <p:pic>
        <p:nvPicPr>
          <p:cNvPr id="5" name="Content Placeholder 4">
            <a:extLst>
              <a:ext uri="{FF2B5EF4-FFF2-40B4-BE49-F238E27FC236}">
                <a16:creationId xmlns:a16="http://schemas.microsoft.com/office/drawing/2014/main" id="{15248036-D68E-4636-8E16-538848FFEABA}"/>
              </a:ext>
            </a:extLst>
          </p:cNvPr>
          <p:cNvPicPr>
            <a:picLocks noGrp="1" noChangeAspect="1"/>
          </p:cNvPicPr>
          <p:nvPr>
            <p:ph idx="1"/>
          </p:nvPr>
        </p:nvPicPr>
        <p:blipFill>
          <a:blip r:embed="rId2"/>
          <a:stretch>
            <a:fillRect/>
          </a:stretch>
        </p:blipFill>
        <p:spPr>
          <a:xfrm>
            <a:off x="586407" y="1096756"/>
            <a:ext cx="7103979" cy="5330548"/>
          </a:xfrm>
        </p:spPr>
      </p:pic>
      <p:sp>
        <p:nvSpPr>
          <p:cNvPr id="6" name="TextBox 5">
            <a:extLst>
              <a:ext uri="{FF2B5EF4-FFF2-40B4-BE49-F238E27FC236}">
                <a16:creationId xmlns:a16="http://schemas.microsoft.com/office/drawing/2014/main" id="{8733667D-E764-4CA0-9AA7-03DD4CEEABE0}"/>
              </a:ext>
            </a:extLst>
          </p:cNvPr>
          <p:cNvSpPr txBox="1"/>
          <p:nvPr/>
        </p:nvSpPr>
        <p:spPr>
          <a:xfrm>
            <a:off x="7832035" y="1113183"/>
            <a:ext cx="4015408" cy="2862322"/>
          </a:xfrm>
          <a:prstGeom prst="rect">
            <a:avLst/>
          </a:prstGeom>
          <a:noFill/>
        </p:spPr>
        <p:txBody>
          <a:bodyPr wrap="square" rtlCol="0">
            <a:spAutoFit/>
          </a:bodyPr>
          <a:lstStyle/>
          <a:p>
            <a:pPr algn="l"/>
            <a:br>
              <a:rPr lang="en-US" b="1" i="0" dirty="0">
                <a:solidFill>
                  <a:srgbClr val="000000"/>
                </a:solidFill>
                <a:effectLst/>
                <a:latin typeface="Helvetica Neue"/>
              </a:rPr>
            </a:br>
            <a:r>
              <a:rPr lang="en-US" b="1" i="0" dirty="0">
                <a:solidFill>
                  <a:srgbClr val="000000"/>
                </a:solidFill>
                <a:effectLst/>
                <a:latin typeface="Helvetica Neue"/>
              </a:rPr>
              <a:t>OBSERVATION</a:t>
            </a:r>
          </a:p>
          <a:p>
            <a:pPr algn="l"/>
            <a:endParaRPr lang="en-US" b="1" i="0" dirty="0">
              <a:solidFill>
                <a:srgbClr val="000000"/>
              </a:solidFill>
              <a:effectLst/>
              <a:latin typeface="Helvetica Neue"/>
            </a:endParaRPr>
          </a:p>
          <a:p>
            <a:pPr algn="just"/>
            <a:r>
              <a:rPr lang="en-US" b="0" i="0" dirty="0">
                <a:solidFill>
                  <a:srgbClr val="000000"/>
                </a:solidFill>
                <a:effectLst/>
                <a:latin typeface="Helvetica Neue"/>
              </a:rPr>
              <a:t>from upper graph </a:t>
            </a:r>
            <a:r>
              <a:rPr lang="en-US" b="0" i="0" dirty="0" err="1">
                <a:solidFill>
                  <a:srgbClr val="000000"/>
                </a:solidFill>
                <a:effectLst/>
                <a:latin typeface="Helvetica Neue"/>
              </a:rPr>
              <a:t>i</a:t>
            </a:r>
            <a:r>
              <a:rPr lang="en-US" b="0" i="0" dirty="0">
                <a:solidFill>
                  <a:srgbClr val="000000"/>
                </a:solidFill>
                <a:effectLst/>
                <a:latin typeface="Helvetica Neue"/>
              </a:rPr>
              <a:t> can say most of the columns are having less correlation because most of every column is categorical and through this correlation we can only find correlation with numerical data</a:t>
            </a:r>
          </a:p>
          <a:p>
            <a:endParaRPr lang="en-IN" dirty="0"/>
          </a:p>
        </p:txBody>
      </p:sp>
    </p:spTree>
    <p:extLst>
      <p:ext uri="{BB962C8B-B14F-4D97-AF65-F5344CB8AC3E}">
        <p14:creationId xmlns:p14="http://schemas.microsoft.com/office/powerpoint/2010/main" val="62650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90F-C204-45D4-88F7-A53AE21F0B3E}"/>
              </a:ext>
            </a:extLst>
          </p:cNvPr>
          <p:cNvSpPr>
            <a:spLocks noGrp="1"/>
          </p:cNvSpPr>
          <p:nvPr>
            <p:ph type="title"/>
          </p:nvPr>
        </p:nvSpPr>
        <p:spPr>
          <a:xfrm>
            <a:off x="586409" y="0"/>
            <a:ext cx="9790043" cy="827571"/>
          </a:xfrm>
        </p:spPr>
        <p:txBody>
          <a:bodyPr/>
          <a:lstStyle/>
          <a:p>
            <a:r>
              <a:rPr lang="en-IN" b="1" dirty="0"/>
              <a:t>CHECKING OUTLIERS</a:t>
            </a:r>
          </a:p>
        </p:txBody>
      </p:sp>
      <p:pic>
        <p:nvPicPr>
          <p:cNvPr id="5" name="Content Placeholder 4">
            <a:extLst>
              <a:ext uri="{FF2B5EF4-FFF2-40B4-BE49-F238E27FC236}">
                <a16:creationId xmlns:a16="http://schemas.microsoft.com/office/drawing/2014/main" id="{CF327381-771C-4CEE-BC8A-C29CC7D8B221}"/>
              </a:ext>
            </a:extLst>
          </p:cNvPr>
          <p:cNvPicPr>
            <a:picLocks noGrp="1" noChangeAspect="1"/>
          </p:cNvPicPr>
          <p:nvPr>
            <p:ph idx="1"/>
          </p:nvPr>
        </p:nvPicPr>
        <p:blipFill>
          <a:blip r:embed="rId2"/>
          <a:stretch>
            <a:fillRect/>
          </a:stretch>
        </p:blipFill>
        <p:spPr>
          <a:xfrm>
            <a:off x="586409" y="827571"/>
            <a:ext cx="6530941" cy="4351338"/>
          </a:xfrm>
        </p:spPr>
      </p:pic>
      <p:sp>
        <p:nvSpPr>
          <p:cNvPr id="6" name="TextBox 5">
            <a:extLst>
              <a:ext uri="{FF2B5EF4-FFF2-40B4-BE49-F238E27FC236}">
                <a16:creationId xmlns:a16="http://schemas.microsoft.com/office/drawing/2014/main" id="{5406FE5E-11B1-449F-913A-80B6DB66D3A7}"/>
              </a:ext>
            </a:extLst>
          </p:cNvPr>
          <p:cNvSpPr txBox="1"/>
          <p:nvPr/>
        </p:nvSpPr>
        <p:spPr>
          <a:xfrm>
            <a:off x="586409" y="5267816"/>
            <a:ext cx="7775713" cy="1200329"/>
          </a:xfrm>
          <a:prstGeom prst="rect">
            <a:avLst/>
          </a:prstGeom>
          <a:noFill/>
        </p:spPr>
        <p:txBody>
          <a:bodyPr wrap="square" rtlCol="0">
            <a:spAutoFit/>
          </a:bodyPr>
          <a:lstStyle/>
          <a:p>
            <a:r>
              <a:rPr lang="en-IN" dirty="0"/>
              <a:t>OBSERVATION-</a:t>
            </a:r>
          </a:p>
          <a:p>
            <a:endParaRPr lang="en-IN" dirty="0"/>
          </a:p>
          <a:p>
            <a:r>
              <a:rPr lang="en-US" b="0" i="0" dirty="0">
                <a:solidFill>
                  <a:srgbClr val="000000"/>
                </a:solidFill>
                <a:effectLst/>
                <a:latin typeface="Helvetica Neue"/>
              </a:rPr>
              <a:t>there is no outliers because every column is categorical we don't have any continuous column in X</a:t>
            </a:r>
            <a:endParaRPr lang="en-IN" dirty="0"/>
          </a:p>
        </p:txBody>
      </p:sp>
    </p:spTree>
    <p:extLst>
      <p:ext uri="{BB962C8B-B14F-4D97-AF65-F5344CB8AC3E}">
        <p14:creationId xmlns:p14="http://schemas.microsoft.com/office/powerpoint/2010/main" val="425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60ED-F4CD-4C66-B314-4BD08E322B49}"/>
              </a:ext>
            </a:extLst>
          </p:cNvPr>
          <p:cNvSpPr>
            <a:spLocks noGrp="1"/>
          </p:cNvSpPr>
          <p:nvPr>
            <p:ph type="title"/>
          </p:nvPr>
        </p:nvSpPr>
        <p:spPr>
          <a:xfrm>
            <a:off x="493643" y="18256"/>
            <a:ext cx="10121348" cy="1002162"/>
          </a:xfrm>
        </p:spPr>
        <p:txBody>
          <a:bodyPr/>
          <a:lstStyle/>
          <a:p>
            <a:r>
              <a:rPr lang="en-IN" b="1" dirty="0"/>
              <a:t>TRAINING MULTIPLE MODELS</a:t>
            </a:r>
          </a:p>
        </p:txBody>
      </p:sp>
      <p:pic>
        <p:nvPicPr>
          <p:cNvPr id="5" name="Content Placeholder 4">
            <a:extLst>
              <a:ext uri="{FF2B5EF4-FFF2-40B4-BE49-F238E27FC236}">
                <a16:creationId xmlns:a16="http://schemas.microsoft.com/office/drawing/2014/main" id="{1CC3FE7E-1E55-438D-94AC-50EFF981E7C5}"/>
              </a:ext>
            </a:extLst>
          </p:cNvPr>
          <p:cNvPicPr>
            <a:picLocks noGrp="1" noChangeAspect="1"/>
          </p:cNvPicPr>
          <p:nvPr>
            <p:ph idx="1"/>
          </p:nvPr>
        </p:nvPicPr>
        <p:blipFill>
          <a:blip r:embed="rId2"/>
          <a:stretch>
            <a:fillRect/>
          </a:stretch>
        </p:blipFill>
        <p:spPr>
          <a:xfrm>
            <a:off x="598211" y="1020418"/>
            <a:ext cx="3971925" cy="1943100"/>
          </a:xfrm>
        </p:spPr>
      </p:pic>
      <p:pic>
        <p:nvPicPr>
          <p:cNvPr id="7" name="Picture 6">
            <a:extLst>
              <a:ext uri="{FF2B5EF4-FFF2-40B4-BE49-F238E27FC236}">
                <a16:creationId xmlns:a16="http://schemas.microsoft.com/office/drawing/2014/main" id="{197A0737-01BA-4DD1-B94F-C95A873AABC8}"/>
              </a:ext>
            </a:extLst>
          </p:cNvPr>
          <p:cNvPicPr>
            <a:picLocks noChangeAspect="1"/>
          </p:cNvPicPr>
          <p:nvPr/>
        </p:nvPicPr>
        <p:blipFill>
          <a:blip r:embed="rId3"/>
          <a:stretch>
            <a:fillRect/>
          </a:stretch>
        </p:blipFill>
        <p:spPr>
          <a:xfrm>
            <a:off x="5098981" y="1020418"/>
            <a:ext cx="6791325" cy="2505075"/>
          </a:xfrm>
          <a:prstGeom prst="rect">
            <a:avLst/>
          </a:prstGeom>
        </p:spPr>
      </p:pic>
      <p:sp>
        <p:nvSpPr>
          <p:cNvPr id="8" name="TextBox 7">
            <a:extLst>
              <a:ext uri="{FF2B5EF4-FFF2-40B4-BE49-F238E27FC236}">
                <a16:creationId xmlns:a16="http://schemas.microsoft.com/office/drawing/2014/main" id="{E3020F5F-39D2-409B-92C5-43D891AA04A3}"/>
              </a:ext>
            </a:extLst>
          </p:cNvPr>
          <p:cNvSpPr txBox="1"/>
          <p:nvPr/>
        </p:nvSpPr>
        <p:spPr>
          <a:xfrm>
            <a:off x="493643" y="4741436"/>
            <a:ext cx="8941905" cy="923330"/>
          </a:xfrm>
          <a:prstGeom prst="rect">
            <a:avLst/>
          </a:prstGeom>
          <a:noFill/>
        </p:spPr>
        <p:txBody>
          <a:bodyPr wrap="square" rtlCol="0">
            <a:spAutoFit/>
          </a:bodyPr>
          <a:lstStyle/>
          <a:p>
            <a:r>
              <a:rPr lang="en-IN" dirty="0"/>
              <a:t>Here I have trained many model and I have used all the performance metrics as well to check my model performance and I have choose </a:t>
            </a:r>
            <a:r>
              <a:rPr lang="en-IN" dirty="0" err="1"/>
              <a:t>xgb</a:t>
            </a:r>
            <a:r>
              <a:rPr lang="en-IN" dirty="0"/>
              <a:t> regressor as my final model for hyperparameter tuning.</a:t>
            </a:r>
          </a:p>
        </p:txBody>
      </p:sp>
    </p:spTree>
    <p:extLst>
      <p:ext uri="{BB962C8B-B14F-4D97-AF65-F5344CB8AC3E}">
        <p14:creationId xmlns:p14="http://schemas.microsoft.com/office/powerpoint/2010/main" val="47432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A875-BAD0-48A6-A8EA-98EFD3BF709A}"/>
              </a:ext>
            </a:extLst>
          </p:cNvPr>
          <p:cNvSpPr>
            <a:spLocks noGrp="1"/>
          </p:cNvSpPr>
          <p:nvPr>
            <p:ph type="title"/>
          </p:nvPr>
        </p:nvSpPr>
        <p:spPr>
          <a:xfrm>
            <a:off x="533400" y="0"/>
            <a:ext cx="9644270" cy="734805"/>
          </a:xfrm>
        </p:spPr>
        <p:txBody>
          <a:bodyPr/>
          <a:lstStyle/>
          <a:p>
            <a:r>
              <a:rPr lang="en-IN" b="1" dirty="0"/>
              <a:t>HYPERPARAMETER TUNING</a:t>
            </a:r>
          </a:p>
        </p:txBody>
      </p:sp>
      <p:pic>
        <p:nvPicPr>
          <p:cNvPr id="5" name="Content Placeholder 4">
            <a:extLst>
              <a:ext uri="{FF2B5EF4-FFF2-40B4-BE49-F238E27FC236}">
                <a16:creationId xmlns:a16="http://schemas.microsoft.com/office/drawing/2014/main" id="{62856B68-8CE1-4A9C-8F65-875F7D04D71B}"/>
              </a:ext>
            </a:extLst>
          </p:cNvPr>
          <p:cNvPicPr>
            <a:picLocks noGrp="1" noChangeAspect="1"/>
          </p:cNvPicPr>
          <p:nvPr>
            <p:ph idx="1"/>
          </p:nvPr>
        </p:nvPicPr>
        <p:blipFill>
          <a:blip r:embed="rId2"/>
          <a:stretch>
            <a:fillRect/>
          </a:stretch>
        </p:blipFill>
        <p:spPr>
          <a:xfrm>
            <a:off x="647700" y="939628"/>
            <a:ext cx="5448300" cy="1962150"/>
          </a:xfrm>
        </p:spPr>
      </p:pic>
      <p:pic>
        <p:nvPicPr>
          <p:cNvPr id="7" name="Picture 6">
            <a:extLst>
              <a:ext uri="{FF2B5EF4-FFF2-40B4-BE49-F238E27FC236}">
                <a16:creationId xmlns:a16="http://schemas.microsoft.com/office/drawing/2014/main" id="{52BD97E1-78F1-45E3-B4DF-6B8EC02765DB}"/>
              </a:ext>
            </a:extLst>
          </p:cNvPr>
          <p:cNvPicPr>
            <a:picLocks noChangeAspect="1"/>
          </p:cNvPicPr>
          <p:nvPr/>
        </p:nvPicPr>
        <p:blipFill>
          <a:blip r:embed="rId3"/>
          <a:stretch>
            <a:fillRect/>
          </a:stretch>
        </p:blipFill>
        <p:spPr>
          <a:xfrm>
            <a:off x="647700" y="3106601"/>
            <a:ext cx="2552700" cy="1590675"/>
          </a:xfrm>
          <a:prstGeom prst="rect">
            <a:avLst/>
          </a:prstGeom>
        </p:spPr>
      </p:pic>
      <p:sp>
        <p:nvSpPr>
          <p:cNvPr id="8" name="TextBox 7">
            <a:extLst>
              <a:ext uri="{FF2B5EF4-FFF2-40B4-BE49-F238E27FC236}">
                <a16:creationId xmlns:a16="http://schemas.microsoft.com/office/drawing/2014/main" id="{B247AE27-EB5B-4627-8C96-3525CE21F27E}"/>
              </a:ext>
            </a:extLst>
          </p:cNvPr>
          <p:cNvSpPr txBox="1"/>
          <p:nvPr/>
        </p:nvSpPr>
        <p:spPr>
          <a:xfrm>
            <a:off x="647700" y="4929809"/>
            <a:ext cx="8589065" cy="1477328"/>
          </a:xfrm>
          <a:prstGeom prst="rect">
            <a:avLst/>
          </a:prstGeom>
          <a:noFill/>
        </p:spPr>
        <p:txBody>
          <a:bodyPr wrap="square" rtlCol="0">
            <a:spAutoFit/>
          </a:bodyPr>
          <a:lstStyle/>
          <a:p>
            <a:r>
              <a:rPr lang="en-IN" dirty="0"/>
              <a:t>Here I am doing hyperparameter tuning of my model so I can get better results </a:t>
            </a:r>
          </a:p>
          <a:p>
            <a:endParaRPr lang="en-IN" dirty="0"/>
          </a:p>
          <a:p>
            <a:r>
              <a:rPr lang="en-IN" dirty="0"/>
              <a:t>And after hyperparameter tuning we can see my best parameters of my models</a:t>
            </a:r>
          </a:p>
          <a:p>
            <a:endParaRPr lang="en-IN" dirty="0"/>
          </a:p>
          <a:p>
            <a:r>
              <a:rPr lang="en-IN" dirty="0"/>
              <a:t>So I can use this as my final model</a:t>
            </a:r>
          </a:p>
        </p:txBody>
      </p:sp>
    </p:spTree>
    <p:extLst>
      <p:ext uri="{BB962C8B-B14F-4D97-AF65-F5344CB8AC3E}">
        <p14:creationId xmlns:p14="http://schemas.microsoft.com/office/powerpoint/2010/main" val="151340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E56C-D065-440F-B461-AEF18F2AD9C2}"/>
              </a:ext>
            </a:extLst>
          </p:cNvPr>
          <p:cNvSpPr>
            <a:spLocks noGrp="1"/>
          </p:cNvSpPr>
          <p:nvPr>
            <p:ph type="title"/>
          </p:nvPr>
        </p:nvSpPr>
        <p:spPr>
          <a:xfrm>
            <a:off x="838200" y="530087"/>
            <a:ext cx="10515600" cy="960092"/>
          </a:xfrm>
        </p:spPr>
        <p:txBody>
          <a:bodyPr/>
          <a:lstStyle/>
          <a:p>
            <a:r>
              <a:rPr lang="en-IN" b="1" dirty="0"/>
              <a:t>CONCLUSION</a:t>
            </a:r>
          </a:p>
        </p:txBody>
      </p:sp>
      <p:sp>
        <p:nvSpPr>
          <p:cNvPr id="3" name="Content Placeholder 2">
            <a:extLst>
              <a:ext uri="{FF2B5EF4-FFF2-40B4-BE49-F238E27FC236}">
                <a16:creationId xmlns:a16="http://schemas.microsoft.com/office/drawing/2014/main" id="{33A5ABDB-7172-41C6-8F36-4D9DDCCBFB29}"/>
              </a:ext>
            </a:extLst>
          </p:cNvPr>
          <p:cNvSpPr>
            <a:spLocks noGrp="1"/>
          </p:cNvSpPr>
          <p:nvPr>
            <p:ph idx="1"/>
          </p:nvPr>
        </p:nvSpPr>
        <p:spPr/>
        <p:txBody>
          <a:bodyPr>
            <a:normAutofit fontScale="62500" lnSpcReduction="20000"/>
          </a:bodyPr>
          <a:lstStyle/>
          <a:p>
            <a:pPr marL="0" lvl="0" indent="0">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Learning Outcomes of the Study in respect of Data Science</a:t>
            </a:r>
          </a:p>
          <a:p>
            <a:pPr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research will help our client to study the latest flight price market and with the help of the model built he can easily predict the price ranges of the flight, and also will helps him to understand Based on what factors the fight price is decided. </a:t>
            </a:r>
          </a:p>
          <a:p>
            <a:pPr indent="0">
              <a:lnSpc>
                <a:spcPct val="107000"/>
              </a:lnSpc>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p>
          <a:p>
            <a:pPr indent="0">
              <a:lnSpc>
                <a:spcPct val="107000"/>
              </a:lnSpc>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in the volatile changing market we have taken the data, to be more precise we have taken the data at the time of pandemic and recent data, so when the pandemic ends the market correction might happen slowly. So based on that again the deciding factors of the might change and we have shortlisted and taken these data from the important cities across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india</a:t>
            </a:r>
            <a:r>
              <a:rPr lang="en-IN" sz="1800" dirty="0">
                <a:effectLst/>
                <a:latin typeface="Calibri" panose="020F0502020204030204" pitchFamily="34" charset="0"/>
                <a:ea typeface="Calibri" panose="020F0502020204030204" pitchFamily="34" charset="0"/>
                <a:cs typeface="Times New Roman" panose="02020603050405020304" pitchFamily="18" charset="0"/>
              </a:rPr>
              <a:t>, if the customer is from the different city our model might fail to predict the accuracy prize of that flight. </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86234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4224-FB4A-4E06-8777-6DBF7F9BD55F}"/>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44CE6B7D-9836-4464-BE52-513F7A3B0B41}"/>
              </a:ext>
            </a:extLst>
          </p:cNvPr>
          <p:cNvSpPr>
            <a:spLocks noGrp="1"/>
          </p:cNvSpPr>
          <p:nvPr>
            <p:ph idx="1"/>
          </p:nvPr>
        </p:nvSpPr>
        <p:spPr/>
        <p:txBody>
          <a:bodyPr>
            <a:normAutofit fontScale="77500" lnSpcReduction="20000"/>
          </a:bodyPr>
          <a:lstStyle/>
          <a:p>
            <a:pPr marL="0" indent="0">
              <a:buNone/>
            </a:pPr>
            <a:r>
              <a:rPr lang="en-US" dirty="0"/>
              <a:t>• Business Problem Framing </a:t>
            </a:r>
          </a:p>
          <a:p>
            <a:pPr marL="0" indent="0">
              <a:buNone/>
            </a:pPr>
            <a:endParaRPr lang="en-US" dirty="0"/>
          </a:p>
          <a:p>
            <a:pPr marL="0" indent="0">
              <a:buNone/>
            </a:pPr>
            <a:r>
              <a:rPr lang="en-US"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a:t>
            </a:r>
          </a:p>
          <a:p>
            <a:pPr marL="0" indent="0">
              <a:buNone/>
            </a:pPr>
            <a:r>
              <a:rPr lang="en-US" dirty="0"/>
              <a:t>• Conceptual Background of the Domain Problem </a:t>
            </a:r>
          </a:p>
          <a:p>
            <a:pPr marL="0" indent="0">
              <a:buNone/>
            </a:pPr>
            <a:r>
              <a:rPr lang="en-US" dirty="0"/>
              <a:t>Airline companies use complex algorithms to calculate flight prices given various conditions present at that particular time. These methods take financial, marketing, and various social factors into account to predict flight prices. 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 </a:t>
            </a:r>
            <a:endParaRPr lang="en-IN" dirty="0"/>
          </a:p>
        </p:txBody>
      </p:sp>
    </p:spTree>
    <p:extLst>
      <p:ext uri="{BB962C8B-B14F-4D97-AF65-F5344CB8AC3E}">
        <p14:creationId xmlns:p14="http://schemas.microsoft.com/office/powerpoint/2010/main" val="158678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23F6-ACB3-474F-8AD8-B689CB0A28B8}"/>
              </a:ext>
            </a:extLst>
          </p:cNvPr>
          <p:cNvSpPr>
            <a:spLocks noGrp="1"/>
          </p:cNvSpPr>
          <p:nvPr>
            <p:ph type="title"/>
          </p:nvPr>
        </p:nvSpPr>
        <p:spPr>
          <a:xfrm>
            <a:off x="838200" y="18255"/>
            <a:ext cx="10515600" cy="1325563"/>
          </a:xfrm>
        </p:spPr>
        <p:txBody>
          <a:bodyPr/>
          <a:lstStyle/>
          <a:p>
            <a:r>
              <a:rPr lang="en-IN" b="1" dirty="0"/>
              <a:t>DATA COLLECTION USING WEB SCRAPING</a:t>
            </a:r>
          </a:p>
        </p:txBody>
      </p:sp>
      <p:pic>
        <p:nvPicPr>
          <p:cNvPr id="5" name="Content Placeholder 4">
            <a:extLst>
              <a:ext uri="{FF2B5EF4-FFF2-40B4-BE49-F238E27FC236}">
                <a16:creationId xmlns:a16="http://schemas.microsoft.com/office/drawing/2014/main" id="{515D02AC-D17D-46FC-BEC2-9BA6E355E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908" y="2271470"/>
            <a:ext cx="5788485" cy="4341365"/>
          </a:xfrm>
        </p:spPr>
      </p:pic>
      <p:pic>
        <p:nvPicPr>
          <p:cNvPr id="7" name="Picture 6">
            <a:extLst>
              <a:ext uri="{FF2B5EF4-FFF2-40B4-BE49-F238E27FC236}">
                <a16:creationId xmlns:a16="http://schemas.microsoft.com/office/drawing/2014/main" id="{E9B2E355-BEE2-4AAE-AF88-718FC89C3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393" y="2271470"/>
            <a:ext cx="5680357" cy="4341366"/>
          </a:xfrm>
          <a:prstGeom prst="rect">
            <a:avLst/>
          </a:prstGeom>
        </p:spPr>
      </p:pic>
    </p:spTree>
    <p:extLst>
      <p:ext uri="{BB962C8B-B14F-4D97-AF65-F5344CB8AC3E}">
        <p14:creationId xmlns:p14="http://schemas.microsoft.com/office/powerpoint/2010/main" val="391818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205E0C-39EF-4CE3-8B58-C2B8A2D26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051" y="1610940"/>
            <a:ext cx="7779897" cy="5015269"/>
          </a:xfrm>
          <a:prstGeom prst="rect">
            <a:avLst/>
          </a:prstGeom>
        </p:spPr>
      </p:pic>
    </p:spTree>
    <p:extLst>
      <p:ext uri="{BB962C8B-B14F-4D97-AF65-F5344CB8AC3E}">
        <p14:creationId xmlns:p14="http://schemas.microsoft.com/office/powerpoint/2010/main" val="383133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1EFD-3170-484E-B51E-957CF401C184}"/>
              </a:ext>
            </a:extLst>
          </p:cNvPr>
          <p:cNvSpPr>
            <a:spLocks noGrp="1"/>
          </p:cNvSpPr>
          <p:nvPr>
            <p:ph type="title"/>
          </p:nvPr>
        </p:nvSpPr>
        <p:spPr>
          <a:xfrm>
            <a:off x="838200" y="18255"/>
            <a:ext cx="10515600" cy="1325563"/>
          </a:xfrm>
        </p:spPr>
        <p:txBody>
          <a:bodyPr/>
          <a:lstStyle/>
          <a:p>
            <a:r>
              <a:rPr lang="en-IN" b="1" dirty="0"/>
              <a:t>DATA LOADING AND PRE-PROCESSING</a:t>
            </a:r>
          </a:p>
        </p:txBody>
      </p:sp>
      <p:pic>
        <p:nvPicPr>
          <p:cNvPr id="5" name="Picture 4">
            <a:extLst>
              <a:ext uri="{FF2B5EF4-FFF2-40B4-BE49-F238E27FC236}">
                <a16:creationId xmlns:a16="http://schemas.microsoft.com/office/drawing/2014/main" id="{75C6372D-C10A-4A1D-95F5-FAA5DA588942}"/>
              </a:ext>
            </a:extLst>
          </p:cNvPr>
          <p:cNvPicPr>
            <a:picLocks noChangeAspect="1"/>
          </p:cNvPicPr>
          <p:nvPr/>
        </p:nvPicPr>
        <p:blipFill>
          <a:blip r:embed="rId2"/>
          <a:stretch>
            <a:fillRect/>
          </a:stretch>
        </p:blipFill>
        <p:spPr>
          <a:xfrm>
            <a:off x="414130" y="2738023"/>
            <a:ext cx="6291470" cy="3952875"/>
          </a:xfrm>
          <a:prstGeom prst="rect">
            <a:avLst/>
          </a:prstGeom>
        </p:spPr>
      </p:pic>
      <p:pic>
        <p:nvPicPr>
          <p:cNvPr id="7" name="Picture 6">
            <a:extLst>
              <a:ext uri="{FF2B5EF4-FFF2-40B4-BE49-F238E27FC236}">
                <a16:creationId xmlns:a16="http://schemas.microsoft.com/office/drawing/2014/main" id="{A2D3D5BA-3C48-4E26-95EA-F93683CF6D90}"/>
              </a:ext>
            </a:extLst>
          </p:cNvPr>
          <p:cNvPicPr>
            <a:picLocks noChangeAspect="1"/>
          </p:cNvPicPr>
          <p:nvPr/>
        </p:nvPicPr>
        <p:blipFill>
          <a:blip r:embed="rId3"/>
          <a:stretch>
            <a:fillRect/>
          </a:stretch>
        </p:blipFill>
        <p:spPr>
          <a:xfrm>
            <a:off x="8743328" y="1500186"/>
            <a:ext cx="3133725" cy="5076825"/>
          </a:xfrm>
          <a:prstGeom prst="rect">
            <a:avLst/>
          </a:prstGeom>
        </p:spPr>
      </p:pic>
      <p:sp>
        <p:nvSpPr>
          <p:cNvPr id="8" name="TextBox 7">
            <a:extLst>
              <a:ext uri="{FF2B5EF4-FFF2-40B4-BE49-F238E27FC236}">
                <a16:creationId xmlns:a16="http://schemas.microsoft.com/office/drawing/2014/main" id="{9D4227BE-59BD-47F3-B3DE-DDE01A267D25}"/>
              </a:ext>
            </a:extLst>
          </p:cNvPr>
          <p:cNvSpPr txBox="1"/>
          <p:nvPr/>
        </p:nvSpPr>
        <p:spPr>
          <a:xfrm>
            <a:off x="477078" y="1343818"/>
            <a:ext cx="7673009" cy="1200329"/>
          </a:xfrm>
          <a:prstGeom prst="rect">
            <a:avLst/>
          </a:prstGeom>
          <a:noFill/>
        </p:spPr>
        <p:txBody>
          <a:bodyPr wrap="square" rtlCol="0">
            <a:spAutoFit/>
          </a:bodyPr>
          <a:lstStyle/>
          <a:p>
            <a:r>
              <a:rPr lang="en-IN" dirty="0"/>
              <a:t>So here I have loaded my dataset with the help of pandas and I have used .describe() function that helps me to understand the spread of my data</a:t>
            </a:r>
          </a:p>
          <a:p>
            <a:endParaRPr lang="en-IN" dirty="0"/>
          </a:p>
          <a:p>
            <a:r>
              <a:rPr lang="en-IN" dirty="0"/>
              <a:t>And on the other hand we can see there Is no missing values in my data.</a:t>
            </a:r>
          </a:p>
        </p:txBody>
      </p:sp>
    </p:spTree>
    <p:extLst>
      <p:ext uri="{BB962C8B-B14F-4D97-AF65-F5344CB8AC3E}">
        <p14:creationId xmlns:p14="http://schemas.microsoft.com/office/powerpoint/2010/main" val="3231723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9578-3E56-4BF7-84F4-634EADC18E90}"/>
              </a:ext>
            </a:extLst>
          </p:cNvPr>
          <p:cNvSpPr>
            <a:spLocks noGrp="1"/>
          </p:cNvSpPr>
          <p:nvPr>
            <p:ph type="title"/>
          </p:nvPr>
        </p:nvSpPr>
        <p:spPr>
          <a:xfrm>
            <a:off x="838200" y="18255"/>
            <a:ext cx="10515600" cy="1325563"/>
          </a:xfrm>
        </p:spPr>
        <p:txBody>
          <a:bodyPr/>
          <a:lstStyle/>
          <a:p>
            <a:r>
              <a:rPr lang="en-IN" b="1" dirty="0"/>
              <a:t>PRE-PROCESSING</a:t>
            </a:r>
          </a:p>
        </p:txBody>
      </p:sp>
      <p:pic>
        <p:nvPicPr>
          <p:cNvPr id="5" name="Content Placeholder 4">
            <a:extLst>
              <a:ext uri="{FF2B5EF4-FFF2-40B4-BE49-F238E27FC236}">
                <a16:creationId xmlns:a16="http://schemas.microsoft.com/office/drawing/2014/main" id="{120CB935-25BE-4272-AAEF-2081B09014BC}"/>
              </a:ext>
            </a:extLst>
          </p:cNvPr>
          <p:cNvPicPr>
            <a:picLocks noGrp="1" noChangeAspect="1"/>
          </p:cNvPicPr>
          <p:nvPr>
            <p:ph idx="1"/>
          </p:nvPr>
        </p:nvPicPr>
        <p:blipFill>
          <a:blip r:embed="rId2"/>
          <a:stretch>
            <a:fillRect/>
          </a:stretch>
        </p:blipFill>
        <p:spPr>
          <a:xfrm>
            <a:off x="838200" y="1343818"/>
            <a:ext cx="5295900" cy="800100"/>
          </a:xfrm>
        </p:spPr>
      </p:pic>
      <p:pic>
        <p:nvPicPr>
          <p:cNvPr id="7" name="Picture 6">
            <a:extLst>
              <a:ext uri="{FF2B5EF4-FFF2-40B4-BE49-F238E27FC236}">
                <a16:creationId xmlns:a16="http://schemas.microsoft.com/office/drawing/2014/main" id="{9B014C24-4FBD-4B19-AF3E-7DE177E8B1E8}"/>
              </a:ext>
            </a:extLst>
          </p:cNvPr>
          <p:cNvPicPr>
            <a:picLocks noChangeAspect="1"/>
          </p:cNvPicPr>
          <p:nvPr/>
        </p:nvPicPr>
        <p:blipFill>
          <a:blip r:embed="rId3"/>
          <a:stretch>
            <a:fillRect/>
          </a:stretch>
        </p:blipFill>
        <p:spPr>
          <a:xfrm>
            <a:off x="955605" y="2555481"/>
            <a:ext cx="4714875" cy="1381125"/>
          </a:xfrm>
          <a:prstGeom prst="rect">
            <a:avLst/>
          </a:prstGeom>
        </p:spPr>
      </p:pic>
      <p:sp>
        <p:nvSpPr>
          <p:cNvPr id="8" name="TextBox 7">
            <a:extLst>
              <a:ext uri="{FF2B5EF4-FFF2-40B4-BE49-F238E27FC236}">
                <a16:creationId xmlns:a16="http://schemas.microsoft.com/office/drawing/2014/main" id="{E17B884A-7EE4-49E5-B7EB-B9006FB9064F}"/>
              </a:ext>
            </a:extLst>
          </p:cNvPr>
          <p:cNvSpPr txBox="1"/>
          <p:nvPr/>
        </p:nvSpPr>
        <p:spPr>
          <a:xfrm>
            <a:off x="955605" y="4736706"/>
            <a:ext cx="9566621" cy="1200329"/>
          </a:xfrm>
          <a:prstGeom prst="rect">
            <a:avLst/>
          </a:prstGeom>
          <a:noFill/>
        </p:spPr>
        <p:txBody>
          <a:bodyPr wrap="square" rtlCol="0">
            <a:spAutoFit/>
          </a:bodyPr>
          <a:lstStyle/>
          <a:p>
            <a:r>
              <a:rPr lang="en-IN" dirty="0"/>
              <a:t>Here in this pre-processing I am doing feature engineering using the present columns only and making my data more stable for the machine learning model and I am also dropping some columns that are not useful in my model so at the end I am getting a good clean data where I can do EDA on my data.</a:t>
            </a:r>
          </a:p>
        </p:txBody>
      </p:sp>
    </p:spTree>
    <p:extLst>
      <p:ext uri="{BB962C8B-B14F-4D97-AF65-F5344CB8AC3E}">
        <p14:creationId xmlns:p14="http://schemas.microsoft.com/office/powerpoint/2010/main" val="43646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8525-49FD-4213-B9F9-9D9FAEC68529}"/>
              </a:ext>
            </a:extLst>
          </p:cNvPr>
          <p:cNvSpPr>
            <a:spLocks noGrp="1"/>
          </p:cNvSpPr>
          <p:nvPr>
            <p:ph type="title"/>
          </p:nvPr>
        </p:nvSpPr>
        <p:spPr>
          <a:xfrm>
            <a:off x="838200" y="-98701"/>
            <a:ext cx="10515600" cy="1325563"/>
          </a:xfrm>
        </p:spPr>
        <p:txBody>
          <a:bodyPr/>
          <a:lstStyle/>
          <a:p>
            <a:r>
              <a:rPr lang="en-IN" b="1" dirty="0"/>
              <a:t>EDA</a:t>
            </a:r>
          </a:p>
        </p:txBody>
      </p:sp>
      <p:pic>
        <p:nvPicPr>
          <p:cNvPr id="5" name="Content Placeholder 4">
            <a:extLst>
              <a:ext uri="{FF2B5EF4-FFF2-40B4-BE49-F238E27FC236}">
                <a16:creationId xmlns:a16="http://schemas.microsoft.com/office/drawing/2014/main" id="{2D13DF41-77A3-4B96-B865-DB2CFCD5F64D}"/>
              </a:ext>
            </a:extLst>
          </p:cNvPr>
          <p:cNvPicPr>
            <a:picLocks noGrp="1" noChangeAspect="1"/>
          </p:cNvPicPr>
          <p:nvPr>
            <p:ph idx="1"/>
          </p:nvPr>
        </p:nvPicPr>
        <p:blipFill>
          <a:blip r:embed="rId2"/>
          <a:stretch>
            <a:fillRect/>
          </a:stretch>
        </p:blipFill>
        <p:spPr>
          <a:xfrm>
            <a:off x="838200" y="842549"/>
            <a:ext cx="4714461" cy="4186825"/>
          </a:xfrm>
        </p:spPr>
      </p:pic>
      <p:pic>
        <p:nvPicPr>
          <p:cNvPr id="7" name="Picture 6">
            <a:extLst>
              <a:ext uri="{FF2B5EF4-FFF2-40B4-BE49-F238E27FC236}">
                <a16:creationId xmlns:a16="http://schemas.microsoft.com/office/drawing/2014/main" id="{A07F4634-2910-4F49-AA83-96FEF6192D35}"/>
              </a:ext>
            </a:extLst>
          </p:cNvPr>
          <p:cNvPicPr>
            <a:picLocks noChangeAspect="1"/>
          </p:cNvPicPr>
          <p:nvPr/>
        </p:nvPicPr>
        <p:blipFill>
          <a:blip r:embed="rId3"/>
          <a:stretch>
            <a:fillRect/>
          </a:stretch>
        </p:blipFill>
        <p:spPr>
          <a:xfrm>
            <a:off x="6096000" y="564080"/>
            <a:ext cx="5066265" cy="4063489"/>
          </a:xfrm>
          <a:prstGeom prst="rect">
            <a:avLst/>
          </a:prstGeom>
        </p:spPr>
      </p:pic>
      <p:sp>
        <p:nvSpPr>
          <p:cNvPr id="8" name="TextBox 7">
            <a:extLst>
              <a:ext uri="{FF2B5EF4-FFF2-40B4-BE49-F238E27FC236}">
                <a16:creationId xmlns:a16="http://schemas.microsoft.com/office/drawing/2014/main" id="{D81E2299-5D35-4EC2-BAC1-7173FF7DEDFE}"/>
              </a:ext>
            </a:extLst>
          </p:cNvPr>
          <p:cNvSpPr txBox="1"/>
          <p:nvPr/>
        </p:nvSpPr>
        <p:spPr>
          <a:xfrm>
            <a:off x="1126435" y="5155096"/>
            <a:ext cx="4174435" cy="1569660"/>
          </a:xfrm>
          <a:prstGeom prst="rect">
            <a:avLst/>
          </a:prstGeom>
          <a:noFill/>
        </p:spPr>
        <p:txBody>
          <a:bodyPr wrap="square" rtlCol="0">
            <a:spAutoFit/>
          </a:bodyPr>
          <a:lstStyle/>
          <a:p>
            <a:r>
              <a:rPr lang="en-IN" dirty="0"/>
              <a:t>OBSERAVTION-</a:t>
            </a:r>
          </a:p>
          <a:p>
            <a:pPr algn="just"/>
            <a:r>
              <a:rPr lang="en-US" sz="1200" b="0" i="0" dirty="0">
                <a:solidFill>
                  <a:srgbClr val="000000"/>
                </a:solidFill>
                <a:effectLst/>
                <a:latin typeface="Helvetica Neue"/>
              </a:rPr>
              <a:t>1-Mostly people use to travel with Jet Airways</a:t>
            </a:r>
          </a:p>
          <a:p>
            <a:pPr algn="just"/>
            <a:r>
              <a:rPr lang="en-US" sz="1200" b="0" i="0" dirty="0">
                <a:solidFill>
                  <a:srgbClr val="000000"/>
                </a:solidFill>
                <a:effectLst/>
                <a:latin typeface="Helvetica Neue"/>
              </a:rPr>
              <a:t>2-After Jet Airways people use to travel with IndiGo</a:t>
            </a:r>
          </a:p>
          <a:p>
            <a:pPr algn="just"/>
            <a:r>
              <a:rPr lang="en-US" sz="1200" b="0" i="0" dirty="0">
                <a:solidFill>
                  <a:srgbClr val="000000"/>
                </a:solidFill>
                <a:effectLst/>
                <a:latin typeface="Helvetica Neue"/>
              </a:rPr>
              <a:t>3-ANd GoAir has the least count why </a:t>
            </a:r>
            <a:r>
              <a:rPr lang="en-US" sz="1200" b="0" i="0" dirty="0" err="1">
                <a:solidFill>
                  <a:srgbClr val="000000"/>
                </a:solidFill>
                <a:effectLst/>
                <a:latin typeface="Helvetica Neue"/>
              </a:rPr>
              <a:t>i</a:t>
            </a:r>
            <a:r>
              <a:rPr lang="en-US" sz="1200" b="0" i="0" dirty="0">
                <a:solidFill>
                  <a:srgbClr val="000000"/>
                </a:solidFill>
                <a:effectLst/>
                <a:latin typeface="Helvetica Neue"/>
              </a:rPr>
              <a:t> am saying least count because </a:t>
            </a:r>
            <a:r>
              <a:rPr lang="en-US" sz="1200" b="0" i="0" dirty="0" err="1">
                <a:solidFill>
                  <a:srgbClr val="000000"/>
                </a:solidFill>
                <a:effectLst/>
                <a:latin typeface="Helvetica Neue"/>
              </a:rPr>
              <a:t>Vistara,Jet</a:t>
            </a:r>
            <a:r>
              <a:rPr lang="en-US" sz="1200" b="0" i="0" dirty="0">
                <a:solidFill>
                  <a:srgbClr val="000000"/>
                </a:solidFill>
                <a:effectLst/>
                <a:latin typeface="Helvetica Neue"/>
              </a:rPr>
              <a:t> </a:t>
            </a:r>
            <a:r>
              <a:rPr lang="en-US" sz="1200" b="0" i="0" dirty="0" err="1">
                <a:solidFill>
                  <a:srgbClr val="000000"/>
                </a:solidFill>
                <a:effectLst/>
                <a:latin typeface="Helvetica Neue"/>
              </a:rPr>
              <a:t>Airways,MCPE,Trujet</a:t>
            </a:r>
            <a:r>
              <a:rPr lang="en-US" sz="1200" b="0" i="0" dirty="0">
                <a:solidFill>
                  <a:srgbClr val="000000"/>
                </a:solidFill>
                <a:effectLst/>
                <a:latin typeface="Helvetica Neue"/>
              </a:rPr>
              <a:t> has no count</a:t>
            </a:r>
          </a:p>
          <a:p>
            <a:endParaRPr lang="en-IN" dirty="0"/>
          </a:p>
        </p:txBody>
      </p:sp>
      <p:sp>
        <p:nvSpPr>
          <p:cNvPr id="9" name="TextBox 8">
            <a:extLst>
              <a:ext uri="{FF2B5EF4-FFF2-40B4-BE49-F238E27FC236}">
                <a16:creationId xmlns:a16="http://schemas.microsoft.com/office/drawing/2014/main" id="{28E3FAD2-DF62-4D66-A6EF-EA95DEC54D22}"/>
              </a:ext>
            </a:extLst>
          </p:cNvPr>
          <p:cNvSpPr txBox="1"/>
          <p:nvPr/>
        </p:nvSpPr>
        <p:spPr>
          <a:xfrm>
            <a:off x="6573078" y="5029374"/>
            <a:ext cx="4780722" cy="1477328"/>
          </a:xfrm>
          <a:prstGeom prst="rect">
            <a:avLst/>
          </a:prstGeom>
          <a:noFill/>
        </p:spPr>
        <p:txBody>
          <a:bodyPr wrap="square" rtlCol="0">
            <a:spAutoFit/>
          </a:bodyPr>
          <a:lstStyle/>
          <a:p>
            <a:pPr algn="l"/>
            <a:br>
              <a:rPr lang="en-US" b="1" i="0" dirty="0">
                <a:solidFill>
                  <a:srgbClr val="000000"/>
                </a:solidFill>
                <a:effectLst/>
                <a:latin typeface="Helvetica Neue"/>
              </a:rPr>
            </a:br>
            <a:r>
              <a:rPr lang="en-US" i="0" dirty="0">
                <a:solidFill>
                  <a:srgbClr val="000000"/>
                </a:solidFill>
                <a:effectLst/>
                <a:latin typeface="Helvetica Neue"/>
              </a:rPr>
              <a:t>OBSERVATION-</a:t>
            </a:r>
          </a:p>
          <a:p>
            <a:pPr algn="l"/>
            <a:r>
              <a:rPr lang="en-US" sz="1200" b="0" i="0" dirty="0">
                <a:solidFill>
                  <a:srgbClr val="000000"/>
                </a:solidFill>
                <a:effectLst/>
                <a:latin typeface="Helvetica Neue"/>
              </a:rPr>
              <a:t>1-Mostly Source has </a:t>
            </a:r>
            <a:r>
              <a:rPr lang="en-US" sz="1200" b="0" i="0" dirty="0" err="1">
                <a:solidFill>
                  <a:srgbClr val="000000"/>
                </a:solidFill>
                <a:effectLst/>
                <a:latin typeface="Helvetica Neue"/>
              </a:rPr>
              <a:t>delhi</a:t>
            </a:r>
            <a:r>
              <a:rPr lang="en-US" sz="1200" b="0" i="0" dirty="0">
                <a:solidFill>
                  <a:srgbClr val="000000"/>
                </a:solidFill>
                <a:effectLst/>
                <a:latin typeface="Helvetica Neue"/>
              </a:rPr>
              <a:t> as high count</a:t>
            </a:r>
          </a:p>
          <a:p>
            <a:pPr algn="just"/>
            <a:r>
              <a:rPr lang="en-US" sz="1200" b="0" i="0" dirty="0">
                <a:solidFill>
                  <a:srgbClr val="000000"/>
                </a:solidFill>
                <a:effectLst/>
                <a:latin typeface="Helvetica Neue"/>
              </a:rPr>
              <a:t>2-after </a:t>
            </a:r>
            <a:r>
              <a:rPr lang="en-US" sz="1200" b="0" i="0" dirty="0" err="1">
                <a:solidFill>
                  <a:srgbClr val="000000"/>
                </a:solidFill>
                <a:effectLst/>
                <a:latin typeface="Helvetica Neue"/>
              </a:rPr>
              <a:t>delhi</a:t>
            </a:r>
            <a:r>
              <a:rPr lang="en-US" sz="1200" b="0" i="0" dirty="0">
                <a:solidFill>
                  <a:srgbClr val="000000"/>
                </a:solidFill>
                <a:effectLst/>
                <a:latin typeface="Helvetica Neue"/>
              </a:rPr>
              <a:t> </a:t>
            </a:r>
            <a:r>
              <a:rPr lang="en-US" sz="1200" b="0" i="0" dirty="0" err="1">
                <a:solidFill>
                  <a:srgbClr val="000000"/>
                </a:solidFill>
                <a:effectLst/>
                <a:latin typeface="Helvetica Neue"/>
              </a:rPr>
              <a:t>kolkata</a:t>
            </a:r>
            <a:r>
              <a:rPr lang="en-US" sz="1200" b="0" i="0" dirty="0">
                <a:solidFill>
                  <a:srgbClr val="000000"/>
                </a:solidFill>
                <a:effectLst/>
                <a:latin typeface="Helvetica Neue"/>
              </a:rPr>
              <a:t> has 2nd high count</a:t>
            </a:r>
          </a:p>
          <a:p>
            <a:pPr algn="just"/>
            <a:r>
              <a:rPr lang="en-US" sz="1200" b="0" i="0" dirty="0">
                <a:solidFill>
                  <a:srgbClr val="000000"/>
                </a:solidFill>
                <a:effectLst/>
                <a:latin typeface="Helvetica Neue"/>
              </a:rPr>
              <a:t>3-and at least </a:t>
            </a:r>
            <a:r>
              <a:rPr lang="en-US" sz="1200" b="0" i="0" dirty="0" err="1">
                <a:solidFill>
                  <a:srgbClr val="000000"/>
                </a:solidFill>
                <a:effectLst/>
                <a:latin typeface="Helvetica Neue"/>
              </a:rPr>
              <a:t>chennai</a:t>
            </a:r>
            <a:r>
              <a:rPr lang="en-US" sz="1200" b="0" i="0" dirty="0">
                <a:solidFill>
                  <a:srgbClr val="000000"/>
                </a:solidFill>
                <a:effectLst/>
                <a:latin typeface="Helvetica Neue"/>
              </a:rPr>
              <a:t> means very less people source is </a:t>
            </a:r>
            <a:r>
              <a:rPr lang="en-US" sz="1200" b="0" i="0" dirty="0" err="1">
                <a:solidFill>
                  <a:srgbClr val="000000"/>
                </a:solidFill>
                <a:effectLst/>
                <a:latin typeface="Helvetica Neue"/>
              </a:rPr>
              <a:t>chennai</a:t>
            </a:r>
            <a:endParaRPr lang="en-US" sz="1200"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309992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654A-C413-49FF-AAC7-6540A1A95414}"/>
              </a:ext>
            </a:extLst>
          </p:cNvPr>
          <p:cNvSpPr>
            <a:spLocks noGrp="1"/>
          </p:cNvSpPr>
          <p:nvPr>
            <p:ph type="title"/>
          </p:nvPr>
        </p:nvSpPr>
        <p:spPr>
          <a:xfrm>
            <a:off x="630361" y="0"/>
            <a:ext cx="10515600" cy="1013101"/>
          </a:xfrm>
        </p:spPr>
        <p:txBody>
          <a:bodyPr/>
          <a:lstStyle/>
          <a:p>
            <a:r>
              <a:rPr lang="en-IN" b="1" dirty="0"/>
              <a:t>EDA</a:t>
            </a:r>
          </a:p>
        </p:txBody>
      </p:sp>
      <p:pic>
        <p:nvPicPr>
          <p:cNvPr id="5" name="Content Placeholder 4">
            <a:extLst>
              <a:ext uri="{FF2B5EF4-FFF2-40B4-BE49-F238E27FC236}">
                <a16:creationId xmlns:a16="http://schemas.microsoft.com/office/drawing/2014/main" id="{F37DA05D-DA06-4B06-9AB7-01F2BAA055ED}"/>
              </a:ext>
            </a:extLst>
          </p:cNvPr>
          <p:cNvPicPr>
            <a:picLocks noGrp="1" noChangeAspect="1"/>
          </p:cNvPicPr>
          <p:nvPr>
            <p:ph idx="1"/>
          </p:nvPr>
        </p:nvPicPr>
        <p:blipFill>
          <a:blip r:embed="rId2"/>
          <a:stretch>
            <a:fillRect/>
          </a:stretch>
        </p:blipFill>
        <p:spPr>
          <a:xfrm>
            <a:off x="630361" y="897972"/>
            <a:ext cx="5206337" cy="4351338"/>
          </a:xfrm>
        </p:spPr>
      </p:pic>
      <p:pic>
        <p:nvPicPr>
          <p:cNvPr id="7" name="Picture 6">
            <a:extLst>
              <a:ext uri="{FF2B5EF4-FFF2-40B4-BE49-F238E27FC236}">
                <a16:creationId xmlns:a16="http://schemas.microsoft.com/office/drawing/2014/main" id="{B9521C17-38F0-4D85-B1B5-0114A87F7A32}"/>
              </a:ext>
            </a:extLst>
          </p:cNvPr>
          <p:cNvPicPr>
            <a:picLocks noChangeAspect="1"/>
          </p:cNvPicPr>
          <p:nvPr/>
        </p:nvPicPr>
        <p:blipFill>
          <a:blip r:embed="rId3"/>
          <a:stretch>
            <a:fillRect/>
          </a:stretch>
        </p:blipFill>
        <p:spPr>
          <a:xfrm>
            <a:off x="6051714" y="1013101"/>
            <a:ext cx="5250624" cy="4139623"/>
          </a:xfrm>
          <a:prstGeom prst="rect">
            <a:avLst/>
          </a:prstGeom>
        </p:spPr>
      </p:pic>
      <p:sp>
        <p:nvSpPr>
          <p:cNvPr id="8" name="TextBox 7">
            <a:extLst>
              <a:ext uri="{FF2B5EF4-FFF2-40B4-BE49-F238E27FC236}">
                <a16:creationId xmlns:a16="http://schemas.microsoft.com/office/drawing/2014/main" id="{1EC8263C-062E-4B37-A5B2-AB53A8E5D854}"/>
              </a:ext>
            </a:extLst>
          </p:cNvPr>
          <p:cNvSpPr txBox="1"/>
          <p:nvPr/>
        </p:nvSpPr>
        <p:spPr>
          <a:xfrm>
            <a:off x="1046039" y="5249310"/>
            <a:ext cx="4790659" cy="1754326"/>
          </a:xfrm>
          <a:prstGeom prst="rect">
            <a:avLst/>
          </a:prstGeom>
          <a:noFill/>
        </p:spPr>
        <p:txBody>
          <a:bodyPr wrap="square" rtlCol="0">
            <a:spAutoFit/>
          </a:bodyPr>
          <a:lstStyle/>
          <a:p>
            <a:r>
              <a:rPr lang="en-IN" dirty="0"/>
              <a:t>OBSERVATION-</a:t>
            </a:r>
          </a:p>
          <a:p>
            <a:endParaRPr lang="en-IN" dirty="0"/>
          </a:p>
          <a:p>
            <a:pPr algn="just"/>
            <a:r>
              <a:rPr lang="en-US" sz="1200" b="0" i="0" dirty="0">
                <a:solidFill>
                  <a:srgbClr val="000000"/>
                </a:solidFill>
                <a:effectLst/>
                <a:latin typeface="Helvetica Neue"/>
              </a:rPr>
              <a:t>1-Mostly people use to go Cochin as per the data what </a:t>
            </a:r>
            <a:r>
              <a:rPr lang="en-US" sz="1200" b="0" i="0" dirty="0" err="1">
                <a:solidFill>
                  <a:srgbClr val="000000"/>
                </a:solidFill>
                <a:effectLst/>
                <a:latin typeface="Helvetica Neue"/>
              </a:rPr>
              <a:t>i</a:t>
            </a:r>
            <a:r>
              <a:rPr lang="en-US" sz="1200" b="0" i="0" dirty="0">
                <a:solidFill>
                  <a:srgbClr val="000000"/>
                </a:solidFill>
                <a:effectLst/>
                <a:latin typeface="Helvetica Neue"/>
              </a:rPr>
              <a:t> have</a:t>
            </a:r>
          </a:p>
          <a:p>
            <a:pPr algn="just"/>
            <a:r>
              <a:rPr lang="en-US" sz="1200" b="0" i="0" dirty="0">
                <a:solidFill>
                  <a:srgbClr val="000000"/>
                </a:solidFill>
                <a:effectLst/>
                <a:latin typeface="Helvetica Neue"/>
              </a:rPr>
              <a:t>2-after Cochin people use to go to </a:t>
            </a:r>
            <a:r>
              <a:rPr lang="en-US" sz="1200" b="0" i="0" dirty="0" err="1">
                <a:solidFill>
                  <a:srgbClr val="000000"/>
                </a:solidFill>
                <a:effectLst/>
                <a:latin typeface="Helvetica Neue"/>
              </a:rPr>
              <a:t>Banglore</a:t>
            </a:r>
            <a:endParaRPr lang="en-US" sz="1200" b="0" i="0" dirty="0">
              <a:solidFill>
                <a:srgbClr val="000000"/>
              </a:solidFill>
              <a:effectLst/>
              <a:latin typeface="Helvetica Neue"/>
            </a:endParaRPr>
          </a:p>
          <a:p>
            <a:pPr algn="just"/>
            <a:r>
              <a:rPr lang="en-US" sz="1200" b="0" i="0" dirty="0">
                <a:solidFill>
                  <a:srgbClr val="000000"/>
                </a:solidFill>
                <a:effectLst/>
                <a:latin typeface="Helvetica Neue"/>
              </a:rPr>
              <a:t>3-And very less people use to go to Kolkata</a:t>
            </a:r>
          </a:p>
          <a:p>
            <a:br>
              <a:rPr lang="en-US" b="0" i="0" dirty="0">
                <a:solidFill>
                  <a:srgbClr val="000000"/>
                </a:solidFill>
                <a:effectLst/>
                <a:latin typeface="Helvetica Neue"/>
              </a:rPr>
            </a:br>
            <a:endParaRPr lang="en-IN" dirty="0"/>
          </a:p>
        </p:txBody>
      </p:sp>
      <p:sp>
        <p:nvSpPr>
          <p:cNvPr id="9" name="TextBox 8">
            <a:extLst>
              <a:ext uri="{FF2B5EF4-FFF2-40B4-BE49-F238E27FC236}">
                <a16:creationId xmlns:a16="http://schemas.microsoft.com/office/drawing/2014/main" id="{A3AADC35-C3BB-4D05-A49E-41D75E082FC6}"/>
              </a:ext>
            </a:extLst>
          </p:cNvPr>
          <p:cNvSpPr txBox="1"/>
          <p:nvPr/>
        </p:nvSpPr>
        <p:spPr>
          <a:xfrm>
            <a:off x="6480313" y="5249310"/>
            <a:ext cx="4320209" cy="2123658"/>
          </a:xfrm>
          <a:prstGeom prst="rect">
            <a:avLst/>
          </a:prstGeom>
          <a:noFill/>
        </p:spPr>
        <p:txBody>
          <a:bodyPr wrap="square" rtlCol="0">
            <a:spAutoFit/>
          </a:bodyPr>
          <a:lstStyle/>
          <a:p>
            <a:r>
              <a:rPr lang="en-IN" dirty="0"/>
              <a:t>OBSERVATION-</a:t>
            </a:r>
          </a:p>
          <a:p>
            <a:endParaRPr lang="en-IN" dirty="0"/>
          </a:p>
          <a:p>
            <a:pPr algn="just"/>
            <a:r>
              <a:rPr lang="en-US" sz="1200" b="0" i="0" dirty="0">
                <a:solidFill>
                  <a:srgbClr val="000000"/>
                </a:solidFill>
                <a:effectLst/>
                <a:latin typeface="Helvetica Neue"/>
              </a:rPr>
              <a:t>1-Mostly people use to take a </a:t>
            </a:r>
            <a:r>
              <a:rPr lang="en-US" sz="1200" b="0" i="0" dirty="0" err="1">
                <a:solidFill>
                  <a:srgbClr val="000000"/>
                </a:solidFill>
                <a:effectLst/>
                <a:latin typeface="Helvetica Neue"/>
              </a:rPr>
              <a:t>fligh</a:t>
            </a:r>
            <a:r>
              <a:rPr lang="en-US" sz="1200" b="0" i="0" dirty="0">
                <a:solidFill>
                  <a:srgbClr val="000000"/>
                </a:solidFill>
                <a:effectLst/>
                <a:latin typeface="Helvetica Neue"/>
              </a:rPr>
              <a:t> who has only one stop</a:t>
            </a:r>
          </a:p>
          <a:p>
            <a:pPr algn="just"/>
            <a:r>
              <a:rPr lang="en-US" sz="1200" b="0" i="0" dirty="0">
                <a:solidFill>
                  <a:srgbClr val="000000"/>
                </a:solidFill>
                <a:effectLst/>
                <a:latin typeface="Helvetica Neue"/>
              </a:rPr>
              <a:t>2-after one stop people used to take non-stop flights</a:t>
            </a:r>
          </a:p>
          <a:p>
            <a:pPr algn="just"/>
            <a:r>
              <a:rPr lang="en-US" sz="1200" b="0" i="0" dirty="0">
                <a:solidFill>
                  <a:srgbClr val="000000"/>
                </a:solidFill>
                <a:effectLst/>
                <a:latin typeface="Helvetica Neue"/>
              </a:rPr>
              <a:t>3-ANd only </a:t>
            </a:r>
            <a:r>
              <a:rPr lang="en-US" sz="1200" b="0" i="0" dirty="0" err="1">
                <a:solidFill>
                  <a:srgbClr val="000000"/>
                </a:solidFill>
                <a:effectLst/>
                <a:latin typeface="Helvetica Neue"/>
              </a:rPr>
              <a:t>approx</a:t>
            </a:r>
            <a:r>
              <a:rPr lang="en-US" sz="1200" b="0" i="0" dirty="0">
                <a:solidFill>
                  <a:srgbClr val="000000"/>
                </a:solidFill>
                <a:effectLst/>
                <a:latin typeface="Helvetica Neue"/>
              </a:rPr>
              <a:t> 1500 people use to take 2 stop flights</a:t>
            </a:r>
          </a:p>
          <a:p>
            <a:pPr algn="just"/>
            <a:r>
              <a:rPr lang="en-US" sz="1200" b="0" i="0" dirty="0">
                <a:solidFill>
                  <a:srgbClr val="000000"/>
                </a:solidFill>
                <a:effectLst/>
                <a:latin typeface="Helvetica Neue"/>
              </a:rPr>
              <a:t>4-ANd there are very less people who used to take 3 stops or 4 stops flight</a:t>
            </a:r>
          </a:p>
          <a:p>
            <a:br>
              <a:rPr lang="en-US" b="0" i="0" dirty="0">
                <a:solidFill>
                  <a:srgbClr val="000000"/>
                </a:solidFill>
                <a:effectLst/>
                <a:latin typeface="Helvetica Neue"/>
              </a:rPr>
            </a:br>
            <a:endParaRPr lang="en-IN" dirty="0"/>
          </a:p>
        </p:txBody>
      </p:sp>
    </p:spTree>
    <p:extLst>
      <p:ext uri="{BB962C8B-B14F-4D97-AF65-F5344CB8AC3E}">
        <p14:creationId xmlns:p14="http://schemas.microsoft.com/office/powerpoint/2010/main" val="414620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708-2898-4BC4-BB4A-AE9658E8ED84}"/>
              </a:ext>
            </a:extLst>
          </p:cNvPr>
          <p:cNvSpPr>
            <a:spLocks noGrp="1"/>
          </p:cNvSpPr>
          <p:nvPr>
            <p:ph type="title"/>
          </p:nvPr>
        </p:nvSpPr>
        <p:spPr>
          <a:xfrm>
            <a:off x="520148" y="0"/>
            <a:ext cx="10515600" cy="827571"/>
          </a:xfrm>
        </p:spPr>
        <p:txBody>
          <a:bodyPr/>
          <a:lstStyle/>
          <a:p>
            <a:r>
              <a:rPr lang="en-IN" b="1" dirty="0"/>
              <a:t>EDA [AIRLINE VS PRICE]</a:t>
            </a:r>
          </a:p>
        </p:txBody>
      </p:sp>
      <p:pic>
        <p:nvPicPr>
          <p:cNvPr id="5" name="Picture 4">
            <a:extLst>
              <a:ext uri="{FF2B5EF4-FFF2-40B4-BE49-F238E27FC236}">
                <a16:creationId xmlns:a16="http://schemas.microsoft.com/office/drawing/2014/main" id="{F115B7CD-FF15-46E1-A11C-34B6CFCED988}"/>
              </a:ext>
            </a:extLst>
          </p:cNvPr>
          <p:cNvPicPr>
            <a:picLocks noChangeAspect="1"/>
          </p:cNvPicPr>
          <p:nvPr/>
        </p:nvPicPr>
        <p:blipFill>
          <a:blip r:embed="rId2"/>
          <a:stretch>
            <a:fillRect/>
          </a:stretch>
        </p:blipFill>
        <p:spPr>
          <a:xfrm>
            <a:off x="148465" y="827571"/>
            <a:ext cx="9191625" cy="5943600"/>
          </a:xfrm>
          <a:prstGeom prst="rect">
            <a:avLst/>
          </a:prstGeom>
        </p:spPr>
      </p:pic>
      <p:sp>
        <p:nvSpPr>
          <p:cNvPr id="6" name="TextBox 5">
            <a:extLst>
              <a:ext uri="{FF2B5EF4-FFF2-40B4-BE49-F238E27FC236}">
                <a16:creationId xmlns:a16="http://schemas.microsoft.com/office/drawing/2014/main" id="{3793CF64-5B48-4397-B79A-1F9830D708D7}"/>
              </a:ext>
            </a:extLst>
          </p:cNvPr>
          <p:cNvSpPr txBox="1"/>
          <p:nvPr/>
        </p:nvSpPr>
        <p:spPr>
          <a:xfrm>
            <a:off x="9340089" y="993913"/>
            <a:ext cx="2703445" cy="3416320"/>
          </a:xfrm>
          <a:prstGeom prst="rect">
            <a:avLst/>
          </a:prstGeom>
          <a:noFill/>
        </p:spPr>
        <p:txBody>
          <a:bodyPr wrap="square" rtlCol="0">
            <a:spAutoFit/>
          </a:bodyPr>
          <a:lstStyle/>
          <a:p>
            <a:r>
              <a:rPr lang="en-IN" dirty="0"/>
              <a:t>OBSERVATION-</a:t>
            </a:r>
          </a:p>
          <a:p>
            <a:pPr algn="just"/>
            <a:r>
              <a:rPr lang="en-US" sz="1500" b="0" i="0" dirty="0">
                <a:solidFill>
                  <a:srgbClr val="000000"/>
                </a:solidFill>
                <a:effectLst/>
                <a:latin typeface="Helvetica Neue"/>
              </a:rPr>
              <a:t>1-From upper graph </a:t>
            </a:r>
            <a:r>
              <a:rPr lang="en-US" sz="1500" b="0" i="0" dirty="0" err="1">
                <a:solidFill>
                  <a:srgbClr val="000000"/>
                </a:solidFill>
                <a:effectLst/>
                <a:latin typeface="Helvetica Neue"/>
              </a:rPr>
              <a:t>i</a:t>
            </a:r>
            <a:r>
              <a:rPr lang="en-US" sz="1500" b="0" i="0" dirty="0">
                <a:solidFill>
                  <a:srgbClr val="000000"/>
                </a:solidFill>
                <a:effectLst/>
                <a:latin typeface="Helvetica Neue"/>
              </a:rPr>
              <a:t> can say Jet Airways Business has the highest price</a:t>
            </a:r>
          </a:p>
          <a:p>
            <a:pPr algn="just"/>
            <a:endParaRPr lang="en-US" sz="1500" b="0" i="0" dirty="0">
              <a:solidFill>
                <a:srgbClr val="000000"/>
              </a:solidFill>
              <a:effectLst/>
              <a:latin typeface="Helvetica Neue"/>
            </a:endParaRPr>
          </a:p>
          <a:p>
            <a:pPr algn="just"/>
            <a:r>
              <a:rPr lang="en-US" sz="1500" b="0" i="0" dirty="0">
                <a:solidFill>
                  <a:srgbClr val="000000"/>
                </a:solidFill>
                <a:effectLst/>
                <a:latin typeface="Helvetica Neue"/>
              </a:rPr>
              <a:t>2-and </a:t>
            </a:r>
            <a:r>
              <a:rPr lang="en-US" sz="1500" b="0" i="0" dirty="0" err="1">
                <a:solidFill>
                  <a:srgbClr val="000000"/>
                </a:solidFill>
                <a:effectLst/>
                <a:latin typeface="Helvetica Neue"/>
              </a:rPr>
              <a:t>spicejet,Indigo,GoAIr,Air</a:t>
            </a:r>
            <a:r>
              <a:rPr lang="en-US" sz="1500" b="0" i="0" dirty="0">
                <a:solidFill>
                  <a:srgbClr val="000000"/>
                </a:solidFill>
                <a:effectLst/>
                <a:latin typeface="Helvetica Neue"/>
              </a:rPr>
              <a:t> Asia is cheap for travel</a:t>
            </a:r>
          </a:p>
          <a:p>
            <a:pPr algn="just"/>
            <a:endParaRPr lang="en-US" sz="1500" b="0" i="0" dirty="0">
              <a:solidFill>
                <a:srgbClr val="000000"/>
              </a:solidFill>
              <a:effectLst/>
              <a:latin typeface="Helvetica Neue"/>
            </a:endParaRPr>
          </a:p>
          <a:p>
            <a:pPr algn="just"/>
            <a:r>
              <a:rPr lang="en-US" sz="1500" b="0" i="0" dirty="0">
                <a:solidFill>
                  <a:srgbClr val="000000"/>
                </a:solidFill>
                <a:effectLst/>
                <a:latin typeface="Helvetica Neue"/>
              </a:rPr>
              <a:t>3-Jet Airways ,</a:t>
            </a:r>
            <a:r>
              <a:rPr lang="en-US" sz="1500" b="0" i="0" dirty="0" err="1">
                <a:solidFill>
                  <a:srgbClr val="000000"/>
                </a:solidFill>
                <a:effectLst/>
                <a:latin typeface="Helvetica Neue"/>
              </a:rPr>
              <a:t>Mutiple</a:t>
            </a:r>
            <a:r>
              <a:rPr lang="en-US" sz="1500" b="0" i="0" dirty="0">
                <a:solidFill>
                  <a:srgbClr val="000000"/>
                </a:solidFill>
                <a:effectLst/>
                <a:latin typeface="Helvetica Neue"/>
              </a:rPr>
              <a:t> </a:t>
            </a:r>
            <a:r>
              <a:rPr lang="en-US" sz="1500" b="0" i="0" dirty="0" err="1">
                <a:solidFill>
                  <a:srgbClr val="000000"/>
                </a:solidFill>
                <a:effectLst/>
                <a:latin typeface="Helvetica Neue"/>
              </a:rPr>
              <a:t>carriers,Air</a:t>
            </a:r>
            <a:r>
              <a:rPr lang="en-US" sz="1500" b="0" i="0" dirty="0">
                <a:solidFill>
                  <a:srgbClr val="000000"/>
                </a:solidFill>
                <a:effectLst/>
                <a:latin typeface="Helvetica Neue"/>
              </a:rPr>
              <a:t> India have medium price nor high neither low price</a:t>
            </a:r>
          </a:p>
          <a:p>
            <a:endParaRPr lang="en-IN" dirty="0"/>
          </a:p>
        </p:txBody>
      </p:sp>
    </p:spTree>
    <p:extLst>
      <p:ext uri="{BB962C8B-B14F-4D97-AF65-F5344CB8AC3E}">
        <p14:creationId xmlns:p14="http://schemas.microsoft.com/office/powerpoint/2010/main" val="2185034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TotalTime>
  <Words>872</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Helvetica Neue</vt:lpstr>
      <vt:lpstr>Wingdings 3</vt:lpstr>
      <vt:lpstr>Ion Boardroom</vt:lpstr>
      <vt:lpstr>FLIGHT PRICE PREDICTION</vt:lpstr>
      <vt:lpstr>INTRODUCTION</vt:lpstr>
      <vt:lpstr>DATA COLLECTION USING WEB SCRAPING</vt:lpstr>
      <vt:lpstr>PowerPoint Presentation</vt:lpstr>
      <vt:lpstr>DATA LOADING AND PRE-PROCESSING</vt:lpstr>
      <vt:lpstr>PRE-PROCESSING</vt:lpstr>
      <vt:lpstr>EDA</vt:lpstr>
      <vt:lpstr>EDA</vt:lpstr>
      <vt:lpstr>EDA [AIRLINE VS PRICE]</vt:lpstr>
      <vt:lpstr>PREPARAING DATA FOR MACHINE LEARNING</vt:lpstr>
      <vt:lpstr>CHECKING CORRELATION BETWEEN FEATURES</vt:lpstr>
      <vt:lpstr>CHECKING OUTLIERS</vt:lpstr>
      <vt:lpstr>TRAINING MULTIPLE MODELS</vt:lpstr>
      <vt:lpstr>HYPERPARAMETER TUNING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satyamwork43@outlook.com</dc:creator>
  <cp:lastModifiedBy>Bhawani Singh</cp:lastModifiedBy>
  <cp:revision>4</cp:revision>
  <dcterms:created xsi:type="dcterms:W3CDTF">2021-11-03T05:44:57Z</dcterms:created>
  <dcterms:modified xsi:type="dcterms:W3CDTF">2021-11-23T19:03:11Z</dcterms:modified>
</cp:coreProperties>
</file>