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3" r:id="rId20"/>
    <p:sldId id="322" r:id="rId21"/>
    <p:sldId id="324" r:id="rId22"/>
    <p:sldId id="325" r:id="rId23"/>
    <p:sldId id="326" r:id="rId24"/>
    <p:sldId id="327" r:id="rId25"/>
    <p:sldId id="32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19" autoAdjust="0"/>
  </p:normalViewPr>
  <p:slideViewPr>
    <p:cSldViewPr snapToGrid="0">
      <p:cViewPr varScale="1">
        <p:scale>
          <a:sx n="74" d="100"/>
          <a:sy n="74"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A16739-4D96-4953-B66F-36C809B500D2}"/>
              </a:ext>
            </a:extLst>
          </p:cNvPr>
          <p:cNvSpPr txBox="1"/>
          <p:nvPr/>
        </p:nvSpPr>
        <p:spPr>
          <a:xfrm>
            <a:off x="6088988" y="302359"/>
            <a:ext cx="5821250" cy="6771084"/>
          </a:xfrm>
          <a:prstGeom prst="rect">
            <a:avLst/>
          </a:prstGeom>
          <a:noFill/>
        </p:spPr>
        <p:txBody>
          <a:bodyPr wrap="square" rtlCol="0">
            <a:spAutoFit/>
          </a:bodyPr>
          <a:lstStyle/>
          <a:p>
            <a:pPr algn="ctr"/>
            <a:r>
              <a:rPr lang="en-US" sz="1600" dirty="0">
                <a:latin typeface="+mj-lt"/>
              </a:rPr>
              <a:t>In-House Report on</a:t>
            </a:r>
            <a:br>
              <a:rPr lang="en-US" sz="1600" dirty="0">
                <a:latin typeface="+mj-lt"/>
              </a:rPr>
            </a:br>
            <a:r>
              <a:rPr lang="en-IN" b="1" dirty="0">
                <a:latin typeface="+mj-lt"/>
              </a:rPr>
              <a:t>Machine Learning for </a:t>
            </a:r>
            <a:r>
              <a:rPr lang="en-IN" b="1" dirty="0" err="1">
                <a:latin typeface="+mj-lt"/>
              </a:rPr>
              <a:t>analyzing</a:t>
            </a:r>
            <a:r>
              <a:rPr lang="en-IN" b="1" dirty="0">
                <a:latin typeface="+mj-lt"/>
              </a:rPr>
              <a:t> the Impact of “Work from home" during lockdown</a:t>
            </a:r>
            <a:br>
              <a:rPr lang="en-US" sz="1600" dirty="0">
                <a:latin typeface="+mj-lt"/>
              </a:rPr>
            </a:br>
            <a:r>
              <a:rPr lang="en-US" sz="1600" dirty="0">
                <a:latin typeface="+mj-lt"/>
              </a:rPr>
              <a:t>Submitted to</a:t>
            </a:r>
            <a:br>
              <a:rPr lang="en-US" sz="1600" dirty="0">
                <a:latin typeface="+mj-lt"/>
              </a:rPr>
            </a:br>
            <a:r>
              <a:rPr lang="en-US" sz="1600" dirty="0">
                <a:latin typeface="+mj-lt"/>
              </a:rPr>
              <a:t>Amity University Uttar Pradesh</a:t>
            </a:r>
            <a:br>
              <a:rPr lang="en-US" sz="1600" dirty="0">
                <a:latin typeface="+mj-lt"/>
              </a:rPr>
            </a:br>
            <a:br>
              <a:rPr lang="en-US" sz="1600" dirty="0">
                <a:latin typeface="+mj-lt"/>
              </a:rPr>
            </a:br>
            <a:r>
              <a:rPr lang="en-US" sz="1600" dirty="0">
                <a:latin typeface="+mj-lt"/>
              </a:rPr>
              <a:t>        </a:t>
            </a:r>
            <a:br>
              <a:rPr lang="en-US" sz="1600" dirty="0">
                <a:latin typeface="+mj-lt"/>
              </a:rPr>
            </a:br>
            <a:br>
              <a:rPr lang="en-US" sz="1600" dirty="0">
                <a:latin typeface="+mj-lt"/>
              </a:rPr>
            </a:br>
            <a:br>
              <a:rPr lang="en-US" sz="1600" dirty="0">
                <a:latin typeface="+mj-lt"/>
              </a:rPr>
            </a:br>
            <a:br>
              <a:rPr lang="en-US" sz="1600" dirty="0">
                <a:latin typeface="+mj-lt"/>
              </a:rPr>
            </a:br>
            <a:endParaRPr lang="en-US" sz="1600" dirty="0">
              <a:latin typeface="+mj-lt"/>
            </a:endParaRPr>
          </a:p>
          <a:p>
            <a:pPr algn="ctr"/>
            <a:r>
              <a:rPr lang="en-US" sz="1600" dirty="0">
                <a:latin typeface="+mj-lt"/>
              </a:rPr>
              <a:t>In partial fulfillment of the requirements for the award of the degree</a:t>
            </a:r>
            <a:br>
              <a:rPr lang="en-US" sz="1600" dirty="0">
                <a:latin typeface="+mj-lt"/>
              </a:rPr>
            </a:br>
            <a:r>
              <a:rPr lang="en-US" sz="1600" dirty="0">
                <a:latin typeface="+mj-lt"/>
              </a:rPr>
              <a:t>of</a:t>
            </a:r>
            <a:br>
              <a:rPr lang="en-US" sz="1600" dirty="0">
                <a:latin typeface="+mj-lt"/>
              </a:rPr>
            </a:br>
            <a:r>
              <a:rPr lang="en-US" sz="1600" b="1" dirty="0">
                <a:latin typeface="+mj-lt"/>
              </a:rPr>
              <a:t>Bachelor of Technology</a:t>
            </a:r>
            <a:br>
              <a:rPr lang="en-US" sz="1600" dirty="0">
                <a:latin typeface="+mj-lt"/>
              </a:rPr>
            </a:br>
            <a:r>
              <a:rPr lang="en-US" sz="1600" dirty="0">
                <a:latin typeface="+mj-lt"/>
              </a:rPr>
              <a:t>in</a:t>
            </a:r>
            <a:br>
              <a:rPr lang="en-US" sz="1600" dirty="0">
                <a:latin typeface="+mj-lt"/>
              </a:rPr>
            </a:br>
            <a:r>
              <a:rPr lang="en-US" sz="1600" b="1" dirty="0">
                <a:latin typeface="+mj-lt"/>
              </a:rPr>
              <a:t>Computer Science and Engineering</a:t>
            </a:r>
            <a:br>
              <a:rPr lang="en-US" sz="1600" dirty="0">
                <a:latin typeface="+mj-lt"/>
              </a:rPr>
            </a:br>
            <a:r>
              <a:rPr lang="en-US" sz="1600" dirty="0">
                <a:latin typeface="+mj-lt"/>
              </a:rPr>
              <a:t>by</a:t>
            </a:r>
            <a:br>
              <a:rPr lang="en-US" sz="1600" dirty="0">
                <a:latin typeface="+mj-lt"/>
              </a:rPr>
            </a:br>
            <a:r>
              <a:rPr lang="en-US" sz="1600" b="1" dirty="0">
                <a:solidFill>
                  <a:srgbClr val="FF0000"/>
                </a:solidFill>
                <a:latin typeface="+mj-lt"/>
              </a:rPr>
              <a:t>ABHISHEK SINHA</a:t>
            </a:r>
            <a:br>
              <a:rPr lang="en-US" sz="1600" dirty="0">
                <a:solidFill>
                  <a:srgbClr val="FF0000"/>
                </a:solidFill>
                <a:latin typeface="+mj-lt"/>
              </a:rPr>
            </a:br>
            <a:r>
              <a:rPr lang="en-US" sz="1600" b="1" dirty="0">
                <a:solidFill>
                  <a:srgbClr val="FF0000"/>
                </a:solidFill>
                <a:latin typeface="+mj-lt"/>
              </a:rPr>
              <a:t>A12405218054</a:t>
            </a:r>
            <a:br>
              <a:rPr lang="en-US" sz="1600" dirty="0">
                <a:latin typeface="+mj-lt"/>
              </a:rPr>
            </a:br>
            <a:r>
              <a:rPr lang="en-US" sz="1600" dirty="0">
                <a:latin typeface="+mj-lt"/>
              </a:rPr>
              <a:t>Under the guidance of</a:t>
            </a:r>
            <a:br>
              <a:rPr lang="en-US" sz="1600" dirty="0">
                <a:latin typeface="+mj-lt"/>
              </a:rPr>
            </a:br>
            <a:r>
              <a:rPr lang="en-IN" b="1" dirty="0" err="1">
                <a:latin typeface="+mj-lt"/>
              </a:rPr>
              <a:t>Dr.</a:t>
            </a:r>
            <a:r>
              <a:rPr lang="en-IN" b="1" dirty="0">
                <a:latin typeface="+mj-lt"/>
              </a:rPr>
              <a:t> Shweta Shrivastava</a:t>
            </a:r>
            <a:br>
              <a:rPr lang="en-US" sz="1600" dirty="0">
                <a:latin typeface="+mj-lt"/>
              </a:rPr>
            </a:br>
            <a:r>
              <a:rPr lang="en-US" sz="1600" dirty="0">
                <a:latin typeface="+mj-lt"/>
              </a:rPr>
              <a:t>AMITY DEPARTMENT OF COMPUTER SCIENCE AND ENGINEERING</a:t>
            </a:r>
            <a:br>
              <a:rPr lang="en-US" sz="1600" dirty="0">
                <a:latin typeface="+mj-lt"/>
              </a:rPr>
            </a:br>
            <a:r>
              <a:rPr lang="en-US" sz="1600" dirty="0">
                <a:latin typeface="+mj-lt"/>
              </a:rPr>
              <a:t>AMITY SCHOOL OF ENGINEERING AND TECHNOLOGY</a:t>
            </a:r>
            <a:br>
              <a:rPr lang="en-US" sz="1600" dirty="0">
                <a:latin typeface="+mj-lt"/>
              </a:rPr>
            </a:br>
            <a:r>
              <a:rPr lang="en-US" sz="1600" dirty="0">
                <a:latin typeface="+mj-lt"/>
              </a:rPr>
              <a:t>AMITY UNIVERSITY UTTAR PRADESH</a:t>
            </a:r>
            <a:br>
              <a:rPr lang="en-US" sz="1600" dirty="0">
                <a:latin typeface="+mj-lt"/>
              </a:rPr>
            </a:br>
            <a:r>
              <a:rPr lang="en-US" sz="1600" dirty="0">
                <a:latin typeface="+mj-lt"/>
              </a:rPr>
              <a:t>MAY 2020</a:t>
            </a:r>
            <a:endParaRPr lang="en-IN" sz="1600" dirty="0">
              <a:latin typeface="+mj-lt"/>
            </a:endParaRPr>
          </a:p>
        </p:txBody>
      </p:sp>
      <p:pic>
        <p:nvPicPr>
          <p:cNvPr id="12" name="Picture 11">
            <a:extLst>
              <a:ext uri="{FF2B5EF4-FFF2-40B4-BE49-F238E27FC236}">
                <a16:creationId xmlns:a16="http://schemas.microsoft.com/office/drawing/2014/main" id="{F58E696E-BBE4-4BF3-A0A3-9902DF1B40A7}"/>
              </a:ext>
            </a:extLst>
          </p:cNvPr>
          <p:cNvPicPr/>
          <p:nvPr/>
        </p:nvPicPr>
        <p:blipFill>
          <a:blip r:embed="rId4"/>
          <a:stretch>
            <a:fillRect/>
          </a:stretch>
        </p:blipFill>
        <p:spPr>
          <a:xfrm>
            <a:off x="8355988" y="1703807"/>
            <a:ext cx="1294263" cy="118950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92FD-454F-496D-9E5F-55F6F4819147}"/>
              </a:ext>
            </a:extLst>
          </p:cNvPr>
          <p:cNvSpPr>
            <a:spLocks noGrp="1"/>
          </p:cNvSpPr>
          <p:nvPr>
            <p:ph type="title"/>
          </p:nvPr>
        </p:nvSpPr>
        <p:spPr/>
        <p:txBody>
          <a:bodyPr/>
          <a:lstStyle/>
          <a:p>
            <a:r>
              <a:rPr lang="en-IN" b="1" dirty="0"/>
              <a:t>Survey Sentiment Analysis</a:t>
            </a:r>
            <a:endParaRPr lang="en-IN" dirty="0"/>
          </a:p>
        </p:txBody>
      </p:sp>
      <p:sp>
        <p:nvSpPr>
          <p:cNvPr id="3" name="Content Placeholder 2">
            <a:extLst>
              <a:ext uri="{FF2B5EF4-FFF2-40B4-BE49-F238E27FC236}">
                <a16:creationId xmlns:a16="http://schemas.microsoft.com/office/drawing/2014/main" id="{B85A22E7-E782-488E-8D6F-A6779778ED59}"/>
              </a:ext>
            </a:extLst>
          </p:cNvPr>
          <p:cNvSpPr>
            <a:spLocks noGrp="1"/>
          </p:cNvSpPr>
          <p:nvPr>
            <p:ph idx="1"/>
          </p:nvPr>
        </p:nvSpPr>
        <p:spPr>
          <a:xfrm>
            <a:off x="1066800" y="2056686"/>
            <a:ext cx="10058400" cy="3760891"/>
          </a:xfrm>
        </p:spPr>
        <p:txBody>
          <a:bodyPr/>
          <a:lstStyle/>
          <a:p>
            <a:pPr algn="just"/>
            <a:r>
              <a:rPr lang="en-IN" dirty="0"/>
              <a:t>To reveal the challenges faced while working from home during this lockdown we created a survey. This survey covered all the normal questions that were faced by students in the starting of the lockdown. A total of fifty two responses were collected in the google feedback form .</a:t>
            </a:r>
          </a:p>
          <a:p>
            <a:pPr marL="0" indent="0" algn="just">
              <a:buNone/>
            </a:pPr>
            <a:endParaRPr lang="en-IN" dirty="0"/>
          </a:p>
        </p:txBody>
      </p:sp>
      <p:pic>
        <p:nvPicPr>
          <p:cNvPr id="4" name="Picture 3">
            <a:extLst>
              <a:ext uri="{FF2B5EF4-FFF2-40B4-BE49-F238E27FC236}">
                <a16:creationId xmlns:a16="http://schemas.microsoft.com/office/drawing/2014/main" id="{09035B65-9398-42D4-8571-8EA9639053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618" y="3164313"/>
            <a:ext cx="6310630" cy="3105150"/>
          </a:xfrm>
          <a:prstGeom prst="rect">
            <a:avLst/>
          </a:prstGeom>
          <a:noFill/>
          <a:ln>
            <a:noFill/>
          </a:ln>
        </p:spPr>
      </p:pic>
      <p:pic>
        <p:nvPicPr>
          <p:cNvPr id="5" name="Picture 4">
            <a:extLst>
              <a:ext uri="{FF2B5EF4-FFF2-40B4-BE49-F238E27FC236}">
                <a16:creationId xmlns:a16="http://schemas.microsoft.com/office/drawing/2014/main" id="{ACE5C4A0-7858-4CF1-A895-088CC9B97A9A}"/>
              </a:ext>
            </a:extLst>
          </p:cNvPr>
          <p:cNvPicPr/>
          <p:nvPr/>
        </p:nvPicPr>
        <p:blipFill rotWithShape="1">
          <a:blip r:embed="rId3" cstate="print">
            <a:extLst>
              <a:ext uri="{28A0092B-C50C-407E-A947-70E740481C1C}">
                <a14:useLocalDpi xmlns:a14="http://schemas.microsoft.com/office/drawing/2010/main" val="0"/>
              </a:ext>
            </a:extLst>
          </a:blip>
          <a:srcRect t="8764" r="16705" b="10280"/>
          <a:stretch/>
        </p:blipFill>
        <p:spPr bwMode="auto">
          <a:xfrm>
            <a:off x="7209248" y="3429000"/>
            <a:ext cx="4599305" cy="21996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823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B13034-3DBA-419F-8E69-0A8620F304F1}"/>
              </a:ext>
            </a:extLst>
          </p:cNvPr>
          <p:cNvPicPr/>
          <p:nvPr/>
        </p:nvPicPr>
        <p:blipFill rotWithShape="1">
          <a:blip r:embed="rId2" cstate="print">
            <a:extLst>
              <a:ext uri="{28A0092B-C50C-407E-A947-70E740481C1C}">
                <a14:useLocalDpi xmlns:a14="http://schemas.microsoft.com/office/drawing/2010/main" val="0"/>
              </a:ext>
            </a:extLst>
          </a:blip>
          <a:srcRect t="7569" r="11692" b="8818"/>
          <a:stretch/>
        </p:blipFill>
        <p:spPr bwMode="auto">
          <a:xfrm>
            <a:off x="570932" y="592429"/>
            <a:ext cx="4743450" cy="220980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17FE4DB9-3B82-48D4-84B6-2225C05036C0}"/>
              </a:ext>
            </a:extLst>
          </p:cNvPr>
          <p:cNvPicPr/>
          <p:nvPr/>
        </p:nvPicPr>
        <p:blipFill rotWithShape="1">
          <a:blip r:embed="rId3" cstate="print">
            <a:extLst>
              <a:ext uri="{28A0092B-C50C-407E-A947-70E740481C1C}">
                <a14:useLocalDpi xmlns:a14="http://schemas.microsoft.com/office/drawing/2010/main" val="0"/>
              </a:ext>
            </a:extLst>
          </a:blip>
          <a:srcRect t="6418" r="18735" b="9817"/>
          <a:stretch/>
        </p:blipFill>
        <p:spPr bwMode="auto">
          <a:xfrm>
            <a:off x="6548804" y="592429"/>
            <a:ext cx="4657725" cy="236220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9F18266-B7FD-4708-A9E4-13AE0E38C4CC}"/>
              </a:ext>
            </a:extLst>
          </p:cNvPr>
          <p:cNvPicPr/>
          <p:nvPr/>
        </p:nvPicPr>
        <p:blipFill rotWithShape="1">
          <a:blip r:embed="rId4" cstate="print">
            <a:extLst>
              <a:ext uri="{28A0092B-C50C-407E-A947-70E740481C1C}">
                <a14:useLocalDpi xmlns:a14="http://schemas.microsoft.com/office/drawing/2010/main" val="0"/>
              </a:ext>
            </a:extLst>
          </a:blip>
          <a:srcRect t="8106" r="17239" b="10493"/>
          <a:stretch/>
        </p:blipFill>
        <p:spPr bwMode="auto">
          <a:xfrm>
            <a:off x="625750" y="3429000"/>
            <a:ext cx="4743450" cy="229552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DC643F9-01D3-4705-967A-17B17A9875B2}"/>
              </a:ext>
            </a:extLst>
          </p:cNvPr>
          <p:cNvPicPr/>
          <p:nvPr/>
        </p:nvPicPr>
        <p:blipFill rotWithShape="1">
          <a:blip r:embed="rId5" cstate="print">
            <a:extLst>
              <a:ext uri="{28A0092B-C50C-407E-A947-70E740481C1C}">
                <a14:useLocalDpi xmlns:a14="http://schemas.microsoft.com/office/drawing/2010/main" val="0"/>
              </a:ext>
            </a:extLst>
          </a:blip>
          <a:srcRect t="9119" r="5772" b="9142"/>
          <a:stretch/>
        </p:blipFill>
        <p:spPr bwMode="auto">
          <a:xfrm>
            <a:off x="6548804" y="3429000"/>
            <a:ext cx="5400675" cy="2305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850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BDA511-BF0C-4687-89FE-E82F555703B8}"/>
              </a:ext>
            </a:extLst>
          </p:cNvPr>
          <p:cNvPicPr/>
          <p:nvPr/>
        </p:nvPicPr>
        <p:blipFill rotWithShape="1">
          <a:blip r:embed="rId2" cstate="print">
            <a:extLst>
              <a:ext uri="{28A0092B-C50C-407E-A947-70E740481C1C}">
                <a14:useLocalDpi xmlns:a14="http://schemas.microsoft.com/office/drawing/2010/main" val="0"/>
              </a:ext>
            </a:extLst>
          </a:blip>
          <a:srcRect t="7834" r="5939" b="9756"/>
          <a:stretch/>
        </p:blipFill>
        <p:spPr bwMode="auto">
          <a:xfrm>
            <a:off x="723533" y="601540"/>
            <a:ext cx="5391150" cy="2505075"/>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02028547-A2D1-49C9-8F56-8B87754BE86C}"/>
              </a:ext>
            </a:extLst>
          </p:cNvPr>
          <p:cNvPicPr/>
          <p:nvPr/>
        </p:nvPicPr>
        <p:blipFill rotWithShape="1">
          <a:blip r:embed="rId3" cstate="print">
            <a:extLst>
              <a:ext uri="{28A0092B-C50C-407E-A947-70E740481C1C}">
                <a14:useLocalDpi xmlns:a14="http://schemas.microsoft.com/office/drawing/2010/main" val="0"/>
              </a:ext>
            </a:extLst>
          </a:blip>
          <a:srcRect t="8106" r="18735" b="10155"/>
          <a:stretch/>
        </p:blipFill>
        <p:spPr bwMode="auto">
          <a:xfrm>
            <a:off x="6114683" y="601540"/>
            <a:ext cx="4657725" cy="2305050"/>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621389AE-6A1B-4599-B41E-49F97A0D1ACC}"/>
              </a:ext>
            </a:extLst>
          </p:cNvPr>
          <p:cNvPicPr/>
          <p:nvPr/>
        </p:nvPicPr>
        <p:blipFill rotWithShape="1">
          <a:blip r:embed="rId4" cstate="print">
            <a:extLst>
              <a:ext uri="{28A0092B-C50C-407E-A947-70E740481C1C}">
                <a14:useLocalDpi xmlns:a14="http://schemas.microsoft.com/office/drawing/2010/main" val="0"/>
              </a:ext>
            </a:extLst>
          </a:blip>
          <a:srcRect t="8106" r="24053" b="9818"/>
          <a:stretch/>
        </p:blipFill>
        <p:spPr bwMode="auto">
          <a:xfrm>
            <a:off x="704850" y="3429000"/>
            <a:ext cx="4352925" cy="231457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214F105-4A5A-4E1F-B1D5-C1D2D3F287EB}"/>
              </a:ext>
            </a:extLst>
          </p:cNvPr>
          <p:cNvPicPr/>
          <p:nvPr/>
        </p:nvPicPr>
        <p:blipFill rotWithShape="1">
          <a:blip r:embed="rId5" cstate="print">
            <a:extLst>
              <a:ext uri="{28A0092B-C50C-407E-A947-70E740481C1C}">
                <a14:useLocalDpi xmlns:a14="http://schemas.microsoft.com/office/drawing/2010/main" val="0"/>
              </a:ext>
            </a:extLst>
          </a:blip>
          <a:srcRect t="8782" r="29205" b="10155"/>
          <a:stretch/>
        </p:blipFill>
        <p:spPr bwMode="auto">
          <a:xfrm>
            <a:off x="6114683" y="3429000"/>
            <a:ext cx="4057650" cy="2286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948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CAEEC-E45E-44F2-8B8F-8424BF786FAA}"/>
              </a:ext>
            </a:extLst>
          </p:cNvPr>
          <p:cNvPicPr/>
          <p:nvPr/>
        </p:nvPicPr>
        <p:blipFill rotWithShape="1">
          <a:blip r:embed="rId2" cstate="print">
            <a:extLst>
              <a:ext uri="{28A0092B-C50C-407E-A947-70E740481C1C}">
                <a14:useLocalDpi xmlns:a14="http://schemas.microsoft.com/office/drawing/2010/main" val="0"/>
              </a:ext>
            </a:extLst>
          </a:blip>
          <a:srcRect t="8782" r="27543" b="10830"/>
          <a:stretch/>
        </p:blipFill>
        <p:spPr bwMode="auto">
          <a:xfrm>
            <a:off x="541094" y="466725"/>
            <a:ext cx="4152900" cy="2266950"/>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897FD2F0-2AB2-4607-ACCA-28B9DA3323C2}"/>
              </a:ext>
            </a:extLst>
          </p:cNvPr>
          <p:cNvPicPr/>
          <p:nvPr/>
        </p:nvPicPr>
        <p:blipFill rotWithShape="1">
          <a:blip r:embed="rId3" cstate="print">
            <a:extLst>
              <a:ext uri="{28A0092B-C50C-407E-A947-70E740481C1C}">
                <a14:useLocalDpi xmlns:a14="http://schemas.microsoft.com/office/drawing/2010/main" val="0"/>
              </a:ext>
            </a:extLst>
          </a:blip>
          <a:srcRect t="7845" r="27002" b="9959"/>
          <a:stretch/>
        </p:blipFill>
        <p:spPr bwMode="auto">
          <a:xfrm>
            <a:off x="6377356" y="466725"/>
            <a:ext cx="4143375" cy="2295525"/>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39A9B70C-1B4F-4D50-83D9-6D353D1BD9B5}"/>
              </a:ext>
            </a:extLst>
          </p:cNvPr>
          <p:cNvPicPr/>
          <p:nvPr/>
        </p:nvPicPr>
        <p:blipFill rotWithShape="1">
          <a:blip r:embed="rId4" cstate="print">
            <a:extLst>
              <a:ext uri="{28A0092B-C50C-407E-A947-70E740481C1C}">
                <a14:useLocalDpi xmlns:a14="http://schemas.microsoft.com/office/drawing/2010/main" val="0"/>
              </a:ext>
            </a:extLst>
          </a:blip>
          <a:srcRect l="3822" t="8782" r="7434" b="10492"/>
          <a:stretch/>
        </p:blipFill>
        <p:spPr bwMode="auto">
          <a:xfrm>
            <a:off x="728295" y="3225889"/>
            <a:ext cx="5086350" cy="227647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6DEC6F3-F641-49C6-9E44-F62537D59B75}"/>
              </a:ext>
            </a:extLst>
          </p:cNvPr>
          <p:cNvPicPr/>
          <p:nvPr/>
        </p:nvPicPr>
        <p:blipFill rotWithShape="1">
          <a:blip r:embed="rId5" cstate="print">
            <a:extLst>
              <a:ext uri="{28A0092B-C50C-407E-A947-70E740481C1C}">
                <a14:useLocalDpi xmlns:a14="http://schemas.microsoft.com/office/drawing/2010/main" val="0"/>
              </a:ext>
            </a:extLst>
          </a:blip>
          <a:srcRect l="3158" t="7834" r="3777" b="9442"/>
          <a:stretch/>
        </p:blipFill>
        <p:spPr bwMode="auto">
          <a:xfrm>
            <a:off x="6377356" y="3225889"/>
            <a:ext cx="5334000" cy="2514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257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2506B0-FC49-4DC9-B09B-D10E8F4F600F}"/>
              </a:ext>
            </a:extLst>
          </p:cNvPr>
          <p:cNvPicPr/>
          <p:nvPr/>
        </p:nvPicPr>
        <p:blipFill rotWithShape="1">
          <a:blip r:embed="rId2" cstate="print">
            <a:extLst>
              <a:ext uri="{28A0092B-C50C-407E-A947-70E740481C1C}">
                <a14:useLocalDpi xmlns:a14="http://schemas.microsoft.com/office/drawing/2010/main" val="0"/>
              </a:ext>
            </a:extLst>
          </a:blip>
          <a:srcRect l="2659" t="7834" r="2946" b="9756"/>
          <a:stretch/>
        </p:blipFill>
        <p:spPr bwMode="auto">
          <a:xfrm>
            <a:off x="367812" y="885824"/>
            <a:ext cx="5410200" cy="2505075"/>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CCF4560-1EA5-4835-A1A6-914C1D284FC0}"/>
              </a:ext>
            </a:extLst>
          </p:cNvPr>
          <p:cNvPicPr/>
          <p:nvPr/>
        </p:nvPicPr>
        <p:blipFill rotWithShape="1">
          <a:blip r:embed="rId3" cstate="print">
            <a:extLst>
              <a:ext uri="{28A0092B-C50C-407E-A947-70E740481C1C}">
                <a14:useLocalDpi xmlns:a14="http://schemas.microsoft.com/office/drawing/2010/main" val="0"/>
              </a:ext>
            </a:extLst>
          </a:blip>
          <a:srcRect l="3324" t="6894" r="2947" b="9442"/>
          <a:stretch/>
        </p:blipFill>
        <p:spPr bwMode="auto">
          <a:xfrm>
            <a:off x="6096000" y="885824"/>
            <a:ext cx="5372100" cy="2543175"/>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220FAB06-C41A-4DA7-860C-C5703C168109}"/>
              </a:ext>
            </a:extLst>
          </p:cNvPr>
          <p:cNvSpPr txBox="1"/>
          <p:nvPr/>
        </p:nvSpPr>
        <p:spPr>
          <a:xfrm>
            <a:off x="721217" y="4250028"/>
            <a:ext cx="8796270" cy="369332"/>
          </a:xfrm>
          <a:prstGeom prst="rect">
            <a:avLst/>
          </a:prstGeom>
          <a:noFill/>
        </p:spPr>
        <p:txBody>
          <a:bodyPr wrap="square" rtlCol="0">
            <a:spAutoFit/>
          </a:bodyPr>
          <a:lstStyle/>
          <a:p>
            <a:r>
              <a:rPr lang="en-IN" dirty="0"/>
              <a:t>All these questions were exported and analysed in the report. </a:t>
            </a:r>
          </a:p>
        </p:txBody>
      </p:sp>
    </p:spTree>
    <p:extLst>
      <p:ext uri="{BB962C8B-B14F-4D97-AF65-F5344CB8AC3E}">
        <p14:creationId xmlns:p14="http://schemas.microsoft.com/office/powerpoint/2010/main" val="382668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A4A5-D7B1-4E03-BC98-9B3F3969BB5B}"/>
              </a:ext>
            </a:extLst>
          </p:cNvPr>
          <p:cNvSpPr>
            <a:spLocks noGrp="1"/>
          </p:cNvSpPr>
          <p:nvPr>
            <p:ph type="title"/>
          </p:nvPr>
        </p:nvSpPr>
        <p:spPr/>
        <p:txBody>
          <a:bodyPr/>
          <a:lstStyle/>
          <a:p>
            <a:r>
              <a:rPr lang="en-IN" b="1" dirty="0"/>
              <a:t>Using Naive Bayes to predict some conditions in Python</a:t>
            </a:r>
            <a:endParaRPr lang="en-IN" dirty="0"/>
          </a:p>
        </p:txBody>
      </p:sp>
      <p:sp>
        <p:nvSpPr>
          <p:cNvPr id="3" name="Rectangle 2">
            <a:extLst>
              <a:ext uri="{FF2B5EF4-FFF2-40B4-BE49-F238E27FC236}">
                <a16:creationId xmlns:a16="http://schemas.microsoft.com/office/drawing/2014/main" id="{BA728F2A-A4D2-499B-A19F-028DCAAB5044}"/>
              </a:ext>
            </a:extLst>
          </p:cNvPr>
          <p:cNvSpPr>
            <a:spLocks noChangeArrowheads="1"/>
          </p:cNvSpPr>
          <p:nvPr/>
        </p:nvSpPr>
        <p:spPr bwMode="auto">
          <a:xfrm>
            <a:off x="1097280" y="19060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3">
            <a:extLst>
              <a:ext uri="{FF2B5EF4-FFF2-40B4-BE49-F238E27FC236}">
                <a16:creationId xmlns:a16="http://schemas.microsoft.com/office/drawing/2014/main" id="{F6E63F4D-321D-4E22-B7B6-91823083D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79" t="24237" r="57069" b="52414"/>
          <a:stretch>
            <a:fillRect/>
          </a:stretch>
        </p:blipFill>
        <p:spPr bwMode="auto">
          <a:xfrm>
            <a:off x="1097278" y="2921169"/>
            <a:ext cx="5838333" cy="21314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563C56-D22F-43F6-A423-AD2C1D3120E9}"/>
              </a:ext>
            </a:extLst>
          </p:cNvPr>
          <p:cNvSpPr>
            <a:spLocks noChangeArrowheads="1"/>
          </p:cNvSpPr>
          <p:nvPr/>
        </p:nvSpPr>
        <p:spPr bwMode="auto">
          <a:xfrm>
            <a:off x="1097278" y="2295256"/>
            <a:ext cx="3437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ea typeface="Arial" panose="020B0604020202020204" pitchFamily="34" charset="0"/>
                <a:cs typeface="Times New Roman" panose="02020603050405020304" pitchFamily="18" charset="0"/>
              </a:rPr>
              <a:t>Imported NumPy and Pandas in Jupiter.</a:t>
            </a:r>
            <a:endParaRPr kumimoji="0" lang="en-US" altLang="en-US" sz="1600" b="1"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5433D970-ED24-4E1B-866F-DE08C38104F2}"/>
              </a:ext>
            </a:extLst>
          </p:cNvPr>
          <p:cNvPicPr>
            <a:picLocks noChangeAspect="1"/>
          </p:cNvPicPr>
          <p:nvPr/>
        </p:nvPicPr>
        <p:blipFill>
          <a:blip r:embed="rId3"/>
          <a:stretch>
            <a:fillRect/>
          </a:stretch>
        </p:blipFill>
        <p:spPr>
          <a:xfrm>
            <a:off x="7575974" y="2633810"/>
            <a:ext cx="3736801" cy="2423083"/>
          </a:xfrm>
          <a:prstGeom prst="rect">
            <a:avLst/>
          </a:prstGeom>
        </p:spPr>
      </p:pic>
    </p:spTree>
    <p:extLst>
      <p:ext uri="{BB962C8B-B14F-4D97-AF65-F5344CB8AC3E}">
        <p14:creationId xmlns:p14="http://schemas.microsoft.com/office/powerpoint/2010/main" val="421007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F6382-BF10-4A39-8D24-C1C95CF35599}"/>
              </a:ext>
            </a:extLst>
          </p:cNvPr>
          <p:cNvPicPr>
            <a:picLocks noChangeAspect="1"/>
          </p:cNvPicPr>
          <p:nvPr/>
        </p:nvPicPr>
        <p:blipFill>
          <a:blip r:embed="rId2"/>
          <a:stretch>
            <a:fillRect/>
          </a:stretch>
        </p:blipFill>
        <p:spPr>
          <a:xfrm>
            <a:off x="568585" y="948087"/>
            <a:ext cx="10050278" cy="4601217"/>
          </a:xfrm>
          <a:prstGeom prst="rect">
            <a:avLst/>
          </a:prstGeom>
        </p:spPr>
      </p:pic>
      <p:sp>
        <p:nvSpPr>
          <p:cNvPr id="3" name="TextBox 2">
            <a:extLst>
              <a:ext uri="{FF2B5EF4-FFF2-40B4-BE49-F238E27FC236}">
                <a16:creationId xmlns:a16="http://schemas.microsoft.com/office/drawing/2014/main" id="{2866D525-F051-4C86-9DCB-0FA108A0D918}"/>
              </a:ext>
            </a:extLst>
          </p:cNvPr>
          <p:cNvSpPr txBox="1"/>
          <p:nvPr/>
        </p:nvSpPr>
        <p:spPr>
          <a:xfrm>
            <a:off x="568585" y="265506"/>
            <a:ext cx="6321612" cy="369332"/>
          </a:xfrm>
          <a:prstGeom prst="rect">
            <a:avLst/>
          </a:prstGeom>
          <a:noFill/>
        </p:spPr>
        <p:txBody>
          <a:bodyPr wrap="square" rtlCol="0">
            <a:spAutoFit/>
          </a:bodyPr>
          <a:lstStyle/>
          <a:p>
            <a:r>
              <a:rPr lang="en-IN" dirty="0"/>
              <a:t>Downloaded the responses in excel </a:t>
            </a:r>
          </a:p>
        </p:txBody>
      </p:sp>
    </p:spTree>
    <p:extLst>
      <p:ext uri="{BB962C8B-B14F-4D97-AF65-F5344CB8AC3E}">
        <p14:creationId xmlns:p14="http://schemas.microsoft.com/office/powerpoint/2010/main" val="3834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2C08CD-9173-4F5E-9EF2-452F802A6613}"/>
              </a:ext>
            </a:extLst>
          </p:cNvPr>
          <p:cNvSpPr>
            <a:spLocks noChangeArrowheads="1"/>
          </p:cNvSpPr>
          <p:nvPr/>
        </p:nvSpPr>
        <p:spPr bwMode="auto">
          <a:xfrm>
            <a:off x="811369" y="3477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5">
            <a:extLst>
              <a:ext uri="{FF2B5EF4-FFF2-40B4-BE49-F238E27FC236}">
                <a16:creationId xmlns:a16="http://schemas.microsoft.com/office/drawing/2014/main" id="{B3297E59-0AA6-403C-9FAC-A5F292B69E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9796" r="7543" b="4743"/>
          <a:stretch/>
        </p:blipFill>
        <p:spPr bwMode="auto">
          <a:xfrm>
            <a:off x="1298619" y="930271"/>
            <a:ext cx="9594762" cy="543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1EAFBF1-A021-4DE5-AE77-37042A43B353}"/>
              </a:ext>
            </a:extLst>
          </p:cNvPr>
          <p:cNvSpPr>
            <a:spLocks noChangeArrowheads="1"/>
          </p:cNvSpPr>
          <p:nvPr/>
        </p:nvSpPr>
        <p:spPr bwMode="auto">
          <a:xfrm>
            <a:off x="373485" y="222385"/>
            <a:ext cx="421456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1975" algn="l"/>
              </a:tabLst>
              <a:defRPr>
                <a:solidFill>
                  <a:schemeClr val="tx1"/>
                </a:solidFill>
                <a:latin typeface="Arial" panose="020B0604020202020204" pitchFamily="34" charset="0"/>
              </a:defRPr>
            </a:lvl1pPr>
            <a:lvl2pPr eaLnBrk="0" fontAlgn="base" hangingPunct="0">
              <a:spcBef>
                <a:spcPct val="0"/>
              </a:spcBef>
              <a:spcAft>
                <a:spcPct val="0"/>
              </a:spcAft>
              <a:tabLst>
                <a:tab pos="561975" algn="l"/>
              </a:tabLst>
              <a:defRPr>
                <a:solidFill>
                  <a:schemeClr val="tx1"/>
                </a:solidFill>
                <a:latin typeface="Arial" panose="020B0604020202020204" pitchFamily="34" charset="0"/>
              </a:defRPr>
            </a:lvl2pPr>
            <a:lvl3pPr eaLnBrk="0" fontAlgn="base" hangingPunct="0">
              <a:spcBef>
                <a:spcPct val="0"/>
              </a:spcBef>
              <a:spcAft>
                <a:spcPct val="0"/>
              </a:spcAft>
              <a:tabLst>
                <a:tab pos="561975" algn="l"/>
              </a:tabLst>
              <a:defRPr>
                <a:solidFill>
                  <a:schemeClr val="tx1"/>
                </a:solidFill>
                <a:latin typeface="Arial" panose="020B0604020202020204" pitchFamily="34" charset="0"/>
              </a:defRPr>
            </a:lvl3pPr>
            <a:lvl4pPr eaLnBrk="0" fontAlgn="base" hangingPunct="0">
              <a:spcBef>
                <a:spcPct val="0"/>
              </a:spcBef>
              <a:spcAft>
                <a:spcPct val="0"/>
              </a:spcAft>
              <a:tabLst>
                <a:tab pos="561975" algn="l"/>
              </a:tabLst>
              <a:defRPr>
                <a:solidFill>
                  <a:schemeClr val="tx1"/>
                </a:solidFill>
                <a:latin typeface="Arial" panose="020B0604020202020204" pitchFamily="34" charset="0"/>
              </a:defRPr>
            </a:lvl4pPr>
            <a:lvl5pPr eaLnBrk="0" fontAlgn="base" hangingPunct="0">
              <a:spcBef>
                <a:spcPct val="0"/>
              </a:spcBef>
              <a:spcAft>
                <a:spcPct val="0"/>
              </a:spcAft>
              <a:tabLst>
                <a:tab pos="561975" algn="l"/>
              </a:tabLst>
              <a:defRPr>
                <a:solidFill>
                  <a:schemeClr val="tx1"/>
                </a:solidFill>
                <a:latin typeface="Arial" panose="020B0604020202020204" pitchFamily="34" charset="0"/>
              </a:defRPr>
            </a:lvl5pPr>
            <a:lvl6pPr eaLnBrk="0" fontAlgn="base" hangingPunct="0">
              <a:spcBef>
                <a:spcPct val="0"/>
              </a:spcBef>
              <a:spcAft>
                <a:spcPct val="0"/>
              </a:spcAft>
              <a:tabLst>
                <a:tab pos="561975" algn="l"/>
              </a:tabLst>
              <a:defRPr>
                <a:solidFill>
                  <a:schemeClr val="tx1"/>
                </a:solidFill>
                <a:latin typeface="Arial" panose="020B0604020202020204" pitchFamily="34" charset="0"/>
              </a:defRPr>
            </a:lvl6pPr>
            <a:lvl7pPr eaLnBrk="0" fontAlgn="base" hangingPunct="0">
              <a:spcBef>
                <a:spcPct val="0"/>
              </a:spcBef>
              <a:spcAft>
                <a:spcPct val="0"/>
              </a:spcAft>
              <a:tabLst>
                <a:tab pos="561975" algn="l"/>
              </a:tabLst>
              <a:defRPr>
                <a:solidFill>
                  <a:schemeClr val="tx1"/>
                </a:solidFill>
                <a:latin typeface="Arial" panose="020B0604020202020204" pitchFamily="34" charset="0"/>
              </a:defRPr>
            </a:lvl7pPr>
            <a:lvl8pPr eaLnBrk="0" fontAlgn="base" hangingPunct="0">
              <a:spcBef>
                <a:spcPct val="0"/>
              </a:spcBef>
              <a:spcAft>
                <a:spcPct val="0"/>
              </a:spcAft>
              <a:tabLst>
                <a:tab pos="561975" algn="l"/>
              </a:tabLst>
              <a:defRPr>
                <a:solidFill>
                  <a:schemeClr val="tx1"/>
                </a:solidFill>
                <a:latin typeface="Arial" panose="020B0604020202020204" pitchFamily="34" charset="0"/>
              </a:defRPr>
            </a:lvl8pPr>
            <a:lvl9pPr eaLnBrk="0" fontAlgn="base" hangingPunct="0">
              <a:spcBef>
                <a:spcPct val="0"/>
              </a:spcBef>
              <a:spcAft>
                <a:spcPct val="0"/>
              </a:spcAft>
              <a:tabLst>
                <a:tab pos="56197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61975" algn="l"/>
              </a:tabLst>
            </a:pPr>
            <a:r>
              <a:rPr kumimoji="0" lang="en-US" altLang="en-US" sz="2000" b="0"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Then imported the data set using:</a:t>
            </a:r>
            <a:endParaRPr kumimoji="0" lang="en-US" altLang="en-US"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561975" algn="l"/>
              </a:tabLst>
            </a:pPr>
            <a:r>
              <a:rPr kumimoji="0" lang="en-US" altLang="en-US" sz="2000" b="1" i="0" u="none" strike="noStrike" cap="none" normalizeH="0" baseline="0" dirty="0">
                <a:ln>
                  <a:noFill/>
                </a:ln>
                <a:solidFill>
                  <a:schemeClr val="tx1"/>
                </a:solidFill>
                <a:effectLst/>
                <a:latin typeface="+mn-lt"/>
                <a:ea typeface="Arial" panose="020B0604020202020204" pitchFamily="34" charset="0"/>
                <a:cs typeface="Times New Roman" panose="02020603050405020304" pitchFamily="18" charset="0"/>
              </a:rPr>
              <a:t>data=pd.read_csv('COVIDIMPACT.csv')</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89908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3FEE9-AAEA-4734-BA30-5E37238E8337}"/>
              </a:ext>
            </a:extLst>
          </p:cNvPr>
          <p:cNvSpPr/>
          <p:nvPr/>
        </p:nvSpPr>
        <p:spPr>
          <a:xfrm>
            <a:off x="569844" y="156014"/>
            <a:ext cx="6281530" cy="877933"/>
          </a:xfrm>
          <a:prstGeom prst="rect">
            <a:avLst/>
          </a:prstGeom>
        </p:spPr>
        <p:txBody>
          <a:bodyPr wrap="square">
            <a:spAutoFit/>
          </a:bodyPr>
          <a:lstStyle/>
          <a:p>
            <a:pPr marL="457200" algn="just">
              <a:lnSpc>
                <a:spcPct val="150000"/>
              </a:lnSpc>
              <a:spcAft>
                <a:spcPts val="0"/>
              </a:spcAft>
              <a:tabLst>
                <a:tab pos="561975" algn="l"/>
              </a:tabLst>
            </a:pPr>
            <a:r>
              <a:rPr lang="en-IN" b="1" dirty="0">
                <a:ea typeface="Arial" panose="020B0604020202020204" pitchFamily="34" charset="0"/>
              </a:rPr>
              <a:t>Extracted outlook for questions</a:t>
            </a:r>
            <a:endParaRPr lang="en-IN" sz="1600" b="1" dirty="0">
              <a:ea typeface="Arial" panose="020B0604020202020204" pitchFamily="34" charset="0"/>
            </a:endParaRPr>
          </a:p>
          <a:p>
            <a:pPr marL="457200" algn="just">
              <a:lnSpc>
                <a:spcPct val="150000"/>
              </a:lnSpc>
              <a:spcAft>
                <a:spcPts val="0"/>
              </a:spcAft>
              <a:tabLst>
                <a:tab pos="561975" algn="l"/>
              </a:tabLst>
            </a:pPr>
            <a:r>
              <a:rPr lang="en-IN" dirty="0">
                <a:ea typeface="Arial" panose="020B0604020202020204" pitchFamily="34" charset="0"/>
              </a:rPr>
              <a:t> : pd.crosstab(data[‘question 1'], data[‘question2’])</a:t>
            </a:r>
            <a:endParaRPr lang="en-IN" sz="1600" dirty="0">
              <a:effectLst/>
              <a:ea typeface="Arial" panose="020B0604020202020204" pitchFamily="34" charset="0"/>
            </a:endParaRPr>
          </a:p>
        </p:txBody>
      </p:sp>
      <p:pic>
        <p:nvPicPr>
          <p:cNvPr id="6" name="Picture 5">
            <a:extLst>
              <a:ext uri="{FF2B5EF4-FFF2-40B4-BE49-F238E27FC236}">
                <a16:creationId xmlns:a16="http://schemas.microsoft.com/office/drawing/2014/main" id="{D35B4BE5-7587-4F29-B6EF-B5B1758CCF98}"/>
              </a:ext>
            </a:extLst>
          </p:cNvPr>
          <p:cNvPicPr/>
          <p:nvPr/>
        </p:nvPicPr>
        <p:blipFill rotWithShape="1">
          <a:blip r:embed="rId2"/>
          <a:srcRect l="51186" t="26010" r="3113" b="21674"/>
          <a:stretch/>
        </p:blipFill>
        <p:spPr bwMode="auto">
          <a:xfrm>
            <a:off x="4971245" y="1683026"/>
            <a:ext cx="6120824" cy="42154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14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384538-16E2-4857-ADC6-3BB11CBCB1F3}"/>
              </a:ext>
            </a:extLst>
          </p:cNvPr>
          <p:cNvSpPr/>
          <p:nvPr/>
        </p:nvSpPr>
        <p:spPr>
          <a:xfrm>
            <a:off x="575256" y="169560"/>
            <a:ext cx="6096000" cy="877933"/>
          </a:xfrm>
          <a:prstGeom prst="rect">
            <a:avLst/>
          </a:prstGeom>
        </p:spPr>
        <p:txBody>
          <a:bodyPr>
            <a:spAutoFit/>
          </a:bodyPr>
          <a:lstStyle/>
          <a:p>
            <a:pPr marL="457200" algn="just">
              <a:lnSpc>
                <a:spcPct val="150000"/>
              </a:lnSpc>
              <a:spcAft>
                <a:spcPts val="0"/>
              </a:spcAft>
              <a:tabLst>
                <a:tab pos="561975" algn="l"/>
              </a:tabLst>
            </a:pPr>
            <a:r>
              <a:rPr lang="en-IN" b="1" dirty="0">
                <a:ea typeface="Arial" panose="020B0604020202020204" pitchFamily="34" charset="0"/>
              </a:rPr>
              <a:t>Extracted outlook for questions</a:t>
            </a:r>
            <a:endParaRPr lang="en-IN" sz="1600" b="1" dirty="0">
              <a:ea typeface="Arial" panose="020B0604020202020204" pitchFamily="34" charset="0"/>
            </a:endParaRPr>
          </a:p>
          <a:p>
            <a:pPr marL="457200" algn="just">
              <a:lnSpc>
                <a:spcPct val="150000"/>
              </a:lnSpc>
              <a:spcAft>
                <a:spcPts val="0"/>
              </a:spcAft>
              <a:tabLst>
                <a:tab pos="561975" algn="l"/>
              </a:tabLst>
            </a:pPr>
            <a:r>
              <a:rPr lang="en-IN" dirty="0">
                <a:ea typeface="Arial" panose="020B0604020202020204" pitchFamily="34" charset="0"/>
              </a:rPr>
              <a:t> : pd.crosstab(data[‘question 2'], data[‘question3’])</a:t>
            </a:r>
            <a:endParaRPr lang="en-IN" sz="1600" dirty="0">
              <a:ea typeface="Arial" panose="020B0604020202020204" pitchFamily="34" charset="0"/>
            </a:endParaRPr>
          </a:p>
        </p:txBody>
      </p:sp>
      <p:pic>
        <p:nvPicPr>
          <p:cNvPr id="3" name="Picture 2">
            <a:extLst>
              <a:ext uri="{FF2B5EF4-FFF2-40B4-BE49-F238E27FC236}">
                <a16:creationId xmlns:a16="http://schemas.microsoft.com/office/drawing/2014/main" id="{6DA42256-565D-4556-AC91-7FAEF666F8CD}"/>
              </a:ext>
            </a:extLst>
          </p:cNvPr>
          <p:cNvPicPr/>
          <p:nvPr/>
        </p:nvPicPr>
        <p:blipFill>
          <a:blip r:embed="rId2"/>
          <a:stretch>
            <a:fillRect/>
          </a:stretch>
        </p:blipFill>
        <p:spPr>
          <a:xfrm>
            <a:off x="3295815" y="1614676"/>
            <a:ext cx="6750882" cy="3628647"/>
          </a:xfrm>
          <a:prstGeom prst="rect">
            <a:avLst/>
          </a:prstGeom>
        </p:spPr>
      </p:pic>
    </p:spTree>
    <p:extLst>
      <p:ext uri="{BB962C8B-B14F-4D97-AF65-F5344CB8AC3E}">
        <p14:creationId xmlns:p14="http://schemas.microsoft.com/office/powerpoint/2010/main" val="304690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Contents </a:t>
            </a:r>
          </a:p>
        </p:txBody>
      </p:sp>
      <p:sp>
        <p:nvSpPr>
          <p:cNvPr id="5" name="Content Placeholder 4">
            <a:extLst>
              <a:ext uri="{FF2B5EF4-FFF2-40B4-BE49-F238E27FC236}">
                <a16:creationId xmlns:a16="http://schemas.microsoft.com/office/drawing/2014/main" id="{429E78F7-C089-430D-BE87-9970646C71A2}"/>
              </a:ext>
            </a:extLst>
          </p:cNvPr>
          <p:cNvSpPr>
            <a:spLocks noGrp="1"/>
          </p:cNvSpPr>
          <p:nvPr>
            <p:ph idx="1"/>
          </p:nvPr>
        </p:nvSpPr>
        <p:spPr/>
        <p:txBody>
          <a:bodyPr/>
          <a:lstStyle/>
          <a:p>
            <a:r>
              <a:rPr lang="en-US" dirty="0"/>
              <a:t>1. ABSTRACT</a:t>
            </a:r>
            <a:br>
              <a:rPr lang="en-US" dirty="0"/>
            </a:br>
            <a:r>
              <a:rPr lang="en-US" dirty="0"/>
              <a:t>2. INTRODUCTION</a:t>
            </a:r>
            <a:br>
              <a:rPr lang="en-US" dirty="0"/>
            </a:br>
            <a:r>
              <a:rPr lang="en-US" dirty="0"/>
              <a:t>3. PROJECT OBJECTIVES</a:t>
            </a:r>
            <a:br>
              <a:rPr lang="en-US" dirty="0"/>
            </a:br>
            <a:r>
              <a:rPr lang="en-US" dirty="0"/>
              <a:t>4. TECHOLOGY AND SOFTWARE USED</a:t>
            </a:r>
            <a:br>
              <a:rPr lang="en-US" dirty="0"/>
            </a:br>
            <a:r>
              <a:rPr lang="en-US" dirty="0"/>
              <a:t>5. DATA COLLECTION</a:t>
            </a:r>
            <a:br>
              <a:rPr lang="en-US" dirty="0"/>
            </a:br>
            <a:r>
              <a:rPr lang="en-US" dirty="0"/>
              <a:t>6. PYTHON LIBRARY USED IN PROJECT</a:t>
            </a:r>
            <a:br>
              <a:rPr lang="en-US" dirty="0"/>
            </a:br>
            <a:r>
              <a:rPr lang="en-US" dirty="0"/>
              <a:t>7. WORKING </a:t>
            </a:r>
            <a:br>
              <a:rPr lang="en-US" dirty="0"/>
            </a:br>
            <a:r>
              <a:rPr lang="en-US" dirty="0"/>
              <a:t>8. CONCLUSION</a:t>
            </a:r>
            <a:endParaRPr lang="en-IN" dirty="0"/>
          </a:p>
        </p:txBody>
      </p:sp>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5D32EF-BC22-4D73-87C7-F04B5E44E287}"/>
              </a:ext>
            </a:extLst>
          </p:cNvPr>
          <p:cNvPicPr/>
          <p:nvPr/>
        </p:nvPicPr>
        <p:blipFill>
          <a:blip r:embed="rId2"/>
          <a:stretch>
            <a:fillRect/>
          </a:stretch>
        </p:blipFill>
        <p:spPr>
          <a:xfrm>
            <a:off x="583037" y="2061491"/>
            <a:ext cx="3615475" cy="1367509"/>
          </a:xfrm>
          <a:prstGeom prst="rect">
            <a:avLst/>
          </a:prstGeom>
        </p:spPr>
      </p:pic>
      <p:sp>
        <p:nvSpPr>
          <p:cNvPr id="4" name="Rectangle 3">
            <a:extLst>
              <a:ext uri="{FF2B5EF4-FFF2-40B4-BE49-F238E27FC236}">
                <a16:creationId xmlns:a16="http://schemas.microsoft.com/office/drawing/2014/main" id="{87595E7A-3AF0-4B5C-81E8-136CF0A265C7}"/>
              </a:ext>
            </a:extLst>
          </p:cNvPr>
          <p:cNvSpPr/>
          <p:nvPr/>
        </p:nvSpPr>
        <p:spPr>
          <a:xfrm>
            <a:off x="90152" y="1067755"/>
            <a:ext cx="11603864" cy="877933"/>
          </a:xfrm>
          <a:prstGeom prst="rect">
            <a:avLst/>
          </a:prstGeom>
        </p:spPr>
        <p:txBody>
          <a:bodyPr wrap="square">
            <a:spAutoFit/>
          </a:bodyPr>
          <a:lstStyle/>
          <a:p>
            <a:pPr marL="457200" algn="just">
              <a:lnSpc>
                <a:spcPct val="150000"/>
              </a:lnSpc>
              <a:spcAft>
                <a:spcPts val="0"/>
              </a:spcAft>
            </a:pPr>
            <a:r>
              <a:rPr lang="en-IN" dirty="0">
                <a:ea typeface="Arial" panose="020B0604020202020204" pitchFamily="34" charset="0"/>
              </a:rPr>
              <a:t>Calculated the probability for each condition using shown method: </a:t>
            </a:r>
            <a:endParaRPr lang="en-IN" sz="1600" dirty="0">
              <a:ea typeface="Arial" panose="020B0604020202020204" pitchFamily="34" charset="0"/>
            </a:endParaRPr>
          </a:p>
          <a:p>
            <a:pPr marL="457200" algn="just">
              <a:lnSpc>
                <a:spcPct val="150000"/>
              </a:lnSpc>
              <a:spcAft>
                <a:spcPts val="0"/>
              </a:spcAft>
              <a:tabLst>
                <a:tab pos="561975" algn="l"/>
              </a:tabLst>
            </a:pPr>
            <a:r>
              <a:rPr lang="en-IN" b="1" dirty="0">
                <a:ea typeface="Arial" panose="020B0604020202020204" pitchFamily="34" charset="0"/>
              </a:rPr>
              <a:t> </a:t>
            </a:r>
            <a:endParaRPr lang="en-IN" sz="1600" dirty="0">
              <a:effectLst/>
              <a:ea typeface="Arial" panose="020B0604020202020204" pitchFamily="34" charset="0"/>
            </a:endParaRPr>
          </a:p>
        </p:txBody>
      </p:sp>
      <p:pic>
        <p:nvPicPr>
          <p:cNvPr id="7" name="Picture 6">
            <a:extLst>
              <a:ext uri="{FF2B5EF4-FFF2-40B4-BE49-F238E27FC236}">
                <a16:creationId xmlns:a16="http://schemas.microsoft.com/office/drawing/2014/main" id="{2DE53698-F39A-4D90-8C8B-F97A44114554}"/>
              </a:ext>
            </a:extLst>
          </p:cNvPr>
          <p:cNvPicPr>
            <a:picLocks noChangeAspect="1"/>
          </p:cNvPicPr>
          <p:nvPr/>
        </p:nvPicPr>
        <p:blipFill>
          <a:blip r:embed="rId3"/>
          <a:stretch>
            <a:fillRect/>
          </a:stretch>
        </p:blipFill>
        <p:spPr>
          <a:xfrm>
            <a:off x="7467818" y="2061491"/>
            <a:ext cx="3736801" cy="2423083"/>
          </a:xfrm>
          <a:prstGeom prst="rect">
            <a:avLst/>
          </a:prstGeom>
        </p:spPr>
      </p:pic>
    </p:spTree>
    <p:extLst>
      <p:ext uri="{BB962C8B-B14F-4D97-AF65-F5344CB8AC3E}">
        <p14:creationId xmlns:p14="http://schemas.microsoft.com/office/powerpoint/2010/main" val="1044301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4300-0628-43A7-B234-DE5E7A9B4C55}"/>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D8A5D6D4-5FBA-416F-9484-D83178BF7D6A}"/>
              </a:ext>
            </a:extLst>
          </p:cNvPr>
          <p:cNvSpPr txBox="1"/>
          <p:nvPr/>
        </p:nvSpPr>
        <p:spPr>
          <a:xfrm>
            <a:off x="1097280" y="1970468"/>
            <a:ext cx="10058400" cy="3416320"/>
          </a:xfrm>
          <a:prstGeom prst="rect">
            <a:avLst/>
          </a:prstGeom>
          <a:noFill/>
        </p:spPr>
        <p:txBody>
          <a:bodyPr wrap="square" rtlCol="0">
            <a:spAutoFit/>
          </a:bodyPr>
          <a:lstStyle/>
          <a:p>
            <a:r>
              <a:rPr lang="en-IN" dirty="0"/>
              <a:t>According to survey most of the students were easy to go to college for study as online classes affected their daily life. Most of the students stressed about job even if they were giving there hundred percent to studies. Not even in only Education sector but also in many IT sectors also people with high skills but from rural area with less or no internet connectivity are facing problem while working from home. Also excluding IT sector, small business which do not involve IT face a lot of problem as they are not able to work from home as no hardware can be established in home, for example retail store co-workers, cement factories workers, labours.</a:t>
            </a:r>
          </a:p>
          <a:p>
            <a:endParaRPr lang="en-IN" dirty="0"/>
          </a:p>
          <a:p>
            <a:r>
              <a:rPr lang="en-IN" dirty="0"/>
              <a:t>With the help of Naive Bayes Classifier I was able to successfully predict some conditions related to the survey. </a:t>
            </a:r>
          </a:p>
          <a:p>
            <a:endParaRPr lang="en-IN" dirty="0"/>
          </a:p>
          <a:p>
            <a:endParaRPr lang="en-IN" dirty="0"/>
          </a:p>
        </p:txBody>
      </p:sp>
    </p:spTree>
    <p:extLst>
      <p:ext uri="{BB962C8B-B14F-4D97-AF65-F5344CB8AC3E}">
        <p14:creationId xmlns:p14="http://schemas.microsoft.com/office/powerpoint/2010/main" val="157229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72669-B24E-4CDB-806C-D8AA3964ACA2}"/>
              </a:ext>
            </a:extLst>
          </p:cNvPr>
          <p:cNvSpPr txBox="1"/>
          <p:nvPr/>
        </p:nvSpPr>
        <p:spPr>
          <a:xfrm>
            <a:off x="1184855" y="1687133"/>
            <a:ext cx="10238704" cy="2400657"/>
          </a:xfrm>
          <a:prstGeom prst="rect">
            <a:avLst/>
          </a:prstGeom>
          <a:noFill/>
        </p:spPr>
        <p:txBody>
          <a:bodyPr wrap="square" rtlCol="0">
            <a:spAutoFit/>
          </a:bodyPr>
          <a:lstStyle/>
          <a:p>
            <a:r>
              <a:rPr lang="en-IN" sz="15000" dirty="0">
                <a:solidFill>
                  <a:schemeClr val="bg1"/>
                </a:solidFill>
              </a:rPr>
              <a:t>THA</a:t>
            </a:r>
            <a:r>
              <a:rPr lang="en-IN" sz="15000" dirty="0"/>
              <a:t>NK YOU</a:t>
            </a:r>
          </a:p>
        </p:txBody>
      </p:sp>
    </p:spTree>
    <p:extLst>
      <p:ext uri="{BB962C8B-B14F-4D97-AF65-F5344CB8AC3E}">
        <p14:creationId xmlns:p14="http://schemas.microsoft.com/office/powerpoint/2010/main" val="206587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A418-7B42-42F3-8F31-E9178473846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AE7502E-0601-40FA-9E01-43034702BD6D}"/>
              </a:ext>
            </a:extLst>
          </p:cNvPr>
          <p:cNvSpPr>
            <a:spLocks noGrp="1"/>
          </p:cNvSpPr>
          <p:nvPr>
            <p:ph idx="1"/>
          </p:nvPr>
        </p:nvSpPr>
        <p:spPr/>
        <p:txBody>
          <a:bodyPr>
            <a:normAutofit lnSpcReduction="10000"/>
          </a:bodyPr>
          <a:lstStyle/>
          <a:p>
            <a:pPr algn="just"/>
            <a:r>
              <a:rPr lang="en-IN" dirty="0"/>
              <a:t>In this research paper, we will study and analyse the impact of “Work from home" during lockdown with the data set collected,</a:t>
            </a:r>
            <a:r>
              <a:rPr lang="en-IN" b="1" dirty="0"/>
              <a:t> </a:t>
            </a:r>
            <a:r>
              <a:rPr lang="en-IN" dirty="0"/>
              <a:t>Sentiment analysis and other News reports. We will be using the analysed and studied data to make an applicable decision that can be used to track the current scenario of Work from home impact on day to day life of people. </a:t>
            </a:r>
          </a:p>
          <a:p>
            <a:pPr algn="just"/>
            <a:r>
              <a:rPr lang="en-IN" dirty="0"/>
              <a:t> </a:t>
            </a:r>
          </a:p>
          <a:p>
            <a:pPr algn="just"/>
            <a:r>
              <a:rPr lang="en-IN" dirty="0"/>
              <a:t>The importance of this project is depicted as the need for study of the data collected from social media platforms like Facebook, WhatsApp, Google forms, News websites. We will also study and understand how this lockdown is affecting our day to day lives and is or not helpful to bring the far one of the family back in contact. We will also study how this work from home thing had its impact on students and earning sectors.</a:t>
            </a:r>
          </a:p>
          <a:p>
            <a:endParaRPr lang="en-IN" dirty="0"/>
          </a:p>
        </p:txBody>
      </p:sp>
    </p:spTree>
    <p:extLst>
      <p:ext uri="{BB962C8B-B14F-4D97-AF65-F5344CB8AC3E}">
        <p14:creationId xmlns:p14="http://schemas.microsoft.com/office/powerpoint/2010/main" val="313462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4808-987F-4560-8DC3-6A9D84C641B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EB90407-0EE4-4F5A-AF7D-5FE65315E6DF}"/>
              </a:ext>
            </a:extLst>
          </p:cNvPr>
          <p:cNvSpPr>
            <a:spLocks noGrp="1"/>
          </p:cNvSpPr>
          <p:nvPr>
            <p:ph idx="1"/>
          </p:nvPr>
        </p:nvSpPr>
        <p:spPr/>
        <p:txBody>
          <a:bodyPr/>
          <a:lstStyle/>
          <a:p>
            <a:pPr algn="just"/>
            <a:r>
              <a:rPr lang="en-IN" dirty="0"/>
              <a:t>As we all know how this pandemic (COVID-19) has caused disaster and is continuously spreading. For safety we have to stay home and work from home to stop the spread of covid-19. Not only Education sector, also several IT solutions and business also got affected due to Lockdown.</a:t>
            </a:r>
          </a:p>
          <a:p>
            <a:pPr algn="just"/>
            <a:r>
              <a:rPr lang="en-IN" dirty="0"/>
              <a:t>This project is basically based on data collection and analytics to determine some information about the affected one due to this lockdown, and making predictions using machine learning.</a:t>
            </a:r>
          </a:p>
          <a:p>
            <a:pPr algn="just"/>
            <a:endParaRPr lang="en-IN" dirty="0"/>
          </a:p>
        </p:txBody>
      </p:sp>
    </p:spTree>
    <p:extLst>
      <p:ext uri="{BB962C8B-B14F-4D97-AF65-F5344CB8AC3E}">
        <p14:creationId xmlns:p14="http://schemas.microsoft.com/office/powerpoint/2010/main" val="90467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936CE-2E3C-4CB4-B4C2-8FA976A737B8}"/>
              </a:ext>
            </a:extLst>
          </p:cNvPr>
          <p:cNvPicPr>
            <a:picLocks noChangeAspect="1"/>
          </p:cNvPicPr>
          <p:nvPr/>
        </p:nvPicPr>
        <p:blipFill>
          <a:blip r:embed="rId2"/>
          <a:stretch>
            <a:fillRect/>
          </a:stretch>
        </p:blipFill>
        <p:spPr>
          <a:xfrm>
            <a:off x="8525758" y="397834"/>
            <a:ext cx="2986023" cy="2236635"/>
          </a:xfrm>
          <a:prstGeom prst="rect">
            <a:avLst/>
          </a:prstGeom>
        </p:spPr>
      </p:pic>
      <p:sp>
        <p:nvSpPr>
          <p:cNvPr id="2" name="Title 1">
            <a:extLst>
              <a:ext uri="{FF2B5EF4-FFF2-40B4-BE49-F238E27FC236}">
                <a16:creationId xmlns:a16="http://schemas.microsoft.com/office/drawing/2014/main" id="{16D27F0D-44DA-46FC-BF4C-040F1804F52A}"/>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B9CB8CB8-EDED-42C1-8FCF-1276D8FA4720}"/>
              </a:ext>
            </a:extLst>
          </p:cNvPr>
          <p:cNvSpPr>
            <a:spLocks noGrp="1"/>
          </p:cNvSpPr>
          <p:nvPr>
            <p:ph idx="1"/>
          </p:nvPr>
        </p:nvSpPr>
        <p:spPr>
          <a:xfrm>
            <a:off x="1097280" y="2108201"/>
            <a:ext cx="10058400" cy="3996385"/>
          </a:xfrm>
        </p:spPr>
        <p:txBody>
          <a:bodyPr>
            <a:normAutofit lnSpcReduction="10000"/>
          </a:bodyPr>
          <a:lstStyle/>
          <a:p>
            <a:pPr algn="just"/>
            <a:r>
              <a:rPr lang="en-IN" b="1" dirty="0"/>
              <a:t>FOLLOWING ARE THE OBJECTIVES TO MAKE THIS PROJECT</a:t>
            </a:r>
            <a:r>
              <a:rPr lang="en-IN" dirty="0"/>
              <a:t>:</a:t>
            </a:r>
          </a:p>
          <a:p>
            <a:pPr algn="just"/>
            <a:r>
              <a:rPr lang="en-IN" dirty="0"/>
              <a:t>1. STUDY THE IMPACT OF COVID LOCKDOWN ON STUDENTS AND OTHER SECTORS.</a:t>
            </a:r>
          </a:p>
          <a:p>
            <a:pPr algn="just"/>
            <a:endParaRPr lang="en-IN" dirty="0"/>
          </a:p>
          <a:p>
            <a:pPr algn="just"/>
            <a:r>
              <a:rPr lang="en-IN" dirty="0"/>
              <a:t>2  MAKE PREDICTIONS WHETHER OR NOT A STUDENT WILL ACHIEVE HIS/HER GOAL</a:t>
            </a:r>
          </a:p>
          <a:p>
            <a:pPr algn="just"/>
            <a:r>
              <a:rPr lang="en-IN" dirty="0"/>
              <a:t>    WHICH HE  SET BEFORE LOCKDOWN</a:t>
            </a:r>
          </a:p>
          <a:p>
            <a:pPr algn="just"/>
            <a:endParaRPr lang="en-IN" dirty="0"/>
          </a:p>
          <a:p>
            <a:pPr algn="just"/>
            <a:r>
              <a:rPr lang="en-IN" dirty="0"/>
              <a:t>3.  ANALYSE WHETHER THE LOCKDOWN WAS GOOD OR BAD FOR STUDENTSAND </a:t>
            </a:r>
          </a:p>
          <a:p>
            <a:pPr algn="just"/>
            <a:r>
              <a:rPr lang="en-IN" dirty="0"/>
              <a:t>    OTHER SECTORS.</a:t>
            </a:r>
          </a:p>
        </p:txBody>
      </p:sp>
    </p:spTree>
    <p:extLst>
      <p:ext uri="{BB962C8B-B14F-4D97-AF65-F5344CB8AC3E}">
        <p14:creationId xmlns:p14="http://schemas.microsoft.com/office/powerpoint/2010/main" val="381929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5900-2646-4E00-BD59-E9AD3FDAC63A}"/>
              </a:ext>
            </a:extLst>
          </p:cNvPr>
          <p:cNvSpPr>
            <a:spLocks noGrp="1"/>
          </p:cNvSpPr>
          <p:nvPr>
            <p:ph type="title"/>
          </p:nvPr>
        </p:nvSpPr>
        <p:spPr/>
        <p:txBody>
          <a:bodyPr/>
          <a:lstStyle/>
          <a:p>
            <a:r>
              <a:rPr lang="en-US" dirty="0"/>
              <a:t>TECHOLOGY AND SOFTWARE USED</a:t>
            </a:r>
            <a:endParaRPr lang="en-IN" dirty="0"/>
          </a:p>
        </p:txBody>
      </p:sp>
      <p:sp>
        <p:nvSpPr>
          <p:cNvPr id="3" name="Content Placeholder 2">
            <a:extLst>
              <a:ext uri="{FF2B5EF4-FFF2-40B4-BE49-F238E27FC236}">
                <a16:creationId xmlns:a16="http://schemas.microsoft.com/office/drawing/2014/main" id="{8AD111B5-6A74-4D8C-BA34-2AD6E7A2E913}"/>
              </a:ext>
            </a:extLst>
          </p:cNvPr>
          <p:cNvSpPr>
            <a:spLocks noGrp="1"/>
          </p:cNvSpPr>
          <p:nvPr>
            <p:ph idx="1"/>
          </p:nvPr>
        </p:nvSpPr>
        <p:spPr>
          <a:xfrm>
            <a:off x="1097280" y="2108201"/>
            <a:ext cx="10058400" cy="4138053"/>
          </a:xfrm>
        </p:spPr>
        <p:txBody>
          <a:bodyPr>
            <a:noAutofit/>
          </a:bodyPr>
          <a:lstStyle/>
          <a:p>
            <a:pPr>
              <a:lnSpc>
                <a:spcPct val="100000"/>
              </a:lnSpc>
            </a:pPr>
            <a:r>
              <a:rPr lang="en-US" sz="1800" b="1" dirty="0">
                <a:solidFill>
                  <a:schemeClr val="accent1">
                    <a:lumMod val="50000"/>
                  </a:schemeClr>
                </a:solidFill>
              </a:rPr>
              <a:t>Learning:</a:t>
            </a:r>
          </a:p>
          <a:p>
            <a:pPr marL="0" indent="0">
              <a:lnSpc>
                <a:spcPct val="100000"/>
              </a:lnSpc>
              <a:buNone/>
            </a:pPr>
            <a:r>
              <a:rPr lang="en-US" sz="1800" dirty="0"/>
              <a:t> 1. Python language</a:t>
            </a:r>
            <a:br>
              <a:rPr lang="en-US" sz="1800" dirty="0"/>
            </a:br>
            <a:r>
              <a:rPr lang="en-US" sz="1800" dirty="0"/>
              <a:t> 2. Naive Bayes Classifier in Python</a:t>
            </a:r>
            <a:br>
              <a:rPr lang="en-US" sz="1800" dirty="0"/>
            </a:br>
            <a:r>
              <a:rPr lang="en-US" sz="1800" dirty="0"/>
              <a:t> 3. Data collection</a:t>
            </a:r>
            <a:br>
              <a:rPr lang="en-US" sz="1800" dirty="0"/>
            </a:br>
            <a:br>
              <a:rPr lang="en-US" sz="1800" dirty="0"/>
            </a:br>
            <a:r>
              <a:rPr lang="en-US" sz="1800" b="1" dirty="0">
                <a:solidFill>
                  <a:schemeClr val="accent1">
                    <a:lumMod val="50000"/>
                  </a:schemeClr>
                </a:solidFill>
              </a:rPr>
              <a:t>Tool Used: </a:t>
            </a:r>
            <a:br>
              <a:rPr lang="en-US" sz="1800" dirty="0"/>
            </a:br>
            <a:r>
              <a:rPr lang="en-US" sz="1800" dirty="0"/>
              <a:t> 1. PyCharm</a:t>
            </a:r>
          </a:p>
          <a:p>
            <a:pPr marL="0" indent="0">
              <a:lnSpc>
                <a:spcPct val="100000"/>
              </a:lnSpc>
              <a:buNone/>
            </a:pPr>
            <a:r>
              <a:rPr lang="en-US" sz="1800" dirty="0"/>
              <a:t> 2. Python 3.8</a:t>
            </a:r>
          </a:p>
          <a:p>
            <a:pPr marL="0" indent="0">
              <a:lnSpc>
                <a:spcPct val="100000"/>
              </a:lnSpc>
              <a:buNone/>
            </a:pPr>
            <a:r>
              <a:rPr lang="en-US" sz="1800" dirty="0"/>
              <a:t> 3. Google forms </a:t>
            </a:r>
          </a:p>
          <a:p>
            <a:br>
              <a:rPr lang="en-US" sz="1800" dirty="0"/>
            </a:br>
            <a:endParaRPr lang="en-IN" sz="1800" dirty="0"/>
          </a:p>
        </p:txBody>
      </p:sp>
      <p:pic>
        <p:nvPicPr>
          <p:cNvPr id="4" name="Picture 3">
            <a:extLst>
              <a:ext uri="{FF2B5EF4-FFF2-40B4-BE49-F238E27FC236}">
                <a16:creationId xmlns:a16="http://schemas.microsoft.com/office/drawing/2014/main" id="{122606E0-F0F2-412A-822A-38646881812F}"/>
              </a:ext>
            </a:extLst>
          </p:cNvPr>
          <p:cNvPicPr>
            <a:picLocks noChangeAspect="1"/>
          </p:cNvPicPr>
          <p:nvPr/>
        </p:nvPicPr>
        <p:blipFill>
          <a:blip r:embed="rId2"/>
          <a:stretch>
            <a:fillRect/>
          </a:stretch>
        </p:blipFill>
        <p:spPr>
          <a:xfrm>
            <a:off x="8774495" y="2108201"/>
            <a:ext cx="1571844" cy="1629002"/>
          </a:xfrm>
          <a:prstGeom prst="rect">
            <a:avLst/>
          </a:prstGeom>
        </p:spPr>
      </p:pic>
      <p:pic>
        <p:nvPicPr>
          <p:cNvPr id="5" name="Picture 4">
            <a:extLst>
              <a:ext uri="{FF2B5EF4-FFF2-40B4-BE49-F238E27FC236}">
                <a16:creationId xmlns:a16="http://schemas.microsoft.com/office/drawing/2014/main" id="{0484FBD0-B123-4C38-A04F-51FF341CF099}"/>
              </a:ext>
            </a:extLst>
          </p:cNvPr>
          <p:cNvPicPr>
            <a:picLocks noChangeAspect="1"/>
          </p:cNvPicPr>
          <p:nvPr/>
        </p:nvPicPr>
        <p:blipFill>
          <a:blip r:embed="rId3"/>
          <a:stretch>
            <a:fillRect/>
          </a:stretch>
        </p:blipFill>
        <p:spPr>
          <a:xfrm>
            <a:off x="8545167" y="4300122"/>
            <a:ext cx="2028388" cy="1535433"/>
          </a:xfrm>
          <a:prstGeom prst="rect">
            <a:avLst/>
          </a:prstGeom>
        </p:spPr>
      </p:pic>
    </p:spTree>
    <p:extLst>
      <p:ext uri="{BB962C8B-B14F-4D97-AF65-F5344CB8AC3E}">
        <p14:creationId xmlns:p14="http://schemas.microsoft.com/office/powerpoint/2010/main" val="398184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E6B5-597E-4AE9-B805-43B093C92246}"/>
              </a:ext>
            </a:extLst>
          </p:cNvPr>
          <p:cNvSpPr>
            <a:spLocks noGrp="1"/>
          </p:cNvSpPr>
          <p:nvPr>
            <p:ph type="title"/>
          </p:nvPr>
        </p:nvSpPr>
        <p:spPr/>
        <p:txBody>
          <a:bodyPr/>
          <a:lstStyle/>
          <a:p>
            <a:r>
              <a:rPr lang="en-US" dirty="0"/>
              <a:t>DATA COLLECTION</a:t>
            </a:r>
            <a:endParaRPr lang="en-IN" dirty="0"/>
          </a:p>
        </p:txBody>
      </p:sp>
      <p:sp>
        <p:nvSpPr>
          <p:cNvPr id="4" name="TextBox 3">
            <a:extLst>
              <a:ext uri="{FF2B5EF4-FFF2-40B4-BE49-F238E27FC236}">
                <a16:creationId xmlns:a16="http://schemas.microsoft.com/office/drawing/2014/main" id="{753BA21F-4EC3-4645-9334-190D2902C070}"/>
              </a:ext>
            </a:extLst>
          </p:cNvPr>
          <p:cNvSpPr txBox="1"/>
          <p:nvPr/>
        </p:nvSpPr>
        <p:spPr>
          <a:xfrm>
            <a:off x="1223493" y="2163651"/>
            <a:ext cx="9775065" cy="2031325"/>
          </a:xfrm>
          <a:prstGeom prst="rect">
            <a:avLst/>
          </a:prstGeom>
          <a:noFill/>
        </p:spPr>
        <p:txBody>
          <a:bodyPr wrap="square" rtlCol="0">
            <a:spAutoFit/>
          </a:bodyPr>
          <a:lstStyle/>
          <a:p>
            <a:r>
              <a:rPr lang="en-IN" dirty="0"/>
              <a:t>For Data collection I used Google forms .</a:t>
            </a:r>
          </a:p>
          <a:p>
            <a:endParaRPr lang="en-IN" dirty="0"/>
          </a:p>
          <a:p>
            <a:r>
              <a:rPr lang="en-IN" dirty="0"/>
              <a:t>Added some questions related to this lockdown</a:t>
            </a:r>
          </a:p>
          <a:p>
            <a:endParaRPr lang="en-IN" dirty="0"/>
          </a:p>
          <a:p>
            <a:r>
              <a:rPr lang="en-IN" dirty="0"/>
              <a:t>And circulated among students as a Survey </a:t>
            </a:r>
          </a:p>
          <a:p>
            <a:endParaRPr lang="en-IN" dirty="0"/>
          </a:p>
          <a:p>
            <a:r>
              <a:rPr lang="en-IN" dirty="0"/>
              <a:t>Collected a total of 52 responses and exported into an excel sheet.</a:t>
            </a:r>
          </a:p>
        </p:txBody>
      </p:sp>
      <p:pic>
        <p:nvPicPr>
          <p:cNvPr id="5" name="Picture 4">
            <a:extLst>
              <a:ext uri="{FF2B5EF4-FFF2-40B4-BE49-F238E27FC236}">
                <a16:creationId xmlns:a16="http://schemas.microsoft.com/office/drawing/2014/main" id="{5E2EC592-3EF5-4F3A-AF12-DD1168400F5B}"/>
              </a:ext>
            </a:extLst>
          </p:cNvPr>
          <p:cNvPicPr>
            <a:picLocks noChangeAspect="1"/>
          </p:cNvPicPr>
          <p:nvPr/>
        </p:nvPicPr>
        <p:blipFill>
          <a:blip r:embed="rId2"/>
          <a:stretch>
            <a:fillRect/>
          </a:stretch>
        </p:blipFill>
        <p:spPr>
          <a:xfrm>
            <a:off x="8429257" y="2274311"/>
            <a:ext cx="2391109" cy="1810003"/>
          </a:xfrm>
          <a:prstGeom prst="rect">
            <a:avLst/>
          </a:prstGeom>
        </p:spPr>
      </p:pic>
    </p:spTree>
    <p:extLst>
      <p:ext uri="{BB962C8B-B14F-4D97-AF65-F5344CB8AC3E}">
        <p14:creationId xmlns:p14="http://schemas.microsoft.com/office/powerpoint/2010/main" val="350016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25DA-AD65-45F6-BDEE-811B3125CD33}"/>
              </a:ext>
            </a:extLst>
          </p:cNvPr>
          <p:cNvSpPr>
            <a:spLocks noGrp="1"/>
          </p:cNvSpPr>
          <p:nvPr>
            <p:ph type="title"/>
          </p:nvPr>
        </p:nvSpPr>
        <p:spPr/>
        <p:txBody>
          <a:bodyPr/>
          <a:lstStyle/>
          <a:p>
            <a:r>
              <a:rPr lang="en-US" dirty="0"/>
              <a:t>PYTHON LIBRARY USED IN PROJECT</a:t>
            </a:r>
            <a:endParaRPr lang="en-IN" dirty="0"/>
          </a:p>
        </p:txBody>
      </p:sp>
      <p:sp>
        <p:nvSpPr>
          <p:cNvPr id="3" name="Content Placeholder 2">
            <a:extLst>
              <a:ext uri="{FF2B5EF4-FFF2-40B4-BE49-F238E27FC236}">
                <a16:creationId xmlns:a16="http://schemas.microsoft.com/office/drawing/2014/main" id="{C11A64BD-D509-47B3-9861-4BEF17C03CE3}"/>
              </a:ext>
            </a:extLst>
          </p:cNvPr>
          <p:cNvSpPr>
            <a:spLocks noGrp="1"/>
          </p:cNvSpPr>
          <p:nvPr>
            <p:ph idx="1"/>
          </p:nvPr>
        </p:nvSpPr>
        <p:spPr/>
        <p:txBody>
          <a:bodyPr/>
          <a:lstStyle/>
          <a:p>
            <a:r>
              <a:rPr lang="en-IN" dirty="0"/>
              <a:t>1. NUMPY</a:t>
            </a:r>
          </a:p>
          <a:p>
            <a:r>
              <a:rPr lang="en-IN" dirty="0"/>
              <a:t>2. PANDAS</a:t>
            </a:r>
          </a:p>
        </p:txBody>
      </p:sp>
      <p:pic>
        <p:nvPicPr>
          <p:cNvPr id="4" name="Picture 3">
            <a:extLst>
              <a:ext uri="{FF2B5EF4-FFF2-40B4-BE49-F238E27FC236}">
                <a16:creationId xmlns:a16="http://schemas.microsoft.com/office/drawing/2014/main" id="{30F84D61-77B4-493D-9C6C-1593E40D5FB5}"/>
              </a:ext>
            </a:extLst>
          </p:cNvPr>
          <p:cNvPicPr>
            <a:picLocks noChangeAspect="1"/>
          </p:cNvPicPr>
          <p:nvPr/>
        </p:nvPicPr>
        <p:blipFill rotWithShape="1">
          <a:blip r:embed="rId2"/>
          <a:srcRect t="12089"/>
          <a:stretch/>
        </p:blipFill>
        <p:spPr>
          <a:xfrm>
            <a:off x="5849775" y="1992291"/>
            <a:ext cx="5541159" cy="3760891"/>
          </a:xfrm>
          <a:prstGeom prst="rect">
            <a:avLst/>
          </a:prstGeom>
        </p:spPr>
      </p:pic>
    </p:spTree>
    <p:extLst>
      <p:ext uri="{BB962C8B-B14F-4D97-AF65-F5344CB8AC3E}">
        <p14:creationId xmlns:p14="http://schemas.microsoft.com/office/powerpoint/2010/main" val="102687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820E-F13D-4D15-AB6B-BAA720B0ADBC}"/>
              </a:ext>
            </a:extLst>
          </p:cNvPr>
          <p:cNvSpPr>
            <a:spLocks noGrp="1"/>
          </p:cNvSpPr>
          <p:nvPr>
            <p:ph type="title"/>
          </p:nvPr>
        </p:nvSpPr>
        <p:spPr/>
        <p:txBody>
          <a:bodyPr/>
          <a:lstStyle/>
          <a:p>
            <a:r>
              <a:rPr lang="en-IN" dirty="0"/>
              <a:t>WORKING</a:t>
            </a:r>
          </a:p>
        </p:txBody>
      </p:sp>
      <p:sp>
        <p:nvSpPr>
          <p:cNvPr id="7" name="Content Placeholder 2">
            <a:extLst>
              <a:ext uri="{FF2B5EF4-FFF2-40B4-BE49-F238E27FC236}">
                <a16:creationId xmlns:a16="http://schemas.microsoft.com/office/drawing/2014/main" id="{91A1D7D7-1166-49FA-916C-7D74481472EA}"/>
              </a:ext>
            </a:extLst>
          </p:cNvPr>
          <p:cNvSpPr>
            <a:spLocks noGrp="1"/>
          </p:cNvSpPr>
          <p:nvPr>
            <p:ph idx="1"/>
          </p:nvPr>
        </p:nvSpPr>
        <p:spPr>
          <a:xfrm>
            <a:off x="1097280" y="2108201"/>
            <a:ext cx="10058400" cy="3760891"/>
          </a:xfrm>
        </p:spPr>
        <p:txBody>
          <a:bodyPr/>
          <a:lstStyle/>
          <a:p>
            <a:pPr marL="457200" indent="-457200">
              <a:buFont typeface="+mj-lt"/>
              <a:buAutoNum type="arabicPeriod"/>
            </a:pPr>
            <a:r>
              <a:rPr lang="en-US" dirty="0"/>
              <a:t>Firstly data is collected from Google Forms.</a:t>
            </a:r>
            <a:br>
              <a:rPr lang="en-US" dirty="0"/>
            </a:br>
            <a:endParaRPr lang="en-US" dirty="0"/>
          </a:p>
          <a:p>
            <a:pPr marL="457200" indent="-457200">
              <a:buFont typeface="+mj-lt"/>
              <a:buAutoNum type="arabicPeriod"/>
            </a:pPr>
            <a:r>
              <a:rPr lang="en-US" dirty="0"/>
              <a:t>Exporting the Responses in Excel Sheet for CUI Work.</a:t>
            </a:r>
            <a:br>
              <a:rPr lang="en-US" dirty="0"/>
            </a:br>
            <a:endParaRPr lang="en-US" dirty="0"/>
          </a:p>
          <a:p>
            <a:pPr marL="457200" indent="-457200">
              <a:buFont typeface="+mj-lt"/>
              <a:buAutoNum type="arabicPeriod"/>
            </a:pPr>
            <a:r>
              <a:rPr lang="en-US" dirty="0"/>
              <a:t>Analyzing the answers.</a:t>
            </a:r>
          </a:p>
          <a:p>
            <a:pPr marL="457200" indent="-457200">
              <a:buFont typeface="+mj-lt"/>
              <a:buAutoNum type="arabicPeriod"/>
            </a:pPr>
            <a:r>
              <a:rPr lang="en-US" dirty="0"/>
              <a:t>Using Naive Bayes in python to predict some self generated questions from the data</a:t>
            </a:r>
          </a:p>
          <a:p>
            <a:pPr marL="0" indent="0">
              <a:buNone/>
            </a:pPr>
            <a:r>
              <a:rPr lang="en-US" dirty="0"/>
              <a:t>     Collected.</a:t>
            </a:r>
          </a:p>
        </p:txBody>
      </p:sp>
    </p:spTree>
    <p:extLst>
      <p:ext uri="{BB962C8B-B14F-4D97-AF65-F5344CB8AC3E}">
        <p14:creationId xmlns:p14="http://schemas.microsoft.com/office/powerpoint/2010/main" val="152343478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{08B8436C-30F5-434B-A3AF-33742B066883}tf11437505</Template>
  <TotalTime>0</TotalTime>
  <Words>875</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Georgia Pro Cond Light</vt:lpstr>
      <vt:lpstr>Speak Pro</vt:lpstr>
      <vt:lpstr>RetrospectVTI</vt:lpstr>
      <vt:lpstr>PowerPoint Presentation</vt:lpstr>
      <vt:lpstr>Contents </vt:lpstr>
      <vt:lpstr>ABSTRACT</vt:lpstr>
      <vt:lpstr>INTRODUCTION</vt:lpstr>
      <vt:lpstr>PROJECT OBJECTIVES</vt:lpstr>
      <vt:lpstr>TECHOLOGY AND SOFTWARE USED</vt:lpstr>
      <vt:lpstr>DATA COLLECTION</vt:lpstr>
      <vt:lpstr>PYTHON LIBRARY USED IN PROJECT</vt:lpstr>
      <vt:lpstr>WORKING</vt:lpstr>
      <vt:lpstr>Survey Sentiment Analysis</vt:lpstr>
      <vt:lpstr>PowerPoint Presentation</vt:lpstr>
      <vt:lpstr>PowerPoint Presentation</vt:lpstr>
      <vt:lpstr>PowerPoint Presentation</vt:lpstr>
      <vt:lpstr>PowerPoint Presentation</vt:lpstr>
      <vt:lpstr>Using Naive Bayes to predict some conditions in Python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2020-06-10T07:29:43Z</dcterms:created>
  <dcterms:modified xsi:type="dcterms:W3CDTF">2020-06-10T10:15:36Z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